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5"/>
  </p:notesMasterIdLst>
  <p:sldIdLst>
    <p:sldId id="256" r:id="rId2"/>
    <p:sldId id="284" r:id="rId3"/>
    <p:sldId id="295" r:id="rId4"/>
    <p:sldId id="296" r:id="rId5"/>
    <p:sldId id="297" r:id="rId6"/>
    <p:sldId id="298" r:id="rId7"/>
    <p:sldId id="299" r:id="rId8"/>
    <p:sldId id="300" r:id="rId9"/>
    <p:sldId id="301" r:id="rId10"/>
    <p:sldId id="302" r:id="rId11"/>
    <p:sldId id="303" r:id="rId12"/>
    <p:sldId id="304"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90"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96113-225B-4AED-8D2D-E2FD60DD6B1B}"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635BC-CC39-4540-B83C-CDDDF8ABA665}" type="slidenum">
              <a:rPr lang="en-US" smtClean="0"/>
              <a:t>‹#›</a:t>
            </a:fld>
            <a:endParaRPr lang="en-US"/>
          </a:p>
        </p:txBody>
      </p:sp>
    </p:spTree>
    <p:extLst>
      <p:ext uri="{BB962C8B-B14F-4D97-AF65-F5344CB8AC3E}">
        <p14:creationId xmlns:p14="http://schemas.microsoft.com/office/powerpoint/2010/main" val="392400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a:t>
            </a:fld>
            <a:endParaRPr lang="en-US"/>
          </a:p>
        </p:txBody>
      </p:sp>
    </p:spTree>
    <p:extLst>
      <p:ext uri="{BB962C8B-B14F-4D97-AF65-F5344CB8AC3E}">
        <p14:creationId xmlns:p14="http://schemas.microsoft.com/office/powerpoint/2010/main" val="32755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11</a:t>
            </a:fld>
            <a:endParaRPr lang="en-US"/>
          </a:p>
        </p:txBody>
      </p:sp>
    </p:spTree>
    <p:extLst>
      <p:ext uri="{BB962C8B-B14F-4D97-AF65-F5344CB8AC3E}">
        <p14:creationId xmlns:p14="http://schemas.microsoft.com/office/powerpoint/2010/main" val="339937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Book() {}</a:t>
            </a:r>
          </a:p>
          <a:p>
            <a:r>
              <a:rPr lang="en-US" sz="1800" dirty="0">
                <a:solidFill>
                  <a:srgbClr val="000000"/>
                </a:solidFill>
                <a:latin typeface="Consolas" panose="020B0609020204030204" pitchFamily="49" charset="0"/>
              </a:rPr>
              <a:t>        Book(</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12</a:t>
            </a:fld>
            <a:endParaRPr lang="en-US"/>
          </a:p>
        </p:txBody>
      </p:sp>
    </p:spTree>
    <p:extLst>
      <p:ext uri="{BB962C8B-B14F-4D97-AF65-F5344CB8AC3E}">
        <p14:creationId xmlns:p14="http://schemas.microsoft.com/office/powerpoint/2010/main" val="358665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13</a:t>
            </a:fld>
            <a:endParaRPr lang="en-US"/>
          </a:p>
        </p:txBody>
      </p:sp>
    </p:spTree>
    <p:extLst>
      <p:ext uri="{BB962C8B-B14F-4D97-AF65-F5344CB8AC3E}">
        <p14:creationId xmlns:p14="http://schemas.microsoft.com/office/powerpoint/2010/main" val="343624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a:t>
            </a:fld>
            <a:endParaRPr lang="en-US"/>
          </a:p>
        </p:txBody>
      </p:sp>
    </p:spTree>
    <p:extLst>
      <p:ext uri="{BB962C8B-B14F-4D97-AF65-F5344CB8AC3E}">
        <p14:creationId xmlns:p14="http://schemas.microsoft.com/office/powerpoint/2010/main" val="214242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4</a:t>
            </a:fld>
            <a:endParaRPr lang="en-US"/>
          </a:p>
        </p:txBody>
      </p:sp>
    </p:spTree>
    <p:extLst>
      <p:ext uri="{BB962C8B-B14F-4D97-AF65-F5344CB8AC3E}">
        <p14:creationId xmlns:p14="http://schemas.microsoft.com/office/powerpoint/2010/main" val="28669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5</a:t>
            </a:fld>
            <a:endParaRPr lang="en-US"/>
          </a:p>
        </p:txBody>
      </p:sp>
    </p:spTree>
    <p:extLst>
      <p:ext uri="{BB962C8B-B14F-4D97-AF65-F5344CB8AC3E}">
        <p14:creationId xmlns:p14="http://schemas.microsoft.com/office/powerpoint/2010/main" val="358940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6</a:t>
            </a:fld>
            <a:endParaRPr lang="en-US"/>
          </a:p>
        </p:txBody>
      </p:sp>
    </p:spTree>
    <p:extLst>
      <p:ext uri="{BB962C8B-B14F-4D97-AF65-F5344CB8AC3E}">
        <p14:creationId xmlns:p14="http://schemas.microsoft.com/office/powerpoint/2010/main" val="3501018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7</a:t>
            </a:fld>
            <a:endParaRPr lang="en-US"/>
          </a:p>
        </p:txBody>
      </p:sp>
    </p:spTree>
    <p:extLst>
      <p:ext uri="{BB962C8B-B14F-4D97-AF65-F5344CB8AC3E}">
        <p14:creationId xmlns:p14="http://schemas.microsoft.com/office/powerpoint/2010/main" val="184847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8</a:t>
            </a:fld>
            <a:endParaRPr lang="en-US"/>
          </a:p>
        </p:txBody>
      </p:sp>
    </p:spTree>
    <p:extLst>
      <p:ext uri="{BB962C8B-B14F-4D97-AF65-F5344CB8AC3E}">
        <p14:creationId xmlns:p14="http://schemas.microsoft.com/office/powerpoint/2010/main" val="266713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9</a:t>
            </a:fld>
            <a:endParaRPr lang="en-US"/>
          </a:p>
        </p:txBody>
      </p:sp>
    </p:spTree>
    <p:extLst>
      <p:ext uri="{BB962C8B-B14F-4D97-AF65-F5344CB8AC3E}">
        <p14:creationId xmlns:p14="http://schemas.microsoft.com/office/powerpoint/2010/main" val="249084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10</a:t>
            </a:fld>
            <a:endParaRPr lang="en-US"/>
          </a:p>
        </p:txBody>
      </p:sp>
    </p:spTree>
    <p:extLst>
      <p:ext uri="{BB962C8B-B14F-4D97-AF65-F5344CB8AC3E}">
        <p14:creationId xmlns:p14="http://schemas.microsoft.com/office/powerpoint/2010/main" val="270775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73417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9687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215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C13F30E-5208-46AD-B1E4-ED6FE117077D}"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82820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1272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365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50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00939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3F30E-5208-46AD-B1E4-ED6FE117077D}"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299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3F30E-5208-46AD-B1E4-ED6FE117077D}"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549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3F30E-5208-46AD-B1E4-ED6FE117077D}"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314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3F30E-5208-46AD-B1E4-ED6FE117077D}"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24616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41411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C13F30E-5208-46AD-B1E4-ED6FE117077D}" type="datetimeFigureOut">
              <a:rPr lang="en-US" smtClean="0"/>
              <a:t>2/21/2024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84892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C13F30E-5208-46AD-B1E4-ED6FE117077D}" type="datetimeFigureOut">
              <a:rPr lang="en-US" smtClean="0"/>
              <a:t>2/21/2024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ADFCAD9-386B-470D-949B-73185FF8F58B}" type="slidenum">
              <a:rPr lang="en-US" smtClean="0"/>
              <a:t>‹#›</a:t>
            </a:fld>
            <a:endParaRPr lang="en-US"/>
          </a:p>
        </p:txBody>
      </p:sp>
    </p:spTree>
    <p:extLst>
      <p:ext uri="{BB962C8B-B14F-4D97-AF65-F5344CB8AC3E}">
        <p14:creationId xmlns:p14="http://schemas.microsoft.com/office/powerpoint/2010/main" val="3596794121"/>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368-BC60-F755-53A4-36243B43D2DD}"/>
              </a:ext>
            </a:extLst>
          </p:cNvPr>
          <p:cNvSpPr>
            <a:spLocks noGrp="1"/>
          </p:cNvSpPr>
          <p:nvPr>
            <p:ph type="ctrTitle"/>
          </p:nvPr>
        </p:nvSpPr>
        <p:spPr/>
        <p:txBody>
          <a:bodyPr/>
          <a:lstStyle/>
          <a:p>
            <a:pPr algn="ctr"/>
            <a:r>
              <a:rPr lang="en-US" dirty="0"/>
              <a:t>Object-Oriented Programming</a:t>
            </a:r>
          </a:p>
        </p:txBody>
      </p:sp>
      <p:sp>
        <p:nvSpPr>
          <p:cNvPr id="3" name="Subtitle 2">
            <a:extLst>
              <a:ext uri="{FF2B5EF4-FFF2-40B4-BE49-F238E27FC236}">
                <a16:creationId xmlns:a16="http://schemas.microsoft.com/office/drawing/2014/main" id="{F3836984-4D23-4BF7-BC68-17CDC7E919F6}"/>
              </a:ext>
            </a:extLst>
          </p:cNvPr>
          <p:cNvSpPr>
            <a:spLocks noGrp="1"/>
          </p:cNvSpPr>
          <p:nvPr>
            <p:ph type="subTitle" idx="1"/>
          </p:nvPr>
        </p:nvSpPr>
        <p:spPr>
          <a:xfrm>
            <a:off x="982765" y="5280847"/>
            <a:ext cx="10399235" cy="434974"/>
          </a:xfrm>
        </p:spPr>
        <p:txBody>
          <a:bodyPr>
            <a:normAutofit fontScale="85000" lnSpcReduction="10000"/>
          </a:bodyPr>
          <a:lstStyle/>
          <a:p>
            <a:r>
              <a:rPr lang="en-US" dirty="0"/>
              <a:t>WEEK 05																		Abeeha Sattar</a:t>
            </a:r>
          </a:p>
        </p:txBody>
      </p:sp>
    </p:spTree>
    <p:extLst>
      <p:ext uri="{BB962C8B-B14F-4D97-AF65-F5344CB8AC3E}">
        <p14:creationId xmlns:p14="http://schemas.microsoft.com/office/powerpoint/2010/main" val="405540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Inline Functions – When is it ignored?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321732"/>
          </a:xfrm>
        </p:spPr>
        <p:txBody>
          <a:bodyPr/>
          <a:lstStyle/>
          <a:p>
            <a:pPr marL="0" indent="0">
              <a:buNone/>
            </a:pPr>
            <a:r>
              <a:rPr lang="en-US" dirty="0">
                <a:solidFill>
                  <a:schemeClr val="bg2"/>
                </a:solidFill>
              </a:rPr>
              <a:t>Remember, </a:t>
            </a:r>
            <a:r>
              <a:rPr lang="en-US" dirty="0" err="1">
                <a:solidFill>
                  <a:schemeClr val="bg2"/>
                </a:solidFill>
              </a:rPr>
              <a:t>inlining</a:t>
            </a:r>
            <a:r>
              <a:rPr lang="en-US" dirty="0">
                <a:solidFill>
                  <a:schemeClr val="bg2"/>
                </a:solidFill>
              </a:rPr>
              <a:t> is only a request to the compiler, not a command so, the compiler can ignore the request for </a:t>
            </a:r>
            <a:r>
              <a:rPr lang="en-US" dirty="0" err="1">
                <a:solidFill>
                  <a:schemeClr val="bg2"/>
                </a:solidFill>
              </a:rPr>
              <a:t>inlining</a:t>
            </a:r>
            <a:r>
              <a:rPr lang="en-US" dirty="0">
                <a:solidFill>
                  <a:schemeClr val="bg2"/>
                </a:solidFill>
              </a:rPr>
              <a:t>. </a:t>
            </a:r>
          </a:p>
          <a:p>
            <a:pPr marL="0" indent="0">
              <a:buNone/>
            </a:pPr>
            <a:endParaRPr lang="en-US" dirty="0">
              <a:solidFill>
                <a:schemeClr val="bg2"/>
              </a:solidFill>
            </a:endParaRPr>
          </a:p>
          <a:p>
            <a:pPr marL="0" indent="0">
              <a:buNone/>
            </a:pPr>
            <a:r>
              <a:rPr lang="en-US" dirty="0">
                <a:solidFill>
                  <a:schemeClr val="bg2"/>
                </a:solidFill>
              </a:rPr>
              <a:t>Compiler may not perform </a:t>
            </a:r>
            <a:r>
              <a:rPr lang="en-US" dirty="0" err="1">
                <a:solidFill>
                  <a:schemeClr val="bg2"/>
                </a:solidFill>
              </a:rPr>
              <a:t>inlining</a:t>
            </a:r>
            <a:r>
              <a:rPr lang="en-US" dirty="0">
                <a:solidFill>
                  <a:schemeClr val="bg2"/>
                </a:solidFill>
              </a:rPr>
              <a:t> in such circumstances like:</a:t>
            </a:r>
          </a:p>
          <a:p>
            <a:r>
              <a:rPr lang="en-US" dirty="0">
                <a:solidFill>
                  <a:schemeClr val="bg2"/>
                </a:solidFill>
              </a:rPr>
              <a:t>	If a function contains a </a:t>
            </a:r>
            <a:r>
              <a:rPr lang="en-US" b="1" dirty="0">
                <a:solidFill>
                  <a:schemeClr val="bg2"/>
                </a:solidFill>
              </a:rPr>
              <a:t>loop</a:t>
            </a:r>
            <a:r>
              <a:rPr lang="en-US" dirty="0">
                <a:solidFill>
                  <a:schemeClr val="bg2"/>
                </a:solidFill>
              </a:rPr>
              <a:t>. (for, while, do-while)</a:t>
            </a:r>
          </a:p>
          <a:p>
            <a:r>
              <a:rPr lang="en-US" dirty="0">
                <a:solidFill>
                  <a:schemeClr val="bg2"/>
                </a:solidFill>
              </a:rPr>
              <a:t>	If a function contains </a:t>
            </a:r>
            <a:r>
              <a:rPr lang="en-US" b="1" dirty="0">
                <a:solidFill>
                  <a:schemeClr val="bg2"/>
                </a:solidFill>
              </a:rPr>
              <a:t>static</a:t>
            </a:r>
            <a:r>
              <a:rPr lang="en-US" dirty="0">
                <a:solidFill>
                  <a:schemeClr val="bg2"/>
                </a:solidFill>
              </a:rPr>
              <a:t> </a:t>
            </a:r>
            <a:r>
              <a:rPr lang="en-US" b="1" dirty="0">
                <a:solidFill>
                  <a:schemeClr val="bg2"/>
                </a:solidFill>
              </a:rPr>
              <a:t>variables</a:t>
            </a:r>
            <a:r>
              <a:rPr lang="en-US" dirty="0">
                <a:solidFill>
                  <a:schemeClr val="bg2"/>
                </a:solidFill>
              </a:rPr>
              <a:t>.</a:t>
            </a:r>
          </a:p>
          <a:p>
            <a:r>
              <a:rPr lang="en-US" dirty="0">
                <a:solidFill>
                  <a:schemeClr val="bg2"/>
                </a:solidFill>
              </a:rPr>
              <a:t>	If a function is </a:t>
            </a:r>
            <a:r>
              <a:rPr lang="en-US" b="1" dirty="0">
                <a:solidFill>
                  <a:schemeClr val="bg2"/>
                </a:solidFill>
              </a:rPr>
              <a:t>recursive</a:t>
            </a:r>
            <a:r>
              <a:rPr lang="en-US" dirty="0">
                <a:solidFill>
                  <a:schemeClr val="bg2"/>
                </a:solidFill>
              </a:rPr>
              <a:t>.</a:t>
            </a:r>
          </a:p>
          <a:p>
            <a:r>
              <a:rPr lang="en-US" dirty="0">
                <a:solidFill>
                  <a:schemeClr val="bg2"/>
                </a:solidFill>
              </a:rPr>
              <a:t>	If a function </a:t>
            </a:r>
            <a:r>
              <a:rPr lang="en-US" b="1" dirty="0">
                <a:solidFill>
                  <a:schemeClr val="bg2"/>
                </a:solidFill>
              </a:rPr>
              <a:t>return type is other than void</a:t>
            </a:r>
            <a:r>
              <a:rPr lang="en-US" dirty="0">
                <a:solidFill>
                  <a:schemeClr val="bg2"/>
                </a:solidFill>
              </a:rPr>
              <a:t>, and </a:t>
            </a:r>
            <a:r>
              <a:rPr lang="en-US" b="1" dirty="0">
                <a:solidFill>
                  <a:schemeClr val="bg2"/>
                </a:solidFill>
              </a:rPr>
              <a:t>the return statement doesn’t exist</a:t>
            </a:r>
            <a:r>
              <a:rPr lang="en-US" dirty="0">
                <a:solidFill>
                  <a:schemeClr val="bg2"/>
                </a:solidFill>
              </a:rPr>
              <a:t> in function body.</a:t>
            </a:r>
          </a:p>
          <a:p>
            <a:r>
              <a:rPr lang="en-US" dirty="0">
                <a:solidFill>
                  <a:schemeClr val="bg2"/>
                </a:solidFill>
              </a:rPr>
              <a:t>	If a function contains </a:t>
            </a:r>
            <a:r>
              <a:rPr lang="en-US" b="1" dirty="0">
                <a:solidFill>
                  <a:schemeClr val="bg2"/>
                </a:solidFill>
              </a:rPr>
              <a:t>switch</a:t>
            </a:r>
            <a:r>
              <a:rPr lang="en-US" dirty="0">
                <a:solidFill>
                  <a:schemeClr val="bg2"/>
                </a:solidFill>
              </a:rPr>
              <a:t> or </a:t>
            </a:r>
            <a:r>
              <a:rPr lang="en-US" b="1" dirty="0" err="1">
                <a:solidFill>
                  <a:schemeClr val="bg2"/>
                </a:solidFill>
              </a:rPr>
              <a:t>goto</a:t>
            </a:r>
            <a:r>
              <a:rPr lang="en-US" dirty="0">
                <a:solidFill>
                  <a:schemeClr val="bg2"/>
                </a:solidFill>
              </a:rPr>
              <a:t> </a:t>
            </a:r>
            <a:r>
              <a:rPr lang="en-US" b="1" dirty="0">
                <a:solidFill>
                  <a:schemeClr val="bg2"/>
                </a:solidFill>
              </a:rPr>
              <a:t>statement</a:t>
            </a:r>
            <a:r>
              <a:rPr lang="en-US" dirty="0">
                <a:solidFill>
                  <a:schemeClr val="bg2"/>
                </a:solidFill>
              </a:rPr>
              <a:t>.</a:t>
            </a:r>
          </a:p>
          <a:p>
            <a:endParaRPr lang="en-US" dirty="0">
              <a:solidFill>
                <a:schemeClr val="bg2"/>
              </a:solidFill>
            </a:endParaRPr>
          </a:p>
        </p:txBody>
      </p:sp>
    </p:spTree>
    <p:extLst>
      <p:ext uri="{BB962C8B-B14F-4D97-AF65-F5344CB8AC3E}">
        <p14:creationId xmlns:p14="http://schemas.microsoft.com/office/powerpoint/2010/main" val="188002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Inline Function - Advantages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002243"/>
          </a:xfrm>
        </p:spPr>
        <p:txBody>
          <a:bodyPr/>
          <a:lstStyle/>
          <a:p>
            <a:r>
              <a:rPr lang="en-US" dirty="0">
                <a:solidFill>
                  <a:schemeClr val="bg2"/>
                </a:solidFill>
              </a:rPr>
              <a:t>Function call overhead doesn’t occur.</a:t>
            </a:r>
          </a:p>
          <a:p>
            <a:r>
              <a:rPr lang="en-US" dirty="0">
                <a:solidFill>
                  <a:schemeClr val="bg2"/>
                </a:solidFill>
              </a:rPr>
              <a:t>It also saves the overhead of push/pop variables on the stack when function is called.</a:t>
            </a:r>
          </a:p>
          <a:p>
            <a:r>
              <a:rPr lang="en-US" dirty="0">
                <a:solidFill>
                  <a:schemeClr val="bg2"/>
                </a:solidFill>
              </a:rPr>
              <a:t>It also saves overhead of a return call from a function.</a:t>
            </a:r>
          </a:p>
          <a:p>
            <a:r>
              <a:rPr lang="en-US" dirty="0">
                <a:solidFill>
                  <a:schemeClr val="bg2"/>
                </a:solidFill>
              </a:rPr>
              <a:t>When you inline a function, you may enable compiler to perform context specific optimization on the body of function. Such optimizations are not possible for normal function calls. Other optimizations can be obtained by considering the flows of calling context and the called context.</a:t>
            </a:r>
          </a:p>
          <a:p>
            <a:r>
              <a:rPr lang="en-US" dirty="0">
                <a:solidFill>
                  <a:schemeClr val="bg2"/>
                </a:solidFill>
              </a:rPr>
              <a:t>Inline function may be useful (if it is small) for embedded systems because inline can yield less code than the function call preamble and return.</a:t>
            </a:r>
          </a:p>
          <a:p>
            <a:endParaRPr lang="en-US" dirty="0">
              <a:solidFill>
                <a:schemeClr val="bg2"/>
              </a:solidFill>
            </a:endParaRPr>
          </a:p>
        </p:txBody>
      </p:sp>
    </p:spTree>
    <p:extLst>
      <p:ext uri="{BB962C8B-B14F-4D97-AF65-F5344CB8AC3E}">
        <p14:creationId xmlns:p14="http://schemas.microsoft.com/office/powerpoint/2010/main" val="147370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Working with Arrays of Objects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6"/>
            <a:ext cx="10554574" cy="4635713"/>
          </a:xfrm>
        </p:spPr>
        <p:txBody>
          <a:bodyPr numCol="2">
            <a:normAutofit/>
          </a:bodyPr>
          <a:lstStyle/>
          <a:p>
            <a:r>
              <a:rPr lang="en-US" dirty="0">
                <a:solidFill>
                  <a:schemeClr val="bg2"/>
                </a:solidFill>
              </a:rPr>
              <a:t>Assume we have a random class named “</a:t>
            </a:r>
            <a:r>
              <a:rPr lang="en-US" b="1" dirty="0">
                <a:solidFill>
                  <a:schemeClr val="bg2"/>
                </a:solidFill>
              </a:rPr>
              <a:t>Book</a:t>
            </a:r>
            <a:r>
              <a:rPr lang="en-US" dirty="0">
                <a:solidFill>
                  <a:schemeClr val="bg2"/>
                </a:solidFill>
              </a:rPr>
              <a:t>”	</a:t>
            </a:r>
          </a:p>
          <a:p>
            <a:r>
              <a:rPr lang="en-US" dirty="0">
                <a:solidFill>
                  <a:schemeClr val="bg2"/>
                </a:solidFill>
              </a:rPr>
              <a:t>Let’s see different ways we can create an array of Books.</a:t>
            </a:r>
          </a:p>
          <a:p>
            <a:pPr marL="0" indent="0">
              <a:buNone/>
            </a:pPr>
            <a:endParaRPr lang="en-US" dirty="0">
              <a:solidFill>
                <a:schemeClr val="bg2"/>
              </a:solidFill>
            </a:endParaRPr>
          </a:p>
          <a:p>
            <a:pPr marL="0" indent="0">
              <a:buNone/>
            </a:pPr>
            <a:r>
              <a:rPr lang="en-US" sz="1800" dirty="0">
                <a:solidFill>
                  <a:srgbClr val="2B91AF"/>
                </a:solidFill>
                <a:latin typeface="Consolas" panose="020B0609020204030204" pitchFamily="49" charset="0"/>
              </a:rPr>
              <a:t>	Book</a:t>
            </a:r>
            <a:r>
              <a:rPr lang="en-US" sz="1800" dirty="0">
                <a:solidFill>
                  <a:srgbClr val="000000"/>
                </a:solidFill>
                <a:latin typeface="Consolas" panose="020B0609020204030204" pitchFamily="49" charset="0"/>
              </a:rPr>
              <a:t> books[13];</a:t>
            </a:r>
            <a:endParaRPr lang="en-US" sz="1800" dirty="0">
              <a:solidFill>
                <a:schemeClr val="bg2"/>
              </a:solidFill>
              <a:latin typeface="Consolas" panose="020B0609020204030204" pitchFamily="49" charset="0"/>
            </a:endParaRPr>
          </a:p>
          <a:p>
            <a:pPr marL="0" indent="0">
              <a:buNone/>
            </a:pPr>
            <a:r>
              <a:rPr lang="en-US" dirty="0">
                <a:solidFill>
                  <a:schemeClr val="bg2"/>
                </a:solidFill>
                <a:latin typeface="Consolas" panose="020B0609020204030204" pitchFamily="49" charset="0"/>
              </a:rPr>
              <a:t>	</a:t>
            </a:r>
          </a:p>
          <a:p>
            <a:pPr marL="0" indent="0">
              <a:buNone/>
            </a:pPr>
            <a:r>
              <a:rPr lang="en-US" sz="1800" dirty="0">
                <a:solidFill>
                  <a:schemeClr val="bg2"/>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dirty="0">
                <a:solidFill>
                  <a:schemeClr val="bg2"/>
                </a:solidFill>
                <a:latin typeface="Consolas" panose="020B0609020204030204" pitchFamily="49" charset="0"/>
              </a:rPr>
              <a:t> books[2] =</a:t>
            </a:r>
          </a:p>
          <a:p>
            <a:pPr marL="0" indent="0">
              <a:buNone/>
            </a:pPr>
            <a:r>
              <a:rPr lang="en-US" dirty="0">
                <a:solidFill>
                  <a:schemeClr val="bg2"/>
                </a:solidFill>
                <a:latin typeface="Consolas" panose="020B0609020204030204" pitchFamily="49" charset="0"/>
              </a:rPr>
              <a:t>		</a:t>
            </a:r>
            <a:r>
              <a:rPr lang="en-US" b="1" dirty="0">
                <a:solidFill>
                  <a:schemeClr val="bg2"/>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"B"</a:t>
            </a:r>
            <a:r>
              <a:rPr lang="en-US" sz="1800" dirty="0">
                <a:solidFill>
                  <a:srgbClr val="000000"/>
                </a:solidFill>
                <a:latin typeface="Consolas" panose="020B0609020204030204" pitchFamily="49" charset="0"/>
              </a:rPr>
              <a:t>) </a:t>
            </a:r>
            <a:r>
              <a:rPr lang="en-US" b="1" dirty="0">
                <a:solidFill>
                  <a:schemeClr val="bg2"/>
                </a:solidFill>
                <a:latin typeface="Consolas" panose="020B0609020204030204" pitchFamily="49" charset="0"/>
              </a:rPr>
              <a:t>};</a:t>
            </a:r>
          </a:p>
          <a:p>
            <a:pPr marL="0" indent="0">
              <a:buNone/>
            </a:pPr>
            <a:endParaRPr lang="en-US" b="1" dirty="0">
              <a:solidFill>
                <a:schemeClr val="bg2"/>
              </a:solidFill>
              <a:latin typeface="Consolas" panose="020B0609020204030204" pitchFamily="49" charset="0"/>
            </a:endParaRPr>
          </a:p>
          <a:p>
            <a:pPr marL="0" indent="0">
              <a:buNone/>
            </a:pPr>
            <a:endParaRPr lang="en-US" b="1" dirty="0">
              <a:solidFill>
                <a:schemeClr val="bg2"/>
              </a:solidFill>
              <a:latin typeface="Consolas" panose="020B0609020204030204" pitchFamily="49" charset="0"/>
            </a:endParaRPr>
          </a:p>
          <a:p>
            <a:pPr marL="0" indent="0">
              <a:buNone/>
            </a:pPr>
            <a:r>
              <a:rPr lang="en-US" sz="1800" dirty="0">
                <a:solidFill>
                  <a:srgbClr val="2B91AF"/>
                </a:solidFill>
                <a:latin typeface="Consolas" panose="020B0609020204030204" pitchFamily="49" charset="0"/>
              </a:rPr>
              <a:t>		</a:t>
            </a:r>
          </a:p>
          <a:p>
            <a:pPr marL="0" indent="0">
              <a:buNone/>
            </a:pPr>
            <a:r>
              <a:rPr lang="en-US" dirty="0">
                <a:solidFill>
                  <a:srgbClr val="2B91AF"/>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 books[2]; </a:t>
            </a:r>
            <a:r>
              <a:rPr lang="en-US" sz="1800" dirty="0">
                <a:solidFill>
                  <a:srgbClr val="008000"/>
                </a:solidFill>
                <a:latin typeface="Consolas" panose="020B0609020204030204" pitchFamily="49" charset="0"/>
              </a:rPr>
              <a:t>// when size is 									known</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books[0]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books[1]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a:t>
            </a:r>
          </a:p>
          <a:p>
            <a:pPr marL="0" indent="0">
              <a:buNone/>
            </a:pPr>
            <a:endParaRPr lang="en-US" b="1" dirty="0">
              <a:solidFill>
                <a:srgbClr val="000000"/>
              </a:solidFill>
              <a:latin typeface="Consolas" panose="020B0609020204030204" pitchFamily="49" charset="0"/>
            </a:endParaRPr>
          </a:p>
          <a:p>
            <a:pPr marL="0" indent="0">
              <a:buNone/>
            </a:pPr>
            <a:r>
              <a:rPr lang="en-US" b="1" dirty="0">
                <a:solidFill>
                  <a:schemeClr val="bg2"/>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 = 2; </a:t>
            </a:r>
            <a:r>
              <a:rPr lang="en-US" dirty="0">
                <a:solidFill>
                  <a:srgbClr val="008000"/>
                </a:solidFill>
                <a:latin typeface="Consolas" panose="020B0609020204030204" pitchFamily="49" charset="0"/>
              </a:rPr>
              <a:t>// when size is 								not known</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 books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a:solidFill>
                  <a:srgbClr val="2B91AF"/>
                </a:solidFill>
                <a:latin typeface="Consolas" panose="020B0609020204030204" pitchFamily="49" charset="0"/>
              </a:rPr>
              <a:t>Book</a:t>
            </a:r>
            <a:r>
              <a:rPr lang="en-US" sz="1800">
                <a:solidFill>
                  <a:srgbClr val="000000"/>
                </a:solidFill>
                <a:latin typeface="Consolas" panose="020B0609020204030204" pitchFamily="49" charset="0"/>
              </a:rPr>
              <a:t>[n];</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 b1(</a:t>
            </a:r>
            <a:r>
              <a:rPr lang="en-US" sz="1800" dirty="0">
                <a:solidFill>
                  <a:srgbClr val="A31515"/>
                </a:solidFill>
                <a:latin typeface="Consolas" panose="020B0609020204030204" pitchFamily="49" charset="0"/>
              </a:rPr>
              <a:t>"A"</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Book</a:t>
            </a:r>
            <a:r>
              <a:rPr lang="en-US" sz="1800" dirty="0">
                <a:solidFill>
                  <a:srgbClr val="000000"/>
                </a:solidFill>
                <a:latin typeface="Consolas" panose="020B0609020204030204" pitchFamily="49" charset="0"/>
              </a:rPr>
              <a:t> b2;</a:t>
            </a:r>
          </a:p>
          <a:p>
            <a:pPr marL="0" indent="0">
              <a:buNone/>
            </a:pPr>
            <a:r>
              <a:rPr lang="en-US" sz="1800" dirty="0">
                <a:solidFill>
                  <a:srgbClr val="000000"/>
                </a:solidFill>
                <a:latin typeface="Consolas" panose="020B0609020204030204" pitchFamily="49" charset="0"/>
              </a:rPr>
              <a:t>    	books[0]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b1;</a:t>
            </a:r>
          </a:p>
          <a:p>
            <a:pPr marL="0" indent="0">
              <a:buNone/>
            </a:pPr>
            <a:r>
              <a:rPr lang="en-US" sz="1800" dirty="0">
                <a:solidFill>
                  <a:srgbClr val="000000"/>
                </a:solidFill>
                <a:latin typeface="Consolas" panose="020B0609020204030204" pitchFamily="49" charset="0"/>
              </a:rPr>
              <a:t>    	books[1]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b2;</a:t>
            </a:r>
            <a:endParaRPr lang="en-US"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193753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 calcmode="lin" valueType="num">
                                      <p:cBhvr additive="base">
                                        <p:cTn id="4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 calcmode="lin" valueType="num">
                                      <p:cBhvr additive="base">
                                        <p:cTn id="4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 calcmode="lin" valueType="num">
                                      <p:cBhvr additive="base">
                                        <p:cTn id="4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anim calcmode="lin" valueType="num">
                                      <p:cBhvr additive="base">
                                        <p:cTn id="5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 calcmode="lin" valueType="num">
                                      <p:cBhvr additive="base">
                                        <p:cTn id="5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9" end="19"/>
                                            </p:txEl>
                                          </p:spTgt>
                                        </p:tgtEl>
                                        <p:attrNameLst>
                                          <p:attrName>style.visibility</p:attrName>
                                        </p:attrNameLst>
                                      </p:cBhvr>
                                      <p:to>
                                        <p:strVal val="visible"/>
                                      </p:to>
                                    </p:set>
                                    <p:anim calcmode="lin" valueType="num">
                                      <p:cBhvr additive="base">
                                        <p:cTn id="6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5A48E6-BC00-0F18-CD49-9C102E55052B}"/>
              </a:ext>
            </a:extLst>
          </p:cNvPr>
          <p:cNvSpPr>
            <a:spLocks noGrp="1"/>
          </p:cNvSpPr>
          <p:nvPr>
            <p:ph type="title"/>
          </p:nvPr>
        </p:nvSpPr>
        <p:spPr/>
        <p:txBody>
          <a:bodyPr/>
          <a:lstStyle/>
          <a:p>
            <a:pPr algn="ctr"/>
            <a:r>
              <a:rPr lang="en-US" dirty="0"/>
              <a:t>Fin.</a:t>
            </a:r>
          </a:p>
        </p:txBody>
      </p:sp>
      <p:sp>
        <p:nvSpPr>
          <p:cNvPr id="8" name="Text Placeholder 7">
            <a:extLst>
              <a:ext uri="{FF2B5EF4-FFF2-40B4-BE49-F238E27FC236}">
                <a16:creationId xmlns:a16="http://schemas.microsoft.com/office/drawing/2014/main" id="{9CF8533A-88EC-9260-ED8E-7F39D0BC20B8}"/>
              </a:ext>
            </a:extLst>
          </p:cNvPr>
          <p:cNvSpPr>
            <a:spLocks noGrp="1"/>
          </p:cNvSpPr>
          <p:nvPr>
            <p:ph type="body" idx="1"/>
          </p:nvPr>
        </p:nvSpPr>
        <p:spPr>
          <a:xfrm rot="4776313">
            <a:off x="9253820" y="5109750"/>
            <a:ext cx="555645" cy="521137"/>
          </a:xfrm>
        </p:spPr>
        <p:txBody>
          <a:bodyPr/>
          <a:lstStyle/>
          <a:p>
            <a:r>
              <a:rPr lang="en-US" sz="2400" dirty="0">
                <a:solidFill>
                  <a:schemeClr val="bg2"/>
                </a:solidFill>
              </a:rPr>
              <a:t>: T</a:t>
            </a:r>
          </a:p>
        </p:txBody>
      </p:sp>
    </p:spTree>
    <p:extLst>
      <p:ext uri="{BB962C8B-B14F-4D97-AF65-F5344CB8AC3E}">
        <p14:creationId xmlns:p14="http://schemas.microsoft.com/office/powerpoint/2010/main" val="42208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The “this” Pointer</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The this pointer holds the address of current object, in simple words you can say that the </a:t>
            </a:r>
            <a:r>
              <a:rPr lang="en-US" b="1" dirty="0">
                <a:solidFill>
                  <a:schemeClr val="bg2"/>
                </a:solidFill>
              </a:rPr>
              <a:t>“this pointer points to the current object of the class”</a:t>
            </a:r>
            <a:r>
              <a:rPr lang="en-US" dirty="0">
                <a:solidFill>
                  <a:schemeClr val="bg2"/>
                </a:solidFill>
              </a:rPr>
              <a:t>.</a:t>
            </a:r>
          </a:p>
          <a:p>
            <a:endParaRPr lang="en-US" dirty="0">
              <a:solidFill>
                <a:schemeClr val="bg2"/>
              </a:solidFill>
            </a:endParaRPr>
          </a:p>
          <a:p>
            <a:endParaRPr lang="en-US" dirty="0">
              <a:solidFill>
                <a:schemeClr val="bg2"/>
              </a:solidFill>
            </a:endParaRPr>
          </a:p>
          <a:p>
            <a:r>
              <a:rPr lang="en-US" dirty="0">
                <a:solidFill>
                  <a:schemeClr val="bg2"/>
                </a:solidFill>
              </a:rPr>
              <a:t>We use it when:</a:t>
            </a:r>
          </a:p>
          <a:p>
            <a:pPr lvl="1"/>
            <a:r>
              <a:rPr lang="en-US" dirty="0">
                <a:solidFill>
                  <a:schemeClr val="bg2"/>
                </a:solidFill>
              </a:rPr>
              <a:t>There is any ambiguity between a member variable name and a local variable name</a:t>
            </a:r>
          </a:p>
          <a:p>
            <a:pPr lvl="1"/>
            <a:r>
              <a:rPr lang="en-US" dirty="0">
                <a:solidFill>
                  <a:schemeClr val="bg2"/>
                </a:solidFill>
              </a:rPr>
              <a:t>To return the reference of the calling object</a:t>
            </a:r>
          </a:p>
        </p:txBody>
      </p:sp>
    </p:spTree>
    <p:extLst>
      <p:ext uri="{BB962C8B-B14F-4D97-AF65-F5344CB8AC3E}">
        <p14:creationId xmlns:p14="http://schemas.microsoft.com/office/powerpoint/2010/main" val="228485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Ambiguity without “this”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341523" y="2222287"/>
            <a:ext cx="11644829" cy="4431901"/>
          </a:xfrm>
        </p:spPr>
        <p:txBody>
          <a:bodyPr numCol="2">
            <a:normAutofit fontScale="92500" lnSpcReduction="10000"/>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thisExample</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test;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example;</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thisExample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test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example</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test</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test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example</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example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displayVars</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"test: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test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nexample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example;</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main()</a:t>
            </a:r>
          </a:p>
          <a:p>
            <a:pPr marL="0" indent="0">
              <a:buNone/>
            </a:pP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    </a:t>
            </a:r>
            <a:r>
              <a:rPr lang="en-US" sz="1700" dirty="0" err="1">
                <a:solidFill>
                  <a:srgbClr val="2B91AF"/>
                </a:solidFill>
                <a:latin typeface="Consolas" panose="020B0609020204030204" pitchFamily="49" charset="0"/>
              </a:rPr>
              <a:t>thisExample</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tex</a:t>
            </a:r>
            <a:r>
              <a:rPr lang="en-US" sz="1700" dirty="0">
                <a:solidFill>
                  <a:srgbClr val="000000"/>
                </a:solidFill>
                <a:latin typeface="Consolas" panose="020B0609020204030204" pitchFamily="49" charset="0"/>
              </a:rPr>
              <a:t>(10, </a:t>
            </a:r>
            <a:r>
              <a:rPr lang="en-US" sz="1700" dirty="0">
                <a:solidFill>
                  <a:srgbClr val="A31515"/>
                </a:solidFill>
                <a:latin typeface="Consolas" panose="020B0609020204030204" pitchFamily="49" charset="0"/>
              </a:rPr>
              <a:t>'e'</a:t>
            </a: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tex.displayVars</a:t>
            </a: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a:t>
            </a:r>
            <a:endParaRPr lang="en-US" sz="1500" dirty="0">
              <a:solidFill>
                <a:schemeClr val="bg2"/>
              </a:solidFill>
            </a:endParaRPr>
          </a:p>
        </p:txBody>
      </p:sp>
      <p:pic>
        <p:nvPicPr>
          <p:cNvPr id="5" name="Picture 4">
            <a:extLst>
              <a:ext uri="{FF2B5EF4-FFF2-40B4-BE49-F238E27FC236}">
                <a16:creationId xmlns:a16="http://schemas.microsoft.com/office/drawing/2014/main" id="{A356F157-16A6-C690-5146-8F46C6C97609}"/>
              </a:ext>
            </a:extLst>
          </p:cNvPr>
          <p:cNvPicPr>
            <a:picLocks noChangeAspect="1"/>
          </p:cNvPicPr>
          <p:nvPr/>
        </p:nvPicPr>
        <p:blipFill>
          <a:blip r:embed="rId3"/>
          <a:stretch>
            <a:fillRect/>
          </a:stretch>
        </p:blipFill>
        <p:spPr>
          <a:xfrm>
            <a:off x="7252483" y="4438237"/>
            <a:ext cx="3467065" cy="993079"/>
          </a:xfrm>
          <a:prstGeom prst="rect">
            <a:avLst/>
          </a:prstGeom>
        </p:spPr>
      </p:pic>
    </p:spTree>
    <p:extLst>
      <p:ext uri="{BB962C8B-B14F-4D97-AF65-F5344CB8AC3E}">
        <p14:creationId xmlns:p14="http://schemas.microsoft.com/office/powerpoint/2010/main" val="22646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Resolving Ambiguity with “this”</a:t>
            </a:r>
          </a:p>
        </p:txBody>
      </p:sp>
      <p:sp>
        <p:nvSpPr>
          <p:cNvPr id="4" name="Content Placeholder 2">
            <a:extLst>
              <a:ext uri="{FF2B5EF4-FFF2-40B4-BE49-F238E27FC236}">
                <a16:creationId xmlns:a16="http://schemas.microsoft.com/office/drawing/2014/main" id="{FD594042-AD09-3AF8-B61E-300B678A2F07}"/>
              </a:ext>
            </a:extLst>
          </p:cNvPr>
          <p:cNvSpPr>
            <a:spLocks noGrp="1"/>
          </p:cNvSpPr>
          <p:nvPr>
            <p:ph idx="1"/>
          </p:nvPr>
        </p:nvSpPr>
        <p:spPr>
          <a:xfrm>
            <a:off x="341523" y="2222287"/>
            <a:ext cx="11644829" cy="4431901"/>
          </a:xfrm>
        </p:spPr>
        <p:txBody>
          <a:bodyPr numCol="2">
            <a:normAutofit fontScale="92500" lnSpcReduction="10000"/>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thisExample</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test;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example;</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thisExample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test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example</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this-&gt;test</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test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this-&gt;example</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example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displayVars</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"test: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test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nexample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example;</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main()</a:t>
            </a:r>
          </a:p>
          <a:p>
            <a:pPr marL="0" indent="0">
              <a:buNone/>
            </a:pP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    </a:t>
            </a:r>
            <a:r>
              <a:rPr lang="en-US" sz="1700" dirty="0" err="1">
                <a:solidFill>
                  <a:srgbClr val="2B91AF"/>
                </a:solidFill>
                <a:latin typeface="Consolas" panose="020B0609020204030204" pitchFamily="49" charset="0"/>
              </a:rPr>
              <a:t>thisExample</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tex</a:t>
            </a:r>
            <a:r>
              <a:rPr lang="en-US" sz="1700" dirty="0">
                <a:solidFill>
                  <a:srgbClr val="000000"/>
                </a:solidFill>
                <a:latin typeface="Consolas" panose="020B0609020204030204" pitchFamily="49" charset="0"/>
              </a:rPr>
              <a:t>(10, </a:t>
            </a:r>
            <a:r>
              <a:rPr lang="en-US" sz="1700" dirty="0">
                <a:solidFill>
                  <a:srgbClr val="A31515"/>
                </a:solidFill>
                <a:latin typeface="Consolas" panose="020B0609020204030204" pitchFamily="49" charset="0"/>
              </a:rPr>
              <a:t>'e'</a:t>
            </a: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tex.displayVars</a:t>
            </a: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a:t>
            </a:r>
            <a:endParaRPr lang="en-US" sz="1500" dirty="0">
              <a:solidFill>
                <a:schemeClr val="bg2"/>
              </a:solidFill>
            </a:endParaRPr>
          </a:p>
        </p:txBody>
      </p:sp>
      <p:pic>
        <p:nvPicPr>
          <p:cNvPr id="6" name="Picture 5">
            <a:extLst>
              <a:ext uri="{FF2B5EF4-FFF2-40B4-BE49-F238E27FC236}">
                <a16:creationId xmlns:a16="http://schemas.microsoft.com/office/drawing/2014/main" id="{42D01A0D-BFBB-4921-989A-2CD08CA9149D}"/>
              </a:ext>
            </a:extLst>
          </p:cNvPr>
          <p:cNvPicPr>
            <a:picLocks noChangeAspect="1"/>
          </p:cNvPicPr>
          <p:nvPr/>
        </p:nvPicPr>
        <p:blipFill>
          <a:blip r:embed="rId3"/>
          <a:stretch>
            <a:fillRect/>
          </a:stretch>
        </p:blipFill>
        <p:spPr>
          <a:xfrm>
            <a:off x="7277443" y="4438237"/>
            <a:ext cx="2714855" cy="1013982"/>
          </a:xfrm>
          <a:prstGeom prst="rect">
            <a:avLst/>
          </a:prstGeom>
        </p:spPr>
      </p:pic>
    </p:spTree>
    <p:extLst>
      <p:ext uri="{BB962C8B-B14F-4D97-AF65-F5344CB8AC3E}">
        <p14:creationId xmlns:p14="http://schemas.microsoft.com/office/powerpoint/2010/main" val="81292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a:xfrm>
            <a:off x="416804" y="513977"/>
            <a:ext cx="11358390" cy="970450"/>
          </a:xfrm>
        </p:spPr>
        <p:txBody>
          <a:bodyPr/>
          <a:lstStyle/>
          <a:p>
            <a:r>
              <a:rPr lang="en-US" dirty="0"/>
              <a:t>To Return the Reference to the Calling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220336" y="2222287"/>
            <a:ext cx="11971663" cy="4553086"/>
          </a:xfrm>
        </p:spPr>
        <p:txBody>
          <a:bodyPr numCol="2">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thisExample</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test;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example;</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thisExample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test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example</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-&gt;test = </a:t>
            </a:r>
            <a:r>
              <a:rPr lang="en-US" sz="1600" dirty="0">
                <a:solidFill>
                  <a:srgbClr val="808080"/>
                </a:solidFill>
                <a:latin typeface="Consolas" panose="020B0609020204030204" pitchFamily="49" charset="0"/>
              </a:rPr>
              <a:t>test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-&gt;example = </a:t>
            </a:r>
            <a:r>
              <a:rPr lang="en-US" sz="1600" dirty="0">
                <a:solidFill>
                  <a:srgbClr val="808080"/>
                </a:solidFill>
                <a:latin typeface="Consolas" panose="020B0609020204030204" pitchFamily="49" charset="0"/>
              </a:rPr>
              <a:t>example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displayVars</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"test: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test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nexample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example;</a:t>
            </a:r>
          </a:p>
          <a:p>
            <a:pPr marL="0" indent="0">
              <a:buNone/>
            </a:pPr>
            <a:r>
              <a:rPr lang="en-US" sz="1600" dirty="0">
                <a:solidFill>
                  <a:srgbClr val="000000"/>
                </a:solidFill>
                <a:latin typeface="Consolas" panose="020B0609020204030204" pitchFamily="49" charset="0"/>
              </a:rPr>
              <a:t>        }</a:t>
            </a: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b="1" dirty="0" err="1">
                <a:solidFill>
                  <a:srgbClr val="2B91AF"/>
                </a:solidFill>
                <a:latin typeface="Consolas" panose="020B0609020204030204" pitchFamily="49" charset="0"/>
              </a:rPr>
              <a:t>thisExample</a:t>
            </a:r>
            <a:r>
              <a:rPr lang="en-US" sz="1600" b="1" dirty="0">
                <a:solidFill>
                  <a:srgbClr val="000000"/>
                </a:solidFill>
                <a:latin typeface="Consolas" panose="020B0609020204030204" pitchFamily="49" charset="0"/>
              </a:rPr>
              <a:t>* returnObj1() {</a:t>
            </a:r>
          </a:p>
          <a:p>
            <a:pPr marL="0" indent="0">
              <a:buNone/>
            </a:pP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this</a:t>
            </a:r>
            <a:r>
              <a:rPr lang="en-US" sz="1600" b="1" dirty="0">
                <a:solidFill>
                  <a:srgbClr val="000000"/>
                </a:solidFill>
                <a:latin typeface="Consolas" panose="020B0609020204030204" pitchFamily="49" charset="0"/>
              </a:rPr>
              <a:t>;</a:t>
            </a:r>
          </a:p>
          <a:p>
            <a:pPr marL="0" indent="0">
              <a:buNone/>
            </a:pPr>
            <a:r>
              <a:rPr lang="en-US" sz="1600" b="1" dirty="0">
                <a:solidFill>
                  <a:srgbClr val="000000"/>
                </a:solidFill>
                <a:latin typeface="Consolas" panose="020B0609020204030204" pitchFamily="49" charset="0"/>
              </a:rPr>
              <a:t>        }</a:t>
            </a:r>
          </a:p>
          <a:p>
            <a:pPr marL="0" indent="0">
              <a:buNone/>
            </a:pPr>
            <a:r>
              <a:rPr lang="en-US" sz="1600" b="1" dirty="0">
                <a:solidFill>
                  <a:srgbClr val="000000"/>
                </a:solidFill>
                <a:latin typeface="Consolas" panose="020B0609020204030204" pitchFamily="49" charset="0"/>
              </a:rPr>
              <a:t>        </a:t>
            </a:r>
            <a:r>
              <a:rPr lang="en-US" sz="1600" b="1" dirty="0" err="1">
                <a:solidFill>
                  <a:srgbClr val="2B91AF"/>
                </a:solidFill>
                <a:latin typeface="Consolas" panose="020B0609020204030204" pitchFamily="49" charset="0"/>
              </a:rPr>
              <a:t>thisExample</a:t>
            </a:r>
            <a:r>
              <a:rPr lang="en-US" sz="1600" b="1" dirty="0">
                <a:solidFill>
                  <a:srgbClr val="000000"/>
                </a:solidFill>
                <a:latin typeface="Consolas" panose="020B0609020204030204" pitchFamily="49" charset="0"/>
              </a:rPr>
              <a:t>&amp; returnObj2() {</a:t>
            </a:r>
          </a:p>
          <a:p>
            <a:pPr marL="0" indent="0">
              <a:buNone/>
            </a:pP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this</a:t>
            </a:r>
            <a:r>
              <a:rPr lang="en-US" sz="1600" b="1" dirty="0">
                <a:solidFill>
                  <a:srgbClr val="000000"/>
                </a:solidFill>
                <a:latin typeface="Consolas" panose="020B0609020204030204" pitchFamily="49" charset="0"/>
              </a:rPr>
              <a:t>;</a:t>
            </a:r>
          </a:p>
          <a:p>
            <a:pPr marL="0" indent="0">
              <a:buNone/>
            </a:pPr>
            <a:r>
              <a:rPr lang="en-US" sz="1600" b="1"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endParaRPr lang="en-US" sz="1600" dirty="0">
              <a:solidFill>
                <a:schemeClr val="bg2"/>
              </a:solidFill>
            </a:endParaRPr>
          </a:p>
        </p:txBody>
      </p:sp>
      <p:sp>
        <p:nvSpPr>
          <p:cNvPr id="4" name="Rectangle: Rounded Corners 3">
            <a:extLst>
              <a:ext uri="{FF2B5EF4-FFF2-40B4-BE49-F238E27FC236}">
                <a16:creationId xmlns:a16="http://schemas.microsoft.com/office/drawing/2014/main" id="{4F743BD3-3AD9-6323-5CB9-804C520A3B37}"/>
              </a:ext>
            </a:extLst>
          </p:cNvPr>
          <p:cNvSpPr/>
          <p:nvPr/>
        </p:nvSpPr>
        <p:spPr>
          <a:xfrm>
            <a:off x="6863508" y="2522863"/>
            <a:ext cx="3393196" cy="242371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5" name="TextBox 4">
            <a:extLst>
              <a:ext uri="{FF2B5EF4-FFF2-40B4-BE49-F238E27FC236}">
                <a16:creationId xmlns:a16="http://schemas.microsoft.com/office/drawing/2014/main" id="{7739AB56-AB1F-1433-470B-879BF0DA3533}"/>
              </a:ext>
            </a:extLst>
          </p:cNvPr>
          <p:cNvSpPr txBox="1"/>
          <p:nvPr/>
        </p:nvSpPr>
        <p:spPr>
          <a:xfrm>
            <a:off x="8747393" y="5365214"/>
            <a:ext cx="3027801" cy="369332"/>
          </a:xfrm>
          <a:prstGeom prst="rect">
            <a:avLst/>
          </a:prstGeom>
          <a:noFill/>
        </p:spPr>
        <p:txBody>
          <a:bodyPr wrap="square" rtlCol="0">
            <a:spAutoFit/>
          </a:bodyPr>
          <a:lstStyle/>
          <a:p>
            <a:r>
              <a:rPr lang="en-US" dirty="0">
                <a:solidFill>
                  <a:schemeClr val="bg2"/>
                </a:solidFill>
              </a:rPr>
              <a:t>Two ways to do this</a:t>
            </a:r>
          </a:p>
        </p:txBody>
      </p:sp>
      <p:cxnSp>
        <p:nvCxnSpPr>
          <p:cNvPr id="7" name="Straight Arrow Connector 6">
            <a:extLst>
              <a:ext uri="{FF2B5EF4-FFF2-40B4-BE49-F238E27FC236}">
                <a16:creationId xmlns:a16="http://schemas.microsoft.com/office/drawing/2014/main" id="{45B905FB-5896-DF90-8701-7BD0DF3565B3}"/>
              </a:ext>
            </a:extLst>
          </p:cNvPr>
          <p:cNvCxnSpPr>
            <a:cxnSpLocks/>
            <a:endCxn id="4" idx="2"/>
          </p:cNvCxnSpPr>
          <p:nvPr/>
        </p:nvCxnSpPr>
        <p:spPr>
          <a:xfrm flipH="1" flipV="1">
            <a:off x="8560106" y="4946573"/>
            <a:ext cx="264405" cy="368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5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Receiving References in main()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thisExample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tex</a:t>
            </a:r>
            <a:r>
              <a:rPr lang="en-US" sz="1800" dirty="0">
                <a:solidFill>
                  <a:srgbClr val="000000"/>
                </a:solidFill>
                <a:latin typeface="Consolas" panose="020B0609020204030204" pitchFamily="49" charset="0"/>
              </a:rPr>
              <a:t>(10, </a:t>
            </a:r>
            <a:r>
              <a:rPr lang="en-US" sz="1800" dirty="0">
                <a:solidFill>
                  <a:srgbClr val="A31515"/>
                </a:solidFill>
                <a:latin typeface="Consolas" panose="020B0609020204030204" pitchFamily="49" charset="0"/>
              </a:rPr>
              <a:t>'e'</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tex.displayVars</a:t>
            </a: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b="1" dirty="0">
                <a:solidFill>
                  <a:srgbClr val="000000"/>
                </a:solidFill>
                <a:latin typeface="Consolas" panose="020B0609020204030204" pitchFamily="49" charset="0"/>
              </a:rPr>
              <a:t>    </a:t>
            </a:r>
            <a:r>
              <a:rPr lang="en-US" sz="1800" b="1" dirty="0" err="1">
                <a:solidFill>
                  <a:srgbClr val="2B91AF"/>
                </a:solidFill>
                <a:latin typeface="Consolas" panose="020B0609020204030204" pitchFamily="49" charset="0"/>
              </a:rPr>
              <a:t>thisExample</a:t>
            </a:r>
            <a:r>
              <a:rPr lang="en-US" sz="1800" b="1" dirty="0">
                <a:solidFill>
                  <a:srgbClr val="000000"/>
                </a:solidFill>
                <a:latin typeface="Consolas" panose="020B0609020204030204" pitchFamily="49" charset="0"/>
              </a:rPr>
              <a:t> *TE1 = tex.returnObj1();</a:t>
            </a:r>
          </a:p>
          <a:p>
            <a:pPr marL="0" indent="0">
              <a:buNone/>
            </a:pPr>
            <a:r>
              <a:rPr lang="en-US" sz="1800" b="1" dirty="0">
                <a:solidFill>
                  <a:srgbClr val="000000"/>
                </a:solidFill>
                <a:latin typeface="Consolas" panose="020B0609020204030204" pitchFamily="49" charset="0"/>
              </a:rPr>
              <a:t>    </a:t>
            </a:r>
            <a:r>
              <a:rPr lang="en-US" sz="1800" b="1" dirty="0" err="1">
                <a:solidFill>
                  <a:srgbClr val="2B91AF"/>
                </a:solidFill>
                <a:latin typeface="Consolas" panose="020B0609020204030204" pitchFamily="49" charset="0"/>
              </a:rPr>
              <a:t>thisExample</a:t>
            </a:r>
            <a:r>
              <a:rPr lang="en-US" sz="1800" b="1" dirty="0">
                <a:solidFill>
                  <a:srgbClr val="000000"/>
                </a:solidFill>
                <a:latin typeface="Consolas" panose="020B0609020204030204" pitchFamily="49" charset="0"/>
              </a:rPr>
              <a:t> TE1 = tex.returnObj2();</a:t>
            </a:r>
          </a:p>
          <a:p>
            <a:pPr marL="0" indent="0">
              <a:buNone/>
            </a:pPr>
            <a:r>
              <a:rPr lang="en-US" sz="1800" dirty="0">
                <a:solidFill>
                  <a:srgbClr val="000000"/>
                </a:solidFill>
                <a:latin typeface="Consolas" panose="020B0609020204030204" pitchFamily="49" charset="0"/>
              </a:rPr>
              <a:t>}</a:t>
            </a:r>
            <a:endParaRPr lang="en-US" dirty="0">
              <a:solidFill>
                <a:schemeClr val="bg2"/>
              </a:solidFill>
            </a:endParaRPr>
          </a:p>
        </p:txBody>
      </p:sp>
    </p:spTree>
    <p:extLst>
      <p:ext uri="{BB962C8B-B14F-4D97-AF65-F5344CB8AC3E}">
        <p14:creationId xmlns:p14="http://schemas.microsoft.com/office/powerpoint/2010/main" val="145563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Difference b/w returning this and *this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635713"/>
          </a:xfrm>
        </p:spPr>
        <p:txBody>
          <a:bodyPr>
            <a:normAutofit fontScale="85000" lnSpcReduction="10000"/>
          </a:bodyPr>
          <a:lstStyle/>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thisExample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tex</a:t>
            </a:r>
            <a:r>
              <a:rPr lang="en-US" sz="1800" dirty="0">
                <a:solidFill>
                  <a:srgbClr val="000000"/>
                </a:solidFill>
                <a:latin typeface="Consolas" panose="020B0609020204030204" pitchFamily="49" charset="0"/>
              </a:rPr>
              <a:t>(10, </a:t>
            </a:r>
            <a:r>
              <a:rPr lang="en-US" sz="1800" dirty="0">
                <a:solidFill>
                  <a:srgbClr val="A31515"/>
                </a:solidFill>
                <a:latin typeface="Consolas" panose="020B0609020204030204" pitchFamily="49" charset="0"/>
              </a:rPr>
              <a:t>'e'</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thisExample</a:t>
            </a:r>
            <a:r>
              <a:rPr lang="en-US" sz="1800" dirty="0">
                <a:solidFill>
                  <a:srgbClr val="000000"/>
                </a:solidFill>
                <a:latin typeface="Consolas" panose="020B0609020204030204" pitchFamily="49" charset="0"/>
              </a:rPr>
              <a:t>* TE1 = tex.returnObj1();</a:t>
            </a:r>
          </a:p>
          <a:p>
            <a:pPr marL="0" indent="0">
              <a:buNone/>
            </a:pPr>
            <a:r>
              <a:rPr lang="en-US" sz="1800" dirty="0">
                <a:solidFill>
                  <a:srgbClr val="000000"/>
                </a:solidFill>
                <a:latin typeface="Consolas" panose="020B0609020204030204" pitchFamily="49" charset="0"/>
              </a:rPr>
              <a:t>    TE1-&gt;</a:t>
            </a:r>
            <a:r>
              <a:rPr lang="en-US" sz="1800" dirty="0" err="1">
                <a:solidFill>
                  <a:srgbClr val="000000"/>
                </a:solidFill>
                <a:latin typeface="Consolas" panose="020B0609020204030204" pitchFamily="49" charset="0"/>
              </a:rPr>
              <a:t>incTest</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TE1-&gt;</a:t>
            </a:r>
            <a:r>
              <a:rPr lang="en-US" sz="1800" dirty="0" err="1">
                <a:solidFill>
                  <a:srgbClr val="000000"/>
                </a:solidFill>
                <a:latin typeface="Consolas" panose="020B0609020204030204" pitchFamily="49" charset="0"/>
              </a:rPr>
              <a:t>displayVars</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tex.displayVars</a:t>
            </a: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thisExample</a:t>
            </a:r>
            <a:r>
              <a:rPr lang="en-US" sz="1800" dirty="0">
                <a:solidFill>
                  <a:srgbClr val="000000"/>
                </a:solidFill>
                <a:latin typeface="Consolas" panose="020B0609020204030204" pitchFamily="49" charset="0"/>
              </a:rPr>
              <a:t> TE2 = tex.returnObj2();</a:t>
            </a:r>
          </a:p>
          <a:p>
            <a:pPr marL="0" indent="0">
              <a:buNone/>
            </a:pPr>
            <a:r>
              <a:rPr lang="en-US" sz="1800" dirty="0">
                <a:solidFill>
                  <a:srgbClr val="000000"/>
                </a:solidFill>
                <a:latin typeface="Consolas" panose="020B0609020204030204" pitchFamily="49" charset="0"/>
              </a:rPr>
              <a:t>    TE2.incTest();</a:t>
            </a:r>
          </a:p>
          <a:p>
            <a:pPr marL="0" indent="0">
              <a:buNone/>
            </a:pPr>
            <a:r>
              <a:rPr lang="en-US" sz="1800" dirty="0">
                <a:solidFill>
                  <a:srgbClr val="000000"/>
                </a:solidFill>
                <a:latin typeface="Consolas" panose="020B0609020204030204" pitchFamily="49" charset="0"/>
              </a:rPr>
              <a:t>    TE2.displayVars();</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tex.displayVars</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en-US" dirty="0">
              <a:solidFill>
                <a:schemeClr val="bg2"/>
              </a:solidFill>
            </a:endParaRPr>
          </a:p>
        </p:txBody>
      </p:sp>
      <p:pic>
        <p:nvPicPr>
          <p:cNvPr id="5" name="Picture 4">
            <a:extLst>
              <a:ext uri="{FF2B5EF4-FFF2-40B4-BE49-F238E27FC236}">
                <a16:creationId xmlns:a16="http://schemas.microsoft.com/office/drawing/2014/main" id="{FDECE064-3E7B-96EE-AF51-01E0510C59EC}"/>
              </a:ext>
            </a:extLst>
          </p:cNvPr>
          <p:cNvPicPr>
            <a:picLocks noChangeAspect="1"/>
          </p:cNvPicPr>
          <p:nvPr/>
        </p:nvPicPr>
        <p:blipFill>
          <a:blip r:embed="rId3"/>
          <a:stretch>
            <a:fillRect/>
          </a:stretch>
        </p:blipFill>
        <p:spPr>
          <a:xfrm>
            <a:off x="7144667" y="2988256"/>
            <a:ext cx="3774859" cy="3103773"/>
          </a:xfrm>
          <a:prstGeom prst="rect">
            <a:avLst/>
          </a:prstGeom>
        </p:spPr>
      </p:pic>
      <p:sp>
        <p:nvSpPr>
          <p:cNvPr id="6" name="Rectangle: Rounded Corners 5">
            <a:extLst>
              <a:ext uri="{FF2B5EF4-FFF2-40B4-BE49-F238E27FC236}">
                <a16:creationId xmlns:a16="http://schemas.microsoft.com/office/drawing/2014/main" id="{1F01B54C-786E-7AC6-27D2-E27B4A4BA42D}"/>
              </a:ext>
            </a:extLst>
          </p:cNvPr>
          <p:cNvSpPr/>
          <p:nvPr/>
        </p:nvSpPr>
        <p:spPr>
          <a:xfrm>
            <a:off x="7067548" y="2988256"/>
            <a:ext cx="2346593" cy="1421176"/>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CB50CB4-DC2D-6AB4-E10D-930219499CCA}"/>
              </a:ext>
            </a:extLst>
          </p:cNvPr>
          <p:cNvSpPr/>
          <p:nvPr/>
        </p:nvSpPr>
        <p:spPr>
          <a:xfrm>
            <a:off x="7067547" y="4409432"/>
            <a:ext cx="2346593" cy="1421176"/>
          </a:xfrm>
          <a:prstGeom prst="round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EFD0B508-A57A-3DC7-4BB4-42D8BFC40D5A}"/>
              </a:ext>
            </a:extLst>
          </p:cNvPr>
          <p:cNvCxnSpPr>
            <a:cxnSpLocks/>
            <a:endCxn id="6" idx="1"/>
          </p:cNvCxnSpPr>
          <p:nvPr/>
        </p:nvCxnSpPr>
        <p:spPr>
          <a:xfrm flipV="1">
            <a:off x="3470313" y="3698844"/>
            <a:ext cx="3597235" cy="710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F5B0C59-1810-FBCB-F79B-5CE61574BB29}"/>
              </a:ext>
            </a:extLst>
          </p:cNvPr>
          <p:cNvCxnSpPr>
            <a:cxnSpLocks/>
            <a:endCxn id="7" idx="1"/>
          </p:cNvCxnSpPr>
          <p:nvPr/>
        </p:nvCxnSpPr>
        <p:spPr>
          <a:xfrm flipV="1">
            <a:off x="3393195" y="5120020"/>
            <a:ext cx="3674352" cy="86899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41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Inline Functions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You can type “</a:t>
            </a:r>
            <a:r>
              <a:rPr lang="en-US" b="1" dirty="0">
                <a:solidFill>
                  <a:schemeClr val="bg2"/>
                </a:solidFill>
              </a:rPr>
              <a:t>inline</a:t>
            </a:r>
            <a:r>
              <a:rPr lang="en-US" dirty="0">
                <a:solidFill>
                  <a:schemeClr val="bg2"/>
                </a:solidFill>
              </a:rPr>
              <a:t>” before a function to make it an inline function.</a:t>
            </a:r>
          </a:p>
          <a:p>
            <a:r>
              <a:rPr lang="en-US" dirty="0">
                <a:solidFill>
                  <a:schemeClr val="bg2"/>
                </a:solidFill>
              </a:rPr>
              <a:t>If a function is inline, the compiler places a copy of the code of that function at each point where the function is called at compile time.</a:t>
            </a:r>
          </a:p>
          <a:p>
            <a:endParaRPr lang="en-US" dirty="0">
              <a:solidFill>
                <a:schemeClr val="bg2"/>
              </a:solidFill>
            </a:endParaRPr>
          </a:p>
          <a:p>
            <a:r>
              <a:rPr lang="en-US" dirty="0">
                <a:solidFill>
                  <a:schemeClr val="bg2"/>
                </a:solidFill>
              </a:rPr>
              <a:t>A function definition in a class definition is an inline function definition, </a:t>
            </a:r>
            <a:r>
              <a:rPr lang="en-US" i="1" dirty="0">
                <a:solidFill>
                  <a:schemeClr val="bg2"/>
                </a:solidFill>
              </a:rPr>
              <a:t>even without </a:t>
            </a:r>
            <a:r>
              <a:rPr lang="en-US" dirty="0">
                <a:solidFill>
                  <a:schemeClr val="bg2"/>
                </a:solidFill>
              </a:rPr>
              <a:t>the use of the inline specifier.</a:t>
            </a:r>
          </a:p>
        </p:txBody>
      </p:sp>
    </p:spTree>
    <p:extLst>
      <p:ext uri="{BB962C8B-B14F-4D97-AF65-F5344CB8AC3E}">
        <p14:creationId xmlns:p14="http://schemas.microsoft.com/office/powerpoint/2010/main" val="180484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Inline Function - Example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normAutofit lnSpcReduction="10000"/>
          </a:bodyPr>
          <a:lstStyle/>
          <a:p>
            <a:pPr marL="0" indent="0">
              <a:buNone/>
            </a:pPr>
            <a:r>
              <a:rPr lang="en-US" sz="1800" dirty="0">
                <a:solidFill>
                  <a:srgbClr val="0000FF"/>
                </a:solidFill>
                <a:latin typeface="Consolas" panose="020B0609020204030204" pitchFamily="49" charset="0"/>
              </a:rPr>
              <a:t>inline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cube(</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"The cube of 3 is: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cube(3)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pPr marL="0" indent="0">
              <a:buNone/>
            </a:pPr>
            <a:r>
              <a:rPr lang="en-US" sz="1800" dirty="0">
                <a:solidFill>
                  <a:srgbClr val="000000"/>
                </a:solidFill>
                <a:latin typeface="Consolas" panose="020B0609020204030204" pitchFamily="49" charset="0"/>
              </a:rPr>
              <a:t>}</a:t>
            </a:r>
          </a:p>
          <a:p>
            <a:pPr marL="0" indent="0">
              <a:buNone/>
            </a:pPr>
            <a:endParaRPr lang="en-US" dirty="0">
              <a:solidFill>
                <a:schemeClr val="bg2"/>
              </a:solidFill>
            </a:endParaRPr>
          </a:p>
        </p:txBody>
      </p:sp>
      <p:pic>
        <p:nvPicPr>
          <p:cNvPr id="5" name="Picture 4">
            <a:extLst>
              <a:ext uri="{FF2B5EF4-FFF2-40B4-BE49-F238E27FC236}">
                <a16:creationId xmlns:a16="http://schemas.microsoft.com/office/drawing/2014/main" id="{7765A055-FCA5-6B22-697E-45952E4C60CF}"/>
              </a:ext>
            </a:extLst>
          </p:cNvPr>
          <p:cNvPicPr>
            <a:picLocks noChangeAspect="1"/>
          </p:cNvPicPr>
          <p:nvPr/>
        </p:nvPicPr>
        <p:blipFill>
          <a:blip r:embed="rId3"/>
          <a:stretch>
            <a:fillRect/>
          </a:stretch>
        </p:blipFill>
        <p:spPr>
          <a:xfrm>
            <a:off x="7035531" y="2869606"/>
            <a:ext cx="3868329" cy="787993"/>
          </a:xfrm>
          <a:prstGeom prst="rect">
            <a:avLst/>
          </a:prstGeom>
        </p:spPr>
      </p:pic>
    </p:spTree>
    <p:extLst>
      <p:ext uri="{BB962C8B-B14F-4D97-AF65-F5344CB8AC3E}">
        <p14:creationId xmlns:p14="http://schemas.microsoft.com/office/powerpoint/2010/main" val="27983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880</TotalTime>
  <Words>1014</Words>
  <Application>Microsoft Office PowerPoint</Application>
  <PresentationFormat>Widescreen</PresentationFormat>
  <Paragraphs>160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Consolas</vt:lpstr>
      <vt:lpstr>Wingdings 2</vt:lpstr>
      <vt:lpstr>Quotable</vt:lpstr>
      <vt:lpstr>Object-Oriented Programming</vt:lpstr>
      <vt:lpstr>The “this” Pointer</vt:lpstr>
      <vt:lpstr>Ambiguity without “this”</vt:lpstr>
      <vt:lpstr>Resolving Ambiguity with “this”</vt:lpstr>
      <vt:lpstr>To Return the Reference to the Calling Object</vt:lpstr>
      <vt:lpstr>Receiving References in main()</vt:lpstr>
      <vt:lpstr>Difference b/w returning this and *this</vt:lpstr>
      <vt:lpstr>Inline Functions</vt:lpstr>
      <vt:lpstr>Inline Function - Example</vt:lpstr>
      <vt:lpstr>Inline Functions – When is it ignored?</vt:lpstr>
      <vt:lpstr>Inline Function - Advantages</vt:lpstr>
      <vt:lpstr>Working with Arrays of Objects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abeeha.sattar13@outlook.com</dc:creator>
  <cp:lastModifiedBy>Abeeha Sattar</cp:lastModifiedBy>
  <cp:revision>201</cp:revision>
  <dcterms:created xsi:type="dcterms:W3CDTF">2023-01-26T02:43:51Z</dcterms:created>
  <dcterms:modified xsi:type="dcterms:W3CDTF">2024-02-21T09:42:47Z</dcterms:modified>
</cp:coreProperties>
</file>