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16"/>
  </p:notesMasterIdLst>
  <p:sldIdLst>
    <p:sldId id="256" r:id="rId2"/>
    <p:sldId id="310" r:id="rId3"/>
    <p:sldId id="284" r:id="rId4"/>
    <p:sldId id="295" r:id="rId5"/>
    <p:sldId id="296" r:id="rId6"/>
    <p:sldId id="297" r:id="rId7"/>
    <p:sldId id="298" r:id="rId8"/>
    <p:sldId id="300" r:id="rId9"/>
    <p:sldId id="301" r:id="rId10"/>
    <p:sldId id="299" r:id="rId11"/>
    <p:sldId id="302" r:id="rId12"/>
    <p:sldId id="303" r:id="rId13"/>
    <p:sldId id="305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https://javapapers.com/oops/association-aggregation-composition-abstraction-generalization-realization-dependency/</a:t>
            </a:r>
          </a:p>
          <a:p>
            <a:r>
              <a:rPr lang="en-US" dirty="0"/>
              <a:t>https://www.infoworld.com/article/3029325/exploring-association-aggregation-and-composition-in-oop.html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7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05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Code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59" y="2139660"/>
            <a:ext cx="10554574" cy="413995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seated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isSeated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(seated)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"I've been seated!"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"Not seated yet!"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setSeated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seated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Code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57" y="2060154"/>
            <a:ext cx="10554574" cy="464361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Car()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Car(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setSeated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	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 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setSeated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unloadPassenger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setSeated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~Car()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setSeated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4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Code (pt.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9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p.isSeated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c(&amp;p);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p.isSeated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c.setP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(&amp;p);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p.isSeated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c.unloadPassenger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p.isSeated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95F76-9DCF-046E-F576-B2859B14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22560"/>
            <a:ext cx="4527955" cy="13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C0DB-CB38-06A3-F5D0-0D28A3CE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Term – I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0ADA-9A6E-A34D-C427-259E7C9E3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84" y="4779484"/>
            <a:ext cx="2078516" cy="20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11E2-F32F-8505-C1BE-62983067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56E0-F543-CDAD-05E2-BA4650E7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Has – a / has – an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object contains one or more objects of other classes as members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Association/Aggregation/Composition fall into this category</a:t>
            </a:r>
          </a:p>
          <a:p>
            <a:r>
              <a:rPr lang="en-US" dirty="0">
                <a:solidFill>
                  <a:schemeClr val="bg2"/>
                </a:solidFill>
              </a:rPr>
              <a:t>Is – a / is – an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class is an extension of another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Inheritance falls into this category</a:t>
            </a:r>
          </a:p>
        </p:txBody>
      </p:sp>
    </p:spTree>
    <p:extLst>
      <p:ext uri="{BB962C8B-B14F-4D97-AF65-F5344CB8AC3E}">
        <p14:creationId xmlns:p14="http://schemas.microsoft.com/office/powerpoint/2010/main" val="362497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224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Association is a relationship between two objects.</a:t>
            </a:r>
          </a:p>
          <a:p>
            <a:r>
              <a:rPr lang="en-US" dirty="0">
                <a:solidFill>
                  <a:schemeClr val="bg2"/>
                </a:solidFill>
              </a:rPr>
              <a:t>It defines the multiplicity between objects. Some of the multiplicities are: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one-to-one, 				        </a:t>
            </a:r>
            <a:r>
              <a:rPr lang="en-US" sz="1400" dirty="0">
                <a:solidFill>
                  <a:schemeClr val="bg2"/>
                </a:solidFill>
              </a:rPr>
              <a:t>1						   1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one-to-many, 				        </a:t>
            </a:r>
            <a:r>
              <a:rPr lang="en-US" sz="1400" dirty="0">
                <a:solidFill>
                  <a:schemeClr val="bg2"/>
                </a:solidFill>
              </a:rPr>
              <a:t>1</a:t>
            </a:r>
            <a:r>
              <a:rPr lang="en-US" sz="1200" dirty="0">
                <a:solidFill>
                  <a:schemeClr val="bg2"/>
                </a:solidFill>
              </a:rPr>
              <a:t>						    </a:t>
            </a:r>
            <a:r>
              <a:rPr lang="en-US" dirty="0">
                <a:solidFill>
                  <a:schemeClr val="bg2"/>
                </a:solidFill>
              </a:rPr>
              <a:t>*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many-to-one, 				        </a:t>
            </a:r>
            <a:r>
              <a:rPr lang="en-US" sz="1400" dirty="0">
                <a:solidFill>
                  <a:schemeClr val="bg2"/>
                </a:solidFill>
              </a:rPr>
              <a:t>*</a:t>
            </a:r>
            <a:r>
              <a:rPr lang="en-US" sz="1200" dirty="0">
                <a:solidFill>
                  <a:schemeClr val="bg2"/>
                </a:solidFill>
              </a:rPr>
              <a:t>						    </a:t>
            </a:r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many-to-many. 				</a:t>
            </a:r>
            <a:r>
              <a:rPr lang="en-US" sz="1400" dirty="0">
                <a:solidFill>
                  <a:schemeClr val="bg2"/>
                </a:solidFill>
              </a:rPr>
              <a:t>*</a:t>
            </a:r>
            <a:r>
              <a:rPr lang="en-US" sz="1200" dirty="0">
                <a:solidFill>
                  <a:schemeClr val="bg2"/>
                </a:solidFill>
              </a:rPr>
              <a:t>						    </a:t>
            </a:r>
            <a:r>
              <a:rPr lang="en-US" sz="1400" dirty="0">
                <a:solidFill>
                  <a:schemeClr val="bg2"/>
                </a:solidFill>
              </a:rPr>
              <a:t>*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You can have other numbers as multiplicities as well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81AA20-19A5-770A-B967-0D951A35931A}"/>
              </a:ext>
            </a:extLst>
          </p:cNvPr>
          <p:cNvCxnSpPr/>
          <p:nvPr/>
        </p:nvCxnSpPr>
        <p:spPr>
          <a:xfrm>
            <a:off x="5111826" y="3910988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A3D519-6141-1E50-8006-C2B4EDA7D4F2}"/>
              </a:ext>
            </a:extLst>
          </p:cNvPr>
          <p:cNvCxnSpPr/>
          <p:nvPr/>
        </p:nvCxnSpPr>
        <p:spPr>
          <a:xfrm>
            <a:off x="5111826" y="4296579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230C71-8C91-19D9-187F-4794D9007C45}"/>
              </a:ext>
            </a:extLst>
          </p:cNvPr>
          <p:cNvCxnSpPr/>
          <p:nvPr/>
        </p:nvCxnSpPr>
        <p:spPr>
          <a:xfrm>
            <a:off x="5111826" y="4649119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A7EB55-66A8-F82C-97BE-CEA231C6954B}"/>
              </a:ext>
            </a:extLst>
          </p:cNvPr>
          <p:cNvCxnSpPr/>
          <p:nvPr/>
        </p:nvCxnSpPr>
        <p:spPr>
          <a:xfrm>
            <a:off x="5111826" y="5045725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Multiplicity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A91E7-EB93-51E1-B3F6-089E7529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2403" y="2703523"/>
            <a:ext cx="5847194" cy="2904063"/>
          </a:xfrm>
        </p:spPr>
      </p:pic>
    </p:spTree>
    <p:extLst>
      <p:ext uri="{BB962C8B-B14F-4D97-AF65-F5344CB8AC3E}">
        <p14:creationId xmlns:p14="http://schemas.microsoft.com/office/powerpoint/2010/main" val="29139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Association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C2158-2C72-DD8B-A00F-1E3FCBB3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5979" y="2027820"/>
            <a:ext cx="6480041" cy="467042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30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Aggregation is a specialized form of association between two or more objects in which each object has its own life cycle but there exists an ownership as well.</a:t>
            </a:r>
          </a:p>
          <a:p>
            <a:r>
              <a:rPr lang="en-US" dirty="0">
                <a:solidFill>
                  <a:schemeClr val="bg2"/>
                </a:solidFill>
              </a:rPr>
              <a:t>Aggregation is also called a “Has-a” relationship.</a:t>
            </a:r>
          </a:p>
          <a:p>
            <a:r>
              <a:rPr lang="en-US" dirty="0">
                <a:solidFill>
                  <a:schemeClr val="bg2"/>
                </a:solidFill>
              </a:rPr>
              <a:t>Aggregation is usually represented in UML  using a line with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hollow diamond towards the class that owns the other object.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9E3B1-C659-3226-A11F-034343B9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060" y="4271102"/>
            <a:ext cx="2225095" cy="4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9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Composition is a special case of aggregation. </a:t>
            </a:r>
          </a:p>
          <a:p>
            <a:r>
              <a:rPr lang="en-US" dirty="0">
                <a:solidFill>
                  <a:schemeClr val="bg2"/>
                </a:solidFill>
              </a:rPr>
              <a:t>In a more specific manner, a restricted aggregation is called composition. </a:t>
            </a:r>
          </a:p>
          <a:p>
            <a:r>
              <a:rPr lang="en-US" dirty="0">
                <a:solidFill>
                  <a:schemeClr val="bg2"/>
                </a:solidFill>
              </a:rPr>
              <a:t>When an object contains the other object, if the contained object cannot exist without the existence of container object, then it is called composition.</a:t>
            </a:r>
          </a:p>
          <a:p>
            <a:r>
              <a:rPr lang="en-US" dirty="0">
                <a:solidFill>
                  <a:schemeClr val="bg2"/>
                </a:solidFill>
              </a:rPr>
              <a:t>Composition is represented in UML using a line connecting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the objects with a solid diamond at the end of the object that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owns the other object.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56614D-AB71-3636-6F12-0957BF34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31" y="4486677"/>
            <a:ext cx="2212477" cy="45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3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Note that these are partial class diagrams.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We’ll always be making complete ones!</a:t>
            </a:r>
          </a:p>
        </p:txBody>
      </p:sp>
      <p:sp>
        <p:nvSpPr>
          <p:cNvPr id="5" name="object 62">
            <a:extLst>
              <a:ext uri="{FF2B5EF4-FFF2-40B4-BE49-F238E27FC236}">
                <a16:creationId xmlns:a16="http://schemas.microsoft.com/office/drawing/2014/main" id="{F10A4A8B-A565-4E22-E40A-E0DFAD32C191}"/>
              </a:ext>
            </a:extLst>
          </p:cNvPr>
          <p:cNvSpPr/>
          <p:nvPr/>
        </p:nvSpPr>
        <p:spPr>
          <a:xfrm>
            <a:off x="820156" y="2377311"/>
            <a:ext cx="4442206" cy="2009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237C0CD-0478-9E42-B1EE-56A31D002C1E}"/>
              </a:ext>
            </a:extLst>
          </p:cNvPr>
          <p:cNvSpPr/>
          <p:nvPr/>
        </p:nvSpPr>
        <p:spPr>
          <a:xfrm>
            <a:off x="5252206" y="2434018"/>
            <a:ext cx="1690370" cy="1396365"/>
          </a:xfrm>
          <a:custGeom>
            <a:avLst/>
            <a:gdLst/>
            <a:ahLst/>
            <a:cxnLst/>
            <a:rect l="l" t="t" r="r" b="b"/>
            <a:pathLst>
              <a:path w="1690370" h="1396364">
                <a:moveTo>
                  <a:pt x="0" y="1395856"/>
                </a:moveTo>
                <a:lnTo>
                  <a:pt x="1689989" y="1395856"/>
                </a:lnTo>
                <a:lnTo>
                  <a:pt x="1689989" y="0"/>
                </a:lnTo>
                <a:lnTo>
                  <a:pt x="0" y="0"/>
                </a:lnTo>
                <a:lnTo>
                  <a:pt x="0" y="1395856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54C091DF-7C66-FBB3-AA21-BF92E93E4542}"/>
              </a:ext>
            </a:extLst>
          </p:cNvPr>
          <p:cNvSpPr/>
          <p:nvPr/>
        </p:nvSpPr>
        <p:spPr>
          <a:xfrm>
            <a:off x="5551177" y="2919539"/>
            <a:ext cx="111404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236C6B0A-E2C5-B178-5909-AC5B0E8BAA79}"/>
              </a:ext>
            </a:extLst>
          </p:cNvPr>
          <p:cNvSpPr/>
          <p:nvPr/>
        </p:nvSpPr>
        <p:spPr>
          <a:xfrm>
            <a:off x="6357373" y="2919539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D76D7F0D-FD46-A9E1-79C5-86B4C86BAB29}"/>
              </a:ext>
            </a:extLst>
          </p:cNvPr>
          <p:cNvSpPr txBox="1"/>
          <p:nvPr/>
        </p:nvSpPr>
        <p:spPr>
          <a:xfrm>
            <a:off x="5252206" y="2434018"/>
            <a:ext cx="1690370" cy="13963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Window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A36A08FB-D791-F9E8-296C-AF76BBD3CB37}"/>
              </a:ext>
            </a:extLst>
          </p:cNvPr>
          <p:cNvSpPr/>
          <p:nvPr/>
        </p:nvSpPr>
        <p:spPr>
          <a:xfrm>
            <a:off x="7209670" y="2645092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93F13F12-96D1-17D8-9351-1903465B0E08}"/>
              </a:ext>
            </a:extLst>
          </p:cNvPr>
          <p:cNvSpPr/>
          <p:nvPr/>
        </p:nvSpPr>
        <p:spPr>
          <a:xfrm>
            <a:off x="6942208" y="25935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D0DA567B-FB8A-5EBD-2F15-370276F49F02}"/>
              </a:ext>
            </a:extLst>
          </p:cNvPr>
          <p:cNvSpPr/>
          <p:nvPr/>
        </p:nvSpPr>
        <p:spPr>
          <a:xfrm>
            <a:off x="6942208" y="25935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5179E434-CE08-C881-3F52-D9978409D2E4}"/>
              </a:ext>
            </a:extLst>
          </p:cNvPr>
          <p:cNvSpPr/>
          <p:nvPr/>
        </p:nvSpPr>
        <p:spPr>
          <a:xfrm>
            <a:off x="9115050" y="2434018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0BD790D4-B01A-F5CB-C19D-DEE3E265CE1F}"/>
              </a:ext>
            </a:extLst>
          </p:cNvPr>
          <p:cNvSpPr/>
          <p:nvPr/>
        </p:nvSpPr>
        <p:spPr>
          <a:xfrm>
            <a:off x="9637020" y="2424239"/>
            <a:ext cx="1207007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5">
            <a:extLst>
              <a:ext uri="{FF2B5EF4-FFF2-40B4-BE49-F238E27FC236}">
                <a16:creationId xmlns:a16="http://schemas.microsoft.com/office/drawing/2014/main" id="{D4762A51-FF0B-A5C2-D103-861B12E0F13A}"/>
              </a:ext>
            </a:extLst>
          </p:cNvPr>
          <p:cNvSpPr/>
          <p:nvPr/>
        </p:nvSpPr>
        <p:spPr>
          <a:xfrm>
            <a:off x="10536181" y="2424239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6">
            <a:extLst>
              <a:ext uri="{FF2B5EF4-FFF2-40B4-BE49-F238E27FC236}">
                <a16:creationId xmlns:a16="http://schemas.microsoft.com/office/drawing/2014/main" id="{92A222C6-C6A7-F3B6-7014-769E97AF8106}"/>
              </a:ext>
            </a:extLst>
          </p:cNvPr>
          <p:cNvSpPr txBox="1"/>
          <p:nvPr/>
        </p:nvSpPr>
        <p:spPr>
          <a:xfrm>
            <a:off x="9115050" y="2434018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Arial"/>
                <a:cs typeface="Arial"/>
              </a:rPr>
              <a:t>Scrollbar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27">
            <a:extLst>
              <a:ext uri="{FF2B5EF4-FFF2-40B4-BE49-F238E27FC236}">
                <a16:creationId xmlns:a16="http://schemas.microsoft.com/office/drawing/2014/main" id="{6639C928-53FB-9A27-5C91-5E1B8CD13653}"/>
              </a:ext>
            </a:extLst>
          </p:cNvPr>
          <p:cNvSpPr/>
          <p:nvPr/>
        </p:nvSpPr>
        <p:spPr>
          <a:xfrm>
            <a:off x="7209670" y="3140392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46334CE5-650B-CD14-B513-240575833D8E}"/>
              </a:ext>
            </a:extLst>
          </p:cNvPr>
          <p:cNvSpPr/>
          <p:nvPr/>
        </p:nvSpPr>
        <p:spPr>
          <a:xfrm>
            <a:off x="6942208" y="30888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398DAA97-1F11-E831-AA48-04033536DD2D}"/>
              </a:ext>
            </a:extLst>
          </p:cNvPr>
          <p:cNvSpPr/>
          <p:nvPr/>
        </p:nvSpPr>
        <p:spPr>
          <a:xfrm>
            <a:off x="6942208" y="30888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0">
            <a:extLst>
              <a:ext uri="{FF2B5EF4-FFF2-40B4-BE49-F238E27FC236}">
                <a16:creationId xmlns:a16="http://schemas.microsoft.com/office/drawing/2014/main" id="{CA334EA3-0632-94C0-C546-2079E23F69D4}"/>
              </a:ext>
            </a:extLst>
          </p:cNvPr>
          <p:cNvSpPr/>
          <p:nvPr/>
        </p:nvSpPr>
        <p:spPr>
          <a:xfrm>
            <a:off x="9115050" y="2929318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1">
            <a:extLst>
              <a:ext uri="{FF2B5EF4-FFF2-40B4-BE49-F238E27FC236}">
                <a16:creationId xmlns:a16="http://schemas.microsoft.com/office/drawing/2014/main" id="{062538F0-A605-0792-8D77-6DCC0ADF9830}"/>
              </a:ext>
            </a:extLst>
          </p:cNvPr>
          <p:cNvSpPr/>
          <p:nvPr/>
        </p:nvSpPr>
        <p:spPr>
          <a:xfrm>
            <a:off x="9710173" y="2919539"/>
            <a:ext cx="1060704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2">
            <a:extLst>
              <a:ext uri="{FF2B5EF4-FFF2-40B4-BE49-F238E27FC236}">
                <a16:creationId xmlns:a16="http://schemas.microsoft.com/office/drawing/2014/main" id="{DDD39143-1A4F-D453-5C35-BEABFD4AB113}"/>
              </a:ext>
            </a:extLst>
          </p:cNvPr>
          <p:cNvSpPr/>
          <p:nvPr/>
        </p:nvSpPr>
        <p:spPr>
          <a:xfrm>
            <a:off x="10463029" y="2919539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3">
            <a:extLst>
              <a:ext uri="{FF2B5EF4-FFF2-40B4-BE49-F238E27FC236}">
                <a16:creationId xmlns:a16="http://schemas.microsoft.com/office/drawing/2014/main" id="{4436BAD5-3F30-3F5C-6CDA-22C0BA2E0972}"/>
              </a:ext>
            </a:extLst>
          </p:cNvPr>
          <p:cNvSpPr txBox="1"/>
          <p:nvPr/>
        </p:nvSpPr>
        <p:spPr>
          <a:xfrm>
            <a:off x="9115050" y="2929318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470"/>
              </a:spcBef>
            </a:pPr>
            <a:r>
              <a:rPr sz="1800" spc="-15" dirty="0">
                <a:latin typeface="Arial"/>
                <a:cs typeface="Arial"/>
              </a:rPr>
              <a:t>Titlebar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34">
            <a:extLst>
              <a:ext uri="{FF2B5EF4-FFF2-40B4-BE49-F238E27FC236}">
                <a16:creationId xmlns:a16="http://schemas.microsoft.com/office/drawing/2014/main" id="{1A5DDC3A-8FFE-D892-759D-F63CD6C19DD8}"/>
              </a:ext>
            </a:extLst>
          </p:cNvPr>
          <p:cNvSpPr/>
          <p:nvPr/>
        </p:nvSpPr>
        <p:spPr>
          <a:xfrm>
            <a:off x="7209670" y="3635692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D4DD245B-9A8D-BDA6-7E6F-87734161A250}"/>
              </a:ext>
            </a:extLst>
          </p:cNvPr>
          <p:cNvSpPr/>
          <p:nvPr/>
        </p:nvSpPr>
        <p:spPr>
          <a:xfrm>
            <a:off x="6942208" y="35841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4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6">
            <a:extLst>
              <a:ext uri="{FF2B5EF4-FFF2-40B4-BE49-F238E27FC236}">
                <a16:creationId xmlns:a16="http://schemas.microsoft.com/office/drawing/2014/main" id="{02629644-9BAB-02AE-9376-07D5E0620902}"/>
              </a:ext>
            </a:extLst>
          </p:cNvPr>
          <p:cNvSpPr/>
          <p:nvPr/>
        </p:nvSpPr>
        <p:spPr>
          <a:xfrm>
            <a:off x="6942208" y="35841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4"/>
                </a:lnTo>
                <a:lnTo>
                  <a:pt x="0" y="5156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7">
            <a:extLst>
              <a:ext uri="{FF2B5EF4-FFF2-40B4-BE49-F238E27FC236}">
                <a16:creationId xmlns:a16="http://schemas.microsoft.com/office/drawing/2014/main" id="{58B349AF-47FE-CB73-9C5E-19066D707668}"/>
              </a:ext>
            </a:extLst>
          </p:cNvPr>
          <p:cNvSpPr/>
          <p:nvPr/>
        </p:nvSpPr>
        <p:spPr>
          <a:xfrm>
            <a:off x="9115050" y="3424618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8">
            <a:extLst>
              <a:ext uri="{FF2B5EF4-FFF2-40B4-BE49-F238E27FC236}">
                <a16:creationId xmlns:a16="http://schemas.microsoft.com/office/drawing/2014/main" id="{90CAEF8C-807E-68E4-74C6-4CC9671CA795}"/>
              </a:ext>
            </a:extLst>
          </p:cNvPr>
          <p:cNvSpPr/>
          <p:nvPr/>
        </p:nvSpPr>
        <p:spPr>
          <a:xfrm>
            <a:off x="9801612" y="3414838"/>
            <a:ext cx="877824" cy="5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9">
            <a:extLst>
              <a:ext uri="{FF2B5EF4-FFF2-40B4-BE49-F238E27FC236}">
                <a16:creationId xmlns:a16="http://schemas.microsoft.com/office/drawing/2014/main" id="{35F75F71-E325-F2FE-3911-512D3FF142E9}"/>
              </a:ext>
            </a:extLst>
          </p:cNvPr>
          <p:cNvSpPr/>
          <p:nvPr/>
        </p:nvSpPr>
        <p:spPr>
          <a:xfrm>
            <a:off x="10371588" y="3414838"/>
            <a:ext cx="371855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0">
            <a:extLst>
              <a:ext uri="{FF2B5EF4-FFF2-40B4-BE49-F238E27FC236}">
                <a16:creationId xmlns:a16="http://schemas.microsoft.com/office/drawing/2014/main" id="{E5DE93CE-73E8-E85F-9F8D-2F07BD23D5D6}"/>
              </a:ext>
            </a:extLst>
          </p:cNvPr>
          <p:cNvSpPr txBox="1"/>
          <p:nvPr/>
        </p:nvSpPr>
        <p:spPr>
          <a:xfrm>
            <a:off x="9115050" y="3424618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41">
            <a:extLst>
              <a:ext uri="{FF2B5EF4-FFF2-40B4-BE49-F238E27FC236}">
                <a16:creationId xmlns:a16="http://schemas.microsoft.com/office/drawing/2014/main" id="{35B3810F-547C-D2BA-4E28-19408068EBFA}"/>
              </a:ext>
            </a:extLst>
          </p:cNvPr>
          <p:cNvSpPr/>
          <p:nvPr/>
        </p:nvSpPr>
        <p:spPr>
          <a:xfrm>
            <a:off x="7131564" y="2629978"/>
            <a:ext cx="4343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2">
            <a:extLst>
              <a:ext uri="{FF2B5EF4-FFF2-40B4-BE49-F238E27FC236}">
                <a16:creationId xmlns:a16="http://schemas.microsoft.com/office/drawing/2014/main" id="{FAE5CADE-7827-3397-5532-6CA4C24AF508}"/>
              </a:ext>
            </a:extLst>
          </p:cNvPr>
          <p:cNvSpPr/>
          <p:nvPr/>
        </p:nvSpPr>
        <p:spPr>
          <a:xfrm>
            <a:off x="7258057" y="26299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3" name="object 43">
            <a:extLst>
              <a:ext uri="{FF2B5EF4-FFF2-40B4-BE49-F238E27FC236}">
                <a16:creationId xmlns:a16="http://schemas.microsoft.com/office/drawing/2014/main" id="{3341AAEE-46C9-1392-16D8-645F66AF2F27}"/>
              </a:ext>
            </a:extLst>
          </p:cNvPr>
          <p:cNvSpPr txBox="1"/>
          <p:nvPr/>
        </p:nvSpPr>
        <p:spPr>
          <a:xfrm>
            <a:off x="7263010" y="268674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44">
            <a:extLst>
              <a:ext uri="{FF2B5EF4-FFF2-40B4-BE49-F238E27FC236}">
                <a16:creationId xmlns:a16="http://schemas.microsoft.com/office/drawing/2014/main" id="{4C2AB8A7-7B26-177E-CAFA-3DCE823ABC44}"/>
              </a:ext>
            </a:extLst>
          </p:cNvPr>
          <p:cNvSpPr/>
          <p:nvPr/>
        </p:nvSpPr>
        <p:spPr>
          <a:xfrm>
            <a:off x="7131564" y="3125278"/>
            <a:ext cx="4343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5">
            <a:extLst>
              <a:ext uri="{FF2B5EF4-FFF2-40B4-BE49-F238E27FC236}">
                <a16:creationId xmlns:a16="http://schemas.microsoft.com/office/drawing/2014/main" id="{F017E3E6-6C40-D440-8E3A-0D626F4001A7}"/>
              </a:ext>
            </a:extLst>
          </p:cNvPr>
          <p:cNvSpPr/>
          <p:nvPr/>
        </p:nvSpPr>
        <p:spPr>
          <a:xfrm>
            <a:off x="7258057" y="31252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6">
            <a:extLst>
              <a:ext uri="{FF2B5EF4-FFF2-40B4-BE49-F238E27FC236}">
                <a16:creationId xmlns:a16="http://schemas.microsoft.com/office/drawing/2014/main" id="{242CB218-BCC6-EDB4-B436-41076298DDB5}"/>
              </a:ext>
            </a:extLst>
          </p:cNvPr>
          <p:cNvSpPr txBox="1"/>
          <p:nvPr/>
        </p:nvSpPr>
        <p:spPr>
          <a:xfrm>
            <a:off x="7263010" y="318204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47">
            <a:extLst>
              <a:ext uri="{FF2B5EF4-FFF2-40B4-BE49-F238E27FC236}">
                <a16:creationId xmlns:a16="http://schemas.microsoft.com/office/drawing/2014/main" id="{077B092E-DA07-C213-D44B-9A7B8E402DAB}"/>
              </a:ext>
            </a:extLst>
          </p:cNvPr>
          <p:cNvSpPr/>
          <p:nvPr/>
        </p:nvSpPr>
        <p:spPr>
          <a:xfrm>
            <a:off x="7131564" y="3620578"/>
            <a:ext cx="4343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8">
            <a:extLst>
              <a:ext uri="{FF2B5EF4-FFF2-40B4-BE49-F238E27FC236}">
                <a16:creationId xmlns:a16="http://schemas.microsoft.com/office/drawing/2014/main" id="{241882CB-E39B-B02E-716D-99C0409DA661}"/>
              </a:ext>
            </a:extLst>
          </p:cNvPr>
          <p:cNvSpPr/>
          <p:nvPr/>
        </p:nvSpPr>
        <p:spPr>
          <a:xfrm>
            <a:off x="7258057" y="36205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9">
            <a:extLst>
              <a:ext uri="{FF2B5EF4-FFF2-40B4-BE49-F238E27FC236}">
                <a16:creationId xmlns:a16="http://schemas.microsoft.com/office/drawing/2014/main" id="{315B0384-6C7F-CD29-570E-104AA8B68F25}"/>
              </a:ext>
            </a:extLst>
          </p:cNvPr>
          <p:cNvSpPr txBox="1"/>
          <p:nvPr/>
        </p:nvSpPr>
        <p:spPr>
          <a:xfrm>
            <a:off x="7263010" y="367742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0" name="object 52">
            <a:extLst>
              <a:ext uri="{FF2B5EF4-FFF2-40B4-BE49-F238E27FC236}">
                <a16:creationId xmlns:a16="http://schemas.microsoft.com/office/drawing/2014/main" id="{903EDE0A-0A06-B94C-9995-8FD959B42C60}"/>
              </a:ext>
            </a:extLst>
          </p:cNvPr>
          <p:cNvSpPr txBox="1"/>
          <p:nvPr/>
        </p:nvSpPr>
        <p:spPr>
          <a:xfrm>
            <a:off x="8878576" y="26970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54">
            <a:extLst>
              <a:ext uri="{FF2B5EF4-FFF2-40B4-BE49-F238E27FC236}">
                <a16:creationId xmlns:a16="http://schemas.microsoft.com/office/drawing/2014/main" id="{EB708137-BB6A-648F-3F16-CBC6619527CD}"/>
              </a:ext>
            </a:extLst>
          </p:cNvPr>
          <p:cNvSpPr/>
          <p:nvPr/>
        </p:nvSpPr>
        <p:spPr>
          <a:xfrm>
            <a:off x="8948173" y="31252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41B42859-1ACD-E731-2102-986F8FAC7291}"/>
              </a:ext>
            </a:extLst>
          </p:cNvPr>
          <p:cNvSpPr txBox="1"/>
          <p:nvPr/>
        </p:nvSpPr>
        <p:spPr>
          <a:xfrm>
            <a:off x="8876356" y="31818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56">
            <a:extLst>
              <a:ext uri="{FF2B5EF4-FFF2-40B4-BE49-F238E27FC236}">
                <a16:creationId xmlns:a16="http://schemas.microsoft.com/office/drawing/2014/main" id="{8810A890-2FB0-6E61-C969-4BEA3E9E543C}"/>
              </a:ext>
            </a:extLst>
          </p:cNvPr>
          <p:cNvSpPr/>
          <p:nvPr/>
        </p:nvSpPr>
        <p:spPr>
          <a:xfrm>
            <a:off x="8579364" y="3620578"/>
            <a:ext cx="688848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9">
            <a:extLst>
              <a:ext uri="{FF2B5EF4-FFF2-40B4-BE49-F238E27FC236}">
                <a16:creationId xmlns:a16="http://schemas.microsoft.com/office/drawing/2014/main" id="{DF1E8C5C-BAC1-569E-16DC-89C8B22BDC0A}"/>
              </a:ext>
            </a:extLst>
          </p:cNvPr>
          <p:cNvSpPr txBox="1"/>
          <p:nvPr/>
        </p:nvSpPr>
        <p:spPr>
          <a:xfrm>
            <a:off x="8711699" y="3677424"/>
            <a:ext cx="34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8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..</a:t>
            </a:r>
          </a:p>
        </p:txBody>
      </p:sp>
      <p:sp>
        <p:nvSpPr>
          <p:cNvPr id="47" name="object 61">
            <a:extLst>
              <a:ext uri="{FF2B5EF4-FFF2-40B4-BE49-F238E27FC236}">
                <a16:creationId xmlns:a16="http://schemas.microsoft.com/office/drawing/2014/main" id="{695736CE-A68C-8E9E-5642-4D5256D7BB55}"/>
              </a:ext>
            </a:extLst>
          </p:cNvPr>
          <p:cNvSpPr/>
          <p:nvPr/>
        </p:nvSpPr>
        <p:spPr>
          <a:xfrm>
            <a:off x="7954179" y="3928425"/>
            <a:ext cx="3427820" cy="27350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51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Car() {}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//empty default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521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393</TotalTime>
  <Words>709</Words>
  <Application>Microsoft Office PowerPoint</Application>
  <PresentationFormat>Widescreen</PresentationFormat>
  <Paragraphs>135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Times New Roman</vt:lpstr>
      <vt:lpstr>Wingdings 2</vt:lpstr>
      <vt:lpstr>Quotable</vt:lpstr>
      <vt:lpstr>Object-Oriented Programming</vt:lpstr>
      <vt:lpstr>Types of Relationships:</vt:lpstr>
      <vt:lpstr>Association in OOP</vt:lpstr>
      <vt:lpstr>More on Multiplicity</vt:lpstr>
      <vt:lpstr>Example of Association</vt:lpstr>
      <vt:lpstr>Aggregation</vt:lpstr>
      <vt:lpstr>Composition</vt:lpstr>
      <vt:lpstr>Examples </vt:lpstr>
      <vt:lpstr>Composition in Code</vt:lpstr>
      <vt:lpstr>Aggregation in Code (pt. 1)</vt:lpstr>
      <vt:lpstr>Aggregation in Code (pt. 2)</vt:lpstr>
      <vt:lpstr>Aggregation in Code (pt. 3)</vt:lpstr>
      <vt:lpstr>Mid Term – I Discussion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311</cp:revision>
  <dcterms:created xsi:type="dcterms:W3CDTF">2023-01-26T02:43:51Z</dcterms:created>
  <dcterms:modified xsi:type="dcterms:W3CDTF">2024-02-21T07:35:05Z</dcterms:modified>
</cp:coreProperties>
</file>