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</p:sldMasterIdLst>
  <p:notesMasterIdLst>
    <p:notesMasterId r:id="rId32"/>
  </p:notesMasterIdLst>
  <p:sldIdLst>
    <p:sldId id="256" r:id="rId2"/>
    <p:sldId id="284" r:id="rId3"/>
    <p:sldId id="296" r:id="rId4"/>
    <p:sldId id="297" r:id="rId5"/>
    <p:sldId id="298" r:id="rId6"/>
    <p:sldId id="299" r:id="rId7"/>
    <p:sldId id="310" r:id="rId8"/>
    <p:sldId id="309" r:id="rId9"/>
    <p:sldId id="301" r:id="rId10"/>
    <p:sldId id="302" r:id="rId11"/>
    <p:sldId id="303" r:id="rId12"/>
    <p:sldId id="304" r:id="rId13"/>
    <p:sldId id="311" r:id="rId14"/>
    <p:sldId id="312" r:id="rId15"/>
    <p:sldId id="305" r:id="rId16"/>
    <p:sldId id="306" r:id="rId17"/>
    <p:sldId id="307" r:id="rId18"/>
    <p:sldId id="308" r:id="rId19"/>
    <p:sldId id="313" r:id="rId20"/>
    <p:sldId id="314" r:id="rId21"/>
    <p:sldId id="316" r:id="rId22"/>
    <p:sldId id="315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29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990" autoAdjust="0"/>
  </p:normalViewPr>
  <p:slideViewPr>
    <p:cSldViewPr snapToGrid="0">
      <p:cViewPr varScale="1">
        <p:scale>
          <a:sx n="85" d="100"/>
          <a:sy n="85" d="100"/>
        </p:scale>
        <p:origin x="15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96113-225B-4AED-8D2D-E2FD60DD6B1B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635BC-CC39-4540-B83C-CDDDF8AB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0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29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16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74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7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95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11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21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89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99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here we’re using const because we’re receiving a reference to the object.</a:t>
            </a:r>
          </a:p>
          <a:p>
            <a:r>
              <a:rPr lang="en-US" dirty="0"/>
              <a:t>If we accidentally make any changes to the object here, it would be reflected onto the real object! </a:t>
            </a:r>
          </a:p>
          <a:p>
            <a:r>
              <a:rPr lang="en-US" dirty="0"/>
              <a:t>We can prevent that by using </a:t>
            </a:r>
            <a:r>
              <a:rPr lang="en-US" b="1" dirty="0"/>
              <a:t>const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60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45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main() {</a:t>
            </a:r>
          </a:p>
          <a:p>
            <a:r>
              <a:rPr lang="en-US" dirty="0"/>
              <a:t>	Car c;</a:t>
            </a:r>
          </a:p>
          <a:p>
            <a:r>
              <a:rPr lang="en-US" dirty="0"/>
              <a:t>	</a:t>
            </a:r>
            <a:r>
              <a:rPr lang="en-US" dirty="0" err="1"/>
              <a:t>c.turn</a:t>
            </a:r>
            <a:r>
              <a:rPr lang="en-US" dirty="0"/>
              <a:t>(‘l’);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86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62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end up making any parameterized or copy constructor then its necessary to make a default constructor ourselves.</a:t>
            </a:r>
          </a:p>
          <a:p>
            <a:r>
              <a:rPr lang="en-US" dirty="0"/>
              <a:t>Otherwise this might lead to 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8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30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72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83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7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7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8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09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7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5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9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6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6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13F30E-5208-46AD-B1E4-ED6FE117077D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2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13F30E-5208-46AD-B1E4-ED6FE117077D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4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2368-BC60-F755-53A4-36243B43D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Object-Oriented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36984-4D23-4BF7-BC68-17CDC7E91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765" y="5280847"/>
            <a:ext cx="10399235" cy="43497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WEEK 03																		Abeeha Sattar</a:t>
            </a:r>
          </a:p>
        </p:txBody>
      </p:sp>
    </p:spTree>
    <p:extLst>
      <p:ext uri="{BB962C8B-B14F-4D97-AF65-F5344CB8AC3E}">
        <p14:creationId xmlns:p14="http://schemas.microsoft.com/office/powerpoint/2010/main" val="4055406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271443"/>
          </a:xfrm>
        </p:spPr>
        <p:txBody>
          <a:bodyPr/>
          <a:lstStyle/>
          <a:p>
            <a:r>
              <a:rPr lang="en-US" dirty="0"/>
              <a:t>What happens if you make a constructor private?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2173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balance;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balance = 0.01;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0.01;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showDetails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"Bal: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balance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nIR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8FB40-A1CE-FD5D-315D-D334CC7AF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917" y="2222287"/>
            <a:ext cx="6986613" cy="237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9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When an object is declared in a parameterized constructor, the initial values have to be passed as arguments to the constructor function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They can be called implicitly or explicitly.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There can be multiple constructors in a class – This is Constructor Overloading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There can be multiple parameterized ones as well!</a:t>
            </a:r>
          </a:p>
        </p:txBody>
      </p:sp>
    </p:spTree>
    <p:extLst>
      <p:ext uri="{BB962C8B-B14F-4D97-AF65-F5344CB8AC3E}">
        <p14:creationId xmlns:p14="http://schemas.microsoft.com/office/powerpoint/2010/main" val="2682987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3" y="1961002"/>
            <a:ext cx="10554574" cy="489699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balance;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balance = 0.01;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0.01;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_balance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_</a:t>
            </a:r>
            <a:r>
              <a:rPr lang="en-US" sz="18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balance = 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_balance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_</a:t>
            </a:r>
            <a:r>
              <a:rPr lang="en-US" sz="18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showDetails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"Bal: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balance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nIR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DDEABA44-9EDF-AB38-4AF0-7B94F98A5F95}"/>
              </a:ext>
            </a:extLst>
          </p:cNvPr>
          <p:cNvSpPr/>
          <p:nvPr/>
        </p:nvSpPr>
        <p:spPr>
          <a:xfrm>
            <a:off x="5133860" y="4307595"/>
            <a:ext cx="209321" cy="121185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4F2573-675D-7A83-D914-EC3C9F13D295}"/>
              </a:ext>
            </a:extLst>
          </p:cNvPr>
          <p:cNvSpPr txBox="1"/>
          <p:nvPr/>
        </p:nvSpPr>
        <p:spPr>
          <a:xfrm>
            <a:off x="5563519" y="4728857"/>
            <a:ext cx="348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Parameterized Constructor</a:t>
            </a:r>
          </a:p>
        </p:txBody>
      </p:sp>
    </p:spTree>
    <p:extLst>
      <p:ext uri="{BB962C8B-B14F-4D97-AF65-F5344CB8AC3E}">
        <p14:creationId xmlns:p14="http://schemas.microsoft.com/office/powerpoint/2010/main" val="3127189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Constructor – How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Implicitly: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b(8.9, 10.11);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b.showDetails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F271A-8FAB-F492-2993-7B3B29352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513" y="2829269"/>
            <a:ext cx="4806652" cy="190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1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Constructor – How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Explicitly: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(4.4, 5.5);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b.showDetails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4118E-0FA8-499E-D24A-EE067A628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535" y="1980348"/>
            <a:ext cx="5923058" cy="206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5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Constructor – How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Explicitly | Dynamic Memory Allocation: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*b;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b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(1.2, 3.4);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b-&gt;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showDetails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F6607-E659-810C-55B1-467CDEDDC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940" y="2860303"/>
            <a:ext cx="5956346" cy="2360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F538D9-B875-B80B-55FF-1985D696697A}"/>
              </a:ext>
            </a:extLst>
          </p:cNvPr>
          <p:cNvSpPr txBox="1"/>
          <p:nvPr/>
        </p:nvSpPr>
        <p:spPr>
          <a:xfrm>
            <a:off x="5469347" y="5496322"/>
            <a:ext cx="5851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chemeClr val="bg2"/>
                </a:solidFill>
              </a:rPr>
              <a:t>) is an “arrow” operator</a:t>
            </a:r>
          </a:p>
          <a:p>
            <a:r>
              <a:rPr lang="en-US" dirty="0">
                <a:solidFill>
                  <a:schemeClr val="bg2"/>
                </a:solidFill>
              </a:rPr>
              <a:t>We use it instead of the dot operator when we have pointers to a class</a:t>
            </a:r>
          </a:p>
        </p:txBody>
      </p:sp>
    </p:spTree>
    <p:extLst>
      <p:ext uri="{BB962C8B-B14F-4D97-AF65-F5344CB8AC3E}">
        <p14:creationId xmlns:p14="http://schemas.microsoft.com/office/powerpoint/2010/main" val="63211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Overloading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9885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Just like normal member functions, constructors can be overloaded as well!</a:t>
            </a:r>
          </a:p>
          <a:p>
            <a:r>
              <a:rPr lang="en-US" dirty="0">
                <a:solidFill>
                  <a:schemeClr val="bg2"/>
                </a:solidFill>
              </a:rPr>
              <a:t>We’ve already seen this being done in our previous example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Default Constructor:			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en-US" dirty="0">
                <a:solidFill>
                  <a:schemeClr val="bg2"/>
                </a:solidFill>
              </a:rPr>
              <a:t>Parameterized Constructor:	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_balance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_</a:t>
            </a:r>
            <a:r>
              <a:rPr lang="en-US" sz="16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See how they have the same names but different arguments?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You can have as many overloaded constructors as long as they have a different parameter list!</a:t>
            </a:r>
          </a:p>
        </p:txBody>
      </p:sp>
    </p:spTree>
    <p:extLst>
      <p:ext uri="{BB962C8B-B14F-4D97-AF65-F5344CB8AC3E}">
        <p14:creationId xmlns:p14="http://schemas.microsoft.com/office/powerpoint/2010/main" val="3835803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Parameterized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49137"/>
            <a:ext cx="12192000" cy="464911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balance;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//default constructor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balance = 0.01;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0.01;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_balance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balance 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_balance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_balance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_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balance 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_balance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_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"Bal: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balance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nIR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			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681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Parameterized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(4.4);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 =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(5.5, 6.6);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a.showDetails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b.showDetails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c.showDetails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F2747-9372-8248-4445-46B5E658F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361" y="2527559"/>
            <a:ext cx="5862809" cy="30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6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copy constructor is a member function which initializes an object using another object of the same class.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It follows this prototype:</a:t>
            </a:r>
            <a:endParaRPr lang="en-US" sz="1600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r>
              <a:rPr lang="en-US" sz="2400" b="1" dirty="0" err="1">
                <a:solidFill>
                  <a:schemeClr val="bg2"/>
                </a:solidFill>
              </a:rPr>
              <a:t>ClassName</a:t>
            </a:r>
            <a:r>
              <a:rPr lang="en-US" sz="2400" b="1" dirty="0">
                <a:solidFill>
                  <a:schemeClr val="bg2"/>
                </a:solidFill>
              </a:rPr>
              <a:t> (const </a:t>
            </a:r>
            <a:r>
              <a:rPr lang="en-US" sz="2400" b="1" dirty="0" err="1">
                <a:solidFill>
                  <a:schemeClr val="bg2"/>
                </a:solidFill>
              </a:rPr>
              <a:t>ClassName</a:t>
            </a:r>
            <a:r>
              <a:rPr lang="en-US" sz="2400" b="1" dirty="0">
                <a:solidFill>
                  <a:schemeClr val="bg2"/>
                </a:solidFill>
              </a:rPr>
              <a:t> &amp;</a:t>
            </a:r>
            <a:r>
              <a:rPr lang="en-US" sz="2400" b="1" dirty="0" err="1">
                <a:solidFill>
                  <a:schemeClr val="bg2"/>
                </a:solidFill>
              </a:rPr>
              <a:t>old_obj</a:t>
            </a:r>
            <a:r>
              <a:rPr lang="en-US" sz="2400" b="1" dirty="0">
                <a:solidFill>
                  <a:schemeClr val="bg2"/>
                </a:solidFill>
              </a:rPr>
              <a:t>); 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253FCC1-E760-48EB-FD65-01FA1026A483}"/>
              </a:ext>
            </a:extLst>
          </p:cNvPr>
          <p:cNvCxnSpPr/>
          <p:nvPr/>
        </p:nvCxnSpPr>
        <p:spPr>
          <a:xfrm>
            <a:off x="5431316" y="5012674"/>
            <a:ext cx="925417" cy="484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9EC3607-497C-A3AC-FEF0-0B9AF4819E7C}"/>
              </a:ext>
            </a:extLst>
          </p:cNvPr>
          <p:cNvSpPr txBox="1"/>
          <p:nvPr/>
        </p:nvSpPr>
        <p:spPr>
          <a:xfrm>
            <a:off x="6444867" y="5186119"/>
            <a:ext cx="4524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const</a:t>
            </a:r>
            <a:r>
              <a:rPr lang="en-US" dirty="0">
                <a:solidFill>
                  <a:schemeClr val="bg2"/>
                </a:solidFill>
              </a:rPr>
              <a:t> is a keyword in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We use it when we want to keep a value 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We use it to prevent accidental change to values</a:t>
            </a:r>
          </a:p>
        </p:txBody>
      </p:sp>
    </p:spTree>
    <p:extLst>
      <p:ext uri="{BB962C8B-B14F-4D97-AF65-F5344CB8AC3E}">
        <p14:creationId xmlns:p14="http://schemas.microsoft.com/office/powerpoint/2010/main" val="212758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v/s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The default access modifiers: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Private in classes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Public </a:t>
            </a:r>
            <a:r>
              <a:rPr lang="en-US">
                <a:solidFill>
                  <a:schemeClr val="bg2"/>
                </a:solidFill>
              </a:rPr>
              <a:t>in structs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54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FDE5-AAEA-944C-E353-7A8FE818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79CCA-500B-5C5D-76A7-B4CA0816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94053"/>
            <a:ext cx="12192000" cy="4863947"/>
          </a:xfrm>
        </p:spPr>
        <p:txBody>
          <a:bodyPr numCol="2"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balance;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//default constructor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balance = 0.01;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0.01;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_balance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balance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_balance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_balance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										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balance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_balance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18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balance = </a:t>
            </a:r>
            <a:r>
              <a:rPr lang="en-US" sz="18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.balance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.interest_rate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showDetails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"Bal: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balance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nIR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			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AA79BF-7DFD-FAB0-F171-02D04C01E2F9}"/>
              </a:ext>
            </a:extLst>
          </p:cNvPr>
          <p:cNvSpPr/>
          <p:nvPr/>
        </p:nvSpPr>
        <p:spPr>
          <a:xfrm>
            <a:off x="6665205" y="3172858"/>
            <a:ext cx="5266063" cy="154236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F7718-6A91-F2E0-35DE-AF1669E64B36}"/>
              </a:ext>
            </a:extLst>
          </p:cNvPr>
          <p:cNvSpPr txBox="1"/>
          <p:nvPr/>
        </p:nvSpPr>
        <p:spPr>
          <a:xfrm rot="16200000">
            <a:off x="5082449" y="3572219"/>
            <a:ext cx="264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Copy Constructor</a:t>
            </a:r>
          </a:p>
        </p:txBody>
      </p:sp>
    </p:spTree>
    <p:extLst>
      <p:ext uri="{BB962C8B-B14F-4D97-AF65-F5344CB8AC3E}">
        <p14:creationId xmlns:p14="http://schemas.microsoft.com/office/powerpoint/2010/main" val="3639394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3CC2-F5AA-251A-2EC9-F74895A8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 – How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ECA7-F00D-36E9-FE68-C93B6F5E0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(5.5, 6.6);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 = </a:t>
            </a:r>
            <a:r>
              <a:rPr lang="en-US" sz="1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d(b);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 = d;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c.showDetails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d.showDetails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e.showDetails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90E9F-10C3-7FED-E20F-BF9CD309C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270" y="2824853"/>
            <a:ext cx="5184728" cy="298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452E-AB82-499D-A2A8-94DACC03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if we remove the const?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ADF89-D18F-7CA4-4256-64957F875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When you use const with a function argument, it means the value of that argument cannot be changed inside that function.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In case of copy constructors, it is essential that we do that.</a:t>
            </a:r>
          </a:p>
          <a:p>
            <a:r>
              <a:rPr lang="en-US" dirty="0">
                <a:solidFill>
                  <a:schemeClr val="bg2"/>
                </a:solidFill>
              </a:rPr>
              <a:t>Because we’re passing an object by reference – Any changes made to that reference will be reflected on the original object!! </a:t>
            </a:r>
          </a:p>
        </p:txBody>
      </p:sp>
    </p:spTree>
    <p:extLst>
      <p:ext uri="{BB962C8B-B14F-4D97-AF65-F5344CB8AC3E}">
        <p14:creationId xmlns:p14="http://schemas.microsoft.com/office/powerpoint/2010/main" val="2759864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EF7E-62AC-B6AB-F21A-D9F9C6E45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315511"/>
          </a:xfrm>
        </p:spPr>
        <p:txBody>
          <a:bodyPr/>
          <a:lstStyle/>
          <a:p>
            <a:r>
              <a:rPr lang="en-US" dirty="0"/>
              <a:t>Why do we need user-defined copy constructors?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CBAA-6862-A687-83B8-8EF2A07DF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 case none is defined, C++ compiler creates a default copy constructor for each class which does a member-wise copy between objects.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But this doesn’t work well when we are working with pointer members, or resources that require dynamic allocation.</a:t>
            </a:r>
          </a:p>
          <a:p>
            <a:r>
              <a:rPr lang="en-US" dirty="0">
                <a:solidFill>
                  <a:schemeClr val="bg2"/>
                </a:solidFill>
              </a:rPr>
              <a:t>We’d prefer a custom copy constructor for these situations.</a:t>
            </a:r>
          </a:p>
        </p:txBody>
      </p:sp>
    </p:spTree>
    <p:extLst>
      <p:ext uri="{BB962C8B-B14F-4D97-AF65-F5344CB8AC3E}">
        <p14:creationId xmlns:p14="http://schemas.microsoft.com/office/powerpoint/2010/main" val="56978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EF7E-62AC-B6AB-F21A-D9F9C6E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Copy | Deep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CBAA-6862-A687-83B8-8EF2A07DF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Shallow Copy: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When you only copy values from one thing to another.</a:t>
            </a:r>
          </a:p>
          <a:p>
            <a:r>
              <a:rPr lang="en-US" dirty="0">
                <a:solidFill>
                  <a:schemeClr val="bg2"/>
                </a:solidFill>
              </a:rPr>
              <a:t>Compiler generated copy constructors only perform shallow copy!</a:t>
            </a:r>
          </a:p>
        </p:txBody>
      </p:sp>
    </p:spTree>
    <p:extLst>
      <p:ext uri="{BB962C8B-B14F-4D97-AF65-F5344CB8AC3E}">
        <p14:creationId xmlns:p14="http://schemas.microsoft.com/office/powerpoint/2010/main" val="1009645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EF7E-62AC-B6AB-F21A-D9F9C6E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Copy | Deep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CBAA-6862-A687-83B8-8EF2A07DF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Deep Copy: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Deep copy is possible only with user defined copy constructor. </a:t>
            </a:r>
          </a:p>
          <a:p>
            <a:r>
              <a:rPr lang="en-US" dirty="0">
                <a:solidFill>
                  <a:schemeClr val="bg2"/>
                </a:solidFill>
              </a:rPr>
              <a:t>In user defined copy constructor, we make sure that pointers (or references) of copied object point to new memory locations.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9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EF7E-62AC-B6AB-F21A-D9F9C6E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CBAA-6862-A687-83B8-8EF2A07DF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Destructor is a member function which </a:t>
            </a:r>
            <a:r>
              <a:rPr lang="en-US" b="1" dirty="0">
                <a:solidFill>
                  <a:schemeClr val="bg2"/>
                </a:solidFill>
              </a:rPr>
              <a:t>destructs</a:t>
            </a:r>
            <a:r>
              <a:rPr lang="en-US" dirty="0">
                <a:solidFill>
                  <a:schemeClr val="bg2"/>
                </a:solidFill>
              </a:rPr>
              <a:t> or </a:t>
            </a:r>
            <a:r>
              <a:rPr lang="en-US" b="1" dirty="0">
                <a:solidFill>
                  <a:schemeClr val="bg2"/>
                </a:solidFill>
              </a:rPr>
              <a:t>deletes</a:t>
            </a:r>
            <a:r>
              <a:rPr lang="en-US" dirty="0">
                <a:solidFill>
                  <a:schemeClr val="bg2"/>
                </a:solidFill>
              </a:rPr>
              <a:t> an object.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It is called automatically when: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Object goes out of scope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Function ends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Program ends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Block with local object ends</a:t>
            </a:r>
          </a:p>
          <a:p>
            <a:pPr lvl="1"/>
            <a:r>
              <a:rPr lang="en-US" b="1" dirty="0">
                <a:solidFill>
                  <a:schemeClr val="bg2"/>
                </a:solidFill>
              </a:rPr>
              <a:t>delete</a:t>
            </a:r>
            <a:r>
              <a:rPr lang="en-US" dirty="0">
                <a:solidFill>
                  <a:schemeClr val="bg2"/>
                </a:solidFill>
              </a:rPr>
              <a:t> is called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559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EF7E-62AC-B6AB-F21A-D9F9C6E45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326528"/>
          </a:xfrm>
        </p:spPr>
        <p:txBody>
          <a:bodyPr/>
          <a:lstStyle/>
          <a:p>
            <a:r>
              <a:rPr lang="en-US" b="1" dirty="0"/>
              <a:t>How destructors are different from a normal member function?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CBAA-6862-A687-83B8-8EF2A07DF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Like Constructors, they share the same name as the class</a:t>
            </a:r>
          </a:p>
          <a:p>
            <a:r>
              <a:rPr lang="en-US" dirty="0">
                <a:solidFill>
                  <a:schemeClr val="bg2"/>
                </a:solidFill>
              </a:rPr>
              <a:t>They </a:t>
            </a:r>
            <a:r>
              <a:rPr lang="en-US" b="1" dirty="0">
                <a:solidFill>
                  <a:schemeClr val="bg2"/>
                </a:solidFill>
              </a:rPr>
              <a:t>do not </a:t>
            </a:r>
            <a:r>
              <a:rPr lang="en-US" dirty="0">
                <a:solidFill>
                  <a:schemeClr val="bg2"/>
                </a:solidFill>
              </a:rPr>
              <a:t>return anything</a:t>
            </a:r>
          </a:p>
          <a:p>
            <a:r>
              <a:rPr lang="en-US" dirty="0">
                <a:solidFill>
                  <a:schemeClr val="bg2"/>
                </a:solidFill>
              </a:rPr>
              <a:t>They </a:t>
            </a:r>
            <a:r>
              <a:rPr lang="en-US" b="1" dirty="0">
                <a:solidFill>
                  <a:schemeClr val="bg2"/>
                </a:solidFill>
              </a:rPr>
              <a:t>do not </a:t>
            </a:r>
            <a:r>
              <a:rPr lang="en-US" dirty="0">
                <a:solidFill>
                  <a:schemeClr val="bg2"/>
                </a:solidFill>
              </a:rPr>
              <a:t>accept any arguments</a:t>
            </a:r>
          </a:p>
          <a:p>
            <a:r>
              <a:rPr lang="en-US" dirty="0">
                <a:solidFill>
                  <a:schemeClr val="bg2"/>
                </a:solidFill>
              </a:rPr>
              <a:t>Unlike constructors, </a:t>
            </a:r>
            <a:r>
              <a:rPr lang="en-US" b="1" dirty="0">
                <a:solidFill>
                  <a:schemeClr val="bg2"/>
                </a:solidFill>
              </a:rPr>
              <a:t>there can only be one destructor</a:t>
            </a:r>
            <a:r>
              <a:rPr lang="en-US" dirty="0">
                <a:solidFill>
                  <a:schemeClr val="bg2"/>
                </a:solidFill>
              </a:rPr>
              <a:t>.</a:t>
            </a:r>
            <a:endParaRPr lang="en-US" b="1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Most importantly, they are preceded by a ‘tilde’ symbol.    </a:t>
            </a:r>
            <a:r>
              <a:rPr lang="en-US" sz="5400" dirty="0">
                <a:solidFill>
                  <a:schemeClr val="bg2"/>
                </a:solidFill>
              </a:rPr>
              <a:t>~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7384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EF7E-62AC-B6AB-F21A-D9F9C6E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write a user-defined destructor?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CBAA-6862-A687-83B8-8EF2A07DF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If we do not write our own destructor in class, compiler creates a default destructor for us.</a:t>
            </a:r>
          </a:p>
          <a:p>
            <a:r>
              <a:rPr lang="en-US" dirty="0">
                <a:solidFill>
                  <a:schemeClr val="bg2"/>
                </a:solidFill>
              </a:rPr>
              <a:t>The default destructor works fine unless we have dynamically allocated memory or pointer in class.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In this case we need to write our own destructor and then deallocate the memory pointed to by the pointed by using the </a:t>
            </a:r>
            <a:r>
              <a:rPr lang="en-US" b="1" dirty="0">
                <a:solidFill>
                  <a:schemeClr val="bg2"/>
                </a:solidFill>
              </a:rPr>
              <a:t>delete</a:t>
            </a:r>
            <a:r>
              <a:rPr lang="en-US" dirty="0">
                <a:solidFill>
                  <a:schemeClr val="bg2"/>
                </a:solidFill>
              </a:rPr>
              <a:t> keyword</a:t>
            </a:r>
          </a:p>
        </p:txBody>
      </p:sp>
    </p:spTree>
    <p:extLst>
      <p:ext uri="{BB962C8B-B14F-4D97-AF65-F5344CB8AC3E}">
        <p14:creationId xmlns:p14="http://schemas.microsoft.com/office/powerpoint/2010/main" val="1543819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B75A-76E7-0263-FF27-F45402B1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 for </a:t>
            </a:r>
            <a:r>
              <a:rPr lang="en-US"/>
              <a:t>our class…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D14046-4953-7CC1-2A2D-B8D3C8C6E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94053"/>
            <a:ext cx="12192000" cy="4863947"/>
          </a:xfrm>
        </p:spPr>
        <p:txBody>
          <a:bodyPr numCol="2"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balance;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//default constructor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balance = 0.01;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0.01;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_balance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balance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_balance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_balance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										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balance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_balance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balance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.balance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.interest_rate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showDetails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"Bal: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balance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nIR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			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"Destructor is called"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3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struct different in 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6"/>
            <a:ext cx="10554574" cy="4079361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struct Car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string direction;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int speed;	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b="1" dirty="0">
                <a:solidFill>
                  <a:schemeClr val="bg2"/>
                </a:solidFill>
              </a:rPr>
              <a:t>void turn(char </a:t>
            </a:r>
            <a:r>
              <a:rPr lang="en-US" b="1" dirty="0" err="1">
                <a:solidFill>
                  <a:schemeClr val="bg2"/>
                </a:solidFill>
              </a:rPr>
              <a:t>dir</a:t>
            </a:r>
            <a:r>
              <a:rPr lang="en-US" b="1" dirty="0">
                <a:solidFill>
                  <a:schemeClr val="bg2"/>
                </a:solidFill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	if(</a:t>
            </a:r>
            <a:r>
              <a:rPr lang="en-US" b="1" dirty="0" err="1">
                <a:solidFill>
                  <a:schemeClr val="bg2"/>
                </a:solidFill>
              </a:rPr>
              <a:t>dir</a:t>
            </a:r>
            <a:r>
              <a:rPr lang="en-US" b="1" dirty="0">
                <a:solidFill>
                  <a:schemeClr val="bg2"/>
                </a:solidFill>
              </a:rPr>
              <a:t> == ‘r’)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		direction = “right”;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	else if(</a:t>
            </a:r>
            <a:r>
              <a:rPr lang="en-US" b="1" dirty="0" err="1">
                <a:solidFill>
                  <a:schemeClr val="bg2"/>
                </a:solidFill>
              </a:rPr>
              <a:t>dir</a:t>
            </a:r>
            <a:r>
              <a:rPr lang="en-US" b="1" dirty="0">
                <a:solidFill>
                  <a:schemeClr val="bg2"/>
                </a:solidFill>
              </a:rPr>
              <a:t> == ‘l’)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		direction = “left”;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You can add functions to structs in C++!!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You don’t have to use the struct keyword before your struct name when creating a variable!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E.g. Car c;  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 This declaration is valid!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401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5A48E6-BC00-0F18-CD49-9C102E55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F8533A-88EC-9260-ED8E-7F39D0BC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4776313">
            <a:off x="9253820" y="5109750"/>
            <a:ext cx="555645" cy="521137"/>
          </a:xfrm>
        </p:spPr>
        <p:txBody>
          <a:bodyPr/>
          <a:lstStyle/>
          <a:p>
            <a:r>
              <a:rPr lang="en-US" sz="2400" dirty="0">
                <a:solidFill>
                  <a:schemeClr val="bg2"/>
                </a:solidFill>
              </a:rPr>
              <a:t>: )</a:t>
            </a:r>
          </a:p>
        </p:txBody>
      </p:sp>
    </p:spTree>
    <p:extLst>
      <p:ext uri="{BB962C8B-B14F-4D97-AF65-F5344CB8AC3E}">
        <p14:creationId xmlns:p14="http://schemas.microsoft.com/office/powerpoint/2010/main" val="42208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constructor is a member function of a class that has the same name as the class. </a:t>
            </a:r>
          </a:p>
          <a:p>
            <a:r>
              <a:rPr lang="en-US" dirty="0">
                <a:solidFill>
                  <a:schemeClr val="bg2"/>
                </a:solidFill>
              </a:rPr>
              <a:t>A constructor is called automatically when an object of the class is declared. </a:t>
            </a:r>
          </a:p>
          <a:p>
            <a:r>
              <a:rPr lang="en-US" dirty="0">
                <a:solidFill>
                  <a:schemeClr val="bg2"/>
                </a:solidFill>
              </a:rPr>
              <a:t>Constructors are used to initialize objects. </a:t>
            </a:r>
          </a:p>
          <a:p>
            <a:r>
              <a:rPr lang="en-US" dirty="0">
                <a:solidFill>
                  <a:schemeClr val="bg2"/>
                </a:solidFill>
              </a:rPr>
              <a:t>A constructor </a:t>
            </a:r>
            <a:r>
              <a:rPr lang="en-US" b="1" dirty="0">
                <a:solidFill>
                  <a:schemeClr val="bg2"/>
                </a:solidFill>
              </a:rPr>
              <a:t>must</a:t>
            </a:r>
            <a:r>
              <a:rPr lang="en-US" dirty="0">
                <a:solidFill>
                  <a:schemeClr val="bg2"/>
                </a:solidFill>
              </a:rPr>
              <a:t> have the same name as the class of which it is a member.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chemeClr val="bg2"/>
                </a:solidFill>
              </a:rPr>
              <a:t>Problem Solving with C++ (chapter 10)</a:t>
            </a:r>
          </a:p>
        </p:txBody>
      </p:sp>
    </p:spTree>
    <p:extLst>
      <p:ext uri="{BB962C8B-B14F-4D97-AF65-F5344CB8AC3E}">
        <p14:creationId xmlns:p14="http://schemas.microsoft.com/office/powerpoint/2010/main" val="414352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216359"/>
          </a:xfrm>
        </p:spPr>
        <p:txBody>
          <a:bodyPr/>
          <a:lstStyle/>
          <a:p>
            <a:r>
              <a:rPr lang="en-US" dirty="0"/>
              <a:t>How are constructors different from member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They have the same name as the class</a:t>
            </a:r>
          </a:p>
          <a:p>
            <a:r>
              <a:rPr lang="en-US" dirty="0">
                <a:solidFill>
                  <a:schemeClr val="bg2"/>
                </a:solidFill>
              </a:rPr>
              <a:t>They don’t have a return type</a:t>
            </a:r>
          </a:p>
          <a:p>
            <a:r>
              <a:rPr lang="en-US" dirty="0">
                <a:solidFill>
                  <a:schemeClr val="bg2"/>
                </a:solidFill>
              </a:rPr>
              <a:t>They are called automatically when you create a class object</a:t>
            </a:r>
          </a:p>
          <a:p>
            <a:r>
              <a:rPr lang="en-US" dirty="0">
                <a:solidFill>
                  <a:schemeClr val="bg2"/>
                </a:solidFill>
              </a:rPr>
              <a:t>Compilers usually create a default constructor if we haven’t declared any constructors</a:t>
            </a:r>
          </a:p>
        </p:txBody>
      </p:sp>
    </p:spTree>
    <p:extLst>
      <p:ext uri="{BB962C8B-B14F-4D97-AF65-F5344CB8AC3E}">
        <p14:creationId xmlns:p14="http://schemas.microsoft.com/office/powerpoint/2010/main" val="133813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Default Constructor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 constructor without any arguments (aka, without any parameters)</a:t>
            </a:r>
          </a:p>
          <a:p>
            <a:r>
              <a:rPr lang="en-US" dirty="0">
                <a:solidFill>
                  <a:schemeClr val="bg2"/>
                </a:solidFill>
              </a:rPr>
              <a:t>Parameterized Constructor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 constructor that can accept arguments/parameters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The parameters are used to initialize the object</a:t>
            </a:r>
          </a:p>
          <a:p>
            <a:r>
              <a:rPr lang="en-US" dirty="0">
                <a:solidFill>
                  <a:schemeClr val="bg2"/>
                </a:solidFill>
              </a:rPr>
              <a:t>Copy Constructor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 constructor that initializes an object by using another object of the same class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It copies the values from the other object</a:t>
            </a:r>
          </a:p>
          <a:p>
            <a:pPr lvl="1"/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43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 – if not declared…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099786"/>
            <a:ext cx="10554574" cy="463571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balance;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showDetails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"Bal: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balance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			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nIR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b.showDetails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CB2F8F-FB6F-1909-AE40-96BF05A59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582" y="4606543"/>
            <a:ext cx="4968550" cy="203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1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099786"/>
            <a:ext cx="10554574" cy="463571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balance;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balance = 0.01;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0.01;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showDetails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"Bal: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balance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nIR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b.showDetails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BB182-65AA-9454-485B-2B8DCE960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730" y="5051234"/>
            <a:ext cx="4204772" cy="168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9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Compilers provide a default constructor implicitly</a:t>
            </a:r>
          </a:p>
          <a:p>
            <a:r>
              <a:rPr lang="en-US" dirty="0">
                <a:solidFill>
                  <a:schemeClr val="bg2"/>
                </a:solidFill>
              </a:rPr>
              <a:t>You may not see it, but they exist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A constructor is necessary to create an object!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What happens if you make a constructor private?</a:t>
            </a:r>
          </a:p>
        </p:txBody>
      </p:sp>
    </p:spTree>
    <p:extLst>
      <p:ext uri="{BB962C8B-B14F-4D97-AF65-F5344CB8AC3E}">
        <p14:creationId xmlns:p14="http://schemas.microsoft.com/office/powerpoint/2010/main" val="318979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327</TotalTime>
  <Words>2062</Words>
  <Application>Microsoft Office PowerPoint</Application>
  <PresentationFormat>Widescreen</PresentationFormat>
  <Paragraphs>352</Paragraphs>
  <Slides>30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Century Gothic</vt:lpstr>
      <vt:lpstr>Consolas</vt:lpstr>
      <vt:lpstr>Wingdings</vt:lpstr>
      <vt:lpstr>Wingdings 2</vt:lpstr>
      <vt:lpstr>Quotable</vt:lpstr>
      <vt:lpstr>Object-Oriented Programming</vt:lpstr>
      <vt:lpstr>Classes v/s Structures</vt:lpstr>
      <vt:lpstr>How are struct different in C++?</vt:lpstr>
      <vt:lpstr>Constructors</vt:lpstr>
      <vt:lpstr>How are constructors different from member functions?</vt:lpstr>
      <vt:lpstr>Types of Constructors</vt:lpstr>
      <vt:lpstr>Default Constructor – if not declared…</vt:lpstr>
      <vt:lpstr>Default Constructor</vt:lpstr>
      <vt:lpstr>Default Constructor</vt:lpstr>
      <vt:lpstr>What happens if you make a constructor private?</vt:lpstr>
      <vt:lpstr>Parameterized Constructor</vt:lpstr>
      <vt:lpstr>Parameterized Constructor</vt:lpstr>
      <vt:lpstr>Parameterized Constructor – How to Use</vt:lpstr>
      <vt:lpstr>Parameterized Constructor – How to Use</vt:lpstr>
      <vt:lpstr>Parameterized Constructor – How to Use</vt:lpstr>
      <vt:lpstr>Constructor Overloading in C++</vt:lpstr>
      <vt:lpstr>Overloading Parameterized Constructors</vt:lpstr>
      <vt:lpstr>Overloading Parameterized Constructors</vt:lpstr>
      <vt:lpstr>Copy Constructor</vt:lpstr>
      <vt:lpstr>Copy Constructor</vt:lpstr>
      <vt:lpstr>Copy Constructor – How to Use</vt:lpstr>
      <vt:lpstr>What happens if we remove the const?</vt:lpstr>
      <vt:lpstr>Why do we need user-defined copy constructors?</vt:lpstr>
      <vt:lpstr>Shallow Copy | Deep Copy</vt:lpstr>
      <vt:lpstr>Shallow Copy | Deep Copy</vt:lpstr>
      <vt:lpstr>Destructors</vt:lpstr>
      <vt:lpstr>How destructors are different from a normal member function?</vt:lpstr>
      <vt:lpstr>When to write a user-defined destructor?</vt:lpstr>
      <vt:lpstr>Destructor for our class…</vt:lpstr>
      <vt:lpstr>Fin.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abeeha.sattar13@outlook.com</dc:creator>
  <cp:lastModifiedBy>Abeeha Sattar</cp:lastModifiedBy>
  <cp:revision>255</cp:revision>
  <dcterms:created xsi:type="dcterms:W3CDTF">2023-01-26T02:43:51Z</dcterms:created>
  <dcterms:modified xsi:type="dcterms:W3CDTF">2025-02-03T02:48:08Z</dcterms:modified>
</cp:coreProperties>
</file>