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31000" cy="93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59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59" orient="horz"/>
        <p:guide pos="21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0325" y="0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6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6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8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9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9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0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1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1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2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2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3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3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4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4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5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6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6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7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7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8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8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9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9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30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0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1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1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2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2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3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3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4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4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5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5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6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6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7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8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8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9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9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0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1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1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2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3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3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4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4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5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5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6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6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7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7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066800" y="704850"/>
            <a:ext cx="4699000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524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»"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»"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 rot="5400000">
            <a:off x="4800600" y="2133600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304800" y="0"/>
            <a:ext cx="6172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1828800" y="-838200"/>
            <a:ext cx="54864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»"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»"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»"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11" Type="http://schemas.openxmlformats.org/officeDocument/2006/relationships/image" Target="../media/image33.png"/><Relationship Id="rId10" Type="http://schemas.openxmlformats.org/officeDocument/2006/relationships/image" Target="../media/image13.png"/><Relationship Id="rId9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3" Type="http://schemas.openxmlformats.org/officeDocument/2006/relationships/image" Target="../media/image29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5" Type="http://schemas.openxmlformats.org/officeDocument/2006/relationships/image" Target="../media/image33.png"/><Relationship Id="rId14" Type="http://schemas.openxmlformats.org/officeDocument/2006/relationships/image" Target="../media/image30.png"/><Relationship Id="rId16" Type="http://schemas.openxmlformats.org/officeDocument/2006/relationships/image" Target="../media/image35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6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7.png"/><Relationship Id="rId13" Type="http://schemas.openxmlformats.org/officeDocument/2006/relationships/image" Target="../media/image29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5" Type="http://schemas.openxmlformats.org/officeDocument/2006/relationships/image" Target="../media/image33.png"/><Relationship Id="rId14" Type="http://schemas.openxmlformats.org/officeDocument/2006/relationships/image" Target="../media/image36.png"/><Relationship Id="rId16" Type="http://schemas.openxmlformats.org/officeDocument/2006/relationships/image" Target="../media/image35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9.pn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4.png"/><Relationship Id="rId13" Type="http://schemas.openxmlformats.org/officeDocument/2006/relationships/image" Target="../media/image53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Relationship Id="rId15" Type="http://schemas.openxmlformats.org/officeDocument/2006/relationships/image" Target="../media/image51.png"/><Relationship Id="rId14" Type="http://schemas.openxmlformats.org/officeDocument/2006/relationships/image" Target="../media/image81.png"/><Relationship Id="rId17" Type="http://schemas.openxmlformats.org/officeDocument/2006/relationships/image" Target="../media/image60.png"/><Relationship Id="rId16" Type="http://schemas.openxmlformats.org/officeDocument/2006/relationships/image" Target="../media/image52.png"/><Relationship Id="rId5" Type="http://schemas.openxmlformats.org/officeDocument/2006/relationships/image" Target="../media/image49.png"/><Relationship Id="rId6" Type="http://schemas.openxmlformats.org/officeDocument/2006/relationships/image" Target="../media/image45.png"/><Relationship Id="rId18" Type="http://schemas.openxmlformats.org/officeDocument/2006/relationships/image" Target="../media/image63.png"/><Relationship Id="rId7" Type="http://schemas.openxmlformats.org/officeDocument/2006/relationships/image" Target="../media/image46.png"/><Relationship Id="rId8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42.png"/><Relationship Id="rId13" Type="http://schemas.openxmlformats.org/officeDocument/2006/relationships/image" Target="../media/image60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6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Relationship Id="rId14" Type="http://schemas.openxmlformats.org/officeDocument/2006/relationships/image" Target="../media/image58.png"/><Relationship Id="rId5" Type="http://schemas.openxmlformats.org/officeDocument/2006/relationships/image" Target="../media/image22.png"/><Relationship Id="rId6" Type="http://schemas.openxmlformats.org/officeDocument/2006/relationships/image" Target="../media/image69.png"/><Relationship Id="rId7" Type="http://schemas.openxmlformats.org/officeDocument/2006/relationships/image" Target="../media/image56.png"/><Relationship Id="rId8" Type="http://schemas.openxmlformats.org/officeDocument/2006/relationships/image" Target="../media/image6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76.png"/><Relationship Id="rId5" Type="http://schemas.openxmlformats.org/officeDocument/2006/relationships/image" Target="../media/image71.png"/><Relationship Id="rId6" Type="http://schemas.openxmlformats.org/officeDocument/2006/relationships/image" Target="../media/image66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1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0.png"/><Relationship Id="rId4" Type="http://schemas.openxmlformats.org/officeDocument/2006/relationships/image" Target="../media/image75.png"/><Relationship Id="rId9" Type="http://schemas.openxmlformats.org/officeDocument/2006/relationships/image" Target="../media/image44.png"/><Relationship Id="rId5" Type="http://schemas.openxmlformats.org/officeDocument/2006/relationships/image" Target="../media/image63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Relationship Id="rId8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53.png"/><Relationship Id="rId13" Type="http://schemas.openxmlformats.org/officeDocument/2006/relationships/image" Target="../media/image77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5.png"/><Relationship Id="rId4" Type="http://schemas.openxmlformats.org/officeDocument/2006/relationships/image" Target="../media/image49.png"/><Relationship Id="rId9" Type="http://schemas.openxmlformats.org/officeDocument/2006/relationships/image" Target="../media/image47.png"/><Relationship Id="rId15" Type="http://schemas.openxmlformats.org/officeDocument/2006/relationships/image" Target="../media/image80.png"/><Relationship Id="rId14" Type="http://schemas.openxmlformats.org/officeDocument/2006/relationships/image" Target="../media/image79.png"/><Relationship Id="rId16" Type="http://schemas.openxmlformats.org/officeDocument/2006/relationships/image" Target="../media/image73.png"/><Relationship Id="rId5" Type="http://schemas.openxmlformats.org/officeDocument/2006/relationships/image" Target="../media/image45.png"/><Relationship Id="rId6" Type="http://schemas.openxmlformats.org/officeDocument/2006/relationships/image" Target="../media/image39.png"/><Relationship Id="rId7" Type="http://schemas.openxmlformats.org/officeDocument/2006/relationships/image" Target="../media/image44.png"/><Relationship Id="rId8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8.png"/><Relationship Id="rId13" Type="http://schemas.openxmlformats.org/officeDocument/2006/relationships/image" Target="../media/image84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39.png"/><Relationship Id="rId15" Type="http://schemas.openxmlformats.org/officeDocument/2006/relationships/image" Target="../media/image89.png"/><Relationship Id="rId14" Type="http://schemas.openxmlformats.org/officeDocument/2006/relationships/image" Target="../media/image92.png"/><Relationship Id="rId5" Type="http://schemas.openxmlformats.org/officeDocument/2006/relationships/image" Target="../media/image87.png"/><Relationship Id="rId6" Type="http://schemas.openxmlformats.org/officeDocument/2006/relationships/image" Target="../media/image83.png"/><Relationship Id="rId7" Type="http://schemas.openxmlformats.org/officeDocument/2006/relationships/image" Target="../media/image85.png"/><Relationship Id="rId8" Type="http://schemas.openxmlformats.org/officeDocument/2006/relationships/image" Target="../media/image66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6.png"/><Relationship Id="rId1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4.png"/><Relationship Id="rId4" Type="http://schemas.openxmlformats.org/officeDocument/2006/relationships/image" Target="../media/image98.png"/><Relationship Id="rId9" Type="http://schemas.openxmlformats.org/officeDocument/2006/relationships/image" Target="../media/image78.png"/><Relationship Id="rId5" Type="http://schemas.openxmlformats.org/officeDocument/2006/relationships/image" Target="../media/image71.png"/><Relationship Id="rId6" Type="http://schemas.openxmlformats.org/officeDocument/2006/relationships/image" Target="../media/image87.png"/><Relationship Id="rId7" Type="http://schemas.openxmlformats.org/officeDocument/2006/relationships/image" Target="../media/image83.png"/><Relationship Id="rId8" Type="http://schemas.openxmlformats.org/officeDocument/2006/relationships/image" Target="../media/image6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1.png"/><Relationship Id="rId4" Type="http://schemas.openxmlformats.org/officeDocument/2006/relationships/image" Target="../media/image71.png"/><Relationship Id="rId5" Type="http://schemas.openxmlformats.org/officeDocument/2006/relationships/image" Target="../media/image83.png"/><Relationship Id="rId6" Type="http://schemas.openxmlformats.org/officeDocument/2006/relationships/image" Target="../media/image82.png"/><Relationship Id="rId7" Type="http://schemas.openxmlformats.org/officeDocument/2006/relationships/image" Target="../media/image8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5.png"/><Relationship Id="rId4" Type="http://schemas.openxmlformats.org/officeDocument/2006/relationships/image" Target="../media/image71.png"/><Relationship Id="rId9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83.png"/><Relationship Id="rId7" Type="http://schemas.openxmlformats.org/officeDocument/2006/relationships/image" Target="../media/image101.png"/><Relationship Id="rId8" Type="http://schemas.openxmlformats.org/officeDocument/2006/relationships/image" Target="../media/image120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8.png"/><Relationship Id="rId13" Type="http://schemas.openxmlformats.org/officeDocument/2006/relationships/image" Target="../media/image84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9.png"/><Relationship Id="rId4" Type="http://schemas.openxmlformats.org/officeDocument/2006/relationships/image" Target="../media/image71.png"/><Relationship Id="rId9" Type="http://schemas.openxmlformats.org/officeDocument/2006/relationships/image" Target="../media/image39.png"/><Relationship Id="rId5" Type="http://schemas.openxmlformats.org/officeDocument/2006/relationships/image" Target="../media/image87.png"/><Relationship Id="rId6" Type="http://schemas.openxmlformats.org/officeDocument/2006/relationships/image" Target="../media/image85.png"/><Relationship Id="rId7" Type="http://schemas.openxmlformats.org/officeDocument/2006/relationships/image" Target="../media/image83.png"/><Relationship Id="rId8" Type="http://schemas.openxmlformats.org/officeDocument/2006/relationships/image" Target="../media/image66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8.png"/><Relationship Id="rId13" Type="http://schemas.openxmlformats.org/officeDocument/2006/relationships/image" Target="../media/image84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0.png"/><Relationship Id="rId4" Type="http://schemas.openxmlformats.org/officeDocument/2006/relationships/image" Target="../media/image71.png"/><Relationship Id="rId9" Type="http://schemas.openxmlformats.org/officeDocument/2006/relationships/image" Target="../media/image39.png"/><Relationship Id="rId5" Type="http://schemas.openxmlformats.org/officeDocument/2006/relationships/image" Target="../media/image87.png"/><Relationship Id="rId6" Type="http://schemas.openxmlformats.org/officeDocument/2006/relationships/image" Target="../media/image85.png"/><Relationship Id="rId7" Type="http://schemas.openxmlformats.org/officeDocument/2006/relationships/image" Target="../media/image83.png"/><Relationship Id="rId8" Type="http://schemas.openxmlformats.org/officeDocument/2006/relationships/image" Target="../media/image66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8.png"/><Relationship Id="rId13" Type="http://schemas.openxmlformats.org/officeDocument/2006/relationships/image" Target="../media/image84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9.png"/><Relationship Id="rId4" Type="http://schemas.openxmlformats.org/officeDocument/2006/relationships/image" Target="../media/image71.png"/><Relationship Id="rId9" Type="http://schemas.openxmlformats.org/officeDocument/2006/relationships/image" Target="../media/image39.png"/><Relationship Id="rId5" Type="http://schemas.openxmlformats.org/officeDocument/2006/relationships/image" Target="../media/image87.png"/><Relationship Id="rId6" Type="http://schemas.openxmlformats.org/officeDocument/2006/relationships/image" Target="../media/image85.png"/><Relationship Id="rId7" Type="http://schemas.openxmlformats.org/officeDocument/2006/relationships/image" Target="../media/image83.png"/><Relationship Id="rId8" Type="http://schemas.openxmlformats.org/officeDocument/2006/relationships/image" Target="../media/image66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66.png"/><Relationship Id="rId13" Type="http://schemas.openxmlformats.org/officeDocument/2006/relationships/image" Target="../media/image82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3.png"/><Relationship Id="rId4" Type="http://schemas.openxmlformats.org/officeDocument/2006/relationships/image" Target="../media/image105.png"/><Relationship Id="rId9" Type="http://schemas.openxmlformats.org/officeDocument/2006/relationships/image" Target="../media/image83.png"/><Relationship Id="rId15" Type="http://schemas.openxmlformats.org/officeDocument/2006/relationships/image" Target="../media/image84.png"/><Relationship Id="rId14" Type="http://schemas.openxmlformats.org/officeDocument/2006/relationships/image" Target="../media/image86.png"/><Relationship Id="rId5" Type="http://schemas.openxmlformats.org/officeDocument/2006/relationships/image" Target="../media/image71.png"/><Relationship Id="rId6" Type="http://schemas.openxmlformats.org/officeDocument/2006/relationships/image" Target="../media/image87.png"/><Relationship Id="rId7" Type="http://schemas.openxmlformats.org/officeDocument/2006/relationships/image" Target="../media/image85.png"/><Relationship Id="rId8" Type="http://schemas.openxmlformats.org/officeDocument/2006/relationships/image" Target="../media/image1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39.png"/><Relationship Id="rId13" Type="http://schemas.openxmlformats.org/officeDocument/2006/relationships/image" Target="../media/image86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2.png"/><Relationship Id="rId4" Type="http://schemas.openxmlformats.org/officeDocument/2006/relationships/image" Target="../media/image105.png"/><Relationship Id="rId9" Type="http://schemas.openxmlformats.org/officeDocument/2006/relationships/image" Target="../media/image66.png"/><Relationship Id="rId14" Type="http://schemas.openxmlformats.org/officeDocument/2006/relationships/image" Target="../media/image84.png"/><Relationship Id="rId5" Type="http://schemas.openxmlformats.org/officeDocument/2006/relationships/image" Target="../media/image71.png"/><Relationship Id="rId6" Type="http://schemas.openxmlformats.org/officeDocument/2006/relationships/image" Target="../media/image87.png"/><Relationship Id="rId7" Type="http://schemas.openxmlformats.org/officeDocument/2006/relationships/image" Target="../media/image85.png"/><Relationship Id="rId8" Type="http://schemas.openxmlformats.org/officeDocument/2006/relationships/image" Target="../media/image8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5.png"/><Relationship Id="rId1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14.png"/><Relationship Id="rId9" Type="http://schemas.openxmlformats.org/officeDocument/2006/relationships/image" Target="../media/image91.png"/><Relationship Id="rId5" Type="http://schemas.openxmlformats.org/officeDocument/2006/relationships/image" Target="../media/image76.png"/><Relationship Id="rId6" Type="http://schemas.openxmlformats.org/officeDocument/2006/relationships/image" Target="../media/image115.png"/><Relationship Id="rId7" Type="http://schemas.openxmlformats.org/officeDocument/2006/relationships/image" Target="../media/image74.png"/><Relationship Id="rId8" Type="http://schemas.openxmlformats.org/officeDocument/2006/relationships/image" Target="../media/image9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1.png"/><Relationship Id="rId4" Type="http://schemas.openxmlformats.org/officeDocument/2006/relationships/image" Target="../media/image1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4.png"/><Relationship Id="rId4" Type="http://schemas.openxmlformats.org/officeDocument/2006/relationships/image" Target="../media/image133.png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123.png"/><Relationship Id="rId5" Type="http://schemas.openxmlformats.org/officeDocument/2006/relationships/image" Target="../media/image110.png"/><Relationship Id="rId6" Type="http://schemas.openxmlformats.org/officeDocument/2006/relationships/image" Target="../media/image126.png"/><Relationship Id="rId7" Type="http://schemas.openxmlformats.org/officeDocument/2006/relationships/image" Target="../media/image137.png"/><Relationship Id="rId8" Type="http://schemas.openxmlformats.org/officeDocument/2006/relationships/image" Target="../media/image1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1.png"/><Relationship Id="rId4" Type="http://schemas.openxmlformats.org/officeDocument/2006/relationships/image" Target="../media/image10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Relationship Id="rId4" Type="http://schemas.openxmlformats.org/officeDocument/2006/relationships/image" Target="../media/image1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136.png"/><Relationship Id="rId9" Type="http://schemas.openxmlformats.org/officeDocument/2006/relationships/image" Target="../media/image124.png"/><Relationship Id="rId5" Type="http://schemas.openxmlformats.org/officeDocument/2006/relationships/image" Target="../media/image115.png"/><Relationship Id="rId6" Type="http://schemas.openxmlformats.org/officeDocument/2006/relationships/image" Target="../media/image129.png"/><Relationship Id="rId7" Type="http://schemas.openxmlformats.org/officeDocument/2006/relationships/image" Target="../media/image14.png"/><Relationship Id="rId8" Type="http://schemas.openxmlformats.org/officeDocument/2006/relationships/image" Target="../media/image135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1.png"/><Relationship Id="rId1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2.png"/><Relationship Id="rId4" Type="http://schemas.openxmlformats.org/officeDocument/2006/relationships/image" Target="../media/image150.png"/><Relationship Id="rId9" Type="http://schemas.openxmlformats.org/officeDocument/2006/relationships/image" Target="../media/image14.png"/><Relationship Id="rId5" Type="http://schemas.openxmlformats.org/officeDocument/2006/relationships/image" Target="../media/image146.png"/><Relationship Id="rId6" Type="http://schemas.openxmlformats.org/officeDocument/2006/relationships/image" Target="../media/image87.png"/><Relationship Id="rId7" Type="http://schemas.openxmlformats.org/officeDocument/2006/relationships/image" Target="../media/image83.png"/><Relationship Id="rId8" Type="http://schemas.openxmlformats.org/officeDocument/2006/relationships/image" Target="../media/image8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0.png"/><Relationship Id="rId4" Type="http://schemas.openxmlformats.org/officeDocument/2006/relationships/image" Target="../media/image105.png"/><Relationship Id="rId5" Type="http://schemas.openxmlformats.org/officeDocument/2006/relationships/image" Target="../media/image143.png"/><Relationship Id="rId6" Type="http://schemas.openxmlformats.org/officeDocument/2006/relationships/image" Target="../media/image140.png"/><Relationship Id="rId7" Type="http://schemas.openxmlformats.org/officeDocument/2006/relationships/image" Target="../media/image146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7.png"/><Relationship Id="rId10" Type="http://schemas.openxmlformats.org/officeDocument/2006/relationships/image" Target="../media/image143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1.png"/><Relationship Id="rId4" Type="http://schemas.openxmlformats.org/officeDocument/2006/relationships/image" Target="../media/image87.png"/><Relationship Id="rId9" Type="http://schemas.openxmlformats.org/officeDocument/2006/relationships/image" Target="../media/image140.png"/><Relationship Id="rId5" Type="http://schemas.openxmlformats.org/officeDocument/2006/relationships/image" Target="../media/image83.png"/><Relationship Id="rId6" Type="http://schemas.openxmlformats.org/officeDocument/2006/relationships/image" Target="../media/image85.png"/><Relationship Id="rId7" Type="http://schemas.openxmlformats.org/officeDocument/2006/relationships/image" Target="../media/image145.png"/><Relationship Id="rId8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7.png"/><Relationship Id="rId4" Type="http://schemas.openxmlformats.org/officeDocument/2006/relationships/image" Target="../media/image135.png"/><Relationship Id="rId5" Type="http://schemas.openxmlformats.org/officeDocument/2006/relationships/image" Target="../media/image149.png"/><Relationship Id="rId6" Type="http://schemas.openxmlformats.org/officeDocument/2006/relationships/image" Target="../media/image1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Non-regular languages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omic Sans MS"/>
              <a:buNone/>
            </a:pPr>
            <a:r>
              <a:rPr b="0" i="0" lang="en-US" sz="4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(Pumping Lemma)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371600" y="1981200"/>
            <a:ext cx="62436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a DFA with       states </a:t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437" y="2070100"/>
            <a:ext cx="2778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1539875" y="4622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276600" y="46482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934200" y="46482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6781800" y="4495800"/>
            <a:ext cx="914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8" name="Google Shape;228;p22"/>
          <p:cNvCxnSpPr/>
          <p:nvPr/>
        </p:nvCxnSpPr>
        <p:spPr>
          <a:xfrm>
            <a:off x="1006475" y="4927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6075" y="46228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8837" y="46482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4648200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0800" y="4572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8800" y="3352800"/>
            <a:ext cx="252412" cy="39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2"/>
          <p:cNvCxnSpPr/>
          <p:nvPr/>
        </p:nvCxnSpPr>
        <p:spPr>
          <a:xfrm>
            <a:off x="2133600" y="4953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35" name="Google Shape;235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92937" y="4622800"/>
            <a:ext cx="4794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5029200" y="46482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>
            <a:off x="3886200" y="4953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5638800" y="4953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39" name="Google Shape;239;p22"/>
          <p:cNvSpPr/>
          <p:nvPr/>
        </p:nvSpPr>
        <p:spPr>
          <a:xfrm>
            <a:off x="1498600" y="37973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3200400" y="38100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6819900" y="3556000"/>
            <a:ext cx="965200" cy="1016000"/>
          </a:xfrm>
          <a:custGeom>
            <a:rect b="b" l="l" r="r" t="t"/>
            <a:pathLst>
              <a:path extrusionOk="0" h="640" w="608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5410200" y="5257800"/>
            <a:ext cx="1600200" cy="381000"/>
          </a:xfrm>
          <a:custGeom>
            <a:rect b="b" l="l" r="r" t="t"/>
            <a:pathLst>
              <a:path extrusionOk="0" h="304" w="1200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3657600" y="5257800"/>
            <a:ext cx="1600200" cy="304800"/>
          </a:xfrm>
          <a:custGeom>
            <a:rect b="b" l="l" r="r" t="t"/>
            <a:pathLst>
              <a:path extrusionOk="0" h="192" w="1008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17900" y="3371850"/>
            <a:ext cx="2270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73550" y="4565650"/>
            <a:ext cx="239712" cy="25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19800" y="44958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2800" y="31242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3400" y="5638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5715000"/>
            <a:ext cx="265112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6200" y="304800"/>
            <a:ext cx="6962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walk of a “long’’ string: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1539875" y="523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3276600" y="5257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934200" y="5257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6781800" y="5105400"/>
            <a:ext cx="914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1" name="Google Shape;261;p23"/>
          <p:cNvCxnSpPr/>
          <p:nvPr/>
        </p:nvCxnSpPr>
        <p:spPr>
          <a:xfrm>
            <a:off x="1006475" y="5537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075" y="52324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8837" y="52578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5257800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800" y="5181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3962400"/>
            <a:ext cx="252412" cy="39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3"/>
          <p:cNvCxnSpPr/>
          <p:nvPr/>
        </p:nvCxnSpPr>
        <p:spPr>
          <a:xfrm>
            <a:off x="2133600" y="55626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68" name="Google Shape;26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1350" y="5232400"/>
            <a:ext cx="4810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/>
          <p:nvPr/>
        </p:nvSpPr>
        <p:spPr>
          <a:xfrm>
            <a:off x="5029200" y="5257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0" name="Google Shape;270;p23"/>
          <p:cNvCxnSpPr/>
          <p:nvPr/>
        </p:nvCxnSpPr>
        <p:spPr>
          <a:xfrm>
            <a:off x="3886200" y="55626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5638800" y="55626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72" name="Google Shape;272;p23"/>
          <p:cNvSpPr/>
          <p:nvPr/>
        </p:nvSpPr>
        <p:spPr>
          <a:xfrm>
            <a:off x="1498600" y="44069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200400" y="44196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6819900" y="4165600"/>
            <a:ext cx="965200" cy="1016000"/>
          </a:xfrm>
          <a:custGeom>
            <a:rect b="b" l="l" r="r" t="t"/>
            <a:pathLst>
              <a:path extrusionOk="0" h="640" w="608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5410200" y="5867400"/>
            <a:ext cx="1600200" cy="381000"/>
          </a:xfrm>
          <a:custGeom>
            <a:rect b="b" l="l" r="r" t="t"/>
            <a:pathLst>
              <a:path extrusionOk="0" h="304" w="1200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3657600" y="5867400"/>
            <a:ext cx="1600200" cy="304800"/>
          </a:xfrm>
          <a:custGeom>
            <a:rect b="b" l="l" r="r" t="t"/>
            <a:pathLst>
              <a:path extrusionOk="0" h="192" w="1008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17900" y="3983037"/>
            <a:ext cx="227012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51054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2800" y="37338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6248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6324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1816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>
            <a:off x="18288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1371600" y="4914900"/>
            <a:ext cx="5486400" cy="1549400"/>
          </a:xfrm>
          <a:custGeom>
            <a:rect b="b" l="l" r="r" t="t"/>
            <a:pathLst>
              <a:path extrusionOk="0" h="976" w="345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2800" y="304800"/>
            <a:ext cx="1371600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38862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59436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0" name="Google Shape;290;p23"/>
          <p:cNvCxnSpPr/>
          <p:nvPr/>
        </p:nvCxnSpPr>
        <p:spPr>
          <a:xfrm>
            <a:off x="2286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3352800" y="3200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4343400" y="3200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5334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94" name="Google Shape;294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05000" y="2971800"/>
            <a:ext cx="27781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59100" y="29892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57637" y="2984500"/>
            <a:ext cx="28733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53000" y="2971800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19800" y="2971800"/>
            <a:ext cx="287337" cy="354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70104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>
            <a:off x="64008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301" name="Google Shape;301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86600" y="2971800"/>
            <a:ext cx="306387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384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052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96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102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559550" y="2844800"/>
            <a:ext cx="228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/>
        </p:nvSpPr>
        <p:spPr>
          <a:xfrm>
            <a:off x="2819400" y="26670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4800600" y="26670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914400" y="1981200"/>
            <a:ext cx="6592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state is repeated in the walk of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2971800" y="762000"/>
            <a:ext cx="36179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(length at least 4)</a:t>
            </a:r>
            <a:endParaRPr/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43800" y="2057400"/>
            <a:ext cx="1371600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28194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057400"/>
            <a:ext cx="1371600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/>
          <p:nvPr/>
        </p:nvSpPr>
        <p:spPr>
          <a:xfrm>
            <a:off x="38862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58674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69342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4" name="Google Shape;324;p24"/>
          <p:cNvCxnSpPr/>
          <p:nvPr/>
        </p:nvCxnSpPr>
        <p:spPr>
          <a:xfrm>
            <a:off x="32766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4343400" y="3200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26" name="Google Shape;326;p24"/>
          <p:cNvCxnSpPr/>
          <p:nvPr/>
        </p:nvCxnSpPr>
        <p:spPr>
          <a:xfrm>
            <a:off x="5334000" y="3200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27" name="Google Shape;327;p24"/>
          <p:cNvCxnSpPr/>
          <p:nvPr/>
        </p:nvCxnSpPr>
        <p:spPr>
          <a:xfrm>
            <a:off x="63246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328" name="Google Shape;32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971800"/>
            <a:ext cx="27781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9700" y="29892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8237" y="2984500"/>
            <a:ext cx="28733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2971800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971800"/>
            <a:ext cx="287337" cy="35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/>
          <p:nvPr/>
        </p:nvSpPr>
        <p:spPr>
          <a:xfrm>
            <a:off x="8001000" y="29718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4" name="Google Shape;334;p24"/>
          <p:cNvCxnSpPr/>
          <p:nvPr/>
        </p:nvCxnSpPr>
        <p:spPr>
          <a:xfrm>
            <a:off x="73914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335" name="Google Shape;33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2971800"/>
            <a:ext cx="306387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58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0800" y="28956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50150" y="2844800"/>
            <a:ext cx="228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/>
          <p:nvPr/>
        </p:nvSpPr>
        <p:spPr>
          <a:xfrm>
            <a:off x="28194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4449762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79248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5600" y="51816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72000" y="51816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48400" y="5181600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81950" y="5156200"/>
            <a:ext cx="4810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>
            <a:off x="61722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9" name="Google Shape;349;p24"/>
          <p:cNvCxnSpPr/>
          <p:nvPr/>
        </p:nvCxnSpPr>
        <p:spPr>
          <a:xfrm>
            <a:off x="3048000" y="3581400"/>
            <a:ext cx="76200" cy="152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4191000" y="3581400"/>
            <a:ext cx="533400" cy="152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5181600" y="3505200"/>
            <a:ext cx="1219200" cy="1600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2" name="Google Shape;352;p24"/>
          <p:cNvCxnSpPr/>
          <p:nvPr/>
        </p:nvCxnSpPr>
        <p:spPr>
          <a:xfrm flipH="1">
            <a:off x="6553200" y="3505200"/>
            <a:ext cx="533400" cy="1600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3" name="Google Shape;353;p24"/>
          <p:cNvCxnSpPr/>
          <p:nvPr/>
        </p:nvCxnSpPr>
        <p:spPr>
          <a:xfrm flipH="1">
            <a:off x="8153400" y="3581400"/>
            <a:ext cx="76200" cy="1600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54" name="Google Shape;354;p24"/>
          <p:cNvSpPr txBox="1"/>
          <p:nvPr/>
        </p:nvSpPr>
        <p:spPr>
          <a:xfrm>
            <a:off x="288925" y="2844800"/>
            <a:ext cx="16954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Pigeons:</a:t>
            </a:r>
            <a:endParaRPr/>
          </a:p>
        </p:txBody>
      </p:sp>
      <p:sp>
        <p:nvSpPr>
          <p:cNvPr id="355" name="Google Shape;355;p24"/>
          <p:cNvSpPr txBox="1"/>
          <p:nvPr/>
        </p:nvSpPr>
        <p:spPr>
          <a:xfrm>
            <a:off x="304800" y="5181600"/>
            <a:ext cx="341153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(Automaton states)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228600" y="3989387"/>
            <a:ext cx="25955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more than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3810000" y="26670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5791200" y="26670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4343400" y="1981200"/>
            <a:ext cx="16875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Walk of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288925" y="330200"/>
            <a:ext cx="71040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state is repeated as a result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pigeonhole principle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288925" y="3273425"/>
            <a:ext cx="2325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(walk states)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5791200" y="5715000"/>
            <a:ext cx="15176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cxnSp>
        <p:nvCxnSpPr>
          <p:cNvPr id="363" name="Google Shape;363;p24"/>
          <p:cNvCxnSpPr/>
          <p:nvPr/>
        </p:nvCxnSpPr>
        <p:spPr>
          <a:xfrm flipH="1">
            <a:off x="4876800" y="3429000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64" name="Google Shape;364;p24"/>
          <p:cNvSpPr txBox="1"/>
          <p:nvPr/>
        </p:nvSpPr>
        <p:spPr>
          <a:xfrm>
            <a:off x="3886200" y="5715000"/>
            <a:ext cx="15176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0" y="0"/>
            <a:ext cx="6962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walk of a “long’’ string:</a:t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1539875" y="5308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3276600" y="53340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6934200" y="53340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6781800" y="5181600"/>
            <a:ext cx="914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6" name="Google Shape;376;p25"/>
          <p:cNvCxnSpPr/>
          <p:nvPr/>
        </p:nvCxnSpPr>
        <p:spPr>
          <a:xfrm>
            <a:off x="1006475" y="5613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377" name="Google Shape;3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075" y="53086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8837" y="53340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5334000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8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4038600"/>
            <a:ext cx="252412" cy="39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25"/>
          <p:cNvCxnSpPr/>
          <p:nvPr/>
        </p:nvCxnSpPr>
        <p:spPr>
          <a:xfrm>
            <a:off x="2133600" y="5638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383" name="Google Shape;38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1350" y="5308600"/>
            <a:ext cx="4810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>
            <a:off x="5029200" y="53340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5" name="Google Shape;385;p25"/>
          <p:cNvCxnSpPr/>
          <p:nvPr/>
        </p:nvCxnSpPr>
        <p:spPr>
          <a:xfrm>
            <a:off x="3886200" y="5638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86" name="Google Shape;386;p25"/>
          <p:cNvCxnSpPr/>
          <p:nvPr/>
        </p:nvCxnSpPr>
        <p:spPr>
          <a:xfrm>
            <a:off x="5638800" y="5638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87" name="Google Shape;387;p25"/>
          <p:cNvSpPr/>
          <p:nvPr/>
        </p:nvSpPr>
        <p:spPr>
          <a:xfrm>
            <a:off x="1498600" y="44831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3200400" y="4495800"/>
            <a:ext cx="800100" cy="850900"/>
          </a:xfrm>
          <a:custGeom>
            <a:rect b="b" l="l" r="r" t="t"/>
            <a:pathLst>
              <a:path extrusionOk="0" h="536" w="504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819900" y="4241800"/>
            <a:ext cx="965200" cy="1016000"/>
          </a:xfrm>
          <a:custGeom>
            <a:rect b="b" l="l" r="r" t="t"/>
            <a:pathLst>
              <a:path extrusionOk="0" h="640" w="608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5410200" y="5943600"/>
            <a:ext cx="1600200" cy="381000"/>
          </a:xfrm>
          <a:custGeom>
            <a:rect b="b" l="l" r="r" t="t"/>
            <a:pathLst>
              <a:path extrusionOk="0" h="304" w="1200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3657600" y="5943600"/>
            <a:ext cx="1600200" cy="304800"/>
          </a:xfrm>
          <a:custGeom>
            <a:rect b="b" l="l" r="r" t="t"/>
            <a:pathLst>
              <a:path extrusionOk="0" h="192" w="1008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2" name="Google Shape;392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17900" y="4059237"/>
            <a:ext cx="227012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51816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2800" y="3810000"/>
            <a:ext cx="2524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6324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6400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5"/>
          <p:cNvSpPr/>
          <p:nvPr/>
        </p:nvSpPr>
        <p:spPr>
          <a:xfrm>
            <a:off x="1828800" y="30480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9" name="Google Shape;399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18362" y="0"/>
            <a:ext cx="1108075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5"/>
          <p:cNvSpPr/>
          <p:nvPr/>
        </p:nvSpPr>
        <p:spPr>
          <a:xfrm>
            <a:off x="2895600" y="30480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3886200" y="30480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876800" y="30480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5943600" y="30480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4" name="Google Shape;404;p25"/>
          <p:cNvCxnSpPr/>
          <p:nvPr/>
        </p:nvCxnSpPr>
        <p:spPr>
          <a:xfrm>
            <a:off x="2286000" y="3276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05" name="Google Shape;405;p25"/>
          <p:cNvCxnSpPr/>
          <p:nvPr/>
        </p:nvCxnSpPr>
        <p:spPr>
          <a:xfrm>
            <a:off x="3352800" y="3276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06" name="Google Shape;406;p25"/>
          <p:cNvCxnSpPr/>
          <p:nvPr/>
        </p:nvCxnSpPr>
        <p:spPr>
          <a:xfrm>
            <a:off x="4343400" y="3276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07" name="Google Shape;407;p25"/>
          <p:cNvCxnSpPr/>
          <p:nvPr/>
        </p:nvCxnSpPr>
        <p:spPr>
          <a:xfrm>
            <a:off x="5334000" y="3276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408" name="Google Shape;408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05000" y="3048000"/>
            <a:ext cx="27781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59100" y="30654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57637" y="3060700"/>
            <a:ext cx="28733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53000" y="3048000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11862" y="30527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38400" y="29718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05200" y="29718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25950" y="2921000"/>
            <a:ext cx="228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86400" y="2895600"/>
            <a:ext cx="228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/>
          <p:nvPr/>
        </p:nvSpPr>
        <p:spPr>
          <a:xfrm>
            <a:off x="4800600" y="27432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5867400" y="27432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473075" y="1955800"/>
            <a:ext cx="6592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state is repeated in the walk of</a:t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2895600" y="457200"/>
            <a:ext cx="36179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(length at least 4)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295400" y="4038600"/>
            <a:ext cx="6743700" cy="1422400"/>
          </a:xfrm>
          <a:custGeom>
            <a:rect b="b" l="l" r="r" t="t"/>
            <a:pathLst>
              <a:path extrusionOk="0" h="896" w="4248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533400" y="1371600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Due to the pigeonhole principle:</a:t>
            </a:r>
            <a:endParaRPr/>
          </a:p>
        </p:txBody>
      </p:sp>
      <p:pic>
        <p:nvPicPr>
          <p:cNvPr id="423" name="Google Shape;423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02475" y="1955800"/>
            <a:ext cx="110807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30" name="Google Shape;4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1981200"/>
            <a:ext cx="1106487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6"/>
          <p:cNvSpPr/>
          <p:nvPr/>
        </p:nvSpPr>
        <p:spPr>
          <a:xfrm>
            <a:off x="28194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4449762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79248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4" name="Google Shape;4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51816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816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8400" y="5181600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1950" y="5156200"/>
            <a:ext cx="4810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6"/>
          <p:cNvSpPr/>
          <p:nvPr/>
        </p:nvSpPr>
        <p:spPr>
          <a:xfrm>
            <a:off x="6172200" y="5181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3810000" y="5791200"/>
            <a:ext cx="36591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Automaton States</a:t>
            </a:r>
            <a:endParaRPr/>
          </a:p>
        </p:txBody>
      </p:sp>
      <p:cxnSp>
        <p:nvCxnSpPr>
          <p:cNvPr id="440" name="Google Shape;440;p26"/>
          <p:cNvCxnSpPr/>
          <p:nvPr/>
        </p:nvCxnSpPr>
        <p:spPr>
          <a:xfrm flipH="1">
            <a:off x="3048000" y="3581400"/>
            <a:ext cx="304800" cy="1447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4572000" y="3505200"/>
            <a:ext cx="152400" cy="152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5562600" y="3505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43" name="Google Shape;443;p26"/>
          <p:cNvCxnSpPr/>
          <p:nvPr/>
        </p:nvCxnSpPr>
        <p:spPr>
          <a:xfrm>
            <a:off x="6553200" y="3429000"/>
            <a:ext cx="1447800" cy="1752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44" name="Google Shape;444;p26"/>
          <p:cNvCxnSpPr/>
          <p:nvPr/>
        </p:nvCxnSpPr>
        <p:spPr>
          <a:xfrm>
            <a:off x="7620000" y="3429000"/>
            <a:ext cx="533400" cy="1676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45" name="Google Shape;445;p26"/>
          <p:cNvSpPr txBox="1"/>
          <p:nvPr/>
        </p:nvSpPr>
        <p:spPr>
          <a:xfrm>
            <a:off x="288925" y="2844800"/>
            <a:ext cx="16954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Pigeons: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304800" y="5181600"/>
            <a:ext cx="2486025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(Automaton states)</a:t>
            </a: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228600" y="3989387"/>
            <a:ext cx="25955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more than</a:t>
            </a:r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4343400" y="1981200"/>
            <a:ext cx="16875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Walk of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304800" y="0"/>
            <a:ext cx="7421562" cy="1176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state is repeated as a result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pigeonhole principle:</a:t>
            </a:r>
            <a:endParaRPr/>
          </a:p>
        </p:txBody>
      </p:sp>
      <p:sp>
        <p:nvSpPr>
          <p:cNvPr id="450" name="Google Shape;450;p26"/>
          <p:cNvSpPr txBox="1"/>
          <p:nvPr/>
        </p:nvSpPr>
        <p:spPr>
          <a:xfrm>
            <a:off x="288925" y="3322637"/>
            <a:ext cx="201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(walk states)</a:t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3276600" y="28956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4343400" y="28956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5334000" y="28956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6324600" y="28956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7391400" y="28956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6" name="Google Shape;456;p26"/>
          <p:cNvCxnSpPr/>
          <p:nvPr/>
        </p:nvCxnSpPr>
        <p:spPr>
          <a:xfrm>
            <a:off x="3733800" y="3124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57" name="Google Shape;457;p26"/>
          <p:cNvCxnSpPr/>
          <p:nvPr/>
        </p:nvCxnSpPr>
        <p:spPr>
          <a:xfrm>
            <a:off x="4800600" y="3124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58" name="Google Shape;458;p26"/>
          <p:cNvCxnSpPr/>
          <p:nvPr/>
        </p:nvCxnSpPr>
        <p:spPr>
          <a:xfrm>
            <a:off x="5791200" y="3124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59" name="Google Shape;459;p26"/>
          <p:cNvCxnSpPr/>
          <p:nvPr/>
        </p:nvCxnSpPr>
        <p:spPr>
          <a:xfrm>
            <a:off x="6781800" y="3124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460" name="Google Shape;46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2800" y="2895600"/>
            <a:ext cx="27781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06900" y="29130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5437" y="2908300"/>
            <a:ext cx="28733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00800" y="2895600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59662" y="2900362"/>
            <a:ext cx="3048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86200" y="28194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53000" y="2819400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73750" y="2768600"/>
            <a:ext cx="228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34200" y="2743200"/>
            <a:ext cx="228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6"/>
          <p:cNvSpPr txBox="1"/>
          <p:nvPr/>
        </p:nvSpPr>
        <p:spPr>
          <a:xfrm>
            <a:off x="6248400" y="25908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315200" y="25908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626350" y="5715000"/>
            <a:ext cx="15176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477" name="Google Shape;477;p2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371600" y="5562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953000" y="5562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620000" y="5562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2514600" y="5562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2" name="Google Shape;482;p27"/>
          <p:cNvCxnSpPr/>
          <p:nvPr/>
        </p:nvCxnSpPr>
        <p:spPr>
          <a:xfrm>
            <a:off x="685800" y="5791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83" name="Google Shape;483;p27"/>
          <p:cNvCxnSpPr/>
          <p:nvPr/>
        </p:nvCxnSpPr>
        <p:spPr>
          <a:xfrm>
            <a:off x="1905000" y="5791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84" name="Google Shape;484;p27"/>
          <p:cNvCxnSpPr/>
          <p:nvPr/>
        </p:nvCxnSpPr>
        <p:spPr>
          <a:xfrm>
            <a:off x="3048000" y="5791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85" name="Google Shape;485;p27"/>
          <p:cNvCxnSpPr/>
          <p:nvPr/>
        </p:nvCxnSpPr>
        <p:spPr>
          <a:xfrm>
            <a:off x="4572000" y="5791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86" name="Google Shape;486;p27"/>
          <p:cNvCxnSpPr/>
          <p:nvPr/>
        </p:nvCxnSpPr>
        <p:spPr>
          <a:xfrm>
            <a:off x="5486400" y="5791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87" name="Google Shape;487;p27"/>
          <p:cNvSpPr/>
          <p:nvPr/>
        </p:nvSpPr>
        <p:spPr>
          <a:xfrm>
            <a:off x="5791200" y="4648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4343400" y="4648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9" name="Google Shape;489;p27"/>
          <p:cNvCxnSpPr/>
          <p:nvPr/>
        </p:nvCxnSpPr>
        <p:spPr>
          <a:xfrm flipH="1" rot="10800000">
            <a:off x="5410200" y="51816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90" name="Google Shape;490;p27"/>
          <p:cNvCxnSpPr/>
          <p:nvPr/>
        </p:nvCxnSpPr>
        <p:spPr>
          <a:xfrm>
            <a:off x="4724400" y="5181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91" name="Google Shape;491;p27"/>
          <p:cNvSpPr/>
          <p:nvPr/>
        </p:nvSpPr>
        <p:spPr>
          <a:xfrm>
            <a:off x="4648200" y="4127500"/>
            <a:ext cx="1371600" cy="520700"/>
          </a:xfrm>
          <a:custGeom>
            <a:rect b="b" l="l" r="r" t="t"/>
            <a:pathLst>
              <a:path extrusionOk="0" h="328" w="864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92" name="Google Shape;492;p27"/>
          <p:cNvCxnSpPr/>
          <p:nvPr/>
        </p:nvCxnSpPr>
        <p:spPr>
          <a:xfrm>
            <a:off x="7239000" y="5791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493" name="Google Shape;4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37" y="5581650"/>
            <a:ext cx="327025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7"/>
          <p:cNvSpPr txBox="1"/>
          <p:nvPr/>
        </p:nvSpPr>
        <p:spPr>
          <a:xfrm>
            <a:off x="3657600" y="5410200"/>
            <a:ext cx="793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</a:t>
            </a:r>
            <a:endParaRPr/>
          </a:p>
        </p:txBody>
      </p:sp>
      <p:sp>
        <p:nvSpPr>
          <p:cNvPr id="495" name="Google Shape;495;p27"/>
          <p:cNvSpPr txBox="1"/>
          <p:nvPr/>
        </p:nvSpPr>
        <p:spPr>
          <a:xfrm>
            <a:off x="6248400" y="5410200"/>
            <a:ext cx="793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</a:t>
            </a:r>
            <a:endParaRPr/>
          </a:p>
        </p:txBody>
      </p:sp>
      <p:sp>
        <p:nvSpPr>
          <p:cNvPr id="496" name="Google Shape;496;p27"/>
          <p:cNvSpPr txBox="1"/>
          <p:nvPr/>
        </p:nvSpPr>
        <p:spPr>
          <a:xfrm>
            <a:off x="3886200" y="6019800"/>
            <a:ext cx="3097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 state</a:t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85800" y="4267200"/>
            <a:ext cx="6870700" cy="1233487"/>
          </a:xfrm>
          <a:custGeom>
            <a:rect b="b" l="l" r="r" t="t"/>
            <a:pathLst>
              <a:path extrusionOk="0" h="777" w="4328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209800"/>
            <a:ext cx="2667000" cy="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5410200"/>
            <a:ext cx="330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8800" y="54102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0400" y="5410200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7"/>
          <p:cNvSpPr txBox="1"/>
          <p:nvPr/>
        </p:nvSpPr>
        <p:spPr>
          <a:xfrm>
            <a:off x="1905000" y="2133600"/>
            <a:ext cx="16875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Walk of</a:t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23887" y="305911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3581400" y="30480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8213725" y="3033712"/>
            <a:ext cx="473075" cy="4714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1528762" y="3059112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07" name="Google Shape;507;p27"/>
          <p:cNvCxnSpPr/>
          <p:nvPr/>
        </p:nvCxnSpPr>
        <p:spPr>
          <a:xfrm>
            <a:off x="261937" y="3241675"/>
            <a:ext cx="361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08" name="Google Shape;508;p27"/>
          <p:cNvCxnSpPr/>
          <p:nvPr/>
        </p:nvCxnSpPr>
        <p:spPr>
          <a:xfrm>
            <a:off x="1046162" y="32416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09" name="Google Shape;509;p27"/>
          <p:cNvCxnSpPr/>
          <p:nvPr/>
        </p:nvCxnSpPr>
        <p:spPr>
          <a:xfrm>
            <a:off x="1952625" y="32416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10" name="Google Shape;510;p27"/>
          <p:cNvCxnSpPr/>
          <p:nvPr/>
        </p:nvCxnSpPr>
        <p:spPr>
          <a:xfrm>
            <a:off x="3159125" y="32321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11" name="Google Shape;511;p27"/>
          <p:cNvCxnSpPr/>
          <p:nvPr/>
        </p:nvCxnSpPr>
        <p:spPr>
          <a:xfrm>
            <a:off x="4003675" y="32321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12" name="Google Shape;512;p27"/>
          <p:cNvCxnSpPr/>
          <p:nvPr/>
        </p:nvCxnSpPr>
        <p:spPr>
          <a:xfrm>
            <a:off x="7696200" y="320040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650" y="3065462"/>
            <a:ext cx="26035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7"/>
          <p:cNvSpPr txBox="1"/>
          <p:nvPr/>
        </p:nvSpPr>
        <p:spPr>
          <a:xfrm>
            <a:off x="2547937" y="2860675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172200" y="30480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16" name="Google Shape;516;p27"/>
          <p:cNvCxnSpPr/>
          <p:nvPr/>
        </p:nvCxnSpPr>
        <p:spPr>
          <a:xfrm>
            <a:off x="5749925" y="32321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17" name="Google Shape;517;p27"/>
          <p:cNvCxnSpPr/>
          <p:nvPr/>
        </p:nvCxnSpPr>
        <p:spPr>
          <a:xfrm>
            <a:off x="6594475" y="32321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518" name="Google Shape;51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9037" y="3065462"/>
            <a:ext cx="258762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7"/>
          <p:cNvSpPr txBox="1"/>
          <p:nvPr/>
        </p:nvSpPr>
        <p:spPr>
          <a:xfrm>
            <a:off x="4495800" y="28194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20" name="Google Shape;520;p27"/>
          <p:cNvSpPr txBox="1"/>
          <p:nvPr/>
        </p:nvSpPr>
        <p:spPr>
          <a:xfrm>
            <a:off x="7086600" y="28194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334000" y="3048000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22" name="Google Shape;522;p27"/>
          <p:cNvCxnSpPr/>
          <p:nvPr/>
        </p:nvCxnSpPr>
        <p:spPr>
          <a:xfrm>
            <a:off x="5105400" y="32004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23" name="Google Shape;5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2895600"/>
            <a:ext cx="330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28956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96200" y="2819400"/>
            <a:ext cx="390525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54362" y="2890837"/>
            <a:ext cx="3190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91200" y="2819400"/>
            <a:ext cx="390525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05250" y="2819400"/>
            <a:ext cx="587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53200" y="2819400"/>
            <a:ext cx="658812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7"/>
          <p:cNvSpPr/>
          <p:nvPr/>
        </p:nvSpPr>
        <p:spPr>
          <a:xfrm>
            <a:off x="685800" y="3429000"/>
            <a:ext cx="7391400" cy="241300"/>
          </a:xfrm>
          <a:custGeom>
            <a:rect b="b" l="l" r="r" t="t"/>
            <a:pathLst>
              <a:path extrusionOk="0" h="152" w="4656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914400" y="4648200"/>
            <a:ext cx="29924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Arbitrary DFA</a:t>
            </a:r>
            <a:endParaRPr/>
          </a:p>
        </p:txBody>
      </p:sp>
      <p:pic>
        <p:nvPicPr>
          <p:cNvPr id="532" name="Google Shape;532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16275" y="127000"/>
            <a:ext cx="429418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7"/>
          <p:cNvSpPr txBox="1"/>
          <p:nvPr/>
        </p:nvSpPr>
        <p:spPr>
          <a:xfrm>
            <a:off x="2514600" y="76200"/>
            <a:ext cx="596106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                                   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pigeonhole principle,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state is repeated in the walk</a:t>
            </a: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76200" y="76200"/>
            <a:ext cx="2311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General:</a:t>
            </a:r>
            <a:endParaRPr/>
          </a:p>
        </p:txBody>
      </p:sp>
      <p:sp>
        <p:nvSpPr>
          <p:cNvPr id="535" name="Google Shape;535;p27"/>
          <p:cNvSpPr txBox="1"/>
          <p:nvPr/>
        </p:nvSpPr>
        <p:spPr>
          <a:xfrm>
            <a:off x="3505200" y="27432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6096000" y="274320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7" name="Google Shape;537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47800" y="5562600"/>
            <a:ext cx="269875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696200" y="5562600"/>
            <a:ext cx="3905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305800" y="3048000"/>
            <a:ext cx="24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85800" y="3048000"/>
            <a:ext cx="269875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457200" y="4114800"/>
            <a:ext cx="80010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2" name="Google Shape;542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458200" y="13716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548" name="Google Shape;548;p2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549" name="Google Shape;5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425" y="152400"/>
            <a:ext cx="51657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8"/>
          <p:cNvSpPr/>
          <p:nvPr/>
        </p:nvSpPr>
        <p:spPr>
          <a:xfrm>
            <a:off x="1477962" y="4876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2514600" y="4876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8153400" y="4876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3" name="Google Shape;5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2" y="4876800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6837" y="48768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6600" y="4953000"/>
            <a:ext cx="652462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04200" y="4895850"/>
            <a:ext cx="4937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8"/>
          <p:cNvSpPr/>
          <p:nvPr/>
        </p:nvSpPr>
        <p:spPr>
          <a:xfrm>
            <a:off x="7010400" y="4876800"/>
            <a:ext cx="7620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8" name="Google Shape;558;p28"/>
          <p:cNvSpPr txBox="1"/>
          <p:nvPr/>
        </p:nvSpPr>
        <p:spPr>
          <a:xfrm>
            <a:off x="4648200" y="1371600"/>
            <a:ext cx="16875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Walk of</a:t>
            </a:r>
            <a:endParaRPr/>
          </a:p>
        </p:txBody>
      </p:sp>
      <p:cxnSp>
        <p:nvCxnSpPr>
          <p:cNvPr id="559" name="Google Shape;559;p28"/>
          <p:cNvCxnSpPr/>
          <p:nvPr/>
        </p:nvCxnSpPr>
        <p:spPr>
          <a:xfrm>
            <a:off x="4191000" y="2819400"/>
            <a:ext cx="838200" cy="1981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60" name="Google Shape;560;p28"/>
          <p:cNvCxnSpPr/>
          <p:nvPr/>
        </p:nvCxnSpPr>
        <p:spPr>
          <a:xfrm flipH="1">
            <a:off x="5334000" y="2743200"/>
            <a:ext cx="1447800" cy="2057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61" name="Google Shape;561;p28"/>
          <p:cNvCxnSpPr/>
          <p:nvPr/>
        </p:nvCxnSpPr>
        <p:spPr>
          <a:xfrm>
            <a:off x="1219200" y="2743200"/>
            <a:ext cx="457200" cy="2133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62" name="Google Shape;562;p28"/>
          <p:cNvCxnSpPr/>
          <p:nvPr/>
        </p:nvCxnSpPr>
        <p:spPr>
          <a:xfrm>
            <a:off x="2209800" y="2743200"/>
            <a:ext cx="609600" cy="2057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63" name="Google Shape;563;p28"/>
          <p:cNvCxnSpPr/>
          <p:nvPr/>
        </p:nvCxnSpPr>
        <p:spPr>
          <a:xfrm flipH="1">
            <a:off x="7391400" y="27432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lg" w="lg" type="stealth"/>
          </a:ln>
        </p:spPr>
      </p:cxnSp>
      <p:pic>
        <p:nvPicPr>
          <p:cNvPr id="564" name="Google Shape;56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0800" y="1524000"/>
            <a:ext cx="3810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8"/>
          <p:cNvSpPr txBox="1"/>
          <p:nvPr/>
        </p:nvSpPr>
        <p:spPr>
          <a:xfrm>
            <a:off x="0" y="1568450"/>
            <a:ext cx="16954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Pigeons:</a:t>
            </a:r>
            <a:endParaRPr/>
          </a:p>
        </p:txBody>
      </p:sp>
      <p:sp>
        <p:nvSpPr>
          <p:cNvPr id="566" name="Google Shape;566;p28"/>
          <p:cNvSpPr txBox="1"/>
          <p:nvPr/>
        </p:nvSpPr>
        <p:spPr>
          <a:xfrm>
            <a:off x="0" y="4953000"/>
            <a:ext cx="341153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(Automaton states)</a:t>
            </a:r>
            <a:endParaRPr/>
          </a:p>
        </p:txBody>
      </p:sp>
      <p:sp>
        <p:nvSpPr>
          <p:cNvPr id="567" name="Google Shape;567;p28"/>
          <p:cNvSpPr txBox="1"/>
          <p:nvPr/>
        </p:nvSpPr>
        <p:spPr>
          <a:xfrm>
            <a:off x="0" y="2895600"/>
            <a:ext cx="1131887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</a:t>
            </a:r>
            <a:endParaRPr/>
          </a:p>
        </p:txBody>
      </p:sp>
      <p:sp>
        <p:nvSpPr>
          <p:cNvPr id="568" name="Google Shape;568;p28"/>
          <p:cNvSpPr txBox="1"/>
          <p:nvPr/>
        </p:nvSpPr>
        <p:spPr>
          <a:xfrm>
            <a:off x="1676400" y="1676400"/>
            <a:ext cx="201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(walk states)</a:t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4800600" y="48768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1004887" y="226536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3962400" y="225425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8594725" y="2239962"/>
            <a:ext cx="549275" cy="4714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1909762" y="2265362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4" name="Google Shape;574;p28"/>
          <p:cNvCxnSpPr/>
          <p:nvPr/>
        </p:nvCxnSpPr>
        <p:spPr>
          <a:xfrm>
            <a:off x="642937" y="2447925"/>
            <a:ext cx="361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5" name="Google Shape;575;p28"/>
          <p:cNvCxnSpPr/>
          <p:nvPr/>
        </p:nvCxnSpPr>
        <p:spPr>
          <a:xfrm>
            <a:off x="1427162" y="244792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6" name="Google Shape;576;p28"/>
          <p:cNvCxnSpPr/>
          <p:nvPr/>
        </p:nvCxnSpPr>
        <p:spPr>
          <a:xfrm>
            <a:off x="2333625" y="244792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7" name="Google Shape;577;p28"/>
          <p:cNvCxnSpPr/>
          <p:nvPr/>
        </p:nvCxnSpPr>
        <p:spPr>
          <a:xfrm>
            <a:off x="3540125" y="243840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8" name="Google Shape;578;p28"/>
          <p:cNvCxnSpPr/>
          <p:nvPr/>
        </p:nvCxnSpPr>
        <p:spPr>
          <a:xfrm>
            <a:off x="4384675" y="243840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9" name="Google Shape;579;p28"/>
          <p:cNvCxnSpPr/>
          <p:nvPr/>
        </p:nvCxnSpPr>
        <p:spPr>
          <a:xfrm>
            <a:off x="8077200" y="24066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580" name="Google Shape;58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57650" y="2271712"/>
            <a:ext cx="26035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8"/>
          <p:cNvSpPr txBox="1"/>
          <p:nvPr/>
        </p:nvSpPr>
        <p:spPr>
          <a:xfrm>
            <a:off x="2895600" y="202565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6553200" y="225425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83" name="Google Shape;583;p28"/>
          <p:cNvCxnSpPr/>
          <p:nvPr/>
        </p:nvCxnSpPr>
        <p:spPr>
          <a:xfrm>
            <a:off x="6130925" y="243840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84" name="Google Shape;584;p28"/>
          <p:cNvCxnSpPr/>
          <p:nvPr/>
        </p:nvCxnSpPr>
        <p:spPr>
          <a:xfrm>
            <a:off x="6975475" y="243840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585" name="Google Shape;58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50037" y="2271712"/>
            <a:ext cx="258762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8"/>
          <p:cNvSpPr txBox="1"/>
          <p:nvPr/>
        </p:nvSpPr>
        <p:spPr>
          <a:xfrm>
            <a:off x="4876800" y="202565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7467600" y="202565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5715000" y="2254250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89" name="Google Shape;589;p28"/>
          <p:cNvCxnSpPr/>
          <p:nvPr/>
        </p:nvCxnSpPr>
        <p:spPr>
          <a:xfrm>
            <a:off x="5486400" y="240665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0" name="Google Shape;590;p28"/>
          <p:cNvSpPr txBox="1"/>
          <p:nvPr/>
        </p:nvSpPr>
        <p:spPr>
          <a:xfrm>
            <a:off x="3886200" y="194945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6477000" y="1949450"/>
            <a:ext cx="609600" cy="99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6800" y="2254250"/>
            <a:ext cx="269875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6800" y="4800600"/>
            <a:ext cx="4540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8"/>
          <p:cNvSpPr txBox="1"/>
          <p:nvPr/>
        </p:nvSpPr>
        <p:spPr>
          <a:xfrm>
            <a:off x="3733800" y="4800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595" name="Google Shape;595;p28"/>
          <p:cNvSpPr txBox="1"/>
          <p:nvPr/>
        </p:nvSpPr>
        <p:spPr>
          <a:xfrm>
            <a:off x="5715000" y="4800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pic>
        <p:nvPicPr>
          <p:cNvPr id="596" name="Google Shape;596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763000" y="2286000"/>
            <a:ext cx="247650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8"/>
          <p:cNvSpPr txBox="1"/>
          <p:nvPr/>
        </p:nvSpPr>
        <p:spPr>
          <a:xfrm>
            <a:off x="4038600" y="5486400"/>
            <a:ext cx="2173287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state 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</a:t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304800" y="762000"/>
            <a:ext cx="72834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states in walk is at least  </a:t>
            </a:r>
            <a:endParaRPr/>
          </a:p>
        </p:txBody>
      </p:sp>
      <p:pic>
        <p:nvPicPr>
          <p:cNvPr id="599" name="Google Shape;599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15200" y="762000"/>
            <a:ext cx="1143000" cy="5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605" name="Google Shape;605;p2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6" name="Google Shape;606;p2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Pumping Lemma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612" name="Google Shape;612;p3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3" name="Google Shape;613;p30"/>
          <p:cNvSpPr txBox="1"/>
          <p:nvPr/>
        </p:nvSpPr>
        <p:spPr>
          <a:xfrm>
            <a:off x="365125" y="177800"/>
            <a:ext cx="6372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an 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regular language</a:t>
            </a:r>
            <a:endParaRPr/>
          </a:p>
        </p:txBody>
      </p:sp>
      <p:pic>
        <p:nvPicPr>
          <p:cNvPr id="614" name="Google Shape;6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28600"/>
            <a:ext cx="3032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0"/>
          <p:cNvSpPr txBox="1"/>
          <p:nvPr/>
        </p:nvSpPr>
        <p:spPr>
          <a:xfrm>
            <a:off x="533400" y="2362200"/>
            <a:ext cx="6562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exists a DFA that accepts </a:t>
            </a:r>
            <a:endParaRPr/>
          </a:p>
        </p:txBody>
      </p:sp>
      <p:pic>
        <p:nvPicPr>
          <p:cNvPr id="616" name="Google Shape;61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24384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0"/>
          <p:cNvSpPr/>
          <p:nvPr/>
        </p:nvSpPr>
        <p:spPr>
          <a:xfrm>
            <a:off x="990600" y="4419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2133600" y="3505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2209800" y="5181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6019800" y="5181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5943600" y="51054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2" name="Google Shape;622;p30"/>
          <p:cNvCxnSpPr/>
          <p:nvPr/>
        </p:nvCxnSpPr>
        <p:spPr>
          <a:xfrm>
            <a:off x="457200" y="4648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23" name="Google Shape;623;p30"/>
          <p:cNvCxnSpPr/>
          <p:nvPr/>
        </p:nvCxnSpPr>
        <p:spPr>
          <a:xfrm>
            <a:off x="4419600" y="54864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24" name="Google Shape;624;p30"/>
          <p:cNvCxnSpPr/>
          <p:nvPr/>
        </p:nvCxnSpPr>
        <p:spPr>
          <a:xfrm flipH="1" rot="10800000">
            <a:off x="2667000" y="3886200"/>
            <a:ext cx="12192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625" name="Google Shape;625;p30"/>
          <p:cNvSpPr/>
          <p:nvPr/>
        </p:nvSpPr>
        <p:spPr>
          <a:xfrm>
            <a:off x="3810000" y="3429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6019800" y="3505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5943600" y="3429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8" name="Google Shape;628;p30"/>
          <p:cNvSpPr/>
          <p:nvPr/>
        </p:nvSpPr>
        <p:spPr>
          <a:xfrm>
            <a:off x="3886200" y="5257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9" name="Google Shape;629;p30"/>
          <p:cNvSpPr/>
          <p:nvPr/>
        </p:nvSpPr>
        <p:spPr>
          <a:xfrm>
            <a:off x="2590800" y="5715000"/>
            <a:ext cx="3581400" cy="850900"/>
          </a:xfrm>
          <a:custGeom>
            <a:rect b="b" l="l" r="r" t="t"/>
            <a:pathLst>
              <a:path extrusionOk="0" h="536" w="225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0" name="Google Shape;630;p30"/>
          <p:cNvCxnSpPr/>
          <p:nvPr/>
        </p:nvCxnSpPr>
        <p:spPr>
          <a:xfrm flipH="1" rot="10800000">
            <a:off x="1447800" y="38862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31" name="Google Shape;631;p30"/>
          <p:cNvCxnSpPr/>
          <p:nvPr/>
        </p:nvCxnSpPr>
        <p:spPr>
          <a:xfrm>
            <a:off x="1447800" y="48768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32" name="Google Shape;632;p30"/>
          <p:cNvCxnSpPr/>
          <p:nvPr/>
        </p:nvCxnSpPr>
        <p:spPr>
          <a:xfrm>
            <a:off x="2667000" y="3886200"/>
            <a:ext cx="13716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33" name="Google Shape;633;p30"/>
          <p:cNvCxnSpPr/>
          <p:nvPr/>
        </p:nvCxnSpPr>
        <p:spPr>
          <a:xfrm flipH="1" rot="10800000">
            <a:off x="4267200" y="3886200"/>
            <a:ext cx="16764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634" name="Google Shape;6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900" y="4559300"/>
            <a:ext cx="3937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0"/>
          <p:cNvSpPr txBox="1"/>
          <p:nvPr/>
        </p:nvSpPr>
        <p:spPr>
          <a:xfrm>
            <a:off x="7467600" y="4876800"/>
            <a:ext cx="13954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</a:t>
            </a:r>
            <a:endParaRPr/>
          </a:p>
        </p:txBody>
      </p:sp>
      <p:cxnSp>
        <p:nvCxnSpPr>
          <p:cNvPr id="636" name="Google Shape;636;p30"/>
          <p:cNvCxnSpPr/>
          <p:nvPr/>
        </p:nvCxnSpPr>
        <p:spPr>
          <a:xfrm>
            <a:off x="4267200" y="3886200"/>
            <a:ext cx="17526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637" name="Google Shape;637;p30"/>
          <p:cNvSpPr txBox="1"/>
          <p:nvPr/>
        </p:nvSpPr>
        <p:spPr>
          <a:xfrm>
            <a:off x="533400" y="838200"/>
            <a:ext cx="7612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(contains an infinite number of strings)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1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643" name="Google Shape;643;p3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644" name="Google Shape;6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28600"/>
            <a:ext cx="18288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1"/>
          <p:cNvSpPr txBox="1"/>
          <p:nvPr/>
        </p:nvSpPr>
        <p:spPr>
          <a:xfrm>
            <a:off x="6629400" y="762000"/>
            <a:ext cx="23241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(number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 of DFA)</a:t>
            </a:r>
            <a:endParaRPr/>
          </a:p>
        </p:txBody>
      </p:sp>
      <p:sp>
        <p:nvSpPr>
          <p:cNvPr id="646" name="Google Shape;646;p31"/>
          <p:cNvSpPr txBox="1"/>
          <p:nvPr/>
        </p:nvSpPr>
        <p:spPr>
          <a:xfrm>
            <a:off x="762000" y="1828800"/>
            <a:ext cx="716121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then, at least one state is repeated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walk of</a:t>
            </a:r>
            <a:endParaRPr/>
          </a:p>
        </p:txBody>
      </p:sp>
      <p:pic>
        <p:nvPicPr>
          <p:cNvPr id="647" name="Google Shape;64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590800"/>
            <a:ext cx="3683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1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51054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8001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1" name="Google Shape;651;p31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2" name="Google Shape;652;p31"/>
          <p:cNvCxnSpPr/>
          <p:nvPr/>
        </p:nvCxnSpPr>
        <p:spPr>
          <a:xfrm>
            <a:off x="9144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53" name="Google Shape;653;p31"/>
          <p:cNvCxnSpPr/>
          <p:nvPr/>
        </p:nvCxnSpPr>
        <p:spPr>
          <a:xfrm>
            <a:off x="19050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54" name="Google Shape;654;p31"/>
          <p:cNvCxnSpPr/>
          <p:nvPr/>
        </p:nvCxnSpPr>
        <p:spPr>
          <a:xfrm>
            <a:off x="30480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55" name="Google Shape;655;p31"/>
          <p:cNvCxnSpPr/>
          <p:nvPr/>
        </p:nvCxnSpPr>
        <p:spPr>
          <a:xfrm>
            <a:off x="45720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56" name="Google Shape;656;p31"/>
          <p:cNvCxnSpPr/>
          <p:nvPr/>
        </p:nvCxnSpPr>
        <p:spPr>
          <a:xfrm>
            <a:off x="5638800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657" name="Google Shape;657;p31"/>
          <p:cNvSpPr/>
          <p:nvPr/>
        </p:nvSpPr>
        <p:spPr>
          <a:xfrm>
            <a:off x="5943600" y="4114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4495800" y="41021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9" name="Google Shape;659;p31"/>
          <p:cNvCxnSpPr/>
          <p:nvPr/>
        </p:nvCxnSpPr>
        <p:spPr>
          <a:xfrm flipH="1" rot="10800000">
            <a:off x="5562600" y="46355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60" name="Google Shape;660;p31"/>
          <p:cNvCxnSpPr/>
          <p:nvPr/>
        </p:nvCxnSpPr>
        <p:spPr>
          <a:xfrm>
            <a:off x="4876800" y="46355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661" name="Google Shape;661;p31"/>
          <p:cNvSpPr/>
          <p:nvPr/>
        </p:nvSpPr>
        <p:spPr>
          <a:xfrm>
            <a:off x="4800600" y="3581400"/>
            <a:ext cx="1371600" cy="520700"/>
          </a:xfrm>
          <a:custGeom>
            <a:rect b="b" l="l" r="r" t="t"/>
            <a:pathLst>
              <a:path extrusionOk="0" h="328" w="864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2" name="Google Shape;662;p31"/>
          <p:cNvCxnSpPr/>
          <p:nvPr/>
        </p:nvCxnSpPr>
        <p:spPr>
          <a:xfrm>
            <a:off x="7315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663" name="Google Shape;66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8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1"/>
          <p:cNvSpPr txBox="1"/>
          <p:nvPr/>
        </p:nvSpPr>
        <p:spPr>
          <a:xfrm>
            <a:off x="3657600" y="4876800"/>
            <a:ext cx="793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</a:t>
            </a:r>
            <a:endParaRPr/>
          </a:p>
        </p:txBody>
      </p:sp>
      <p:sp>
        <p:nvSpPr>
          <p:cNvPr id="665" name="Google Shape;665;p31"/>
          <p:cNvSpPr txBox="1"/>
          <p:nvPr/>
        </p:nvSpPr>
        <p:spPr>
          <a:xfrm>
            <a:off x="6400800" y="4876800"/>
            <a:ext cx="793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</a:t>
            </a: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7924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67" name="Google Shape;66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4800600"/>
            <a:ext cx="4064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0" y="4800600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15200" y="48006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1"/>
          <p:cNvSpPr/>
          <p:nvPr/>
        </p:nvSpPr>
        <p:spPr>
          <a:xfrm>
            <a:off x="914400" y="3721100"/>
            <a:ext cx="7010400" cy="1435100"/>
          </a:xfrm>
          <a:custGeom>
            <a:rect b="b" l="l" r="r" t="t"/>
            <a:pathLst>
              <a:path extrusionOk="0" h="904" w="4416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152400" y="228600"/>
            <a:ext cx="5135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string              with  </a:t>
            </a:r>
            <a:endParaRPr/>
          </a:p>
        </p:txBody>
      </p:sp>
      <p:pic>
        <p:nvPicPr>
          <p:cNvPr id="672" name="Google Shape;672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67000" y="304800"/>
            <a:ext cx="11557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28800" y="4114800"/>
            <a:ext cx="24511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1"/>
          <p:cNvSpPr txBox="1"/>
          <p:nvPr/>
        </p:nvSpPr>
        <p:spPr>
          <a:xfrm>
            <a:off x="1371600" y="3505200"/>
            <a:ext cx="3095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Walk in DFA of</a:t>
            </a:r>
            <a:endParaRPr/>
          </a:p>
        </p:txBody>
      </p:sp>
      <p:sp>
        <p:nvSpPr>
          <p:cNvPr id="675" name="Google Shape;675;p31"/>
          <p:cNvSpPr txBox="1"/>
          <p:nvPr/>
        </p:nvSpPr>
        <p:spPr>
          <a:xfrm>
            <a:off x="3505200" y="5562600"/>
            <a:ext cx="45053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Repeated state in DFA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447800" y="2286000"/>
            <a:ext cx="5943600" cy="3962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743200" y="2743200"/>
            <a:ext cx="3529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 languages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505200"/>
            <a:ext cx="9017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733800"/>
            <a:ext cx="15875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5486400"/>
            <a:ext cx="9525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4572000"/>
            <a:ext cx="25781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304800" y="914400"/>
            <a:ext cx="43894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Non-regular languages</a:t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381000"/>
            <a:ext cx="2971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53000" y="1295400"/>
            <a:ext cx="3810000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2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681" name="Google Shape;681;p3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2" name="Google Shape;682;p32"/>
          <p:cNvSpPr txBox="1"/>
          <p:nvPr/>
        </p:nvSpPr>
        <p:spPr>
          <a:xfrm>
            <a:off x="533400" y="1447800"/>
            <a:ext cx="77327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      to be the first state repeated</a:t>
            </a:r>
            <a:endParaRPr/>
          </a:p>
        </p:txBody>
      </p:sp>
      <p:pic>
        <p:nvPicPr>
          <p:cNvPr id="683" name="Google Shape;6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00200"/>
            <a:ext cx="2905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2"/>
          <p:cNvSpPr/>
          <p:nvPr/>
        </p:nvSpPr>
        <p:spPr>
          <a:xfrm>
            <a:off x="547687" y="465931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5" name="Google Shape;685;p32"/>
          <p:cNvSpPr/>
          <p:nvPr/>
        </p:nvSpPr>
        <p:spPr>
          <a:xfrm>
            <a:off x="3505200" y="46482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6" name="Google Shape;686;p32"/>
          <p:cNvSpPr/>
          <p:nvPr/>
        </p:nvSpPr>
        <p:spPr>
          <a:xfrm>
            <a:off x="8137525" y="463391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7" name="Google Shape;687;p32"/>
          <p:cNvSpPr/>
          <p:nvPr/>
        </p:nvSpPr>
        <p:spPr>
          <a:xfrm>
            <a:off x="1452562" y="4659312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8" name="Google Shape;688;p32"/>
          <p:cNvCxnSpPr/>
          <p:nvPr/>
        </p:nvCxnSpPr>
        <p:spPr>
          <a:xfrm>
            <a:off x="185737" y="4841875"/>
            <a:ext cx="361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89" name="Google Shape;689;p32"/>
          <p:cNvCxnSpPr/>
          <p:nvPr/>
        </p:nvCxnSpPr>
        <p:spPr>
          <a:xfrm>
            <a:off x="969962" y="48418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90" name="Google Shape;690;p32"/>
          <p:cNvCxnSpPr/>
          <p:nvPr/>
        </p:nvCxnSpPr>
        <p:spPr>
          <a:xfrm>
            <a:off x="1876425" y="48418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91" name="Google Shape;691;p32"/>
          <p:cNvCxnSpPr/>
          <p:nvPr/>
        </p:nvCxnSpPr>
        <p:spPr>
          <a:xfrm>
            <a:off x="3082925" y="48323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92" name="Google Shape;692;p32"/>
          <p:cNvCxnSpPr/>
          <p:nvPr/>
        </p:nvCxnSpPr>
        <p:spPr>
          <a:xfrm>
            <a:off x="3927475" y="48323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7594600" y="48164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694" name="Google Shape;69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850" y="4710112"/>
            <a:ext cx="209550" cy="2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2"/>
          <p:cNvSpPr txBox="1"/>
          <p:nvPr/>
        </p:nvSpPr>
        <p:spPr>
          <a:xfrm>
            <a:off x="2471737" y="4460875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8077200" y="4572000"/>
            <a:ext cx="542925" cy="5492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97" name="Google Shape;6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743200"/>
            <a:ext cx="3683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2"/>
          <p:cNvSpPr txBox="1"/>
          <p:nvPr/>
        </p:nvSpPr>
        <p:spPr>
          <a:xfrm>
            <a:off x="533400" y="228600"/>
            <a:ext cx="7270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could be many states repeated</a:t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6096000" y="46482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0" name="Google Shape;700;p32"/>
          <p:cNvCxnSpPr/>
          <p:nvPr/>
        </p:nvCxnSpPr>
        <p:spPr>
          <a:xfrm>
            <a:off x="5673725" y="48323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01" name="Google Shape;701;p32"/>
          <p:cNvCxnSpPr/>
          <p:nvPr/>
        </p:nvCxnSpPr>
        <p:spPr>
          <a:xfrm>
            <a:off x="6518275" y="48323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702" name="Google Shape;7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650" y="4710112"/>
            <a:ext cx="209550" cy="2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2"/>
          <p:cNvSpPr txBox="1"/>
          <p:nvPr/>
        </p:nvSpPr>
        <p:spPr>
          <a:xfrm>
            <a:off x="4419600" y="4419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704" name="Google Shape;704;p32"/>
          <p:cNvSpPr txBox="1"/>
          <p:nvPr/>
        </p:nvSpPr>
        <p:spPr>
          <a:xfrm>
            <a:off x="7010400" y="4419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705" name="Google Shape;705;p32"/>
          <p:cNvSpPr/>
          <p:nvPr/>
        </p:nvSpPr>
        <p:spPr>
          <a:xfrm flipH="1" rot="-5340000">
            <a:off x="2857500" y="2705100"/>
            <a:ext cx="533400" cy="518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occurrence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707" name="Google Shape;707;p32"/>
          <p:cNvSpPr txBox="1"/>
          <p:nvPr/>
        </p:nvSpPr>
        <p:spPr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occurrence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708" name="Google Shape;708;p32"/>
          <p:cNvSpPr txBox="1"/>
          <p:nvPr/>
        </p:nvSpPr>
        <p:spPr>
          <a:xfrm>
            <a:off x="1828800" y="5486400"/>
            <a:ext cx="27892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 states</a:t>
            </a:r>
            <a:endParaRPr/>
          </a:p>
        </p:txBody>
      </p:sp>
      <p:sp>
        <p:nvSpPr>
          <p:cNvPr id="709" name="Google Shape;709;p32"/>
          <p:cNvSpPr txBox="1"/>
          <p:nvPr/>
        </p:nvSpPr>
        <p:spPr>
          <a:xfrm>
            <a:off x="609600" y="2590800"/>
            <a:ext cx="7642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dimensional projection of walk     : </a:t>
            </a: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5257800" y="4648200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1" name="Google Shape;711;p32"/>
          <p:cNvCxnSpPr/>
          <p:nvPr/>
        </p:nvCxnSpPr>
        <p:spPr>
          <a:xfrm>
            <a:off x="5029200" y="48006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12" name="Google Shape;71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4495800"/>
            <a:ext cx="330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44958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00" y="4419600"/>
            <a:ext cx="390525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78162" y="4491037"/>
            <a:ext cx="3190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000" y="4343400"/>
            <a:ext cx="390525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29050" y="4419600"/>
            <a:ext cx="587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77000" y="4419600"/>
            <a:ext cx="658812" cy="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724" name="Google Shape;724;p3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5" name="Google Shape;725;p33"/>
          <p:cNvSpPr/>
          <p:nvPr/>
        </p:nvSpPr>
        <p:spPr>
          <a:xfrm>
            <a:off x="547687" y="465931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6" name="Google Shape;726;p33"/>
          <p:cNvSpPr/>
          <p:nvPr/>
        </p:nvSpPr>
        <p:spPr>
          <a:xfrm>
            <a:off x="3505200" y="46482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7" name="Google Shape;727;p33"/>
          <p:cNvSpPr/>
          <p:nvPr/>
        </p:nvSpPr>
        <p:spPr>
          <a:xfrm>
            <a:off x="8137525" y="4633912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8" name="Google Shape;728;p33"/>
          <p:cNvSpPr/>
          <p:nvPr/>
        </p:nvSpPr>
        <p:spPr>
          <a:xfrm>
            <a:off x="1452562" y="4659312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9" name="Google Shape;729;p33"/>
          <p:cNvCxnSpPr/>
          <p:nvPr/>
        </p:nvCxnSpPr>
        <p:spPr>
          <a:xfrm>
            <a:off x="185737" y="4841875"/>
            <a:ext cx="361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30" name="Google Shape;730;p33"/>
          <p:cNvCxnSpPr/>
          <p:nvPr/>
        </p:nvCxnSpPr>
        <p:spPr>
          <a:xfrm>
            <a:off x="969962" y="48418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31" name="Google Shape;731;p33"/>
          <p:cNvCxnSpPr/>
          <p:nvPr/>
        </p:nvCxnSpPr>
        <p:spPr>
          <a:xfrm>
            <a:off x="1876425" y="48418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32" name="Google Shape;732;p33"/>
          <p:cNvCxnSpPr/>
          <p:nvPr/>
        </p:nvCxnSpPr>
        <p:spPr>
          <a:xfrm>
            <a:off x="3082925" y="48323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33" name="Google Shape;733;p33"/>
          <p:cNvCxnSpPr/>
          <p:nvPr/>
        </p:nvCxnSpPr>
        <p:spPr>
          <a:xfrm>
            <a:off x="3927475" y="48323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34" name="Google Shape;734;p33"/>
          <p:cNvCxnSpPr/>
          <p:nvPr/>
        </p:nvCxnSpPr>
        <p:spPr>
          <a:xfrm>
            <a:off x="7594600" y="4816475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735" name="Google Shape;7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850" y="4710112"/>
            <a:ext cx="209550" cy="2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3"/>
          <p:cNvSpPr txBox="1"/>
          <p:nvPr/>
        </p:nvSpPr>
        <p:spPr>
          <a:xfrm>
            <a:off x="2471737" y="4460875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737" name="Google Shape;737;p33"/>
          <p:cNvSpPr/>
          <p:nvPr/>
        </p:nvSpPr>
        <p:spPr>
          <a:xfrm>
            <a:off x="8077200" y="4572000"/>
            <a:ext cx="542925" cy="5492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6096000" y="4648200"/>
            <a:ext cx="422275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9" name="Google Shape;739;p33"/>
          <p:cNvCxnSpPr/>
          <p:nvPr/>
        </p:nvCxnSpPr>
        <p:spPr>
          <a:xfrm>
            <a:off x="5673725" y="4832350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40" name="Google Shape;740;p33"/>
          <p:cNvCxnSpPr/>
          <p:nvPr/>
        </p:nvCxnSpPr>
        <p:spPr>
          <a:xfrm>
            <a:off x="6518275" y="4832350"/>
            <a:ext cx="48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741" name="Google Shape;7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6650" y="4710112"/>
            <a:ext cx="209550" cy="2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3"/>
          <p:cNvSpPr txBox="1"/>
          <p:nvPr/>
        </p:nvSpPr>
        <p:spPr>
          <a:xfrm>
            <a:off x="4419600" y="4419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743" name="Google Shape;743;p33"/>
          <p:cNvSpPr txBox="1"/>
          <p:nvPr/>
        </p:nvSpPr>
        <p:spPr>
          <a:xfrm>
            <a:off x="7010400" y="4419600"/>
            <a:ext cx="720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</a:t>
            </a:r>
            <a:endParaRPr/>
          </a:p>
        </p:txBody>
      </p:sp>
      <p:sp>
        <p:nvSpPr>
          <p:cNvPr id="744" name="Google Shape;744;p33"/>
          <p:cNvSpPr txBox="1"/>
          <p:nvPr/>
        </p:nvSpPr>
        <p:spPr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occurrence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745" name="Google Shape;745;p33"/>
          <p:cNvSpPr txBox="1"/>
          <p:nvPr/>
        </p:nvSpPr>
        <p:spPr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occurrence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5257800" y="4648200"/>
            <a:ext cx="423862" cy="4270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7" name="Google Shape;747;p33"/>
          <p:cNvCxnSpPr/>
          <p:nvPr/>
        </p:nvCxnSpPr>
        <p:spPr>
          <a:xfrm>
            <a:off x="5029200" y="48006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48" name="Google Shape;74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495800"/>
            <a:ext cx="330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44958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4495800"/>
            <a:ext cx="390525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8162" y="4491037"/>
            <a:ext cx="3190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000" y="4343400"/>
            <a:ext cx="390525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29050" y="4419600"/>
            <a:ext cx="587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77000" y="4419600"/>
            <a:ext cx="658812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3"/>
          <p:cNvSpPr/>
          <p:nvPr/>
        </p:nvSpPr>
        <p:spPr>
          <a:xfrm rot="5400000">
            <a:off x="2057400" y="4191000"/>
            <a:ext cx="457200" cy="2438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6" name="Google Shape;756;p33"/>
          <p:cNvSpPr/>
          <p:nvPr/>
        </p:nvSpPr>
        <p:spPr>
          <a:xfrm rot="5400000">
            <a:off x="4800600" y="4343400"/>
            <a:ext cx="381000" cy="205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7" name="Google Shape;757;p33"/>
          <p:cNvSpPr/>
          <p:nvPr/>
        </p:nvSpPr>
        <p:spPr>
          <a:xfrm rot="5400000">
            <a:off x="7124700" y="4610100"/>
            <a:ext cx="381000" cy="152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58" name="Google Shape;758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67600" y="3048000"/>
            <a:ext cx="3683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3"/>
          <p:cNvSpPr txBox="1"/>
          <p:nvPr/>
        </p:nvSpPr>
        <p:spPr>
          <a:xfrm>
            <a:off x="609600" y="2895600"/>
            <a:ext cx="7642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dimensional projection of walk     : </a:t>
            </a:r>
            <a:endParaRPr/>
          </a:p>
        </p:txBody>
      </p:sp>
      <p:pic>
        <p:nvPicPr>
          <p:cNvPr id="760" name="Google Shape;760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5400" y="5715000"/>
            <a:ext cx="1752600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10000" y="5715000"/>
            <a:ext cx="1981200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324600" y="5715000"/>
            <a:ext cx="2006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33800" y="1219200"/>
            <a:ext cx="1600200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3"/>
          <p:cNvSpPr txBox="1"/>
          <p:nvPr/>
        </p:nvSpPr>
        <p:spPr>
          <a:xfrm>
            <a:off x="593725" y="1092200"/>
            <a:ext cx="27051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write</a:t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990600" y="5080000"/>
            <a:ext cx="2438400" cy="177800"/>
          </a:xfrm>
          <a:custGeom>
            <a:rect b="b" l="l" r="r" t="t"/>
            <a:pathLst>
              <a:path extrusionOk="0" h="112" w="1536">
                <a:moveTo>
                  <a:pt x="0" y="16"/>
                </a:moveTo>
                <a:cubicBezTo>
                  <a:pt x="232" y="64"/>
                  <a:pt x="464" y="112"/>
                  <a:pt x="672" y="112"/>
                </a:cubicBezTo>
                <a:cubicBezTo>
                  <a:pt x="880" y="112"/>
                  <a:pt x="1104" y="32"/>
                  <a:pt x="1248" y="16"/>
                </a:cubicBezTo>
                <a:cubicBezTo>
                  <a:pt x="1392" y="0"/>
                  <a:pt x="1464" y="8"/>
                  <a:pt x="1536" y="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4038600" y="5105400"/>
            <a:ext cx="1981200" cy="76200"/>
          </a:xfrm>
          <a:custGeom>
            <a:rect b="b" l="l" r="r" t="t"/>
            <a:pathLst>
              <a:path extrusionOk="0" h="48" w="12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6553200" y="5105400"/>
            <a:ext cx="1447800" cy="76200"/>
          </a:xfrm>
          <a:custGeom>
            <a:rect b="b" l="l" r="r" t="t"/>
            <a:pathLst>
              <a:path extrusionOk="0" h="48" w="12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8" name="Google Shape;768;p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4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774" name="Google Shape;774;p3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775" name="Google Shape;7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066800"/>
            <a:ext cx="1879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4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0" name="Google Shape;780;p34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1" name="Google Shape;781;p34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2" name="Google Shape;782;p34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3" name="Google Shape;783;p34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4" name="Google Shape;784;p34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785" name="Google Shape;785;p34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7" name="Google Shape;787;p34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8" name="Google Shape;788;p34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89" name="Google Shape;789;p34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790" name="Google Shape;7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34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792" name="Google Shape;792;p34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4" name="Google Shape;794;p34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5" name="Google Shape;795;p34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6" name="Google Shape;796;p34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7" name="Google Shape;79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34"/>
          <p:cNvSpPr txBox="1"/>
          <p:nvPr/>
        </p:nvSpPr>
        <p:spPr>
          <a:xfrm>
            <a:off x="381000" y="990600"/>
            <a:ext cx="1700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DFA:</a:t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2" name="Google Shape;802;p34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803" name="Google Shape;803;p34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04" name="Google Shape;804;p34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6" name="Google Shape;806;p34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07" name="Google Shape;807;p34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08" name="Google Shape;808;p34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09" name="Google Shape;809;p34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10" name="Google Shape;810;p34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11" name="Google Shape;811;p34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pic>
        <p:nvPicPr>
          <p:cNvPr id="812" name="Google Shape;81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4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6" name="Google Shape;816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4"/>
          <p:cNvSpPr/>
          <p:nvPr/>
        </p:nvSpPr>
        <p:spPr>
          <a:xfrm>
            <a:off x="3530600" y="3581400"/>
            <a:ext cx="1308100" cy="1295400"/>
          </a:xfrm>
          <a:custGeom>
            <a:rect b="b" l="l" r="r" t="t"/>
            <a:pathLst>
              <a:path extrusionOk="0" h="816" w="824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8" name="Google Shape;818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4"/>
          <p:cNvSpPr txBox="1"/>
          <p:nvPr/>
        </p:nvSpPr>
        <p:spPr>
          <a:xfrm>
            <a:off x="4419600" y="1524000"/>
            <a:ext cx="44465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     corresponds to substring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first and second occurrence of</a:t>
            </a:r>
            <a:endParaRPr/>
          </a:p>
        </p:txBody>
      </p:sp>
      <p:pic>
        <p:nvPicPr>
          <p:cNvPr id="822" name="Google Shape;822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63012" y="1828800"/>
            <a:ext cx="280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34000" y="1600200"/>
            <a:ext cx="230187" cy="29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5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829" name="Google Shape;829;p3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0" name="Google Shape;830;p35"/>
          <p:cNvSpPr txBox="1"/>
          <p:nvPr/>
        </p:nvSpPr>
        <p:spPr>
          <a:xfrm>
            <a:off x="0" y="152400"/>
            <a:ext cx="262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Observation:</a:t>
            </a:r>
            <a:endParaRPr/>
          </a:p>
        </p:txBody>
      </p:sp>
      <p:pic>
        <p:nvPicPr>
          <p:cNvPr id="831" name="Google Shape;8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400" y="203200"/>
            <a:ext cx="21463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35"/>
          <p:cNvSpPr txBox="1"/>
          <p:nvPr/>
        </p:nvSpPr>
        <p:spPr>
          <a:xfrm>
            <a:off x="3352800" y="152400"/>
            <a:ext cx="13731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endParaRPr/>
          </a:p>
        </p:txBody>
      </p:sp>
      <p:sp>
        <p:nvSpPr>
          <p:cNvPr id="833" name="Google Shape;833;p35"/>
          <p:cNvSpPr txBox="1"/>
          <p:nvPr/>
        </p:nvSpPr>
        <p:spPr>
          <a:xfrm>
            <a:off x="7086600" y="152400"/>
            <a:ext cx="1938337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states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DFA</a:t>
            </a:r>
            <a:endParaRPr/>
          </a:p>
        </p:txBody>
      </p:sp>
      <p:sp>
        <p:nvSpPr>
          <p:cNvPr id="834" name="Google Shape;834;p35"/>
          <p:cNvSpPr txBox="1"/>
          <p:nvPr/>
        </p:nvSpPr>
        <p:spPr>
          <a:xfrm>
            <a:off x="5257800" y="5029200"/>
            <a:ext cx="347186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Since, in       no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is repeated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(except q)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835" name="Google Shape;8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5181600"/>
            <a:ext cx="533400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5"/>
          <p:cNvSpPr txBox="1"/>
          <p:nvPr/>
        </p:nvSpPr>
        <p:spPr>
          <a:xfrm>
            <a:off x="5486400" y="3810000"/>
            <a:ext cx="314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 states in</a:t>
            </a:r>
            <a:endParaRPr/>
          </a:p>
        </p:txBody>
      </p:sp>
      <p:sp>
        <p:nvSpPr>
          <p:cNvPr id="837" name="Google Shape;837;p35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9" name="Google Shape;839;p35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40" name="Google Shape;840;p35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1" name="Google Shape;841;p35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2" name="Google Shape;842;p35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3" name="Google Shape;843;p35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44" name="Google Shape;844;p35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46" name="Google Shape;846;p35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7" name="Google Shape;847;p35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848" name="Google Shape;84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1" name="Google Shape;851;p35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2" name="Google Shape;85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35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6" name="Google Shape;856;p35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57" name="Google Shape;857;p35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58" name="Google Shape;858;p35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59" name="Google Shape;859;p35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60" name="Google Shape;860;p35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pic>
        <p:nvPicPr>
          <p:cNvPr id="861" name="Google Shape;86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5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3" name="Google Shape;863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5"/>
          <p:cNvSpPr/>
          <p:nvPr/>
        </p:nvSpPr>
        <p:spPr>
          <a:xfrm>
            <a:off x="3530600" y="3581400"/>
            <a:ext cx="1308100" cy="1295400"/>
          </a:xfrm>
          <a:custGeom>
            <a:rect b="b" l="l" r="r" t="t"/>
            <a:pathLst>
              <a:path extrusionOk="0" h="816" w="824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5" name="Google Shape;865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5"/>
          <p:cNvSpPr txBox="1"/>
          <p:nvPr/>
        </p:nvSpPr>
        <p:spPr>
          <a:xfrm>
            <a:off x="5562600" y="3200400"/>
            <a:ext cx="22542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Because of</a:t>
            </a:r>
            <a:endParaRPr/>
          </a:p>
        </p:txBody>
      </p:sp>
      <p:pic>
        <p:nvPicPr>
          <p:cNvPr id="868" name="Google Shape;86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0600" y="3962400"/>
            <a:ext cx="533400" cy="4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6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874" name="Google Shape;874;p3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0" y="152400"/>
            <a:ext cx="262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Observation:</a:t>
            </a:r>
            <a:endParaRPr/>
          </a:p>
        </p:txBody>
      </p:sp>
      <p:pic>
        <p:nvPicPr>
          <p:cNvPr id="876" name="Google Shape;8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28600"/>
            <a:ext cx="14351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6"/>
          <p:cNvSpPr txBox="1"/>
          <p:nvPr/>
        </p:nvSpPr>
        <p:spPr>
          <a:xfrm>
            <a:off x="3429000" y="152400"/>
            <a:ext cx="13731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endParaRPr/>
          </a:p>
        </p:txBody>
      </p:sp>
      <p:sp>
        <p:nvSpPr>
          <p:cNvPr id="878" name="Google Shape;878;p36"/>
          <p:cNvSpPr txBox="1"/>
          <p:nvPr/>
        </p:nvSpPr>
        <p:spPr>
          <a:xfrm>
            <a:off x="457200" y="1143000"/>
            <a:ext cx="85026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there is at least one transition in loop</a:t>
            </a: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2" name="Google Shape;882;p36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53975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83" name="Google Shape;883;p36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884" name="Google Shape;8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6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6" name="Google Shape;88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36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8" name="Google Shape;888;p36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9" name="Google Shape;889;p36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90" name="Google Shape;890;p36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91" name="Google Shape;891;p36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92" name="Google Shape;892;p36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93" name="Google Shape;893;p36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530600" y="3581400"/>
            <a:ext cx="1308100" cy="1295400"/>
          </a:xfrm>
          <a:custGeom>
            <a:rect b="b" l="l" r="r" t="t"/>
            <a:pathLst>
              <a:path extrusionOk="0" h="816" w="824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5" name="Google Shape;89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902" name="Google Shape;902;p3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3" name="Google Shape;903;p37"/>
          <p:cNvSpPr txBox="1"/>
          <p:nvPr/>
        </p:nvSpPr>
        <p:spPr>
          <a:xfrm>
            <a:off x="365125" y="330200"/>
            <a:ext cx="79105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 not care about the form of string</a:t>
            </a:r>
            <a:endParaRPr/>
          </a:p>
        </p:txBody>
      </p:sp>
      <p:pic>
        <p:nvPicPr>
          <p:cNvPr id="904" name="Google Shape;9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5334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37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6" name="Google Shape;906;p37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8" name="Google Shape;908;p37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9" name="Google Shape;909;p37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11" name="Google Shape;911;p37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12" name="Google Shape;912;p37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13" name="Google Shape;913;p37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4" name="Google Shape;914;p37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5" name="Google Shape;915;p37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16" name="Google Shape;916;p37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917" name="Google Shape;9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37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0" name="Google Shape;920;p37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1" name="Google Shape;921;p37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2" name="Google Shape;92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2672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7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6" name="Google Shape;926;p37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7" name="Google Shape;927;p37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28" name="Google Shape;928;p37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29" name="Google Shape;929;p37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30" name="Google Shape;930;p37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31" name="Google Shape;931;p37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pic>
        <p:nvPicPr>
          <p:cNvPr id="932" name="Google Shape;93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1884362"/>
            <a:ext cx="2190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7"/>
          <p:cNvSpPr txBox="1"/>
          <p:nvPr/>
        </p:nvSpPr>
        <p:spPr>
          <a:xfrm>
            <a:off x="1066800" y="1752600"/>
            <a:ext cx="690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actually overlap with the paths of        and </a:t>
            </a:r>
            <a:endParaRPr/>
          </a:p>
        </p:txBody>
      </p:sp>
      <p:pic>
        <p:nvPicPr>
          <p:cNvPr id="934" name="Google Shape;93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1800" y="1884362"/>
            <a:ext cx="217487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24800" y="1884362"/>
            <a:ext cx="23653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7"/>
          <p:cNvSpPr/>
          <p:nvPr/>
        </p:nvSpPr>
        <p:spPr>
          <a:xfrm>
            <a:off x="901700" y="3632200"/>
            <a:ext cx="7404100" cy="2882900"/>
          </a:xfrm>
          <a:custGeom>
            <a:rect b="b" l="l" r="r" t="t"/>
            <a:pathLst>
              <a:path extrusionOk="0" h="1816" w="4664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1447800" y="3886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5791200" y="4114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9" name="Google Shape;939;p37"/>
          <p:cNvSpPr/>
          <p:nvPr/>
        </p:nvSpPr>
        <p:spPr>
          <a:xfrm>
            <a:off x="6858000" y="5486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0" name="Google Shape;940;p37"/>
          <p:cNvSpPr/>
          <p:nvPr/>
        </p:nvSpPr>
        <p:spPr>
          <a:xfrm>
            <a:off x="4419600" y="6019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1" name="Google Shape;941;p37"/>
          <p:cNvSpPr/>
          <p:nvPr/>
        </p:nvSpPr>
        <p:spPr>
          <a:xfrm>
            <a:off x="5105400" y="5181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2" name="Google Shape;942;p37"/>
          <p:cNvSpPr/>
          <p:nvPr/>
        </p:nvSpPr>
        <p:spPr>
          <a:xfrm>
            <a:off x="6324600" y="4648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3" name="Google Shape;943;p37"/>
          <p:cNvSpPr/>
          <p:nvPr/>
        </p:nvSpPr>
        <p:spPr>
          <a:xfrm>
            <a:off x="2209800" y="4038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4" name="Google Shape;944;p37"/>
          <p:cNvSpPr/>
          <p:nvPr/>
        </p:nvSpPr>
        <p:spPr>
          <a:xfrm>
            <a:off x="685800" y="4267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950" name="Google Shape;950;p3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1" name="Google Shape;951;p38"/>
          <p:cNvSpPr txBox="1"/>
          <p:nvPr/>
        </p:nvSpPr>
        <p:spPr>
          <a:xfrm>
            <a:off x="4114800" y="304800"/>
            <a:ext cx="32686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string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</a:t>
            </a:r>
            <a:endParaRPr/>
          </a:p>
        </p:txBody>
      </p:sp>
      <p:pic>
        <p:nvPicPr>
          <p:cNvPr id="952" name="Google Shape;9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457200"/>
            <a:ext cx="646112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8"/>
          <p:cNvSpPr txBox="1"/>
          <p:nvPr/>
        </p:nvSpPr>
        <p:spPr>
          <a:xfrm>
            <a:off x="228600" y="228600"/>
            <a:ext cx="34972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 string:</a:t>
            </a: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8" name="Google Shape;958;p38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59" name="Google Shape;959;p38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60" name="Google Shape;960;p38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61" name="Google Shape;961;p38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62" name="Google Shape;962;p38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63" name="Google Shape;963;p38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964" name="Google Shape;9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8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8" name="Google Shape;968;p38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9" name="Google Shape;969;p38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70" name="Google Shape;97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8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974" name="Google Shape;974;p38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75" name="Google Shape;975;p38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76" name="Google Shape;976;p38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78" name="Google Shape;978;p38"/>
          <p:cNvGrpSpPr/>
          <p:nvPr/>
        </p:nvGrpSpPr>
        <p:grpSpPr>
          <a:xfrm>
            <a:off x="2514600" y="3048000"/>
            <a:ext cx="3581400" cy="1676400"/>
            <a:chOff x="1776" y="1968"/>
            <a:chExt cx="2832" cy="1056"/>
          </a:xfrm>
        </p:grpSpPr>
        <p:cxnSp>
          <p:nvCxnSpPr>
            <p:cNvPr id="979" name="Google Shape;979;p38"/>
            <p:cNvCxnSpPr/>
            <p:nvPr/>
          </p:nvCxnSpPr>
          <p:spPr>
            <a:xfrm>
              <a:off x="1776" y="1968"/>
              <a:ext cx="2688" cy="10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0" name="Google Shape;980;p38"/>
            <p:cNvCxnSpPr/>
            <p:nvPr/>
          </p:nvCxnSpPr>
          <p:spPr>
            <a:xfrm flipH="1" rot="10800000">
              <a:off x="1776" y="2016"/>
              <a:ext cx="2832" cy="9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81" name="Google Shape;981;p38"/>
          <p:cNvSpPr txBox="1"/>
          <p:nvPr/>
        </p:nvSpPr>
        <p:spPr>
          <a:xfrm>
            <a:off x="212725" y="1854200"/>
            <a:ext cx="3570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follow loop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4" name="Google Shape;984;p38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85" name="Google Shape;985;p38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86" name="Google Shape;986;p38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7" name="Google Shape;98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8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9" name="Google Shape;989;p38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0" name="Google Shape;990;p38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91" name="Google Shape;991;p38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92" name="Google Shape;992;p38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93" name="Google Shape;993;p38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94" name="Google Shape;994;p38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pic>
        <p:nvPicPr>
          <p:cNvPr id="995" name="Google Shape;99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9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006" name="Google Shape;1006;p3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7" name="Google Shape;1007;p39"/>
          <p:cNvSpPr txBox="1"/>
          <p:nvPr/>
        </p:nvSpPr>
        <p:spPr>
          <a:xfrm>
            <a:off x="4267200" y="228600"/>
            <a:ext cx="32686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string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</a:t>
            </a:r>
            <a:endParaRPr/>
          </a:p>
        </p:txBody>
      </p:sp>
      <p:pic>
        <p:nvPicPr>
          <p:cNvPr id="1008" name="Google Shape;10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1950" y="361950"/>
            <a:ext cx="1435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39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Google Shape;1010;p39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39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2" name="Google Shape;1012;p39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3" name="Google Shape;1013;p39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14" name="Google Shape;1014;p39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15" name="Google Shape;1015;p39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16" name="Google Shape;1016;p39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17" name="Google Shape;1017;p39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18" name="Google Shape;1018;p39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019" name="Google Shape;101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39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021" name="Google Shape;1021;p39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022" name="Google Shape;1022;p39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3" name="Google Shape;1023;p39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4" name="Google Shape;1024;p39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5" name="Google Shape;1025;p39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6" name="Google Shape;1026;p39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1027" name="Google Shape;1027;p39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28" name="Google Shape;1028;p39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29" name="Google Shape;1029;p39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0" name="Google Shape;1030;p39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1" name="Google Shape;103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9"/>
          <p:cNvSpPr txBox="1"/>
          <p:nvPr/>
        </p:nvSpPr>
        <p:spPr>
          <a:xfrm>
            <a:off x="228600" y="2133600"/>
            <a:ext cx="223837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times</a:t>
            </a:r>
            <a:endParaRPr/>
          </a:p>
        </p:txBody>
      </p:sp>
      <p:sp>
        <p:nvSpPr>
          <p:cNvPr id="1034" name="Google Shape;1034;p39"/>
          <p:cNvSpPr txBox="1"/>
          <p:nvPr/>
        </p:nvSpPr>
        <p:spPr>
          <a:xfrm>
            <a:off x="228600" y="228600"/>
            <a:ext cx="34972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 string:</a:t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6" name="Google Shape;1036;p39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7" name="Google Shape;1037;p39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38" name="Google Shape;1038;p39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39" name="Google Shape;1039;p39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0" name="Google Shape;104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9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2" name="Google Shape;1042;p39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3" name="Google Shape;1043;p39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4" name="Google Shape;1044;p39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5" name="Google Shape;1045;p39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6" name="Google Shape;1046;p39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47" name="Google Shape;1047;p39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048" name="Google Shape;1048;p39"/>
          <p:cNvSpPr/>
          <p:nvPr/>
        </p:nvSpPr>
        <p:spPr>
          <a:xfrm>
            <a:off x="3530600" y="3594100"/>
            <a:ext cx="1435100" cy="1282700"/>
          </a:xfrm>
          <a:custGeom>
            <a:rect b="b" l="l" r="r" t="t"/>
            <a:pathLst>
              <a:path extrusionOk="0" h="808" w="904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9" name="Google Shape;104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060" name="Google Shape;1060;p4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1" name="Google Shape;1061;p40"/>
          <p:cNvSpPr txBox="1"/>
          <p:nvPr/>
        </p:nvSpPr>
        <p:spPr>
          <a:xfrm>
            <a:off x="4114800" y="152400"/>
            <a:ext cx="32686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string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</a:t>
            </a:r>
            <a:endParaRPr/>
          </a:p>
        </p:txBody>
      </p:sp>
      <p:pic>
        <p:nvPicPr>
          <p:cNvPr id="1062" name="Google Shape;10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304800"/>
            <a:ext cx="18415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40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4" name="Google Shape;1064;p40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6" name="Google Shape;1066;p40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67" name="Google Shape;1067;p40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68" name="Google Shape;1068;p40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69" name="Google Shape;1069;p40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70" name="Google Shape;1070;p40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71" name="Google Shape;1071;p40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72" name="Google Shape;1072;p40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073" name="Google Shape;10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40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075" name="Google Shape;1075;p40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7" name="Google Shape;1077;p40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8" name="Google Shape;1078;p40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9" name="Google Shape;1079;p40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0" name="Google Shape;1080;p40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1081" name="Google Shape;1081;p40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82" name="Google Shape;1082;p40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83" name="Google Shape;1083;p40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4" name="Google Shape;1084;p40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5" name="Google Shape;108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40"/>
          <p:cNvSpPr txBox="1"/>
          <p:nvPr/>
        </p:nvSpPr>
        <p:spPr>
          <a:xfrm>
            <a:off x="228600" y="2133600"/>
            <a:ext cx="223837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times</a:t>
            </a:r>
            <a:endParaRPr/>
          </a:p>
        </p:txBody>
      </p:sp>
      <p:sp>
        <p:nvSpPr>
          <p:cNvPr id="1088" name="Google Shape;1088;p40"/>
          <p:cNvSpPr txBox="1"/>
          <p:nvPr/>
        </p:nvSpPr>
        <p:spPr>
          <a:xfrm>
            <a:off x="228600" y="228600"/>
            <a:ext cx="34972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 string:</a:t>
            </a:r>
            <a:endParaRPr/>
          </a:p>
        </p:txBody>
      </p:sp>
      <p:sp>
        <p:nvSpPr>
          <p:cNvPr id="1089" name="Google Shape;1089;p40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0" name="Google Shape;1090;p40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1" name="Google Shape;1091;p40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92" name="Google Shape;1092;p40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93" name="Google Shape;1093;p40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4" name="Google Shape;109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40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6" name="Google Shape;1096;p40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7" name="Google Shape;1097;p40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98" name="Google Shape;1098;p40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99" name="Google Shape;1099;p40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00" name="Google Shape;1100;p40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01" name="Google Shape;1101;p40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02" name="Google Shape;1102;p40"/>
          <p:cNvSpPr/>
          <p:nvPr/>
        </p:nvSpPr>
        <p:spPr>
          <a:xfrm>
            <a:off x="3479800" y="3492500"/>
            <a:ext cx="1422400" cy="1485900"/>
          </a:xfrm>
          <a:custGeom>
            <a:rect b="b" l="l" r="r" t="t"/>
            <a:pathLst>
              <a:path extrusionOk="0" h="936" w="89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03" name="Google Shape;1103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1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114" name="Google Shape;1114;p4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5" name="Google Shape;1115;p41"/>
          <p:cNvSpPr txBox="1"/>
          <p:nvPr/>
        </p:nvSpPr>
        <p:spPr>
          <a:xfrm>
            <a:off x="3276600" y="228600"/>
            <a:ext cx="32686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string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</a:t>
            </a:r>
            <a:endParaRPr/>
          </a:p>
        </p:txBody>
      </p:sp>
      <p:pic>
        <p:nvPicPr>
          <p:cNvPr id="1116" name="Google Shape;11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700" y="0"/>
            <a:ext cx="12573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41"/>
          <p:cNvSpPr txBox="1"/>
          <p:nvPr/>
        </p:nvSpPr>
        <p:spPr>
          <a:xfrm>
            <a:off x="228600" y="228600"/>
            <a:ext cx="2311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General:</a:t>
            </a:r>
            <a:endParaRPr/>
          </a:p>
        </p:txBody>
      </p:sp>
      <p:pic>
        <p:nvPicPr>
          <p:cNvPr id="1118" name="Google Shape;11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914400"/>
            <a:ext cx="2324100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41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0" name="Google Shape;1120;p41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1" name="Google Shape;1121;p41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2" name="Google Shape;1122;p41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3" name="Google Shape;1123;p41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24" name="Google Shape;1124;p41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25" name="Google Shape;1125;p41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26" name="Google Shape;1126;p41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27" name="Google Shape;1127;p41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28" name="Google Shape;1128;p41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129" name="Google Shape;112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41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31" name="Google Shape;1131;p41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3" name="Google Shape;1133;p41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4" name="Google Shape;1134;p41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5" name="Google Shape;1135;p41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6" name="Google Shape;1136;p41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1137" name="Google Shape;1137;p41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38" name="Google Shape;1138;p41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39" name="Google Shape;1139;p41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0" name="Google Shape;1140;p41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1" name="Google Shape;114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1"/>
          <p:cNvSpPr txBox="1"/>
          <p:nvPr/>
        </p:nvSpPr>
        <p:spPr>
          <a:xfrm>
            <a:off x="228600" y="2133600"/>
            <a:ext cx="223837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times</a:t>
            </a:r>
            <a:endParaRPr/>
          </a:p>
        </p:txBody>
      </p:sp>
      <p:pic>
        <p:nvPicPr>
          <p:cNvPr id="1144" name="Google Shape;1144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800" y="2667000"/>
            <a:ext cx="2349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41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6" name="Google Shape;1146;p41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7" name="Google Shape;1147;p41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48" name="Google Shape;1148;p41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49" name="Google Shape;1149;p41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0" name="Google Shape;1150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41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2" name="Google Shape;1152;p41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3" name="Google Shape;1153;p41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54" name="Google Shape;1154;p41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55" name="Google Shape;1155;p41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56" name="Google Shape;1156;p41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57" name="Google Shape;1157;p41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58" name="Google Shape;1158;p41"/>
          <p:cNvSpPr/>
          <p:nvPr/>
        </p:nvSpPr>
        <p:spPr>
          <a:xfrm>
            <a:off x="3479800" y="3492500"/>
            <a:ext cx="1422400" cy="1485900"/>
          </a:xfrm>
          <a:custGeom>
            <a:rect b="b" l="l" r="r" t="t"/>
            <a:pathLst>
              <a:path extrusionOk="0" h="936" w="89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9" name="Google Shape;1159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4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65125" y="254000"/>
            <a:ext cx="6540500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prove that a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regular?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304800"/>
            <a:ext cx="3302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381000" y="1981200"/>
            <a:ext cx="811371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that there is no </a:t>
            </a:r>
            <a:r>
              <a:rPr b="0" i="0" lang="en-US" sz="3200" u="none">
                <a:solidFill>
                  <a:srgbClr val="3399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DFA or NFA or RE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accepts 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590800"/>
            <a:ext cx="3302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304800" y="3810000"/>
            <a:ext cx="8351837" cy="12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Difficulty: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 is not easy to prove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there is an infinite number of them)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04800" y="5486400"/>
            <a:ext cx="70945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use the Pumping Lemma 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170" name="Google Shape;1170;p4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71" name="Google Shape;11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28600"/>
            <a:ext cx="2286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2"/>
          <p:cNvSpPr txBox="1"/>
          <p:nvPr/>
        </p:nvSpPr>
        <p:spPr>
          <a:xfrm>
            <a:off x="228600" y="228600"/>
            <a:ext cx="22955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Therefore:</a:t>
            </a:r>
            <a:endParaRPr/>
          </a:p>
        </p:txBody>
      </p:sp>
      <p:pic>
        <p:nvPicPr>
          <p:cNvPr id="1173" name="Google Shape;117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381000"/>
            <a:ext cx="2324100" cy="531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4" name="Google Shape;1174;p42"/>
          <p:cNvCxnSpPr/>
          <p:nvPr/>
        </p:nvCxnSpPr>
        <p:spPr>
          <a:xfrm flipH="1" rot="10800000">
            <a:off x="5029200" y="914400"/>
            <a:ext cx="76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75" name="Google Shape;1175;p42"/>
          <p:cNvSpPr txBox="1"/>
          <p:nvPr/>
        </p:nvSpPr>
        <p:spPr>
          <a:xfrm>
            <a:off x="2209800" y="1524000"/>
            <a:ext cx="60483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 by the DFA</a:t>
            </a: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7" name="Google Shape;1177;p42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8" name="Google Shape;1178;p42"/>
          <p:cNvSpPr/>
          <p:nvPr/>
        </p:nvSpPr>
        <p:spPr>
          <a:xfrm>
            <a:off x="83820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9" name="Google Shape;1179;p42"/>
          <p:cNvSpPr/>
          <p:nvPr/>
        </p:nvSpPr>
        <p:spPr>
          <a:xfrm>
            <a:off x="1676400" y="50292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80" name="Google Shape;1180;p42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81" name="Google Shape;1181;p42"/>
          <p:cNvCxnSpPr/>
          <p:nvPr/>
        </p:nvCxnSpPr>
        <p:spPr>
          <a:xfrm>
            <a:off x="1066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82" name="Google Shape;1182;p42"/>
          <p:cNvCxnSpPr/>
          <p:nvPr/>
        </p:nvCxnSpPr>
        <p:spPr>
          <a:xfrm>
            <a:off x="22098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83" name="Google Shape;1183;p42"/>
          <p:cNvCxnSpPr/>
          <p:nvPr/>
        </p:nvCxnSpPr>
        <p:spPr>
          <a:xfrm>
            <a:off x="3352800" y="5245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84" name="Google Shape;1184;p42"/>
          <p:cNvCxnSpPr/>
          <p:nvPr/>
        </p:nvCxnSpPr>
        <p:spPr>
          <a:xfrm>
            <a:off x="4419600" y="5245100"/>
            <a:ext cx="3810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85" name="Google Shape;1185;p42"/>
          <p:cNvCxnSpPr/>
          <p:nvPr/>
        </p:nvCxnSpPr>
        <p:spPr>
          <a:xfrm>
            <a:off x="76962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186" name="Google Shape;118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5092700"/>
            <a:ext cx="26511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42"/>
          <p:cNvSpPr txBox="1"/>
          <p:nvPr/>
        </p:nvSpPr>
        <p:spPr>
          <a:xfrm>
            <a:off x="28194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88" name="Google Shape;1188;p42"/>
          <p:cNvSpPr txBox="1"/>
          <p:nvPr/>
        </p:nvSpPr>
        <p:spPr>
          <a:xfrm>
            <a:off x="48006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sp>
        <p:nvSpPr>
          <p:cNvPr id="1189" name="Google Shape;1189;p42"/>
          <p:cNvSpPr/>
          <p:nvPr/>
        </p:nvSpPr>
        <p:spPr>
          <a:xfrm>
            <a:off x="8305800" y="4953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0" name="Google Shape;1190;p42"/>
          <p:cNvSpPr/>
          <p:nvPr/>
        </p:nvSpPr>
        <p:spPr>
          <a:xfrm rot="5400000">
            <a:off x="2247900" y="4457700"/>
            <a:ext cx="457200" cy="281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1" name="Google Shape;1191;p42"/>
          <p:cNvSpPr/>
          <p:nvPr/>
        </p:nvSpPr>
        <p:spPr>
          <a:xfrm rot="5400000">
            <a:off x="6134100" y="4000500"/>
            <a:ext cx="381000" cy="38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2" name="Google Shape;1192;p42"/>
          <p:cNvSpPr/>
          <p:nvPr/>
        </p:nvSpPr>
        <p:spPr>
          <a:xfrm>
            <a:off x="5715000" y="4953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3" name="Google Shape;1193;p42"/>
          <p:cNvSpPr txBox="1"/>
          <p:nvPr/>
        </p:nvSpPr>
        <p:spPr>
          <a:xfrm>
            <a:off x="6934200" y="48768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cxnSp>
        <p:nvCxnSpPr>
          <p:cNvPr id="1194" name="Google Shape;1194;p42"/>
          <p:cNvCxnSpPr/>
          <p:nvPr/>
        </p:nvCxnSpPr>
        <p:spPr>
          <a:xfrm>
            <a:off x="5257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95" name="Google Shape;1195;p42"/>
          <p:cNvCxnSpPr/>
          <p:nvPr/>
        </p:nvCxnSpPr>
        <p:spPr>
          <a:xfrm>
            <a:off x="6248400" y="5257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196" name="Google Shape;1196;p42"/>
          <p:cNvSpPr/>
          <p:nvPr/>
        </p:nvSpPr>
        <p:spPr>
          <a:xfrm>
            <a:off x="1143000" y="5410200"/>
            <a:ext cx="2667000" cy="317500"/>
          </a:xfrm>
          <a:custGeom>
            <a:rect b="b" l="l" r="r" t="t"/>
            <a:pathLst>
              <a:path extrusionOk="0" h="200" w="168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4495800" y="5486400"/>
            <a:ext cx="3733800" cy="228600"/>
          </a:xfrm>
          <a:custGeom>
            <a:rect b="b" l="l" r="r" t="t"/>
            <a:pathLst>
              <a:path extrusionOk="0" h="144" w="2352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8" name="Google Shape;119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1900" y="63119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7250" y="6235700"/>
            <a:ext cx="265112" cy="27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42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1" name="Google Shape;1201;p42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02" name="Google Shape;1202;p42"/>
          <p:cNvCxnSpPr/>
          <p:nvPr/>
        </p:nvCxnSpPr>
        <p:spPr>
          <a:xfrm flipH="1" rot="10800000">
            <a:off x="4343400" y="46482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203" name="Google Shape;1203;p42"/>
          <p:cNvCxnSpPr/>
          <p:nvPr/>
        </p:nvCxnSpPr>
        <p:spPr>
          <a:xfrm>
            <a:off x="3429000" y="4648200"/>
            <a:ext cx="533400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04" name="Google Shape;1204;p42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5" name="Google Shape;1205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14800" y="2362200"/>
            <a:ext cx="3159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42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7" name="Google Shape;1207;p42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08" name="Google Shape;1208;p42"/>
          <p:cNvCxnSpPr/>
          <p:nvPr/>
        </p:nvCxnSpPr>
        <p:spPr>
          <a:xfrm rot="10800000">
            <a:off x="50292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209" name="Google Shape;1209;p42"/>
          <p:cNvCxnSpPr/>
          <p:nvPr/>
        </p:nvCxnSpPr>
        <p:spPr>
          <a:xfrm rot="10800000">
            <a:off x="44196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210" name="Google Shape;1210;p42"/>
          <p:cNvCxnSpPr/>
          <p:nvPr/>
        </p:nvCxnSpPr>
        <p:spPr>
          <a:xfrm rot="10800000">
            <a:off x="3657600" y="3429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211" name="Google Shape;1211;p42"/>
          <p:cNvCxnSpPr/>
          <p:nvPr/>
        </p:nvCxnSpPr>
        <p:spPr>
          <a:xfrm flipH="1">
            <a:off x="32766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12" name="Google Shape;1212;p42"/>
          <p:cNvSpPr txBox="1"/>
          <p:nvPr/>
        </p:nvSpPr>
        <p:spPr>
          <a:xfrm>
            <a:off x="3962400" y="3048000"/>
            <a:ext cx="488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/>
          </a:p>
        </p:txBody>
      </p:sp>
      <p:pic>
        <p:nvPicPr>
          <p:cNvPr id="1213" name="Google Shape;1213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3000" y="4953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2400" y="4953000"/>
            <a:ext cx="3032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29000" y="4953000"/>
            <a:ext cx="2492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67200" y="4572000"/>
            <a:ext cx="457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1400" y="4572000"/>
            <a:ext cx="26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19600" y="4953000"/>
            <a:ext cx="457200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42"/>
          <p:cNvSpPr/>
          <p:nvPr/>
        </p:nvSpPr>
        <p:spPr>
          <a:xfrm>
            <a:off x="3479800" y="3492500"/>
            <a:ext cx="1422400" cy="1485900"/>
          </a:xfrm>
          <a:custGeom>
            <a:rect b="b" l="l" r="r" t="t"/>
            <a:pathLst>
              <a:path extrusionOk="0" h="936" w="89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3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25" name="Google Shape;1225;p4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6" name="Google Shape;1226;p43"/>
          <p:cNvSpPr txBox="1"/>
          <p:nvPr/>
        </p:nvSpPr>
        <p:spPr>
          <a:xfrm>
            <a:off x="1905000" y="609600"/>
            <a:ext cx="59055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other words, we described:</a:t>
            </a: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6019800" y="2057400"/>
            <a:ext cx="962025" cy="914400"/>
          </a:xfrm>
          <a:custGeom>
            <a:rect b="b" l="l" r="r" t="t"/>
            <a:pathLst>
              <a:path extrusionOk="0" h="914400" w="962025">
                <a:moveTo>
                  <a:pt x="1" y="349269"/>
                </a:moveTo>
                <a:lnTo>
                  <a:pt x="367463" y="349271"/>
                </a:lnTo>
                <a:lnTo>
                  <a:pt x="481013" y="0"/>
                </a:lnTo>
                <a:lnTo>
                  <a:pt x="594562" y="349271"/>
                </a:lnTo>
                <a:lnTo>
                  <a:pt x="962024" y="349269"/>
                </a:lnTo>
                <a:lnTo>
                  <a:pt x="664740" y="565128"/>
                </a:lnTo>
                <a:lnTo>
                  <a:pt x="778294" y="914398"/>
                </a:lnTo>
                <a:lnTo>
                  <a:pt x="481013" y="698535"/>
                </a:lnTo>
                <a:lnTo>
                  <a:pt x="183731" y="914398"/>
                </a:lnTo>
                <a:lnTo>
                  <a:pt x="297285" y="565128"/>
                </a:lnTo>
                <a:lnTo>
                  <a:pt x="1" y="34926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8" name="Google Shape;1228;p43"/>
          <p:cNvSpPr/>
          <p:nvPr/>
        </p:nvSpPr>
        <p:spPr>
          <a:xfrm>
            <a:off x="838200" y="3124200"/>
            <a:ext cx="962025" cy="914400"/>
          </a:xfrm>
          <a:custGeom>
            <a:rect b="b" l="l" r="r" t="t"/>
            <a:pathLst>
              <a:path extrusionOk="0" h="914400" w="962025">
                <a:moveTo>
                  <a:pt x="1" y="349269"/>
                </a:moveTo>
                <a:lnTo>
                  <a:pt x="367463" y="349271"/>
                </a:lnTo>
                <a:lnTo>
                  <a:pt x="481013" y="0"/>
                </a:lnTo>
                <a:lnTo>
                  <a:pt x="594562" y="349271"/>
                </a:lnTo>
                <a:lnTo>
                  <a:pt x="962024" y="349269"/>
                </a:lnTo>
                <a:lnTo>
                  <a:pt x="664740" y="565128"/>
                </a:lnTo>
                <a:lnTo>
                  <a:pt x="778294" y="914398"/>
                </a:lnTo>
                <a:lnTo>
                  <a:pt x="481013" y="698535"/>
                </a:lnTo>
                <a:lnTo>
                  <a:pt x="183731" y="914398"/>
                </a:lnTo>
                <a:lnTo>
                  <a:pt x="297285" y="565128"/>
                </a:lnTo>
                <a:lnTo>
                  <a:pt x="1" y="349269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9" name="Google Shape;1229;p43"/>
          <p:cNvSpPr/>
          <p:nvPr/>
        </p:nvSpPr>
        <p:spPr>
          <a:xfrm>
            <a:off x="5486400" y="4495800"/>
            <a:ext cx="962025" cy="914400"/>
          </a:xfrm>
          <a:custGeom>
            <a:rect b="b" l="l" r="r" t="t"/>
            <a:pathLst>
              <a:path extrusionOk="0" h="914400" w="962025">
                <a:moveTo>
                  <a:pt x="1" y="349269"/>
                </a:moveTo>
                <a:lnTo>
                  <a:pt x="367463" y="349271"/>
                </a:lnTo>
                <a:lnTo>
                  <a:pt x="481013" y="0"/>
                </a:lnTo>
                <a:lnTo>
                  <a:pt x="594562" y="349271"/>
                </a:lnTo>
                <a:lnTo>
                  <a:pt x="962024" y="349269"/>
                </a:lnTo>
                <a:lnTo>
                  <a:pt x="664740" y="565128"/>
                </a:lnTo>
                <a:lnTo>
                  <a:pt x="778294" y="914398"/>
                </a:lnTo>
                <a:lnTo>
                  <a:pt x="481013" y="698535"/>
                </a:lnTo>
                <a:lnTo>
                  <a:pt x="183731" y="914398"/>
                </a:lnTo>
                <a:lnTo>
                  <a:pt x="297285" y="565128"/>
                </a:lnTo>
                <a:lnTo>
                  <a:pt x="1" y="349269"/>
                </a:lnTo>
                <a:close/>
              </a:path>
            </a:pathLst>
          </a:cu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0" name="Google Shape;1230;p43"/>
          <p:cNvSpPr/>
          <p:nvPr/>
        </p:nvSpPr>
        <p:spPr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1" name="Google Shape;1231;p43"/>
          <p:cNvSpPr/>
          <p:nvPr/>
        </p:nvSpPr>
        <p:spPr>
          <a:xfrm>
            <a:off x="3276600" y="4495800"/>
            <a:ext cx="914400" cy="914400"/>
          </a:xfrm>
          <a:prstGeom prst="smileyFace">
            <a:avLst>
              <a:gd fmla="val 4653" name="adj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2" name="Google Shape;1232;p43"/>
          <p:cNvSpPr/>
          <p:nvPr/>
        </p:nvSpPr>
        <p:spPr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3" name="Google Shape;1233;p43"/>
          <p:cNvSpPr txBox="1"/>
          <p:nvPr/>
        </p:nvSpPr>
        <p:spPr>
          <a:xfrm>
            <a:off x="2743200" y="3429000"/>
            <a:ext cx="43592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Pumping Lemma !!!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4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39" name="Google Shape;1239;p4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0" name="Google Shape;1240;p44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Pumping Lemma:</a:t>
            </a:r>
            <a:endParaRPr/>
          </a:p>
        </p:txBody>
      </p:sp>
      <p:sp>
        <p:nvSpPr>
          <p:cNvPr id="1241" name="Google Shape;1241;p44"/>
          <p:cNvSpPr txBox="1"/>
          <p:nvPr/>
        </p:nvSpPr>
        <p:spPr>
          <a:xfrm>
            <a:off x="228600" y="914400"/>
            <a:ext cx="6659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Given a infinite regular language </a:t>
            </a:r>
            <a:endParaRPr/>
          </a:p>
        </p:txBody>
      </p:sp>
      <p:pic>
        <p:nvPicPr>
          <p:cNvPr id="1242" name="Google Shape;12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9906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4"/>
          <p:cNvSpPr txBox="1"/>
          <p:nvPr/>
        </p:nvSpPr>
        <p:spPr>
          <a:xfrm>
            <a:off x="228600" y="1905000"/>
            <a:ext cx="62023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there exists an integer           </a:t>
            </a:r>
            <a:endParaRPr/>
          </a:p>
        </p:txBody>
      </p:sp>
      <p:pic>
        <p:nvPicPr>
          <p:cNvPr id="1244" name="Google Shape;12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057400"/>
            <a:ext cx="3937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44"/>
          <p:cNvSpPr txBox="1"/>
          <p:nvPr/>
        </p:nvSpPr>
        <p:spPr>
          <a:xfrm>
            <a:off x="228600" y="2895600"/>
            <a:ext cx="72929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string              with length   </a:t>
            </a:r>
            <a:endParaRPr/>
          </a:p>
        </p:txBody>
      </p:sp>
      <p:pic>
        <p:nvPicPr>
          <p:cNvPr id="1246" name="Google Shape;124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2971800"/>
            <a:ext cx="11557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2895600"/>
            <a:ext cx="15494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44"/>
          <p:cNvSpPr txBox="1"/>
          <p:nvPr/>
        </p:nvSpPr>
        <p:spPr>
          <a:xfrm>
            <a:off x="228600" y="3886200"/>
            <a:ext cx="28400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can write</a:t>
            </a:r>
            <a:endParaRPr/>
          </a:p>
        </p:txBody>
      </p:sp>
      <p:pic>
        <p:nvPicPr>
          <p:cNvPr id="1249" name="Google Shape;124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038600"/>
            <a:ext cx="1879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44"/>
          <p:cNvSpPr txBox="1"/>
          <p:nvPr/>
        </p:nvSpPr>
        <p:spPr>
          <a:xfrm>
            <a:off x="228600" y="4953000"/>
            <a:ext cx="487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                       and</a:t>
            </a:r>
            <a:endParaRPr/>
          </a:p>
        </p:txBody>
      </p:sp>
      <p:pic>
        <p:nvPicPr>
          <p:cNvPr id="1251" name="Google Shape;125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200" y="4953000"/>
            <a:ext cx="2146300" cy="5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86400" y="4953000"/>
            <a:ext cx="14351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44"/>
          <p:cNvSpPr txBox="1"/>
          <p:nvPr/>
        </p:nvSpPr>
        <p:spPr>
          <a:xfrm>
            <a:off x="228600" y="5943600"/>
            <a:ext cx="23891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such that:</a:t>
            </a:r>
            <a:endParaRPr/>
          </a:p>
        </p:txBody>
      </p:sp>
      <p:pic>
        <p:nvPicPr>
          <p:cNvPr id="1254" name="Google Shape;1254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48000" y="5791200"/>
            <a:ext cx="24130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5943600"/>
            <a:ext cx="2324100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4"/>
          <p:cNvSpPr txBox="1"/>
          <p:nvPr/>
        </p:nvSpPr>
        <p:spPr>
          <a:xfrm>
            <a:off x="5867400" y="1905000"/>
            <a:ext cx="3148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(critical length)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5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62" name="Google Shape;1262;p4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3" name="Google Shape;1263;p45"/>
          <p:cNvSpPr txBox="1"/>
          <p:nvPr/>
        </p:nvSpPr>
        <p:spPr>
          <a:xfrm>
            <a:off x="381000" y="1752600"/>
            <a:ext cx="25241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book:</a:t>
            </a:r>
            <a:endParaRPr/>
          </a:p>
        </p:txBody>
      </p:sp>
      <p:sp>
        <p:nvSpPr>
          <p:cNvPr id="1264" name="Google Shape;1264;p45"/>
          <p:cNvSpPr txBox="1"/>
          <p:nvPr/>
        </p:nvSpPr>
        <p:spPr>
          <a:xfrm>
            <a:off x="457200" y="2667000"/>
            <a:ext cx="7246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length          = Pumping length</a:t>
            </a:r>
            <a:endParaRPr/>
          </a:p>
        </p:txBody>
      </p:sp>
      <p:pic>
        <p:nvPicPr>
          <p:cNvPr id="1265" name="Google Shape;12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075" y="2717800"/>
            <a:ext cx="6096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667000"/>
            <a:ext cx="62865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6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72" name="Google Shape;1272;p4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3" name="Google Shape;1273;p4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 </a:t>
            </a: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Pumping Lemma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79" name="Google Shape;1279;p4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0" name="Google Shape;1280;p47"/>
          <p:cNvSpPr txBox="1"/>
          <p:nvPr/>
        </p:nvSpPr>
        <p:spPr>
          <a:xfrm>
            <a:off x="188912" y="381000"/>
            <a:ext cx="8955087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language of finite size has to be regular</a:t>
            </a:r>
            <a:endParaRPr/>
          </a:p>
        </p:txBody>
      </p:sp>
      <p:sp>
        <p:nvSpPr>
          <p:cNvPr id="1281" name="Google Shape;1281;p47"/>
          <p:cNvSpPr txBox="1"/>
          <p:nvPr/>
        </p:nvSpPr>
        <p:spPr>
          <a:xfrm>
            <a:off x="304800" y="4038600"/>
            <a:ext cx="7475537" cy="160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every non-regular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to be of infinite size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(contains an infinite number of strings)</a:t>
            </a:r>
            <a:endParaRPr/>
          </a:p>
        </p:txBody>
      </p:sp>
      <p:sp>
        <p:nvSpPr>
          <p:cNvPr id="1282" name="Google Shape;1282;p47"/>
          <p:cNvSpPr txBox="1"/>
          <p:nvPr/>
        </p:nvSpPr>
        <p:spPr>
          <a:xfrm>
            <a:off x="1271587" y="1574800"/>
            <a:ext cx="6113462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(we can easily construct an NFA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accepts every string in the language)</a:t>
            </a:r>
            <a:endParaRPr/>
          </a:p>
        </p:txBody>
      </p:sp>
      <p:sp>
        <p:nvSpPr>
          <p:cNvPr id="1283" name="Google Shape;1283;p47"/>
          <p:cNvSpPr txBox="1"/>
          <p:nvPr>
            <p:ph idx="4294967295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8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89" name="Google Shape;1289;p4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0" name="Google Shape;1290;p48"/>
          <p:cNvSpPr txBox="1"/>
          <p:nvPr/>
        </p:nvSpPr>
        <p:spPr>
          <a:xfrm>
            <a:off x="76200" y="76200"/>
            <a:ext cx="8305800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339933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you want to prove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339933"/>
                </a:solidFill>
                <a:latin typeface="Comic Sans MS"/>
                <a:ea typeface="Comic Sans MS"/>
                <a:cs typeface="Comic Sans MS"/>
                <a:sym typeface="Comic Sans MS"/>
              </a:rPr>
              <a:t>αn infinite language      is not regular</a:t>
            </a:r>
            <a:endParaRPr/>
          </a:p>
        </p:txBody>
      </p:sp>
      <p:sp>
        <p:nvSpPr>
          <p:cNvPr id="1291" name="Google Shape;1291;p48"/>
          <p:cNvSpPr txBox="1"/>
          <p:nvPr/>
        </p:nvSpPr>
        <p:spPr>
          <a:xfrm>
            <a:off x="838200" y="1828800"/>
            <a:ext cx="7289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Assume the opposite:       is regular</a:t>
            </a:r>
            <a:endParaRPr/>
          </a:p>
        </p:txBody>
      </p:sp>
      <p:sp>
        <p:nvSpPr>
          <p:cNvPr id="1292" name="Google Shape;1292;p48"/>
          <p:cNvSpPr txBox="1"/>
          <p:nvPr/>
        </p:nvSpPr>
        <p:spPr>
          <a:xfrm>
            <a:off x="762000" y="2895600"/>
            <a:ext cx="7423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The pumping lemma should hold for </a:t>
            </a:r>
            <a:endParaRPr/>
          </a:p>
        </p:txBody>
      </p:sp>
      <p:sp>
        <p:nvSpPr>
          <p:cNvPr id="1293" name="Google Shape;1293;p48"/>
          <p:cNvSpPr txBox="1"/>
          <p:nvPr/>
        </p:nvSpPr>
        <p:spPr>
          <a:xfrm>
            <a:off x="762000" y="3886200"/>
            <a:ext cx="735647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Use the pumping lemma to obtain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contradiction</a:t>
            </a:r>
            <a:endParaRPr/>
          </a:p>
        </p:txBody>
      </p:sp>
      <p:pic>
        <p:nvPicPr>
          <p:cNvPr id="1294" name="Google Shape;12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685800"/>
            <a:ext cx="3873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752600"/>
            <a:ext cx="387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2895600"/>
            <a:ext cx="3873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8"/>
          <p:cNvSpPr txBox="1"/>
          <p:nvPr/>
        </p:nvSpPr>
        <p:spPr>
          <a:xfrm>
            <a:off x="685800" y="5486400"/>
            <a:ext cx="61483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Therefore,      is not regular </a:t>
            </a:r>
            <a:endParaRPr/>
          </a:p>
        </p:txBody>
      </p:sp>
      <p:pic>
        <p:nvPicPr>
          <p:cNvPr id="1298" name="Google Shape;129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075" y="5461000"/>
            <a:ext cx="3873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9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04" name="Google Shape;1304;p4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5" name="Google Shape;1305;p49"/>
          <p:cNvSpPr txBox="1"/>
          <p:nvPr/>
        </p:nvSpPr>
        <p:spPr>
          <a:xfrm>
            <a:off x="-76200" y="152400"/>
            <a:ext cx="9115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 of Step 3: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get a contradiction</a:t>
            </a:r>
            <a:endParaRPr/>
          </a:p>
        </p:txBody>
      </p:sp>
      <p:sp>
        <p:nvSpPr>
          <p:cNvPr id="1306" name="Google Shape;1306;p49"/>
          <p:cNvSpPr txBox="1"/>
          <p:nvPr/>
        </p:nvSpPr>
        <p:spPr>
          <a:xfrm>
            <a:off x="152400" y="1828800"/>
            <a:ext cx="8961437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Choose a particular string              which satisfies </a:t>
            </a:r>
            <a:endParaRPr/>
          </a:p>
          <a:p>
            <a:pPr indent="-495300" lvl="0" marL="495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the length condition</a:t>
            </a:r>
            <a:endParaRPr/>
          </a:p>
        </p:txBody>
      </p:sp>
      <p:pic>
        <p:nvPicPr>
          <p:cNvPr id="1307" name="Google Shape;13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828800"/>
            <a:ext cx="121920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49"/>
          <p:cNvSpPr txBox="1"/>
          <p:nvPr/>
        </p:nvSpPr>
        <p:spPr>
          <a:xfrm>
            <a:off x="228600" y="3124200"/>
            <a:ext cx="18462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Write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pic>
        <p:nvPicPr>
          <p:cNvPr id="1309" name="Google Shape;130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276600"/>
            <a:ext cx="16764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9"/>
          <p:cNvSpPr txBox="1"/>
          <p:nvPr/>
        </p:nvSpPr>
        <p:spPr>
          <a:xfrm>
            <a:off x="152400" y="3962400"/>
            <a:ext cx="23241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that</a:t>
            </a:r>
            <a:endParaRPr/>
          </a:p>
        </p:txBody>
      </p:sp>
      <p:pic>
        <p:nvPicPr>
          <p:cNvPr id="1311" name="Google Shape;131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3886200"/>
            <a:ext cx="2657475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49"/>
          <p:cNvSpPr txBox="1"/>
          <p:nvPr/>
        </p:nvSpPr>
        <p:spPr>
          <a:xfrm>
            <a:off x="6019800" y="3962400"/>
            <a:ext cx="1784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some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313" name="Google Shape;131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8600" y="3962400"/>
            <a:ext cx="838200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49"/>
          <p:cNvSpPr txBox="1"/>
          <p:nvPr/>
        </p:nvSpPr>
        <p:spPr>
          <a:xfrm>
            <a:off x="152400" y="4953000"/>
            <a:ext cx="6823075" cy="11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This gives a contradiction, since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pumping lemma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315" name="Google Shape;131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8275" y="5413375"/>
            <a:ext cx="2657475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8600" y="2362200"/>
            <a:ext cx="12954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/>
          <p:cNvSpPr txBox="1"/>
          <p:nvPr/>
        </p:nvSpPr>
        <p:spPr>
          <a:xfrm>
            <a:off x="228600" y="941387"/>
            <a:ext cx="6310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 Let        be the critical length for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318" name="Google Shape;1318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0" y="990600"/>
            <a:ext cx="4635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77000" y="914400"/>
            <a:ext cx="390525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0" name="Google Shape;1320;p49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0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26" name="Google Shape;1326;p5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7" name="Google Shape;1327;p50"/>
          <p:cNvSpPr txBox="1"/>
          <p:nvPr/>
        </p:nvSpPr>
        <p:spPr>
          <a:xfrm>
            <a:off x="365125" y="635000"/>
            <a:ext cx="1258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Note:</a:t>
            </a:r>
            <a:endParaRPr/>
          </a:p>
        </p:txBody>
      </p:sp>
      <p:sp>
        <p:nvSpPr>
          <p:cNvPr id="1328" name="Google Shape;1328;p50"/>
          <p:cNvSpPr txBox="1"/>
          <p:nvPr/>
        </p:nvSpPr>
        <p:spPr>
          <a:xfrm>
            <a:off x="2057400" y="685800"/>
            <a:ext cx="4935537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suffices to show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one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gives a contradiction </a:t>
            </a:r>
            <a:endParaRPr/>
          </a:p>
        </p:txBody>
      </p:sp>
      <p:pic>
        <p:nvPicPr>
          <p:cNvPr id="1329" name="Google Shape;1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219200"/>
            <a:ext cx="12954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50"/>
          <p:cNvSpPr txBox="1"/>
          <p:nvPr/>
        </p:nvSpPr>
        <p:spPr>
          <a:xfrm>
            <a:off x="1965325" y="3683000"/>
            <a:ext cx="477202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don’t need to obtain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contradiction for every </a:t>
            </a:r>
            <a:endParaRPr/>
          </a:p>
        </p:txBody>
      </p:sp>
      <p:pic>
        <p:nvPicPr>
          <p:cNvPr id="1331" name="Google Shape;133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4267200"/>
            <a:ext cx="1219200" cy="5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1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37" name="Google Shape;1337;p5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8" name="Google Shape;1338;p51"/>
          <p:cNvSpPr txBox="1"/>
          <p:nvPr/>
        </p:nvSpPr>
        <p:spPr>
          <a:xfrm>
            <a:off x="0" y="1627187"/>
            <a:ext cx="22891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endParaRPr/>
          </a:p>
        </p:txBody>
      </p:sp>
      <p:sp>
        <p:nvSpPr>
          <p:cNvPr id="1339" name="Google Shape;1339;p51"/>
          <p:cNvSpPr txBox="1"/>
          <p:nvPr/>
        </p:nvSpPr>
        <p:spPr>
          <a:xfrm>
            <a:off x="2511425" y="1727200"/>
            <a:ext cx="2644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language</a:t>
            </a:r>
            <a:endParaRPr/>
          </a:p>
        </p:txBody>
      </p:sp>
      <p:pic>
        <p:nvPicPr>
          <p:cNvPr id="1340" name="Google Shape;13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600200"/>
            <a:ext cx="3505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51"/>
          <p:cNvSpPr txBox="1"/>
          <p:nvPr/>
        </p:nvSpPr>
        <p:spPr>
          <a:xfrm>
            <a:off x="5638800" y="2362200"/>
            <a:ext cx="27193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regular</a:t>
            </a:r>
            <a:endParaRPr/>
          </a:p>
        </p:txBody>
      </p:sp>
      <p:sp>
        <p:nvSpPr>
          <p:cNvPr id="1342" name="Google Shape;1342;p51"/>
          <p:cNvSpPr txBox="1"/>
          <p:nvPr/>
        </p:nvSpPr>
        <p:spPr>
          <a:xfrm>
            <a:off x="228600" y="4522787"/>
            <a:ext cx="1555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endParaRPr/>
          </a:p>
        </p:txBody>
      </p:sp>
      <p:sp>
        <p:nvSpPr>
          <p:cNvPr id="1343" name="Google Shape;1343;p51"/>
          <p:cNvSpPr txBox="1"/>
          <p:nvPr/>
        </p:nvSpPr>
        <p:spPr>
          <a:xfrm>
            <a:off x="2286000" y="4572000"/>
            <a:ext cx="4705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the Pumping Lemma</a:t>
            </a:r>
            <a:endParaRPr/>
          </a:p>
        </p:txBody>
      </p:sp>
      <p:sp>
        <p:nvSpPr>
          <p:cNvPr id="1344" name="Google Shape;1344;p51"/>
          <p:cNvSpPr txBox="1"/>
          <p:nvPr/>
        </p:nvSpPr>
        <p:spPr>
          <a:xfrm>
            <a:off x="1050925" y="330200"/>
            <a:ext cx="7466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Pumping Lemma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27" name="Google Shape;127;p1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Pigeonhole Principle</a:t>
            </a:r>
            <a:endParaRPr/>
          </a:p>
        </p:txBody>
      </p:sp>
      <p:pic>
        <p:nvPicPr>
          <p:cNvPr descr="pigeon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81000"/>
            <a:ext cx="1828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2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50" name="Google Shape;1350;p5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1" name="Google Shape;1351;p52"/>
          <p:cNvSpPr txBox="1"/>
          <p:nvPr/>
        </p:nvSpPr>
        <p:spPr>
          <a:xfrm>
            <a:off x="1066800" y="2057400"/>
            <a:ext cx="5718175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for 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      is a regular language</a:t>
            </a:r>
            <a:endParaRPr/>
          </a:p>
        </p:txBody>
      </p:sp>
      <p:pic>
        <p:nvPicPr>
          <p:cNvPr id="1352" name="Google Shape;13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175" y="27051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52"/>
          <p:cNvSpPr txBox="1"/>
          <p:nvPr/>
        </p:nvSpPr>
        <p:spPr>
          <a:xfrm>
            <a:off x="990600" y="4572000"/>
            <a:ext cx="6446837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       is 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apply the 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Pumping Lemma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354" name="Google Shape;13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648200"/>
            <a:ext cx="328612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0"/>
            <a:ext cx="35052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3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61" name="Google Shape;1361;p5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2" name="Google Shape;1362;p53"/>
          <p:cNvSpPr txBox="1"/>
          <p:nvPr/>
        </p:nvSpPr>
        <p:spPr>
          <a:xfrm>
            <a:off x="0" y="1143000"/>
            <a:ext cx="6561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       be the critical length for</a:t>
            </a:r>
            <a:endParaRPr/>
          </a:p>
        </p:txBody>
      </p:sp>
      <p:sp>
        <p:nvSpPr>
          <p:cNvPr id="1363" name="Google Shape;1363;p53"/>
          <p:cNvSpPr txBox="1"/>
          <p:nvPr/>
        </p:nvSpPr>
        <p:spPr>
          <a:xfrm>
            <a:off x="0" y="2667000"/>
            <a:ext cx="5545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string       such that:  </a:t>
            </a:r>
            <a:endParaRPr/>
          </a:p>
        </p:txBody>
      </p:sp>
      <p:pic>
        <p:nvPicPr>
          <p:cNvPr id="1364" name="Google Shape;136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819400"/>
            <a:ext cx="368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743200"/>
            <a:ext cx="1422400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3581400"/>
            <a:ext cx="15494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53"/>
          <p:cNvSpPr txBox="1"/>
          <p:nvPr/>
        </p:nvSpPr>
        <p:spPr>
          <a:xfrm>
            <a:off x="4953000" y="3581400"/>
            <a:ext cx="21542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length</a:t>
            </a:r>
            <a:endParaRPr/>
          </a:p>
        </p:txBody>
      </p:sp>
      <p:pic>
        <p:nvPicPr>
          <p:cNvPr id="1368" name="Google Shape;1368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5181600"/>
            <a:ext cx="20193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53"/>
          <p:cNvSpPr txBox="1"/>
          <p:nvPr/>
        </p:nvSpPr>
        <p:spPr>
          <a:xfrm>
            <a:off x="2225675" y="5334000"/>
            <a:ext cx="17113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pick</a:t>
            </a:r>
            <a:endParaRPr/>
          </a:p>
        </p:txBody>
      </p:sp>
      <p:pic>
        <p:nvPicPr>
          <p:cNvPr id="1370" name="Google Shape;1370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" y="1295400"/>
            <a:ext cx="39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200" y="0"/>
            <a:ext cx="3505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05600" y="1143000"/>
            <a:ext cx="381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53"/>
          <p:cNvSpPr txBox="1"/>
          <p:nvPr/>
        </p:nvSpPr>
        <p:spPr>
          <a:xfrm>
            <a:off x="1981200" y="5029200"/>
            <a:ext cx="4648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4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79" name="Google Shape;1379;p5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0" name="Google Shape;1380;p54"/>
          <p:cNvSpPr txBox="1"/>
          <p:nvPr/>
        </p:nvSpPr>
        <p:spPr>
          <a:xfrm>
            <a:off x="990600" y="1981200"/>
            <a:ext cx="2513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lengths</a:t>
            </a:r>
            <a:endParaRPr/>
          </a:p>
        </p:txBody>
      </p:sp>
      <p:sp>
        <p:nvSpPr>
          <p:cNvPr id="1381" name="Google Shape;1381;p54"/>
          <p:cNvSpPr txBox="1"/>
          <p:nvPr/>
        </p:nvSpPr>
        <p:spPr>
          <a:xfrm>
            <a:off x="152400" y="152400"/>
            <a:ext cx="52006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Pumping Lemma: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382" name="Google Shape;138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057400"/>
            <a:ext cx="3543300" cy="5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86200"/>
            <a:ext cx="669290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54"/>
          <p:cNvSpPr txBox="1"/>
          <p:nvPr/>
        </p:nvSpPr>
        <p:spPr>
          <a:xfrm>
            <a:off x="3565525" y="6126162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85" name="Google Shape;138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5867400"/>
            <a:ext cx="3810000" cy="70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4"/>
          <p:cNvSpPr/>
          <p:nvPr/>
        </p:nvSpPr>
        <p:spPr>
          <a:xfrm rot="5340000">
            <a:off x="4076700" y="4381500"/>
            <a:ext cx="457200" cy="83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7" name="Google Shape;1387;p54"/>
          <p:cNvSpPr/>
          <p:nvPr/>
        </p:nvSpPr>
        <p:spPr>
          <a:xfrm rot="5340000">
            <a:off x="4953000" y="4419600"/>
            <a:ext cx="4572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8" name="Google Shape;1388;p54"/>
          <p:cNvSpPr/>
          <p:nvPr/>
        </p:nvSpPr>
        <p:spPr>
          <a:xfrm rot="5340000">
            <a:off x="6246812" y="3960812"/>
            <a:ext cx="457200" cy="1676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9" name="Google Shape;1389;p54"/>
          <p:cNvSpPr/>
          <p:nvPr/>
        </p:nvSpPr>
        <p:spPr>
          <a:xfrm rot="-5460000">
            <a:off x="4989512" y="2625725"/>
            <a:ext cx="4572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0" name="Google Shape;1390;p54"/>
          <p:cNvSpPr/>
          <p:nvPr/>
        </p:nvSpPr>
        <p:spPr>
          <a:xfrm rot="-5460000">
            <a:off x="6781800" y="3505200"/>
            <a:ext cx="3810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1" name="Google Shape;1391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0" y="51054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5105400"/>
            <a:ext cx="3159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600" y="5105400"/>
            <a:ext cx="265112" cy="27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29200" y="3200400"/>
            <a:ext cx="39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3387" y="3201987"/>
            <a:ext cx="3937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54"/>
          <p:cNvSpPr txBox="1"/>
          <p:nvPr/>
        </p:nvSpPr>
        <p:spPr>
          <a:xfrm>
            <a:off x="1050925" y="1016000"/>
            <a:ext cx="25606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write</a:t>
            </a:r>
            <a:endParaRPr/>
          </a:p>
        </p:txBody>
      </p:sp>
      <p:pic>
        <p:nvPicPr>
          <p:cNvPr id="1397" name="Google Shape;1397;p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0000" y="990600"/>
            <a:ext cx="3733800" cy="703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54"/>
          <p:cNvSpPr txBox="1"/>
          <p:nvPr/>
        </p:nvSpPr>
        <p:spPr>
          <a:xfrm>
            <a:off x="1676400" y="5943600"/>
            <a:ext cx="12874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Thus:</a:t>
            </a:r>
            <a:endParaRPr/>
          </a:p>
        </p:txBody>
      </p:sp>
      <p:pic>
        <p:nvPicPr>
          <p:cNvPr id="1399" name="Google Shape;1399;p5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4114800"/>
            <a:ext cx="762000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5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405" name="Google Shape;1405;p5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6" name="Google Shape;1406;p55"/>
          <p:cNvSpPr txBox="1"/>
          <p:nvPr/>
        </p:nvSpPr>
        <p:spPr>
          <a:xfrm>
            <a:off x="0" y="2209800"/>
            <a:ext cx="50784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Pumping Lemma:</a:t>
            </a:r>
            <a:endParaRPr/>
          </a:p>
        </p:txBody>
      </p:sp>
      <p:pic>
        <p:nvPicPr>
          <p:cNvPr id="1407" name="Google Shape;14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057400"/>
            <a:ext cx="24130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200400"/>
            <a:ext cx="2324100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55"/>
          <p:cNvSpPr txBox="1"/>
          <p:nvPr/>
        </p:nvSpPr>
        <p:spPr>
          <a:xfrm>
            <a:off x="2057400" y="4648200"/>
            <a:ext cx="12874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Thus:</a:t>
            </a:r>
            <a:endParaRPr/>
          </a:p>
        </p:txBody>
      </p:sp>
      <p:pic>
        <p:nvPicPr>
          <p:cNvPr id="1410" name="Google Shape;141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0"/>
            <a:ext cx="26924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4495800"/>
            <a:ext cx="25019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0"/>
            <a:ext cx="3810000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6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418" name="Google Shape;1418;p5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9" name="Google Shape;1419;p56"/>
          <p:cNvSpPr txBox="1"/>
          <p:nvPr/>
        </p:nvSpPr>
        <p:spPr>
          <a:xfrm>
            <a:off x="152400" y="1524000"/>
            <a:ext cx="52006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</a:t>
            </a:r>
            <a:r>
              <a:rPr b="0" i="0" lang="en-US" sz="32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Pumping Lemma: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420" name="Google Shape;14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429000"/>
            <a:ext cx="690880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56"/>
          <p:cNvSpPr txBox="1"/>
          <p:nvPr/>
        </p:nvSpPr>
        <p:spPr>
          <a:xfrm>
            <a:off x="3565525" y="6278562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2" name="Google Shape;1422;p56"/>
          <p:cNvSpPr/>
          <p:nvPr/>
        </p:nvSpPr>
        <p:spPr>
          <a:xfrm rot="5340000">
            <a:off x="2933700" y="3924300"/>
            <a:ext cx="457200" cy="83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3" name="Google Shape;1423;p56"/>
          <p:cNvSpPr/>
          <p:nvPr/>
        </p:nvSpPr>
        <p:spPr>
          <a:xfrm rot="5340000">
            <a:off x="3810000" y="3962400"/>
            <a:ext cx="4572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4" name="Google Shape;1424;p56"/>
          <p:cNvSpPr/>
          <p:nvPr/>
        </p:nvSpPr>
        <p:spPr>
          <a:xfrm rot="5340000">
            <a:off x="5942012" y="3502025"/>
            <a:ext cx="457200" cy="1676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5" name="Google Shape;1425;p56"/>
          <p:cNvSpPr/>
          <p:nvPr/>
        </p:nvSpPr>
        <p:spPr>
          <a:xfrm rot="-5460000">
            <a:off x="4229100" y="1638300"/>
            <a:ext cx="457200" cy="342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6" name="Google Shape;1426;p56"/>
          <p:cNvSpPr/>
          <p:nvPr/>
        </p:nvSpPr>
        <p:spPr>
          <a:xfrm rot="-5460000">
            <a:off x="6400800" y="3048000"/>
            <a:ext cx="3810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7" name="Google Shape;142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6482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4648200"/>
            <a:ext cx="3159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648200"/>
            <a:ext cx="265112" cy="27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6200" y="2667000"/>
            <a:ext cx="11303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7000" y="2743200"/>
            <a:ext cx="3937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56"/>
          <p:cNvSpPr txBox="1"/>
          <p:nvPr/>
        </p:nvSpPr>
        <p:spPr>
          <a:xfrm>
            <a:off x="1600200" y="6019800"/>
            <a:ext cx="12874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Thus:</a:t>
            </a:r>
            <a:endParaRPr/>
          </a:p>
        </p:txBody>
      </p:sp>
      <p:pic>
        <p:nvPicPr>
          <p:cNvPr id="1433" name="Google Shape;1433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86400" y="1371600"/>
            <a:ext cx="25019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Google Shape;1434;p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6800" y="0"/>
            <a:ext cx="2692400" cy="72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56"/>
          <p:cNvSpPr/>
          <p:nvPr/>
        </p:nvSpPr>
        <p:spPr>
          <a:xfrm rot="5340000">
            <a:off x="4648200" y="3962400"/>
            <a:ext cx="4572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6" name="Google Shape;143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4648200"/>
            <a:ext cx="3159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5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24200" y="5867400"/>
            <a:ext cx="2476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5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2000" y="0"/>
            <a:ext cx="3810000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7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444" name="Google Shape;1444;p5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45" name="Google Shape;14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0"/>
            <a:ext cx="2476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9500" y="2032000"/>
            <a:ext cx="3505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57"/>
          <p:cNvSpPr txBox="1"/>
          <p:nvPr/>
        </p:nvSpPr>
        <p:spPr>
          <a:xfrm>
            <a:off x="517525" y="2109787"/>
            <a:ext cx="13255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BUT:</a:t>
            </a:r>
            <a:endParaRPr/>
          </a:p>
        </p:txBody>
      </p:sp>
      <p:pic>
        <p:nvPicPr>
          <p:cNvPr id="1448" name="Google Shape;144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5150" y="4165600"/>
            <a:ext cx="2476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57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CONTRADICTION!!!</a:t>
            </a:r>
            <a:endParaRPr/>
          </a:p>
        </p:txBody>
      </p:sp>
      <p:sp>
        <p:nvSpPr>
          <p:cNvPr id="1450" name="Google Shape;1450;p57"/>
          <p:cNvSpPr/>
          <p:nvPr/>
        </p:nvSpPr>
        <p:spPr>
          <a:xfrm>
            <a:off x="4114800" y="3124200"/>
            <a:ext cx="485775" cy="74771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1" name="Google Shape;1451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0" y="152400"/>
            <a:ext cx="1117600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2" name="Google Shape;1452;p57"/>
          <p:cNvCxnSpPr/>
          <p:nvPr/>
        </p:nvCxnSpPr>
        <p:spPr>
          <a:xfrm>
            <a:off x="0" y="12954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8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458" name="Google Shape;1458;p5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9" name="Google Shape;1459;p58"/>
          <p:cNvSpPr txBox="1"/>
          <p:nvPr/>
        </p:nvSpPr>
        <p:spPr>
          <a:xfrm>
            <a:off x="2590800" y="609600"/>
            <a:ext cx="6154737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assumption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regular language is not true</a:t>
            </a:r>
            <a:endParaRPr/>
          </a:p>
        </p:txBody>
      </p:sp>
      <p:pic>
        <p:nvPicPr>
          <p:cNvPr id="1460" name="Google Shape;146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975" y="6477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58"/>
          <p:cNvSpPr txBox="1"/>
          <p:nvPr/>
        </p:nvSpPr>
        <p:spPr>
          <a:xfrm>
            <a:off x="0" y="4246562"/>
            <a:ext cx="28400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omic Sans MS"/>
              <a:buNone/>
            </a:pPr>
            <a:r>
              <a:rPr b="1" i="0" lang="en-US" sz="4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Conclusion:</a:t>
            </a:r>
            <a:endParaRPr/>
          </a:p>
        </p:txBody>
      </p:sp>
      <p:pic>
        <p:nvPicPr>
          <p:cNvPr id="1462" name="Google Shape;14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44069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58"/>
          <p:cNvSpPr txBox="1"/>
          <p:nvPr/>
        </p:nvSpPr>
        <p:spPr>
          <a:xfrm>
            <a:off x="3733800" y="4343400"/>
            <a:ext cx="47767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a regular language</a:t>
            </a:r>
            <a:endParaRPr/>
          </a:p>
        </p:txBody>
      </p:sp>
      <p:sp>
        <p:nvSpPr>
          <p:cNvPr id="1464" name="Google Shape;1464;p58"/>
          <p:cNvSpPr txBox="1"/>
          <p:nvPr/>
        </p:nvSpPr>
        <p:spPr>
          <a:xfrm>
            <a:off x="0" y="609600"/>
            <a:ext cx="22955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Therefore:</a:t>
            </a:r>
            <a:endParaRPr/>
          </a:p>
        </p:txBody>
      </p:sp>
      <p:sp>
        <p:nvSpPr>
          <p:cNvPr id="1465" name="Google Shape;1465;p58"/>
          <p:cNvSpPr txBox="1"/>
          <p:nvPr/>
        </p:nvSpPr>
        <p:spPr>
          <a:xfrm>
            <a:off x="5775325" y="6065837"/>
            <a:ext cx="2470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FF99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 OF PROOF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59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471" name="Google Shape;1471;p5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2" name="Google Shape;1472;p59"/>
          <p:cNvSpPr/>
          <p:nvPr/>
        </p:nvSpPr>
        <p:spPr>
          <a:xfrm>
            <a:off x="1447800" y="2286000"/>
            <a:ext cx="5943600" cy="3962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3" name="Google Shape;1473;p59"/>
          <p:cNvSpPr txBox="1"/>
          <p:nvPr/>
        </p:nvSpPr>
        <p:spPr>
          <a:xfrm>
            <a:off x="2743200" y="2743200"/>
            <a:ext cx="3529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 languages</a:t>
            </a:r>
            <a:endParaRPr/>
          </a:p>
        </p:txBody>
      </p:sp>
      <p:sp>
        <p:nvSpPr>
          <p:cNvPr id="1474" name="Google Shape;1474;p59"/>
          <p:cNvSpPr txBox="1"/>
          <p:nvPr/>
        </p:nvSpPr>
        <p:spPr>
          <a:xfrm>
            <a:off x="304800" y="914400"/>
            <a:ext cx="419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Non-regular language</a:t>
            </a:r>
            <a:endParaRPr/>
          </a:p>
        </p:txBody>
      </p:sp>
      <p:pic>
        <p:nvPicPr>
          <p:cNvPr id="1475" name="Google Shape;147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838200"/>
            <a:ext cx="2971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886200"/>
            <a:ext cx="1600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382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geon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00200"/>
            <a:ext cx="1371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38100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geon"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143000"/>
            <a:ext cx="1371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905000"/>
            <a:ext cx="1371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914400"/>
            <a:ext cx="1371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733800" y="152400"/>
            <a:ext cx="1579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505200" y="3505200"/>
            <a:ext cx="236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pigeonholes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04800"/>
            <a:ext cx="279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3581400"/>
            <a:ext cx="2413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8382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geon"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724400"/>
            <a:ext cx="1371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38100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geon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4724400"/>
            <a:ext cx="1371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4953000"/>
            <a:ext cx="1371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267200"/>
            <a:ext cx="13716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5867400" y="2590800"/>
            <a:ext cx="1447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3429000" y="1371600"/>
            <a:ext cx="5448300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pigeonhole must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 at least two pigeons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descr="pigeon"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3622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3622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3622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362200"/>
            <a:ext cx="914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5410200" y="2286000"/>
            <a:ext cx="1301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...........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572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5146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3246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419600" y="5105400"/>
            <a:ext cx="1301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...........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733800" y="1066800"/>
            <a:ext cx="1579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352800" y="3962400"/>
            <a:ext cx="236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pigeonholes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2192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2900" y="4178300"/>
            <a:ext cx="39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8450" y="4102100"/>
            <a:ext cx="1155700" cy="31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Pigeonhole Principle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descr="pigeon"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2578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2578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541020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eon"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953000"/>
            <a:ext cx="914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4572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5146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324600" y="4876800"/>
            <a:ext cx="1214437" cy="1214437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419600" y="5105400"/>
            <a:ext cx="1301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...........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762000" y="1143000"/>
            <a:ext cx="1579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pigeons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762000" y="1981200"/>
            <a:ext cx="236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pigeonholes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371600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100" y="2197100"/>
            <a:ext cx="39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2895600"/>
            <a:ext cx="1155700" cy="315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0"/>
          <p:cNvCxnSpPr/>
          <p:nvPr/>
        </p:nvCxnSpPr>
        <p:spPr>
          <a:xfrm>
            <a:off x="6172200" y="3581400"/>
            <a:ext cx="7620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6" name="Google Shape;206;p20"/>
          <p:cNvSpPr txBox="1"/>
          <p:nvPr/>
        </p:nvSpPr>
        <p:spPr>
          <a:xfrm>
            <a:off x="3886200" y="2286000"/>
            <a:ext cx="4589462" cy="116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pigeonhole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at least 2 pigeons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Costas Busch - LSU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2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Pigeonhole Principle</a:t>
            </a: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DFAs</a:t>
            </a:r>
            <a:endParaRPr/>
          </a:p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