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D99F-17C8-4A77-8067-C153FF9EED1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229AE-3F76-4601-9C90-84EC90C2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D4177C-355F-460F-A11B-511614E9DA90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4BCB-A9AA-451A-A9B7-A0DF0BF42BBA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D098F9-CAE8-4868-8F18-7AE3D9A7814A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B35E-BB05-446F-863C-08F72E2B797C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9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2BA10F-6BC6-4A71-8C43-2570D69D19A9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AF22-B555-4D90-A128-BF7DEC92C235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C813-89C0-4DE4-AC24-C8BD0AE8FFC0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E271-C009-4480-A0BB-B1CA5048477D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A800-04C3-4006-ACA6-75A8B1B31F0E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E318DA-6216-44FF-BA94-57FF4757BCDD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3573-CF2F-48C2-9271-641BD1F23B54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9EF752-BC49-477B-9C6B-E3F31C2DC4A7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11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CS3005 –theory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Grading policies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37600" y="3549050"/>
            <a:ext cx="3131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Syed Faisal Ali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sfaisal@nu.edu.pk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Computer Science 4E &amp; 4F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smtClean="0">
                <a:solidFill>
                  <a:schemeClr val="bg1"/>
                </a:solidFill>
              </a:rPr>
              <a:t>2025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mal Languages and Automata Theory 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27" y="3549050"/>
            <a:ext cx="3178752" cy="25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90" y="817962"/>
            <a:ext cx="1879950" cy="187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1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Books are uploaded on Google Classroom.</a:t>
            </a:r>
          </a:p>
          <a:p>
            <a:r>
              <a:rPr lang="en-US" sz="2400" dirty="0" smtClean="0"/>
              <a:t>In course outline every book that may be followed is mentioned clearly.</a:t>
            </a:r>
            <a:endParaRPr lang="en-US" sz="2400" dirty="0"/>
          </a:p>
          <a:p>
            <a:r>
              <a:rPr lang="en-US" sz="2400" dirty="0" smtClean="0"/>
              <a:t>Get at least one basic book “Introduction to Theory of Computation by Daniel I. A. Cohen”.</a:t>
            </a:r>
            <a:endParaRPr lang="en-US" sz="2400" dirty="0"/>
          </a:p>
          <a:p>
            <a:r>
              <a:rPr lang="en-US" sz="2400" dirty="0" smtClean="0"/>
              <a:t>Please </a:t>
            </a:r>
            <a:r>
              <a:rPr lang="en-US" sz="2400" dirty="0"/>
              <a:t>note that slides are just a teaching tools.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assessments will target textbook </a:t>
            </a:r>
            <a:r>
              <a:rPr lang="en-US" sz="2400" dirty="0" smtClean="0"/>
              <a:t>material.</a:t>
            </a:r>
            <a:endParaRPr lang="en-US" sz="2400" dirty="0"/>
          </a:p>
          <a:p>
            <a:r>
              <a:rPr lang="en-US" sz="2400" dirty="0" smtClean="0"/>
              <a:t>Whatever written/drawn/code/solution/ strategy etc</a:t>
            </a:r>
            <a:r>
              <a:rPr lang="en-US" sz="2400" dirty="0"/>
              <a:t>. on the whiteboard becomes part of the syllabus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B35E-BB05-446F-863C-08F72E2B797C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All instructions given on quizzes, midterms, final exam shall be strictly followed.</a:t>
            </a:r>
          </a:p>
          <a:p>
            <a:r>
              <a:rPr lang="en-US" sz="3600" dirty="0" smtClean="0"/>
              <a:t>Instructions </a:t>
            </a:r>
            <a:r>
              <a:rPr lang="en-US" sz="3600" dirty="0"/>
              <a:t>printed on answer sheet shall be strictly followed.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DO </a:t>
            </a:r>
            <a:r>
              <a:rPr lang="en-US" sz="3600" dirty="0">
                <a:solidFill>
                  <a:srgbClr val="FF0000"/>
                </a:solidFill>
              </a:rPr>
              <a:t>NOT </a:t>
            </a:r>
            <a:r>
              <a:rPr lang="en-US" sz="3600" dirty="0"/>
              <a:t>waste answer sheet whitespace. </a:t>
            </a:r>
            <a:r>
              <a:rPr lang="en-US" sz="3600" dirty="0">
                <a:solidFill>
                  <a:srgbClr val="FF0000"/>
                </a:solidFill>
              </a:rPr>
              <a:t>Nor </a:t>
            </a:r>
            <a:r>
              <a:rPr lang="en-US" sz="3600" dirty="0">
                <a:solidFill>
                  <a:schemeClr val="tx1"/>
                </a:solidFill>
              </a:rPr>
              <a:t>include extra sheets without need</a:t>
            </a:r>
            <a:r>
              <a:rPr lang="en-US" sz="3600" dirty="0"/>
              <a:t>.</a:t>
            </a:r>
          </a:p>
          <a:p>
            <a:r>
              <a:rPr lang="en-US" sz="3600" dirty="0" smtClean="0"/>
              <a:t>Cheating/Copying/etc</a:t>
            </a:r>
            <a:r>
              <a:rPr lang="en-US" sz="3600" dirty="0"/>
              <a:t>. shall result of loss of sessional marks up to 20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No extra marks will be given for any participation in the semester (Coder’s Cup /PROCOM/ etc.).</a:t>
            </a:r>
          </a:p>
          <a:p>
            <a:r>
              <a:rPr lang="en-US" sz="3600" dirty="0" smtClean="0"/>
              <a:t>Check your marks on flex within 10 days of assessment.</a:t>
            </a:r>
          </a:p>
          <a:p>
            <a:r>
              <a:rPr lang="en-US" sz="3600" dirty="0" smtClean="0"/>
              <a:t>No marks will be claimed near / after final for the previous assessments.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B35E-BB05-446F-863C-08F72E2B797C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 Right: Asst. Prof. Syed Faisal Ali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B35E-BB05-446F-863C-08F72E2B797C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4062"/>
              </p:ext>
            </p:extLst>
          </p:nvPr>
        </p:nvGraphicFramePr>
        <p:xfrm>
          <a:off x="1290918" y="2151529"/>
          <a:ext cx="9604187" cy="298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023">
                  <a:extLst>
                    <a:ext uri="{9D8B030D-6E8A-4147-A177-3AD203B41FA5}">
                      <a16:colId xmlns:a16="http://schemas.microsoft.com/office/drawing/2014/main" val="4064426058"/>
                    </a:ext>
                  </a:extLst>
                </a:gridCol>
                <a:gridCol w="4460768">
                  <a:extLst>
                    <a:ext uri="{9D8B030D-6E8A-4147-A177-3AD203B41FA5}">
                      <a16:colId xmlns:a16="http://schemas.microsoft.com/office/drawing/2014/main" val="2460038488"/>
                    </a:ext>
                  </a:extLst>
                </a:gridCol>
                <a:gridCol w="3201396">
                  <a:extLst>
                    <a:ext uri="{9D8B030D-6E8A-4147-A177-3AD203B41FA5}">
                      <a16:colId xmlns:a16="http://schemas.microsoft.com/office/drawing/2014/main" val="3915575708"/>
                    </a:ext>
                  </a:extLst>
                </a:gridCol>
              </a:tblGrid>
              <a:tr h="4967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Assessment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9424"/>
                  </a:ext>
                </a:extLst>
              </a:tr>
              <a:tr h="496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9110"/>
                  </a:ext>
                </a:extLst>
              </a:tr>
              <a:tr h="496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Assignments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14727"/>
                  </a:ext>
                </a:extLst>
              </a:tr>
              <a:tr h="496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or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65046"/>
                  </a:ext>
                </a:extLst>
              </a:tr>
              <a:tr h="496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Sessional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</a:t>
                      </a:r>
                      <a:r>
                        <a:rPr lang="en-US" sz="2400" baseline="0" dirty="0" smtClean="0"/>
                        <a:t> Each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98398"/>
                  </a:ext>
                </a:extLst>
              </a:tr>
              <a:tr h="496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7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9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the part of learning.</a:t>
            </a:r>
          </a:p>
          <a:p>
            <a:r>
              <a:rPr lang="en-US" dirty="0" smtClean="0"/>
              <a:t>Develop best project based on your skills and abilities.</a:t>
            </a:r>
          </a:p>
          <a:p>
            <a:r>
              <a:rPr lang="en-US" dirty="0" smtClean="0"/>
              <a:t>Do not copy it from somewhere. </a:t>
            </a:r>
          </a:p>
          <a:p>
            <a:r>
              <a:rPr lang="en-US" dirty="0" smtClean="0"/>
              <a:t>Teachers are always here for your help, take maximum help from your class teachers/ course coordinator (if required).</a:t>
            </a:r>
          </a:p>
          <a:p>
            <a:r>
              <a:rPr lang="en-US" dirty="0" smtClean="0"/>
              <a:t>The project has two parts (paper automata and application).</a:t>
            </a:r>
          </a:p>
          <a:p>
            <a:r>
              <a:rPr lang="en-US" dirty="0" smtClean="0"/>
              <a:t>You need to make both.</a:t>
            </a:r>
          </a:p>
          <a:p>
            <a:r>
              <a:rPr lang="en-US" dirty="0" smtClean="0"/>
              <a:t>Group may consists of 2 to 3 members not more than that.</a:t>
            </a:r>
          </a:p>
          <a:p>
            <a:r>
              <a:rPr lang="en-US" dirty="0" smtClean="0"/>
              <a:t>Submit your project(s) on time as suggested by the teacher.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B35E-BB05-446F-863C-08F72E2B797C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Right: Asst. Prof. Syed Faisal Ali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1462</TotalTime>
  <Words>349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CS3005 –theory of automata</vt:lpstr>
      <vt:lpstr>teaching</vt:lpstr>
      <vt:lpstr>assessments</vt:lpstr>
      <vt:lpstr>assessments</vt:lpstr>
      <vt:lpstr>project</vt:lpstr>
    </vt:vector>
  </TitlesOfParts>
  <Company>Usman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Faisal Ali</dc:creator>
  <cp:lastModifiedBy>Syed Faisal Ali</cp:lastModifiedBy>
  <cp:revision>241</cp:revision>
  <dcterms:created xsi:type="dcterms:W3CDTF">2020-10-25T20:08:50Z</dcterms:created>
  <dcterms:modified xsi:type="dcterms:W3CDTF">2025-01-20T04:10:48Z</dcterms:modified>
</cp:coreProperties>
</file>