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73" r:id="rId3"/>
    <p:sldId id="264" r:id="rId4"/>
    <p:sldId id="338" r:id="rId5"/>
    <p:sldId id="339" r:id="rId6"/>
    <p:sldId id="340" r:id="rId7"/>
    <p:sldId id="341" r:id="rId8"/>
    <p:sldId id="342" r:id="rId9"/>
    <p:sldId id="343" r:id="rId10"/>
    <p:sldId id="261" r:id="rId11"/>
    <p:sldId id="262" r:id="rId12"/>
    <p:sldId id="272" r:id="rId13"/>
    <p:sldId id="274" r:id="rId14"/>
    <p:sldId id="265" r:id="rId15"/>
    <p:sldId id="276" r:id="rId16"/>
    <p:sldId id="280" r:id="rId17"/>
    <p:sldId id="277" r:id="rId18"/>
    <p:sldId id="278" r:id="rId19"/>
    <p:sldId id="279" r:id="rId20"/>
    <p:sldId id="281" r:id="rId21"/>
    <p:sldId id="269" r:id="rId22"/>
    <p:sldId id="270" r:id="rId23"/>
    <p:sldId id="268" r:id="rId24"/>
    <p:sldId id="266" r:id="rId25"/>
    <p:sldId id="267" r:id="rId26"/>
    <p:sldId id="271" r:id="rId27"/>
    <p:sldId id="304" r:id="rId28"/>
    <p:sldId id="305" r:id="rId29"/>
    <p:sldId id="275" r:id="rId30"/>
    <p:sldId id="282" r:id="rId31"/>
    <p:sldId id="283" r:id="rId32"/>
    <p:sldId id="284" r:id="rId33"/>
    <p:sldId id="285" r:id="rId34"/>
    <p:sldId id="30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300" r:id="rId52"/>
    <p:sldId id="301" r:id="rId53"/>
    <p:sldId id="299" r:id="rId54"/>
    <p:sldId id="302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D13290-9C07-49AE-9E15-1B044CDE388B}">
          <p14:sldIdLst>
            <p14:sldId id="256"/>
            <p14:sldId id="273"/>
            <p14:sldId id="264"/>
            <p14:sldId id="338"/>
            <p14:sldId id="339"/>
            <p14:sldId id="340"/>
            <p14:sldId id="341"/>
            <p14:sldId id="342"/>
            <p14:sldId id="343"/>
            <p14:sldId id="261"/>
            <p14:sldId id="262"/>
            <p14:sldId id="272"/>
            <p14:sldId id="274"/>
            <p14:sldId id="265"/>
            <p14:sldId id="276"/>
            <p14:sldId id="280"/>
            <p14:sldId id="277"/>
          </p14:sldIdLst>
        </p14:section>
        <p14:section name="Untitled Section" id="{F615D053-94BF-4369-B0E4-F8D2A7EE0571}">
          <p14:sldIdLst>
            <p14:sldId id="278"/>
            <p14:sldId id="279"/>
            <p14:sldId id="281"/>
            <p14:sldId id="269"/>
            <p14:sldId id="270"/>
            <p14:sldId id="268"/>
            <p14:sldId id="266"/>
            <p14:sldId id="267"/>
            <p14:sldId id="271"/>
            <p14:sldId id="304"/>
            <p14:sldId id="305"/>
            <p14:sldId id="275"/>
            <p14:sldId id="282"/>
            <p14:sldId id="283"/>
            <p14:sldId id="284"/>
            <p14:sldId id="285"/>
            <p14:sldId id="30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29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da Munawar" initials="NM" lastIdx="1" clrIdx="0">
    <p:extLst>
      <p:ext uri="{19B8F6BF-5375-455C-9EA6-DF929625EA0E}">
        <p15:presenceInfo xmlns:p15="http://schemas.microsoft.com/office/powerpoint/2012/main" userId="Nida Munaw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8597E-DF36-48C0-B3A4-9D3CF76E6A54}" v="85" dt="2025-03-27T13:21:54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15" autoAdjust="0"/>
  </p:normalViewPr>
  <p:slideViewPr>
    <p:cSldViewPr snapToGrid="0">
      <p:cViewPr>
        <p:scale>
          <a:sx n="122" d="100"/>
          <a:sy n="122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07DAB-F5B3-4A66-8ACB-813D024C8D32}" type="datetimeFigureOut">
              <a:rPr lang="en-PK" smtClean="0"/>
              <a:t>03/26/2025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93A3E-5806-4BC2-B732-32754ECEAB0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842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8153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11752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6338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93A3E-5806-4BC2-B732-32754ECEAB02}" type="slidenum">
              <a:rPr lang="en-PK" smtClean="0"/>
              <a:t>22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6212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E6D0-16B1-4025-A27D-769E5CC1B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BFA9E-2CFA-402C-9D2D-B62743CE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7CEF-D773-4A92-8765-436D82AFA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CC4D-E413-4215-8F0E-9A3845812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C8B4D-5613-48A0-8342-EC5BFB38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AD88D-7845-4FBB-94F6-5B1164F6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3372F-F6BE-451A-8F1B-6C9452113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899A9-AB44-4A9C-853B-1B2BDEC6F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F4C8D-DDF6-4039-84C7-4D22A90A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9CC14-F44C-4187-B88F-6778C72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7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2F739-3C6E-478B-A247-F4444206F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C31A1-462A-436D-8864-6E24FA0C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00051-D111-4FE2-928F-ED31CAD6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7F14B-27FC-4C7D-AD4F-6C19C9D4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23AD-CDE9-4304-BA0D-6FE43E43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84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9D14-B2B0-40F2-A182-2F619BC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45934-942E-405C-A103-F13C87743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E73EF-E4EE-400B-B9CC-C8C88CA7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BA3B-8633-4779-A39F-8B858418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BB070-5342-4B30-B24A-A9D51F34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3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0090-F9CD-40B2-8EAD-F972B8F4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66395-0798-4AC6-B7AB-401FA39BA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D34A0-70C9-479B-B94F-0F74B8ED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4763-2881-4E1B-A415-CFB93E76F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6E7DD-913E-460D-B430-F5499C132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6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1A50-3A3C-4D1C-8E08-50C5D0A8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4E27D-D23B-41CE-890D-1A692C2D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6E097-2E03-4989-B7EA-B8EC4DC07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8BEFE-0E68-4B20-BEAF-FC11B5578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355B-0BF7-4A09-A049-EA4F5D757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2F30-985E-4043-AFE6-3C27F812D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E9590-2D3C-48E4-B50A-F9BA3262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D628-24DE-4143-A485-7BA47B23A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EC29B-0B7F-479F-A148-7469A4FCE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DF161-23DC-4019-A455-9CB9012F0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DBE6-D495-4047-962B-8FA5A9FF9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FC288-0F43-45C5-9B50-7621A2AD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51E4-9D01-4142-85F2-2D2C70D17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7FAD4C-97EF-4C63-8E7F-18AB9BC4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7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FFCB5-DF8F-4440-A74E-EBCCB045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4CC1-6D41-4689-B813-56D5A17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0E3C3-7367-45CF-A657-64253631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3B67E-9A23-48E2-8D1C-C77CE249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99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DDC33-17C8-47C4-9EEC-DB2A418A1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34337-0195-4F20-83ED-D84F5EDA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65DE4-BE29-4469-AAD6-1DC055ECE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0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F778-2ADB-490D-80E3-10C2B103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D40D-4CD2-46A9-94BD-2A7F0FD68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77913-D181-4E58-A9BF-5FBAA370F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870945-BD4D-484E-95CC-863CC0524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5BAE1-C835-4F07-A1F9-19439E22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8F38D-C367-4251-9953-E15116BB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9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EB46-0CAB-4813-900C-D2C8A206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0810BC-144B-47F6-A53B-E79F356F3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5BC39-0341-4F60-B4A2-A8AC9C700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37CB4-8B06-475F-B216-68CCC041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D5396-A8EE-4034-8488-8E87461D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6E6EE-5895-49F4-9D5A-4CEEF950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9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B4FE-EEDC-4BBA-9B38-DC3E4A7E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B468E-ADE7-4D1C-8BCA-FAF37C270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AD81E-50DF-4719-B3AF-8DA55E84BD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B2438-42C8-412C-BE0B-E2602F4F9C2B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288A6-B934-4A02-BD76-842D7A31F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CE60F-0035-4F30-B07F-B9AEE8600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07FD-55A5-4183-B9D9-90A68EC6D1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394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11E1-13E0-4135-9C44-022D38FFBC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Week 9 </a:t>
            </a:r>
            <a:r>
              <a:rPr lang="en-US" sz="4000" b="1" dirty="0" err="1"/>
              <a:t>lec</a:t>
            </a:r>
            <a:r>
              <a:rPr lang="en-US" sz="4000" b="1" dirty="0"/>
              <a:t> 3</a:t>
            </a:r>
            <a:br>
              <a:rPr lang="en-US" sz="4000" b="1" dirty="0"/>
            </a:br>
            <a:br>
              <a:rPr lang="en-US" sz="4000" dirty="0"/>
            </a:br>
            <a:r>
              <a:rPr lang="en-US" sz="4000" b="1" dirty="0"/>
              <a:t>Week 10 </a:t>
            </a:r>
            <a:r>
              <a:rPr lang="en-US" sz="4000" b="1" dirty="0" err="1"/>
              <a:t>lec</a:t>
            </a:r>
            <a:r>
              <a:rPr lang="en-US" sz="4000" b="1" dirty="0"/>
              <a:t> 1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6F9EF-48B9-4F9D-AEC9-3D37D0F064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149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6186B-2E76-49A1-AE38-8E4B85A3E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667A-1219-4919-AEF5-12561A46E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class A{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    int a;};</a:t>
            </a:r>
          </a:p>
          <a:p>
            <a:r>
              <a:rPr lang="en-US" dirty="0"/>
              <a:t>class B : public A{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	int b;};</a:t>
            </a:r>
          </a:p>
          <a:p>
            <a:r>
              <a:rPr lang="en-US" dirty="0"/>
              <a:t>class C : public A{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	int c;};</a:t>
            </a:r>
          </a:p>
          <a:p>
            <a:r>
              <a:rPr lang="en-US" dirty="0"/>
              <a:t>class D : public B , public C{</a:t>
            </a:r>
          </a:p>
          <a:p>
            <a:r>
              <a:rPr lang="en-US" dirty="0"/>
              <a:t>  public:</a:t>
            </a:r>
          </a:p>
          <a:p>
            <a:r>
              <a:rPr lang="en-US" dirty="0"/>
              <a:t>  	int d;};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F4B60-3217-4337-A92C-C3D5400A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3D60E-EF6F-4D11-AE32-CE08E3510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main(){</a:t>
            </a:r>
          </a:p>
          <a:p>
            <a:r>
              <a:rPr lang="en-US" dirty="0"/>
              <a:t>    D </a:t>
            </a:r>
            <a:r>
              <a:rPr lang="en-US" dirty="0" err="1"/>
              <a:t>d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d.a</a:t>
            </a:r>
            <a:r>
              <a:rPr lang="en-US" dirty="0"/>
              <a:t>;</a:t>
            </a:r>
          </a:p>
          <a:p>
            <a:r>
              <a:rPr lang="en-US" dirty="0"/>
              <a:t>    return 0;}</a:t>
            </a:r>
          </a:p>
        </p:txBody>
      </p:sp>
    </p:spTree>
    <p:extLst>
      <p:ext uri="{BB962C8B-B14F-4D97-AF65-F5344CB8AC3E}">
        <p14:creationId xmlns:p14="http://schemas.microsoft.com/office/powerpoint/2010/main" val="397309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6ACE9-CBDD-40AA-8F18-B48F51D3A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problem is also known as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2F23-3F22-4EF2-9600-25F5D5D1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From above example we can see that “A” is inherited two times in D means an object of class “D” will contain two attributes of “a” (D::C::a and D::B::a).</a:t>
            </a: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1E72047-E1B5-4384-B64F-8C73D5B02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19" y="3482181"/>
            <a:ext cx="5112326" cy="183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3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521B-0540-4AD5-94F8-9D6DD41AF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problem is also known as 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92CF2-A19D-40A8-A495-C7C15B55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As we can see from the figure that data members/function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are inherited twice to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One through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 second through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When any data / function member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accessed by an object of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, ambiguity arises as to which data/function member would be called? One inherited through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or the other inherited through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This confuses compiler and it displays error.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7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1F8C-4639-49E9-8644-9835131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92929"/>
                </a:solidFill>
                <a:effectLst/>
                <a:latin typeface="charter"/>
              </a:rPr>
              <a:t>Memory layout of class “D” object: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E25680F-A1EB-4C45-9F1A-171F41D13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9398" y="1825625"/>
            <a:ext cx="4513203" cy="4351338"/>
          </a:xfrm>
        </p:spPr>
      </p:pic>
    </p:spTree>
    <p:extLst>
      <p:ext uri="{BB962C8B-B14F-4D97-AF65-F5344CB8AC3E}">
        <p14:creationId xmlns:p14="http://schemas.microsoft.com/office/powerpoint/2010/main" val="329184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7256A-8375-416E-B50C-F968A7509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How to resolve this issue?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9B54-09CB-4DFE-AD36-E8E707E6A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To resolve this ambiguity when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inherited in both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, it is declared as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by placing a keyword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as :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70616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9E95-E79F-4D9B-86EE-77C5BF29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How to resolve this issue?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D718-DBA2-4ECC-9D79-C0D884EE2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There will be new virtual base pointers which would be inserted by compiler when we are using virtual inheritance.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92929"/>
                </a:solidFill>
                <a:effectLst/>
                <a:latin typeface="charter"/>
              </a:rPr>
              <a:t>This virtual base pointer will provide an indirect access to class “A” object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and use virtual keyword in all child classes that are associated with problematic class. In previous example problematic class is A that occurs more than once so inherit it by using virtual keyword</a:t>
            </a:r>
            <a:endParaRPr lang="en-US" b="0" i="0" dirty="0">
              <a:solidFill>
                <a:srgbClr val="292929"/>
              </a:solidFill>
              <a:effectLst/>
              <a:latin typeface="charter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9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1812-A767-473D-9F77-E2AE00D88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38FBD-6DAA-4E3D-B1B6-588A5A650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4655" y="2202873"/>
            <a:ext cx="6054436" cy="3214254"/>
          </a:xfrm>
        </p:spPr>
      </p:pic>
    </p:spTree>
    <p:extLst>
      <p:ext uri="{BB962C8B-B14F-4D97-AF65-F5344CB8AC3E}">
        <p14:creationId xmlns:p14="http://schemas.microsoft.com/office/powerpoint/2010/main" val="1363377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64A7-0118-4226-9FB2-608E17C9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65F3-5ECF-44D7-AFD1-660BD4EDF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Virtual base classes offer a way to save space and avoid ambiguities in class hierarchies that use multiple inheritances. When a base class is specified as a virtual base, it can act as an indirect base more than once without duplication of its data members. A single copy of its data members is shared by all the base classes that use virtual base.</a:t>
            </a:r>
          </a:p>
        </p:txBody>
      </p:sp>
    </p:spTree>
    <p:extLst>
      <p:ext uri="{BB962C8B-B14F-4D97-AF65-F5344CB8AC3E}">
        <p14:creationId xmlns:p14="http://schemas.microsoft.com/office/powerpoint/2010/main" val="226590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DDF7-BAB1-479C-8240-FA1DA0E84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BAE1-868F-4AB5-8907-A38486F8B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40424E"/>
                </a:solidFill>
                <a:latin typeface="urw-din"/>
              </a:rPr>
              <a:t>which</a:t>
            </a:r>
            <a:r>
              <a:rPr lang="en-US" sz="3600" b="0" i="0" dirty="0">
                <a:solidFill>
                  <a:srgbClr val="40424E"/>
                </a:solidFill>
                <a:effectLst/>
                <a:latin typeface="urw-din"/>
              </a:rPr>
              <a:t> single copy of its data members is shared?</a:t>
            </a:r>
          </a:p>
          <a:p>
            <a:r>
              <a:rPr lang="en-US" sz="3600" b="0" i="0" dirty="0">
                <a:solidFill>
                  <a:srgbClr val="40424E"/>
                </a:solidFill>
                <a:effectLst/>
                <a:latin typeface="urw-din"/>
              </a:rPr>
              <a:t> both base classes (class B and class C) use virtual base.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9EAC-A040-414D-B323-3FC3377D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>
                <a:solidFill>
                  <a:srgbClr val="292929"/>
                </a:solidFill>
                <a:latin typeface="charter"/>
              </a:rPr>
              <a:t>D</a:t>
            </a:r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iamond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8D45F-EA67-4F8E-9CD5-065B54B1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case of hybrid inheritance, a Diamond problem may arise. The “dreaded diamond” refers to a class structure in which a particular class appears more than once in a class’s inheritance hierarchy. </a:t>
            </a:r>
            <a:endParaRPr lang="en-US" b="0" i="0" dirty="0">
              <a:solidFill>
                <a:srgbClr val="40424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40424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i="0" dirty="0">
              <a:solidFill>
                <a:srgbClr val="40424E"/>
              </a:solidFill>
              <a:effectLst/>
              <a:latin typeface="urw-din"/>
            </a:endParaRPr>
          </a:p>
          <a:p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Consider the situation where we have one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.This class is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A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is inherited by two other classes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B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C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. Both these class are inherited into another in a new class </a:t>
            </a:r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D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 as shown in figure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747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8F2D-E59F-4EFD-A116-9372FF2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F293-8927-473C-8A8D-EA586200B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0424E"/>
                </a:solidFill>
                <a:latin typeface="urw-din"/>
              </a:rPr>
              <a:t>it varies from compiler to compiler</a:t>
            </a: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Depends on compiler which path is selected to access grand parents' data from grand child</a:t>
            </a:r>
          </a:p>
          <a:p>
            <a:endParaRPr lang="en-US" dirty="0">
              <a:solidFill>
                <a:srgbClr val="40424E"/>
              </a:solidFill>
              <a:latin typeface="urw-din"/>
            </a:endParaRPr>
          </a:p>
          <a:p>
            <a:r>
              <a:rPr lang="en-US" dirty="0">
                <a:solidFill>
                  <a:srgbClr val="40424E"/>
                </a:solidFill>
                <a:latin typeface="urw-din"/>
              </a:rPr>
              <a:t>Usually, Last updated </a:t>
            </a:r>
            <a:r>
              <a:rPr lang="en-US" b="0" i="0" dirty="0">
                <a:solidFill>
                  <a:srgbClr val="40424E"/>
                </a:solidFill>
                <a:effectLst/>
                <a:latin typeface="urw-din"/>
              </a:rPr>
              <a:t>copy of its data members is shared by all the base classes that use virtual base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The right most class being inherited is the one who's data member is going to come in derived class</a:t>
            </a:r>
          </a:p>
        </p:txBody>
      </p:sp>
    </p:spTree>
    <p:extLst>
      <p:ext uri="{BB962C8B-B14F-4D97-AF65-F5344CB8AC3E}">
        <p14:creationId xmlns:p14="http://schemas.microsoft.com/office/powerpoint/2010/main" val="2965162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D97-8A40-4BC3-8F20-AD3A038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32E-CCDA-4162-9A40-1EE04B51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class A {</a:t>
            </a:r>
          </a:p>
          <a:p>
            <a:pPr marL="0" indent="0">
              <a:buNone/>
            </a:pPr>
            <a:r>
              <a:rPr lang="en-US" dirty="0"/>
              <a:t>public:</a:t>
            </a:r>
          </a:p>
          <a:p>
            <a:pPr marL="0" indent="0">
              <a:buNone/>
            </a:pPr>
            <a:r>
              <a:rPr lang="en-US" dirty="0"/>
              <a:t>	int a;</a:t>
            </a:r>
          </a:p>
          <a:p>
            <a:pPr marL="0" indent="0">
              <a:buNone/>
            </a:pPr>
            <a:r>
              <a:rPr lang="en-US" dirty="0"/>
              <a:t>	A() {</a:t>
            </a:r>
          </a:p>
          <a:p>
            <a:pPr marL="0" indent="0">
              <a:buNone/>
            </a:pPr>
            <a:r>
              <a:rPr lang="en-US" dirty="0"/>
              <a:t>		a = 10;	}};</a:t>
            </a:r>
          </a:p>
          <a:p>
            <a:pPr marL="0" indent="0">
              <a:buNone/>
            </a:pPr>
            <a:r>
              <a:rPr lang="en-US" dirty="0"/>
              <a:t>class B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B() {</a:t>
            </a:r>
          </a:p>
          <a:p>
            <a:pPr marL="0" indent="0">
              <a:buNone/>
            </a:pPr>
            <a:r>
              <a:rPr lang="en-US" dirty="0"/>
              <a:t>		a ++;	}};</a:t>
            </a:r>
          </a:p>
          <a:p>
            <a:pPr marL="0" indent="0">
              <a:buNone/>
            </a:pPr>
            <a:r>
              <a:rPr lang="en-US" dirty="0"/>
              <a:t>class C : public virtual A {</a:t>
            </a:r>
          </a:p>
          <a:p>
            <a:pPr marL="0" indent="0">
              <a:buNone/>
            </a:pPr>
            <a:r>
              <a:rPr lang="en-US" dirty="0"/>
              <a:t>	public:</a:t>
            </a:r>
          </a:p>
          <a:p>
            <a:pPr marL="0" indent="0">
              <a:buNone/>
            </a:pPr>
            <a:r>
              <a:rPr lang="en-US" dirty="0"/>
              <a:t>	C() {</a:t>
            </a:r>
          </a:p>
          <a:p>
            <a:pPr marL="0" indent="0">
              <a:buNone/>
            </a:pPr>
            <a:r>
              <a:rPr lang="en-US" dirty="0"/>
              <a:t>		a ++;}};</a:t>
            </a:r>
          </a:p>
          <a:p>
            <a:pPr marL="0" indent="0">
              <a:buNone/>
            </a:pPr>
            <a:r>
              <a:rPr lang="en-US" dirty="0"/>
              <a:t>class D : public B ,public C {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28840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6C7-1D33-4D8C-B257-03D2DF8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F094-C30A-402D-B856-AFAF398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D object; // object creation of class 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 = " &lt;&lt; </a:t>
            </a:r>
            <a:r>
              <a:rPr lang="en-US" dirty="0" err="1"/>
              <a:t>object.a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750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0463C-36E2-4D2F-8DE6-0A656472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virtual base class / virtual inheritance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F6964A-31C6-D2A2-3CFD-64133E9CC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681805"/>
            <a:ext cx="6780700" cy="349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83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5D97-8A40-4BC3-8F20-AD3A038A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EF32E-CCDA-4162-9A40-1EE04B51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A() {</a:t>
            </a:r>
          </a:p>
          <a:p>
            <a:r>
              <a:rPr lang="en-US" dirty="0"/>
              <a:t>		a = 10;	}};</a:t>
            </a:r>
          </a:p>
          <a:p>
            <a:r>
              <a:rPr lang="en-US" dirty="0"/>
              <a:t>class B : public virtual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B() {</a:t>
            </a:r>
          </a:p>
          <a:p>
            <a:r>
              <a:rPr lang="en-US" dirty="0"/>
              <a:t>		a = 1;	}};</a:t>
            </a:r>
          </a:p>
          <a:p>
            <a:r>
              <a:rPr lang="en-US" dirty="0"/>
              <a:t>class C : public virtual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C() {</a:t>
            </a:r>
          </a:p>
          <a:p>
            <a:r>
              <a:rPr lang="en-US" dirty="0"/>
              <a:t>		a = 2;}};</a:t>
            </a:r>
          </a:p>
          <a:p>
            <a:r>
              <a:rPr lang="en-US" dirty="0"/>
              <a:t>class D : public C , public B {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40150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F6C7-1D33-4D8C-B257-03D2DF8F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5F094-C30A-402D-B856-AFAF39891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 object; // object creation of class d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"a = " &lt;&lt; </a:t>
            </a:r>
            <a:r>
              <a:rPr lang="en-US" dirty="0" err="1"/>
              <a:t>object.a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753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5DE3-D1CC-4F94-8D12-5CE9E254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6E4B3-F3AE-4BF9-93D9-4EB3BC02B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2037" y="2064327"/>
            <a:ext cx="6809076" cy="3782291"/>
          </a:xfrm>
        </p:spPr>
      </p:pic>
    </p:spTree>
    <p:extLst>
      <p:ext uri="{BB962C8B-B14F-4D97-AF65-F5344CB8AC3E}">
        <p14:creationId xmlns:p14="http://schemas.microsoft.com/office/powerpoint/2010/main" val="2018719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 : public C , public B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D() {</a:t>
            </a:r>
          </a:p>
          <a:p>
            <a:r>
              <a:rPr lang="en-US" dirty="0"/>
              <a:t>		a = 5;} // now the last updated value will be 5</a:t>
            </a:r>
          </a:p>
          <a:p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a;}};</a:t>
            </a:r>
          </a:p>
        </p:txBody>
      </p:sp>
    </p:spTree>
    <p:extLst>
      <p:ext uri="{BB962C8B-B14F-4D97-AF65-F5344CB8AC3E}">
        <p14:creationId xmlns:p14="http://schemas.microsoft.com/office/powerpoint/2010/main" val="4027976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40424E"/>
                </a:solidFill>
                <a:latin typeface="urw-din"/>
              </a:rPr>
              <a:t>virtual base class / virtual inheritance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097" y="2347783"/>
            <a:ext cx="5759793" cy="293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71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E6B-E80B-4C8B-B9AD-170EEA14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53939-E16D-4BAA-9B8C-3D1EB5C2E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A() {</a:t>
            </a:r>
          </a:p>
          <a:p>
            <a:r>
              <a:rPr lang="en-US" dirty="0"/>
              <a:t>		a = 10;	}</a:t>
            </a:r>
          </a:p>
          <a:p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r>
              <a:rPr lang="en-US" dirty="0"/>
              <a:t>		}};</a:t>
            </a:r>
          </a:p>
        </p:txBody>
      </p:sp>
    </p:spTree>
    <p:extLst>
      <p:ext uri="{BB962C8B-B14F-4D97-AF65-F5344CB8AC3E}">
        <p14:creationId xmlns:p14="http://schemas.microsoft.com/office/powerpoint/2010/main" val="102669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B36C-BCC5-4E54-A103-70054DD3A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292929"/>
                </a:solidFill>
                <a:effectLst/>
                <a:latin typeface="charter"/>
              </a:rPr>
              <a:t>diamond problem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38CD1A-3705-47A8-B475-7EA6F6C92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945" y="2543968"/>
            <a:ext cx="4752110" cy="3288795"/>
          </a:xfrm>
        </p:spPr>
      </p:pic>
    </p:spTree>
    <p:extLst>
      <p:ext uri="{BB962C8B-B14F-4D97-AF65-F5344CB8AC3E}">
        <p14:creationId xmlns:p14="http://schemas.microsoft.com/office/powerpoint/2010/main" val="163010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02A5-4863-4B98-A75E-A5BAD8107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F888A-3308-4DC8-8E79-29EA1F4F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B : public virtual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B() {</a:t>
            </a:r>
          </a:p>
          <a:p>
            <a:r>
              <a:rPr lang="en-US" dirty="0"/>
              <a:t>		a = 1;	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</a:t>
            </a:r>
          </a:p>
          <a:p>
            <a:r>
              <a:rPr lang="en-US" dirty="0"/>
              <a:t>		}};</a:t>
            </a:r>
          </a:p>
        </p:txBody>
      </p:sp>
    </p:spTree>
    <p:extLst>
      <p:ext uri="{BB962C8B-B14F-4D97-AF65-F5344CB8AC3E}">
        <p14:creationId xmlns:p14="http://schemas.microsoft.com/office/powerpoint/2010/main" val="214101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00E9-49C0-4573-92F0-519A47E0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0D34-114E-4F2B-907C-D84327CA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C : public virtual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C() {</a:t>
            </a:r>
          </a:p>
          <a:p>
            <a:r>
              <a:rPr lang="en-US" dirty="0"/>
              <a:t>		a = 2;}</a:t>
            </a:r>
          </a:p>
          <a:p>
            <a:r>
              <a:rPr lang="en-US" dirty="0"/>
              <a:t>	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r>
              <a:rPr lang="en-US" dirty="0"/>
              <a:t>			</a:t>
            </a:r>
            <a:r>
              <a:rPr lang="en-US" dirty="0" err="1"/>
              <a:t>cout</a:t>
            </a:r>
            <a:r>
              <a:rPr lang="en-US" dirty="0"/>
              <a:t> &lt;&lt; a;}};</a:t>
            </a:r>
          </a:p>
          <a:p>
            <a:r>
              <a:rPr lang="en-US" dirty="0"/>
              <a:t>class D : public C , public B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</a:t>
            </a:r>
            <a:r>
              <a:rPr lang="en-US" dirty="0" err="1"/>
              <a:t>getval</a:t>
            </a:r>
            <a:r>
              <a:rPr lang="en-US" dirty="0"/>
              <a:t>(){</a:t>
            </a:r>
          </a:p>
          <a:p>
            <a:r>
              <a:rPr lang="en-US" dirty="0"/>
              <a:t>			</a:t>
            </a:r>
            <a:r>
              <a:rPr lang="en-US" dirty="0">
                <a:solidFill>
                  <a:srgbClr val="FF0000"/>
                </a:solidFill>
              </a:rPr>
              <a:t>C::getval();</a:t>
            </a:r>
            <a:r>
              <a:rPr lang="en-US" dirty="0"/>
              <a:t>} // we are expecting it’ll print 2</a:t>
            </a:r>
          </a:p>
        </p:txBody>
      </p:sp>
    </p:spTree>
    <p:extLst>
      <p:ext uri="{BB962C8B-B14F-4D97-AF65-F5344CB8AC3E}">
        <p14:creationId xmlns:p14="http://schemas.microsoft.com/office/powerpoint/2010/main" val="267682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BA6E-4ED3-4E98-BF3D-D328292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0424E"/>
                </a:solidFill>
                <a:effectLst/>
                <a:latin typeface="urw-din"/>
              </a:rPr>
              <a:t>virtual base class / virtual inheritance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E70D-ED49-4B73-B61C-503B229CA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 object; // object creation of class d</a:t>
            </a:r>
          </a:p>
          <a:p>
            <a:r>
              <a:rPr lang="en-US" dirty="0"/>
              <a:t>	</a:t>
            </a:r>
            <a:r>
              <a:rPr lang="en-US" dirty="0" err="1"/>
              <a:t>object.getval</a:t>
            </a:r>
            <a:r>
              <a:rPr lang="en-US" dirty="0"/>
              <a:t>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3248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99FDB-3889-4B83-8562-E76D0E62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it will take rightmost inherited value of class B because we use virtual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13EEF7-878F-4449-9394-3804FF490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1903" y="1690688"/>
            <a:ext cx="6460548" cy="3349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519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created object of class D compiler will choose one path from grand child to grand parent either from Class B or Class C </a:t>
            </a:r>
          </a:p>
          <a:p>
            <a:r>
              <a:rPr lang="en-US" dirty="0"/>
              <a:t>In this case compiler will choose right most inherited class that is class B and print the value accordingly that’s why it will hide the value updated in Class C</a:t>
            </a:r>
          </a:p>
          <a:p>
            <a:r>
              <a:rPr lang="en-US" dirty="0"/>
              <a:t>If you want to access the updated value of class C you have to create the object of class C instead of class D it works normally </a:t>
            </a:r>
          </a:p>
        </p:txBody>
      </p:sp>
    </p:spTree>
    <p:extLst>
      <p:ext uri="{BB962C8B-B14F-4D97-AF65-F5344CB8AC3E}">
        <p14:creationId xmlns:p14="http://schemas.microsoft.com/office/powerpoint/2010/main" val="23635716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7228-4A11-402B-87AC-ADDA978F4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1D7D-824C-4ADE-AD6B-E6C29046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200" b="1" dirty="0"/>
              <a:t>class A {</a:t>
            </a:r>
          </a:p>
          <a:p>
            <a:pPr marL="0" indent="0">
              <a:buNone/>
            </a:pPr>
            <a:r>
              <a:rPr lang="en-US" sz="1200" b="1" dirty="0"/>
              <a:t>public:</a:t>
            </a:r>
          </a:p>
          <a:p>
            <a:pPr marL="0" indent="0">
              <a:buNone/>
            </a:pPr>
            <a:r>
              <a:rPr lang="en-US" sz="1200" b="1" dirty="0"/>
              <a:t>	int a;</a:t>
            </a:r>
          </a:p>
          <a:p>
            <a:pPr marL="0" indent="0">
              <a:buNone/>
            </a:pPr>
            <a:r>
              <a:rPr lang="en-US" sz="1200" b="1" dirty="0"/>
              <a:t>	A() {</a:t>
            </a:r>
          </a:p>
          <a:p>
            <a:pPr marL="0" indent="0">
              <a:buNone/>
            </a:pPr>
            <a:r>
              <a:rPr lang="en-US" sz="1200" b="1" dirty="0"/>
              <a:t>		</a:t>
            </a:r>
            <a:r>
              <a:rPr lang="en-US" sz="1200" b="1" dirty="0" err="1"/>
              <a:t>cout</a:t>
            </a:r>
            <a:r>
              <a:rPr lang="en-US" sz="1200" b="1" dirty="0"/>
              <a:t> &lt;&lt; "A" &lt;&lt; </a:t>
            </a:r>
            <a:r>
              <a:rPr lang="en-US" sz="1200" b="1" dirty="0" err="1"/>
              <a:t>endl</a:t>
            </a:r>
            <a:r>
              <a:rPr lang="en-US" sz="1200" b="1" dirty="0"/>
              <a:t>;	}};</a:t>
            </a:r>
          </a:p>
          <a:p>
            <a:pPr marL="0" indent="0">
              <a:buNone/>
            </a:pPr>
            <a:r>
              <a:rPr lang="en-US" sz="1200" b="1" dirty="0"/>
              <a:t>class B : public  A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B() {</a:t>
            </a:r>
            <a:r>
              <a:rPr lang="en-US" sz="1200" b="1" dirty="0" err="1"/>
              <a:t>cout</a:t>
            </a:r>
            <a:r>
              <a:rPr lang="en-US" sz="1200" b="1" dirty="0"/>
              <a:t> &lt;&lt; "B" &lt;&lt; </a:t>
            </a:r>
            <a:r>
              <a:rPr lang="en-US" sz="1200" b="1" dirty="0" err="1"/>
              <a:t>endl</a:t>
            </a:r>
            <a:r>
              <a:rPr lang="en-US" sz="1200" b="1" dirty="0"/>
              <a:t>;	}};</a:t>
            </a:r>
          </a:p>
          <a:p>
            <a:pPr marL="0" indent="0">
              <a:buNone/>
            </a:pPr>
            <a:r>
              <a:rPr lang="en-US" sz="1200" b="1" dirty="0"/>
              <a:t>class C : public  A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C() {</a:t>
            </a:r>
            <a:r>
              <a:rPr lang="en-US" sz="1200" b="1" dirty="0" err="1"/>
              <a:t>cout</a:t>
            </a:r>
            <a:r>
              <a:rPr lang="en-US" sz="1200" b="1" dirty="0"/>
              <a:t> &lt;&lt; "C" &lt;&lt; </a:t>
            </a:r>
            <a:r>
              <a:rPr lang="en-US" sz="1200" b="1" dirty="0" err="1"/>
              <a:t>endl</a:t>
            </a:r>
            <a:r>
              <a:rPr lang="en-US" sz="1200" b="1" dirty="0"/>
              <a:t>;}};</a:t>
            </a:r>
          </a:p>
          <a:p>
            <a:pPr marL="0" indent="0">
              <a:buNone/>
            </a:pPr>
            <a:r>
              <a:rPr lang="en-US" sz="1200" b="1" dirty="0"/>
              <a:t>class D : public B ,public C {</a:t>
            </a:r>
          </a:p>
          <a:p>
            <a:pPr marL="0" indent="0">
              <a:buNone/>
            </a:pPr>
            <a:r>
              <a:rPr lang="en-US" sz="1200" b="1" dirty="0"/>
              <a:t>	public:</a:t>
            </a:r>
          </a:p>
          <a:p>
            <a:pPr marL="0" indent="0">
              <a:buNone/>
            </a:pPr>
            <a:r>
              <a:rPr lang="en-US" sz="1200" b="1" dirty="0"/>
              <a:t>	D() {</a:t>
            </a:r>
            <a:r>
              <a:rPr lang="en-US" sz="1200" b="1" dirty="0" err="1"/>
              <a:t>cout</a:t>
            </a:r>
            <a:r>
              <a:rPr lang="en-US" sz="1200" b="1" dirty="0"/>
              <a:t> &lt;&lt; "D" &lt;&lt; </a:t>
            </a:r>
            <a:r>
              <a:rPr lang="en-US" sz="1200" b="1" dirty="0" err="1"/>
              <a:t>endl</a:t>
            </a:r>
            <a:r>
              <a:rPr lang="en-US" sz="1200" b="1" dirty="0"/>
              <a:t>;}};</a:t>
            </a:r>
          </a:p>
          <a:p>
            <a:pPr marL="0" indent="0">
              <a:buNone/>
            </a:pPr>
            <a:r>
              <a:rPr lang="en-US" sz="1200" b="1" dirty="0"/>
              <a:t>int main(){</a:t>
            </a:r>
          </a:p>
          <a:p>
            <a:pPr marL="0" indent="0">
              <a:buNone/>
            </a:pPr>
            <a:r>
              <a:rPr lang="en-US" sz="1200" b="1" dirty="0"/>
              <a:t>	D object; // object creation of class d</a:t>
            </a:r>
          </a:p>
          <a:p>
            <a:pPr marL="0" indent="0">
              <a:buNone/>
            </a:pPr>
            <a:r>
              <a:rPr lang="en-US" sz="1200" b="1" dirty="0"/>
              <a:t>	return 0;}</a:t>
            </a:r>
          </a:p>
          <a:p>
            <a:pPr marL="0" indent="0">
              <a:buNone/>
            </a:pPr>
            <a:endParaRPr lang="en-PK" sz="1200" b="1" dirty="0"/>
          </a:p>
        </p:txBody>
      </p:sp>
    </p:spTree>
    <p:extLst>
      <p:ext uri="{BB962C8B-B14F-4D97-AF65-F5344CB8AC3E}">
        <p14:creationId xmlns:p14="http://schemas.microsoft.com/office/powerpoint/2010/main" val="853325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7783-7953-41F3-8DB9-99A96C2A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A5D96-345C-4693-A2F6-D1C41F2EF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9744" y="2119746"/>
            <a:ext cx="7096991" cy="2891286"/>
          </a:xfrm>
        </p:spPr>
      </p:pic>
    </p:spTree>
    <p:extLst>
      <p:ext uri="{BB962C8B-B14F-4D97-AF65-F5344CB8AC3E}">
        <p14:creationId xmlns:p14="http://schemas.microsoft.com/office/powerpoint/2010/main" val="42483910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E40E1-E961-4BC5-AFE6-58F059C4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virtual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AD4F-FD64-47FB-AAA1-827869B64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A(int a)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r>
              <a:rPr lang="en-US" dirty="0"/>
              <a:t>class B : 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B():A(2) {	}};</a:t>
            </a:r>
          </a:p>
          <a:p>
            <a:r>
              <a:rPr lang="en-US" dirty="0"/>
              <a:t>class C : 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C():A(3) {}};</a:t>
            </a:r>
          </a:p>
          <a:p>
            <a:r>
              <a:rPr lang="en-US" dirty="0"/>
              <a:t>class D : public B ,public C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D() {	}};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	D object; // object creation of class d</a:t>
            </a:r>
          </a:p>
          <a:p>
            <a:r>
              <a:rPr lang="en-US" dirty="0"/>
              <a:t>	return 0;}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32064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0F33C-80CE-4DA5-B4CB-296072A04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F54958-7071-4E35-934D-B9030CA358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3646" y="3002987"/>
            <a:ext cx="4244708" cy="1996613"/>
          </a:xfrm>
        </p:spPr>
      </p:pic>
    </p:spTree>
    <p:extLst>
      <p:ext uri="{BB962C8B-B14F-4D97-AF65-F5344CB8AC3E}">
        <p14:creationId xmlns:p14="http://schemas.microsoft.com/office/powerpoint/2010/main" val="25787820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AC74-BF35-4F77-9F20-2969AE5F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virtual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77FD1-C887-47A3-9CFC-C1AA7D374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A(int a)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r>
              <a:rPr lang="en-US" dirty="0"/>
              <a:t>class B :  virtual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B():A(2) {	}};</a:t>
            </a:r>
          </a:p>
          <a:p>
            <a:r>
              <a:rPr lang="en-US" dirty="0"/>
              <a:t>class C :  virtual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C():A(3) {}};</a:t>
            </a:r>
          </a:p>
          <a:p>
            <a:r>
              <a:rPr lang="en-US" dirty="0"/>
              <a:t>class D : public B ,public C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D() {	}};</a:t>
            </a:r>
          </a:p>
          <a:p>
            <a:r>
              <a:rPr lang="en-US" dirty="0"/>
              <a:t>int main(){</a:t>
            </a:r>
          </a:p>
          <a:p>
            <a:r>
              <a:rPr lang="en-US" dirty="0"/>
              <a:t>	D object; // object creation of class d</a:t>
            </a:r>
          </a:p>
          <a:p>
            <a:r>
              <a:rPr lang="en-US" dirty="0"/>
              <a:t>	return 0;}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44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309EA-FC9B-4BDE-B6B3-EA719460F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168DE-A590-4AC3-90F3-275D589D4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b="1" dirty="0"/>
              <a:t>class A{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class B : public A{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class C : public A{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class D : public B , public C{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/>
              <a:t>int main(){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(A)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(B)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(C)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(D)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}</a:t>
            </a:r>
            <a:endParaRPr lang="en-PK" sz="1600" b="1" dirty="0"/>
          </a:p>
        </p:txBody>
      </p:sp>
    </p:spTree>
    <p:extLst>
      <p:ext uri="{BB962C8B-B14F-4D97-AF65-F5344CB8AC3E}">
        <p14:creationId xmlns:p14="http://schemas.microsoft.com/office/powerpoint/2010/main" val="1754482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C031-DD33-4252-9C81-7C875691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FCE0B-3E40-4D6D-9148-6131C2D31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8032" y="3155400"/>
            <a:ext cx="7795936" cy="1691787"/>
          </a:xfrm>
        </p:spPr>
      </p:pic>
    </p:spTree>
    <p:extLst>
      <p:ext uri="{BB962C8B-B14F-4D97-AF65-F5344CB8AC3E}">
        <p14:creationId xmlns:p14="http://schemas.microsoft.com/office/powerpoint/2010/main" val="34179403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164-61FD-4BF0-BF32-CBCA5A43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D is responsible to give value to its indirect parent class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8B94F-4AE2-47D4-9B99-FF59D3419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std;</a:t>
            </a:r>
          </a:p>
          <a:p>
            <a:r>
              <a:rPr lang="en-US" dirty="0"/>
              <a:t>class A 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	A(int a) {</a:t>
            </a:r>
          </a:p>
          <a:p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a &lt;&lt; </a:t>
            </a:r>
            <a:r>
              <a:rPr lang="en-US" dirty="0" err="1"/>
              <a:t>endl</a:t>
            </a:r>
            <a:r>
              <a:rPr lang="en-US" dirty="0"/>
              <a:t>;	}};</a:t>
            </a:r>
          </a:p>
          <a:p>
            <a:r>
              <a:rPr lang="en-US" dirty="0"/>
              <a:t>class B :  virtual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B():A(2)//compiler will ignore this but you cannot skip this line for </a:t>
            </a:r>
            <a:r>
              <a:rPr lang="en-US" dirty="0" err="1"/>
              <a:t>hirarichal</a:t>
            </a:r>
            <a:r>
              <a:rPr lang="en-US" dirty="0"/>
              <a:t> inheritance {	}};</a:t>
            </a:r>
          </a:p>
          <a:p>
            <a:r>
              <a:rPr lang="en-US" dirty="0"/>
              <a:t>class C :  virtual public  A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C():A(3)//compiler will ignore this but you cannot skip this line for </a:t>
            </a:r>
            <a:r>
              <a:rPr lang="en-US" dirty="0" err="1"/>
              <a:t>hirarichal</a:t>
            </a:r>
            <a:r>
              <a:rPr lang="en-US" dirty="0"/>
              <a:t> inheritance {</a:t>
            </a:r>
          </a:p>
          <a:p>
            <a:r>
              <a:rPr lang="en-US" dirty="0"/>
              <a:t>	}};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72279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DC90-49B9-4303-A6B3-A5ECE82E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88E85-8DB6-4799-807F-DF7442848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D : public B ,public C {</a:t>
            </a:r>
          </a:p>
          <a:p>
            <a:r>
              <a:rPr lang="en-US" dirty="0"/>
              <a:t>	public:</a:t>
            </a:r>
          </a:p>
          <a:p>
            <a:r>
              <a:rPr lang="en-US" dirty="0"/>
              <a:t>	D():A(1) {	}};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D object; // object creation of class d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11459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57AB-8724-4B55-8B56-34C68C14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4ED20-E0ED-4547-9044-E35B1F592E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975" y="1956619"/>
            <a:ext cx="6439328" cy="3130619"/>
          </a:xfrm>
        </p:spPr>
      </p:pic>
    </p:spTree>
    <p:extLst>
      <p:ext uri="{BB962C8B-B14F-4D97-AF65-F5344CB8AC3E}">
        <p14:creationId xmlns:p14="http://schemas.microsoft.com/office/powerpoint/2010/main" val="1491038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220DB-B52E-4576-BE53-DE55BDC17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348933-1503-43FB-8F66-13DBF7F149D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0618" y="2355273"/>
            <a:ext cx="4890655" cy="353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233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CAFC3-624F-4DA2-B40B-4D32989F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3F53-4E5D-4DD4-9582-238F351AB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 "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power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;}};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Scanner: 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Scanner(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(power) {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"Scanner: "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scanner &lt;&lt; </a:t>
            </a:r>
            <a:r>
              <a:rPr lang="en-US" dirty="0">
                <a:solidFill>
                  <a:srgbClr val="A3151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}};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464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75C-C515-46A4-9E62-180AA09F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E24ED-5D0B-4754-A070-2C0CF3794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Printer: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Printer(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(power) 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"Printer: 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&lt;&lt; printer &lt;&lt; </a:t>
            </a:r>
            <a:r>
              <a:rPr lang="en-US" sz="240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'\n'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 }};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Copier: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public: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Copier(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scanner,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printer, </a:t>
            </a:r>
            <a:r>
              <a:rPr lang="en-US" sz="24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power)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  : Scanner(scanner, power), Printer(printer, power) {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}};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53807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A454-CBD1-4C35-9B20-805C56E5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55DB-DE19-4C8F-9B6B-1A3E3377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main()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Copier copier(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solidFill>
                  <a:srgbClr val="09885A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  <a:p>
            <a:pPr marL="0" algn="just">
              <a:lnSpc>
                <a:spcPct val="100000"/>
              </a:lnSpc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If you were to create a Copier class object, by default you would end up with two copies of the </a:t>
            </a:r>
            <a:r>
              <a:rPr lang="en-US" sz="24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24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class -- one from Printer, and one from Scanner. This has the following structure: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115468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A5692-0DC4-43C1-8ACC-65A63023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3AA8DE-4322-4B3C-AB02-418930C8C5F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5782" y="1967345"/>
            <a:ext cx="6737206" cy="390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074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3354-7B15-4705-8FAA-6B5811E24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92929"/>
                </a:solidFill>
                <a:latin typeface="charter"/>
              </a:rPr>
              <a:t>Identify the problematic class through parametrized constructor ?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9B7545B-0FEC-4CD2-8866-8F6075C1DCB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763" y="2986881"/>
            <a:ext cx="4973781" cy="2956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25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24B94-ECEE-48B1-A894-6A6C37845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8C3805-0FE2-445E-85C4-895595BF7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575" y="2343150"/>
            <a:ext cx="5857875" cy="3390900"/>
          </a:xfrm>
        </p:spPr>
      </p:pic>
    </p:spTree>
    <p:extLst>
      <p:ext uri="{BB962C8B-B14F-4D97-AF65-F5344CB8AC3E}">
        <p14:creationId xmlns:p14="http://schemas.microsoft.com/office/powerpoint/2010/main" val="57781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B27A-6D66-48F1-AD34-5544D89D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5FE1-C964-410C-9B21-B4BD05D1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&lt;iostream&gt;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 power) { std::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" &lt;&lt; power &lt;&lt; '\n'; }};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 Scanner: virtual public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public: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Scanner(int scanner, int power)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: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PoweredDevice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(power) 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// this line is required to create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Scanner</a:t>
            </a:r>
            <a:r>
              <a:rPr lang="en-US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objects, but ignored in this case because we are working with copier object</a:t>
            </a:r>
          </a:p>
          <a:p>
            <a:pPr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{	std::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"Scanner: " &lt;&lt; scanner &lt;&lt; '\n'; }};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507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2359-0FA5-40CF-9952-0A82D74C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0C19-1C5B-4EA5-B4A2-DA34E7E4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Printer: virtual public </a:t>
            </a:r>
            <a:r>
              <a:rPr lang="en-US" dirty="0" err="1"/>
              <a:t>PoweredDevice</a:t>
            </a:r>
            <a:r>
              <a:rPr lang="en-US" dirty="0"/>
              <a:t> // note: </a:t>
            </a:r>
            <a:r>
              <a:rPr lang="en-US" dirty="0" err="1"/>
              <a:t>PoweredDevice</a:t>
            </a:r>
            <a:r>
              <a:rPr lang="en-US" dirty="0"/>
              <a:t> is now a virtual base class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Printer(int printer, int power)</a:t>
            </a:r>
          </a:p>
          <a:p>
            <a:r>
              <a:rPr lang="en-US" dirty="0"/>
              <a:t>        : </a:t>
            </a:r>
            <a:r>
              <a:rPr lang="en-US" dirty="0" err="1"/>
              <a:t>PoweredDevice</a:t>
            </a:r>
            <a:r>
              <a:rPr lang="en-US" dirty="0"/>
              <a:t>(power) </a:t>
            </a:r>
            <a:r>
              <a:rPr lang="en-US" dirty="0">
                <a:solidFill>
                  <a:srgbClr val="FF0000"/>
                </a:solidFill>
              </a:rPr>
              <a:t>// this line is required to create Printer objects, but ignored in this case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we are working with copier object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    {	std::</a:t>
            </a:r>
            <a:r>
              <a:rPr lang="en-US" dirty="0" err="1"/>
              <a:t>cout</a:t>
            </a:r>
            <a:r>
              <a:rPr lang="en-US" dirty="0"/>
              <a:t> &lt;&lt; "Printer: " &lt;&lt; printer &lt;&lt; '\n';</a:t>
            </a:r>
          </a:p>
          <a:p>
            <a:r>
              <a:rPr lang="en-US" dirty="0"/>
              <a:t>    }};</a:t>
            </a:r>
          </a:p>
        </p:txBody>
      </p:sp>
    </p:spTree>
    <p:extLst>
      <p:ext uri="{BB962C8B-B14F-4D97-AF65-F5344CB8AC3E}">
        <p14:creationId xmlns:p14="http://schemas.microsoft.com/office/powerpoint/2010/main" val="8441172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8A6BD-8F70-43D1-8920-42AAC91D2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404AC-7BDE-41F3-98EF-EFB36EE37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class Copier: public Scanner, public Printer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Copier( int scanner ,int printer, int power)</a:t>
            </a:r>
          </a:p>
          <a:p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 err="1">
                <a:solidFill>
                  <a:srgbClr val="FF0000"/>
                </a:solidFill>
              </a:rPr>
              <a:t>PoweredDevice</a:t>
            </a:r>
            <a:r>
              <a:rPr lang="en-US" dirty="0">
                <a:solidFill>
                  <a:srgbClr val="FF0000"/>
                </a:solidFill>
              </a:rPr>
              <a:t>(power), // </a:t>
            </a:r>
            <a:r>
              <a:rPr lang="en-US" dirty="0" err="1">
                <a:solidFill>
                  <a:srgbClr val="FF0000"/>
                </a:solidFill>
              </a:rPr>
              <a:t>PoweredDevice</a:t>
            </a:r>
            <a:r>
              <a:rPr lang="en-US" dirty="0">
                <a:solidFill>
                  <a:srgbClr val="FF0000"/>
                </a:solidFill>
              </a:rPr>
              <a:t> is constructed here  updated value is provided by grandchild</a:t>
            </a:r>
          </a:p>
          <a:p>
            <a:r>
              <a:rPr lang="en-US" dirty="0"/>
              <a:t>         Scanner(scanner, power),Printer(printer, power)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Copier copier(1, 2, 3);</a:t>
            </a:r>
          </a:p>
          <a:p>
            <a:r>
              <a:rPr lang="en-US" dirty="0"/>
              <a:t>  return 0;}</a:t>
            </a:r>
          </a:p>
        </p:txBody>
      </p:sp>
    </p:spTree>
    <p:extLst>
      <p:ext uri="{BB962C8B-B14F-4D97-AF65-F5344CB8AC3E}">
        <p14:creationId xmlns:p14="http://schemas.microsoft.com/office/powerpoint/2010/main" val="46834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40688-E858-4913-8730-D8E3E9D1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591B81-C1BE-46A6-80ED-2F975B93C89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6619" y="2438400"/>
            <a:ext cx="6407294" cy="248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678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B4C1-3767-45A1-9AE8-D75890572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By using Virtual Base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76B8-48BA-4B1E-A7F7-2A928C455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Now, when you create a Copier class object, you will get only one copy of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per Copier that will be shared by both Scanner and Printer.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200"/>
              </a:spcBef>
              <a:spcAft>
                <a:spcPts val="12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However, this leads to one more problem: if Scanner and Printer share a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 base class, who is responsible for creating it? The answer, as it turns out, is Copier. The Copier constructor is responsible for creating </a:t>
            </a:r>
            <a:r>
              <a:rPr lang="en-US" sz="1800" dirty="0" err="1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PoweredDevice</a:t>
            </a:r>
            <a:r>
              <a:rPr lang="en-US" sz="18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</a:rPr>
              <a:t>. Consequently, this is one time when Copier is allowed to call a non-immediate-parent constructor directly if we not use virtual here we 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cannot access non-immediate-parent directly it will cause an compile time error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396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D120-CF54-4094-A736-932858C7A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A8BC-E40D-44D1-B6E7-A1AB505C3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b="1" dirty="0"/>
              <a:t>class A{</a:t>
            </a:r>
          </a:p>
          <a:p>
            <a:pPr marL="0" indent="0">
              <a:buNone/>
            </a:pPr>
            <a:r>
              <a:rPr lang="en-US" sz="1600" b="1" dirty="0"/>
              <a:t>	int a;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B : public A{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C : public A{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class D : public B , public C{</a:t>
            </a:r>
          </a:p>
          <a:p>
            <a:pPr marL="0" indent="0">
              <a:buNone/>
            </a:pPr>
            <a:r>
              <a:rPr lang="en-US" sz="1600" b="1" dirty="0"/>
              <a:t>};</a:t>
            </a:r>
          </a:p>
          <a:p>
            <a:pPr marL="0" indent="0">
              <a:buNone/>
            </a:pPr>
            <a:r>
              <a:rPr lang="en-US" sz="1600" b="1" dirty="0"/>
              <a:t>int main(){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(A)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(B)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(C)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 err="1"/>
              <a:t>cout</a:t>
            </a:r>
            <a:r>
              <a:rPr lang="en-US" sz="1600" b="1" dirty="0"/>
              <a:t> &lt;&lt; </a:t>
            </a:r>
            <a:r>
              <a:rPr lang="en-US" sz="1600" b="1" dirty="0" err="1"/>
              <a:t>sizeof</a:t>
            </a:r>
            <a:r>
              <a:rPr lang="en-US" sz="1600" b="1" dirty="0"/>
              <a:t>(D) 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PK" sz="1600" b="1" dirty="0"/>
          </a:p>
        </p:txBody>
      </p:sp>
    </p:spTree>
    <p:extLst>
      <p:ext uri="{BB962C8B-B14F-4D97-AF65-F5344CB8AC3E}">
        <p14:creationId xmlns:p14="http://schemas.microsoft.com/office/powerpoint/2010/main" val="2214650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4B6BC-4988-437B-95C2-F9691C2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C03256-C450-492B-B4F3-1F030294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2447925"/>
            <a:ext cx="6172199" cy="2771775"/>
          </a:xfrm>
        </p:spPr>
      </p:pic>
    </p:spTree>
    <p:extLst>
      <p:ext uri="{BB962C8B-B14F-4D97-AF65-F5344CB8AC3E}">
        <p14:creationId xmlns:p14="http://schemas.microsoft.com/office/powerpoint/2010/main" val="507528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C2D8-E9C6-4BE3-AE35-58191CA6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369D0-121D-43B9-A723-10DEF06BA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b="1" dirty="0"/>
              <a:t>class A{</a:t>
            </a:r>
          </a:p>
          <a:p>
            <a:r>
              <a:rPr lang="en-US" sz="1200" b="1" dirty="0"/>
              <a:t>public:</a:t>
            </a:r>
          </a:p>
          <a:p>
            <a:r>
              <a:rPr lang="en-US" sz="1200" b="1" dirty="0"/>
              <a:t>int a;};</a:t>
            </a:r>
          </a:p>
          <a:p>
            <a:r>
              <a:rPr lang="en-US" sz="1200" b="1" dirty="0"/>
              <a:t>class B : public A{</a:t>
            </a:r>
          </a:p>
          <a:p>
            <a:r>
              <a:rPr lang="en-US" sz="1200" b="1" dirty="0"/>
              <a:t>	public:</a:t>
            </a:r>
          </a:p>
          <a:p>
            <a:r>
              <a:rPr lang="en-US" sz="1200" b="1" dirty="0"/>
              <a:t>	int b;};</a:t>
            </a:r>
          </a:p>
          <a:p>
            <a:r>
              <a:rPr lang="en-US" sz="1200" b="1" dirty="0"/>
              <a:t>class C : public A{</a:t>
            </a:r>
          </a:p>
          <a:p>
            <a:r>
              <a:rPr lang="en-US" sz="1200" b="1" dirty="0"/>
              <a:t>	public:</a:t>
            </a:r>
          </a:p>
          <a:p>
            <a:r>
              <a:rPr lang="en-US" sz="1200" b="1" dirty="0"/>
              <a:t>	int c;};</a:t>
            </a:r>
          </a:p>
          <a:p>
            <a:r>
              <a:rPr lang="en-US" sz="1200" b="1" dirty="0"/>
              <a:t>class D : public B , public C{</a:t>
            </a:r>
          </a:p>
          <a:p>
            <a:r>
              <a:rPr lang="en-US" sz="1200" b="1" dirty="0"/>
              <a:t>	public:</a:t>
            </a:r>
          </a:p>
          <a:p>
            <a:r>
              <a:rPr lang="en-US" sz="1200" b="1" dirty="0"/>
              <a:t>	int d;};</a:t>
            </a:r>
          </a:p>
          <a:p>
            <a:r>
              <a:rPr lang="en-US" sz="1200" b="1" dirty="0"/>
              <a:t>int main(){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(A)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(B)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(C) &lt;&lt; </a:t>
            </a:r>
            <a:r>
              <a:rPr lang="en-US" sz="1200" b="1" dirty="0" err="1"/>
              <a:t>endl</a:t>
            </a:r>
            <a:r>
              <a:rPr lang="en-US" sz="1200" b="1" dirty="0"/>
              <a:t>;</a:t>
            </a:r>
          </a:p>
          <a:p>
            <a:r>
              <a:rPr lang="en-US" sz="1200" b="1" dirty="0"/>
              <a:t>	</a:t>
            </a:r>
            <a:r>
              <a:rPr lang="en-US" sz="1200" b="1" dirty="0" err="1"/>
              <a:t>cout</a:t>
            </a:r>
            <a:r>
              <a:rPr lang="en-US" sz="1200" b="1" dirty="0"/>
              <a:t> &lt;&lt; </a:t>
            </a:r>
            <a:r>
              <a:rPr lang="en-US" sz="1200" b="1" dirty="0" err="1"/>
              <a:t>sizeof</a:t>
            </a:r>
            <a:r>
              <a:rPr lang="en-US" sz="1200" b="1" dirty="0"/>
              <a:t>(D) &lt;&lt; </a:t>
            </a:r>
            <a:r>
              <a:rPr lang="en-US" sz="1200" b="1" dirty="0" err="1"/>
              <a:t>endl</a:t>
            </a:r>
            <a:r>
              <a:rPr lang="en-US" sz="1200" b="1" dirty="0"/>
              <a:t>;}</a:t>
            </a:r>
            <a:endParaRPr lang="en-PK" sz="1200" b="1" dirty="0"/>
          </a:p>
        </p:txBody>
      </p:sp>
    </p:spTree>
    <p:extLst>
      <p:ext uri="{BB962C8B-B14F-4D97-AF65-F5344CB8AC3E}">
        <p14:creationId xmlns:p14="http://schemas.microsoft.com/office/powerpoint/2010/main" val="4206679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E94C1-BA62-44CE-AB2A-F53E44DE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D679A0-A8C8-4201-9510-35A3F0A4F0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76" y="2381966"/>
            <a:ext cx="6989650" cy="2961559"/>
          </a:xfrm>
        </p:spPr>
      </p:pic>
    </p:spTree>
    <p:extLst>
      <p:ext uri="{BB962C8B-B14F-4D97-AF65-F5344CB8AC3E}">
        <p14:creationId xmlns:p14="http://schemas.microsoft.com/office/powerpoint/2010/main" val="1405516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5200</TotalTime>
  <Words>2530</Words>
  <Application>Microsoft Office PowerPoint</Application>
  <PresentationFormat>Widescreen</PresentationFormat>
  <Paragraphs>346</Paragraphs>
  <Slides>54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charter</vt:lpstr>
      <vt:lpstr>Consolas</vt:lpstr>
      <vt:lpstr>Times New Roman</vt:lpstr>
      <vt:lpstr>urw-din</vt:lpstr>
      <vt:lpstr>Verdana</vt:lpstr>
      <vt:lpstr>Office Theme</vt:lpstr>
      <vt:lpstr>Week 9 lec 3  Week 10 lec 1 </vt:lpstr>
      <vt:lpstr>Diamond problem</vt:lpstr>
      <vt:lpstr>diamond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diamond problem</vt:lpstr>
      <vt:lpstr>diamond problem</vt:lpstr>
      <vt:lpstr>This problem is also known as diamond problem</vt:lpstr>
      <vt:lpstr>This problem is also known as diamond problem</vt:lpstr>
      <vt:lpstr>Memory layout of class “D” object:</vt:lpstr>
      <vt:lpstr>How to resolve this issue?</vt:lpstr>
      <vt:lpstr>How to resolve this issue?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virtual base class / virtual inheritance</vt:lpstr>
      <vt:lpstr>Remember it will take rightmost inherited value of class B because we use virtual </vt:lpstr>
      <vt:lpstr>Explanation</vt:lpstr>
      <vt:lpstr>PowerPoint Presentation</vt:lpstr>
      <vt:lpstr>PowerPoint Presentation</vt:lpstr>
      <vt:lpstr>Without virtual</vt:lpstr>
      <vt:lpstr>PowerPoint Presentation</vt:lpstr>
      <vt:lpstr>With virtual</vt:lpstr>
      <vt:lpstr>PowerPoint Presentation</vt:lpstr>
      <vt:lpstr>Now D is responsible to give value to its indirect parent class</vt:lpstr>
      <vt:lpstr>PowerPoint Presentation</vt:lpstr>
      <vt:lpstr>PowerPoint Presentation</vt:lpstr>
      <vt:lpstr>Identify the problematic class?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Identify the problematic class through parametrized constructor ?</vt:lpstr>
      <vt:lpstr>Solution By using Virtual Base class</vt:lpstr>
      <vt:lpstr>Solution By using Virtual Base class</vt:lpstr>
      <vt:lpstr>Solution By using Virtual Base class</vt:lpstr>
      <vt:lpstr>Solution By using Virtual Base class</vt:lpstr>
      <vt:lpstr>Solution By using Virtual Base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Nida Munawar</dc:creator>
  <cp:lastModifiedBy>Jahanzeb Mukhtar</cp:lastModifiedBy>
  <cp:revision>35</cp:revision>
  <dcterms:created xsi:type="dcterms:W3CDTF">2021-04-11T09:11:57Z</dcterms:created>
  <dcterms:modified xsi:type="dcterms:W3CDTF">2025-03-27T13:22:25Z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2025-03-23T09:06:04Z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af56bd47-835b-443d-9efc-9b5e54a6a155</vt:lpwstr>
  </property>
  <property fmtid="{D5CDD505-2E9C-101B-9397-08002B2CF9AE}" pid="7" name="MSIP_Label_defa4170-0d19-0005-0004-bc88714345d2_ActionId">
    <vt:lpwstr>885ec851-a76e-4270-ad74-ebcab3f4cc61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