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86" r:id="rId4"/>
    <p:sldId id="287" r:id="rId5"/>
    <p:sldId id="290" r:id="rId6"/>
    <p:sldId id="288" r:id="rId7"/>
    <p:sldId id="289" r:id="rId8"/>
    <p:sldId id="349" r:id="rId9"/>
    <p:sldId id="350" r:id="rId10"/>
    <p:sldId id="306" r:id="rId11"/>
    <p:sldId id="307" r:id="rId12"/>
    <p:sldId id="258" r:id="rId13"/>
    <p:sldId id="259" r:id="rId14"/>
    <p:sldId id="339" r:id="rId15"/>
    <p:sldId id="338" r:id="rId16"/>
    <p:sldId id="260" r:id="rId17"/>
    <p:sldId id="308" r:id="rId18"/>
    <p:sldId id="309" r:id="rId19"/>
    <p:sldId id="310" r:id="rId20"/>
    <p:sldId id="311" r:id="rId21"/>
    <p:sldId id="312" r:id="rId22"/>
    <p:sldId id="313" r:id="rId23"/>
    <p:sldId id="314" r:id="rId24"/>
    <p:sldId id="291" r:id="rId25"/>
    <p:sldId id="321" r:id="rId26"/>
    <p:sldId id="318" r:id="rId27"/>
    <p:sldId id="317" r:id="rId28"/>
    <p:sldId id="319" r:id="rId29"/>
    <p:sldId id="322" r:id="rId30"/>
    <p:sldId id="324" r:id="rId31"/>
    <p:sldId id="326" r:id="rId32"/>
    <p:sldId id="325" r:id="rId33"/>
    <p:sldId id="329" r:id="rId34"/>
    <p:sldId id="323" r:id="rId35"/>
    <p:sldId id="340" r:id="rId36"/>
    <p:sldId id="341" r:id="rId37"/>
    <p:sldId id="330" r:id="rId38"/>
    <p:sldId id="342" r:id="rId39"/>
    <p:sldId id="331" r:id="rId40"/>
    <p:sldId id="332" r:id="rId41"/>
    <p:sldId id="333" r:id="rId42"/>
    <p:sldId id="334" r:id="rId43"/>
    <p:sldId id="335" r:id="rId44"/>
    <p:sldId id="336" r:id="rId45"/>
    <p:sldId id="337" r:id="rId46"/>
    <p:sldId id="363" r:id="rId47"/>
    <p:sldId id="315" r:id="rId48"/>
    <p:sldId id="327" r:id="rId49"/>
    <p:sldId id="328" r:id="rId50"/>
    <p:sldId id="344" r:id="rId51"/>
    <p:sldId id="343" r:id="rId52"/>
    <p:sldId id="345" r:id="rId53"/>
    <p:sldId id="346" r:id="rId54"/>
    <p:sldId id="347" r:id="rId55"/>
    <p:sldId id="348" r:id="rId56"/>
    <p:sldId id="352" r:id="rId57"/>
    <p:sldId id="351" r:id="rId58"/>
    <p:sldId id="353" r:id="rId59"/>
    <p:sldId id="356" r:id="rId60"/>
    <p:sldId id="357" r:id="rId61"/>
    <p:sldId id="354" r:id="rId62"/>
    <p:sldId id="355" r:id="rId63"/>
    <p:sldId id="358" r:id="rId64"/>
    <p:sldId id="359" r:id="rId65"/>
    <p:sldId id="360" r:id="rId66"/>
    <p:sldId id="361" r:id="rId67"/>
    <p:sldId id="362" r:id="rId68"/>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F4D09A-8273-4789-81AA-CAFC46D8987A}" v="34" dt="2025-03-27T13:21:12.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1" autoAdjust="0"/>
  </p:normalViewPr>
  <p:slideViewPr>
    <p:cSldViewPr snapToGrid="0">
      <p:cViewPr>
        <p:scale>
          <a:sx n="161" d="100"/>
          <a:sy n="161" d="100"/>
        </p:scale>
        <p:origin x="-206" y="-14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5D25D-9F56-4838-9B68-51A902ABBE6C}" type="datetimeFigureOut">
              <a:rPr lang="x-none" smtClean="0"/>
              <a:t>3/27/2025</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1C8F0-A79D-415D-9FA1-2AD644AF3175}" type="slidenum">
              <a:rPr lang="x-none" smtClean="0"/>
              <a:t>‹#›</a:t>
            </a:fld>
            <a:endParaRPr lang="x-none"/>
          </a:p>
        </p:txBody>
      </p:sp>
    </p:spTree>
    <p:extLst>
      <p:ext uri="{BB962C8B-B14F-4D97-AF65-F5344CB8AC3E}">
        <p14:creationId xmlns:p14="http://schemas.microsoft.com/office/powerpoint/2010/main" val="2160069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49FC41D-C777-4D54-B172-EC46B355705F}" type="slidenum">
              <a:rPr lang="x-none" smtClean="0"/>
              <a:t>26</a:t>
            </a:fld>
            <a:endParaRPr lang="x-none"/>
          </a:p>
        </p:txBody>
      </p:sp>
    </p:spTree>
    <p:extLst>
      <p:ext uri="{BB962C8B-B14F-4D97-AF65-F5344CB8AC3E}">
        <p14:creationId xmlns:p14="http://schemas.microsoft.com/office/powerpoint/2010/main" val="246980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E81C8F0-A79D-415D-9FA1-2AD644AF3175}" type="slidenum">
              <a:rPr lang="x-none" smtClean="0"/>
              <a:t>27</a:t>
            </a:fld>
            <a:endParaRPr lang="x-none"/>
          </a:p>
        </p:txBody>
      </p:sp>
    </p:spTree>
    <p:extLst>
      <p:ext uri="{BB962C8B-B14F-4D97-AF65-F5344CB8AC3E}">
        <p14:creationId xmlns:p14="http://schemas.microsoft.com/office/powerpoint/2010/main" val="308322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0E81C8F0-A79D-415D-9FA1-2AD644AF3175}" type="slidenum">
              <a:rPr lang="x-none" smtClean="0"/>
              <a:t>28</a:t>
            </a:fld>
            <a:endParaRPr lang="x-none"/>
          </a:p>
        </p:txBody>
      </p:sp>
    </p:spTree>
    <p:extLst>
      <p:ext uri="{BB962C8B-B14F-4D97-AF65-F5344CB8AC3E}">
        <p14:creationId xmlns:p14="http://schemas.microsoft.com/office/powerpoint/2010/main" val="3469730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149FC41D-C777-4D54-B172-EC46B355705F}" type="slidenum">
              <a:rPr lang="x-none" smtClean="0"/>
              <a:t>37</a:t>
            </a:fld>
            <a:endParaRPr lang="x-none"/>
          </a:p>
        </p:txBody>
      </p:sp>
    </p:spTree>
    <p:extLst>
      <p:ext uri="{BB962C8B-B14F-4D97-AF65-F5344CB8AC3E}">
        <p14:creationId xmlns:p14="http://schemas.microsoft.com/office/powerpoint/2010/main" val="3160561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1C8F0-A79D-415D-9FA1-2AD644AF3175}" type="slidenum">
              <a:rPr lang="x-none" smtClean="0"/>
              <a:t>46</a:t>
            </a:fld>
            <a:endParaRPr lang="x-none"/>
          </a:p>
        </p:txBody>
      </p:sp>
    </p:spTree>
    <p:extLst>
      <p:ext uri="{BB962C8B-B14F-4D97-AF65-F5344CB8AC3E}">
        <p14:creationId xmlns:p14="http://schemas.microsoft.com/office/powerpoint/2010/main" val="1560414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81C8F0-A79D-415D-9FA1-2AD644AF3175}" type="slidenum">
              <a:rPr lang="x-none" smtClean="0"/>
              <a:t>57</a:t>
            </a:fld>
            <a:endParaRPr lang="x-none"/>
          </a:p>
        </p:txBody>
      </p:sp>
    </p:spTree>
    <p:extLst>
      <p:ext uri="{BB962C8B-B14F-4D97-AF65-F5344CB8AC3E}">
        <p14:creationId xmlns:p14="http://schemas.microsoft.com/office/powerpoint/2010/main" val="2973028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81C8F0-A79D-415D-9FA1-2AD644AF3175}" type="slidenum">
              <a:rPr lang="x-none" smtClean="0"/>
              <a:t>61</a:t>
            </a:fld>
            <a:endParaRPr lang="x-none"/>
          </a:p>
        </p:txBody>
      </p:sp>
    </p:spTree>
    <p:extLst>
      <p:ext uri="{BB962C8B-B14F-4D97-AF65-F5344CB8AC3E}">
        <p14:creationId xmlns:p14="http://schemas.microsoft.com/office/powerpoint/2010/main" val="1294560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98EF-D102-4FD4-A2EA-727AB9A90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351CE337-814E-45FD-9CEE-1F425454E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C13B2DA5-1A18-43CB-B287-AB3A7054C0D9}"/>
              </a:ext>
            </a:extLst>
          </p:cNvPr>
          <p:cNvSpPr>
            <a:spLocks noGrp="1"/>
          </p:cNvSpPr>
          <p:nvPr>
            <p:ph type="dt" sz="half" idx="10"/>
          </p:nvPr>
        </p:nvSpPr>
        <p:spPr/>
        <p:txBody>
          <a:bodyPr/>
          <a:lstStyle/>
          <a:p>
            <a:fld id="{074BFFE2-893C-49D6-8AC3-EF9E4A1F9885}" type="datetimeFigureOut">
              <a:rPr lang="x-none" smtClean="0"/>
              <a:t>3/27/2025</a:t>
            </a:fld>
            <a:endParaRPr lang="x-none"/>
          </a:p>
        </p:txBody>
      </p:sp>
      <p:sp>
        <p:nvSpPr>
          <p:cNvPr id="5" name="Footer Placeholder 4">
            <a:extLst>
              <a:ext uri="{FF2B5EF4-FFF2-40B4-BE49-F238E27FC236}">
                <a16:creationId xmlns:a16="http://schemas.microsoft.com/office/drawing/2014/main" id="{759E4F6B-B9E2-424B-8E76-CDB903D4E4F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E280CF48-D62A-4F03-BAA6-F515B085BD00}"/>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76485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4B5A5-9B72-4FA3-B71F-9FAE00912932}"/>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54077A81-E15E-459D-938F-8F29762E55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3F5E51C5-F0B2-4239-85B2-D5F1DAD5EDB6}"/>
              </a:ext>
            </a:extLst>
          </p:cNvPr>
          <p:cNvSpPr>
            <a:spLocks noGrp="1"/>
          </p:cNvSpPr>
          <p:nvPr>
            <p:ph type="dt" sz="half" idx="10"/>
          </p:nvPr>
        </p:nvSpPr>
        <p:spPr/>
        <p:txBody>
          <a:bodyPr/>
          <a:lstStyle/>
          <a:p>
            <a:fld id="{074BFFE2-893C-49D6-8AC3-EF9E4A1F9885}" type="datetimeFigureOut">
              <a:rPr lang="x-none" smtClean="0"/>
              <a:t>3/27/2025</a:t>
            </a:fld>
            <a:endParaRPr lang="x-none"/>
          </a:p>
        </p:txBody>
      </p:sp>
      <p:sp>
        <p:nvSpPr>
          <p:cNvPr id="5" name="Footer Placeholder 4">
            <a:extLst>
              <a:ext uri="{FF2B5EF4-FFF2-40B4-BE49-F238E27FC236}">
                <a16:creationId xmlns:a16="http://schemas.microsoft.com/office/drawing/2014/main" id="{80E8F6C0-6350-4D63-8424-43EEF29D53C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52B6EA2-C8ED-4E78-8C0C-6ADD4FC684A4}"/>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188055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E4D017-0BE4-4BE6-BD22-002660AFF5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CED1348E-2EB1-499C-B761-9EA1E7BE2B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F4944734-56DA-4F57-939A-BC1CE260C96D}"/>
              </a:ext>
            </a:extLst>
          </p:cNvPr>
          <p:cNvSpPr>
            <a:spLocks noGrp="1"/>
          </p:cNvSpPr>
          <p:nvPr>
            <p:ph type="dt" sz="half" idx="10"/>
          </p:nvPr>
        </p:nvSpPr>
        <p:spPr/>
        <p:txBody>
          <a:bodyPr/>
          <a:lstStyle/>
          <a:p>
            <a:fld id="{074BFFE2-893C-49D6-8AC3-EF9E4A1F9885}" type="datetimeFigureOut">
              <a:rPr lang="x-none" smtClean="0"/>
              <a:t>3/27/2025</a:t>
            </a:fld>
            <a:endParaRPr lang="x-none"/>
          </a:p>
        </p:txBody>
      </p:sp>
      <p:sp>
        <p:nvSpPr>
          <p:cNvPr id="5" name="Footer Placeholder 4">
            <a:extLst>
              <a:ext uri="{FF2B5EF4-FFF2-40B4-BE49-F238E27FC236}">
                <a16:creationId xmlns:a16="http://schemas.microsoft.com/office/drawing/2014/main" id="{8019E54A-D530-4530-B6D6-23A23E95B9C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B5CB660C-E102-41FA-A586-8EC8164E3F50}"/>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421121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5359-BF08-4B8C-961E-C627065DA12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ABDDCEAC-4B4B-4BF1-84B3-9F3A5ADD5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B42C4F6-657A-48FC-9F0A-26E91902E658}"/>
              </a:ext>
            </a:extLst>
          </p:cNvPr>
          <p:cNvSpPr>
            <a:spLocks noGrp="1"/>
          </p:cNvSpPr>
          <p:nvPr>
            <p:ph type="dt" sz="half" idx="10"/>
          </p:nvPr>
        </p:nvSpPr>
        <p:spPr/>
        <p:txBody>
          <a:bodyPr/>
          <a:lstStyle/>
          <a:p>
            <a:fld id="{074BFFE2-893C-49D6-8AC3-EF9E4A1F9885}" type="datetimeFigureOut">
              <a:rPr lang="x-none" smtClean="0"/>
              <a:t>3/27/2025</a:t>
            </a:fld>
            <a:endParaRPr lang="x-none"/>
          </a:p>
        </p:txBody>
      </p:sp>
      <p:sp>
        <p:nvSpPr>
          <p:cNvPr id="5" name="Footer Placeholder 4">
            <a:extLst>
              <a:ext uri="{FF2B5EF4-FFF2-40B4-BE49-F238E27FC236}">
                <a16:creationId xmlns:a16="http://schemas.microsoft.com/office/drawing/2014/main" id="{0B9F2D8F-6D37-4908-9F68-F5A081533A2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B3ED84B-7DF0-43EE-A8D3-F6F03FB32716}"/>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48008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DC0B-CE0D-4B56-8E53-19207042F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B4CA3929-5906-46D7-85F5-D7CA4D870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DA026-91B9-4801-8193-447338F60462}"/>
              </a:ext>
            </a:extLst>
          </p:cNvPr>
          <p:cNvSpPr>
            <a:spLocks noGrp="1"/>
          </p:cNvSpPr>
          <p:nvPr>
            <p:ph type="dt" sz="half" idx="10"/>
          </p:nvPr>
        </p:nvSpPr>
        <p:spPr/>
        <p:txBody>
          <a:bodyPr/>
          <a:lstStyle/>
          <a:p>
            <a:fld id="{074BFFE2-893C-49D6-8AC3-EF9E4A1F9885}" type="datetimeFigureOut">
              <a:rPr lang="x-none" smtClean="0"/>
              <a:t>3/27/2025</a:t>
            </a:fld>
            <a:endParaRPr lang="x-none"/>
          </a:p>
        </p:txBody>
      </p:sp>
      <p:sp>
        <p:nvSpPr>
          <p:cNvPr id="5" name="Footer Placeholder 4">
            <a:extLst>
              <a:ext uri="{FF2B5EF4-FFF2-40B4-BE49-F238E27FC236}">
                <a16:creationId xmlns:a16="http://schemas.microsoft.com/office/drawing/2014/main" id="{0489809E-1C9B-4B4D-B37C-57E4135BEEF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BD69048-5CA7-45C5-92B6-1F378DFAFB28}"/>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292553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0948-7D7B-4456-AF2B-33B66C181290}"/>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EF8C83DF-048C-4EA6-BE13-C22DEBE087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B02616D5-DDAA-4050-8F69-5AB517769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CCDF77AB-07BD-4425-ABA4-379A1E760459}"/>
              </a:ext>
            </a:extLst>
          </p:cNvPr>
          <p:cNvSpPr>
            <a:spLocks noGrp="1"/>
          </p:cNvSpPr>
          <p:nvPr>
            <p:ph type="dt" sz="half" idx="10"/>
          </p:nvPr>
        </p:nvSpPr>
        <p:spPr/>
        <p:txBody>
          <a:bodyPr/>
          <a:lstStyle/>
          <a:p>
            <a:fld id="{074BFFE2-893C-49D6-8AC3-EF9E4A1F9885}" type="datetimeFigureOut">
              <a:rPr lang="x-none" smtClean="0"/>
              <a:t>3/27/2025</a:t>
            </a:fld>
            <a:endParaRPr lang="x-none"/>
          </a:p>
        </p:txBody>
      </p:sp>
      <p:sp>
        <p:nvSpPr>
          <p:cNvPr id="6" name="Footer Placeholder 5">
            <a:extLst>
              <a:ext uri="{FF2B5EF4-FFF2-40B4-BE49-F238E27FC236}">
                <a16:creationId xmlns:a16="http://schemas.microsoft.com/office/drawing/2014/main" id="{230AC562-1DFE-4E34-B716-DAACE358970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8FB3A5FA-F84E-456F-BBC8-80B743A07E5D}"/>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103638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CCFC-7E0A-439A-AA85-887EE2FCF1A6}"/>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12DAE521-60AC-40AF-9489-53958CA01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4FEDD-98EB-4BD6-89C8-E5D816BC9B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57CFD8C1-7ED7-4829-B5F3-3AF16F465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934454-A0D7-467A-9DD9-9179A79C7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FE30BE41-3B87-46D6-B239-1BB0D9EE63A9}"/>
              </a:ext>
            </a:extLst>
          </p:cNvPr>
          <p:cNvSpPr>
            <a:spLocks noGrp="1"/>
          </p:cNvSpPr>
          <p:nvPr>
            <p:ph type="dt" sz="half" idx="10"/>
          </p:nvPr>
        </p:nvSpPr>
        <p:spPr/>
        <p:txBody>
          <a:bodyPr/>
          <a:lstStyle/>
          <a:p>
            <a:fld id="{074BFFE2-893C-49D6-8AC3-EF9E4A1F9885}" type="datetimeFigureOut">
              <a:rPr lang="x-none" smtClean="0"/>
              <a:t>3/27/2025</a:t>
            </a:fld>
            <a:endParaRPr lang="x-none"/>
          </a:p>
        </p:txBody>
      </p:sp>
      <p:sp>
        <p:nvSpPr>
          <p:cNvPr id="8" name="Footer Placeholder 7">
            <a:extLst>
              <a:ext uri="{FF2B5EF4-FFF2-40B4-BE49-F238E27FC236}">
                <a16:creationId xmlns:a16="http://schemas.microsoft.com/office/drawing/2014/main" id="{35D3568D-D823-4DD5-BAB6-F3B7EB2F7F4B}"/>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D15F71D1-6970-4ACA-827F-C6A854D4ABBB}"/>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78133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FFA4-ADA8-417F-ACA8-54569FD98D50}"/>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92705803-0924-4780-B4B2-7C50FB06470E}"/>
              </a:ext>
            </a:extLst>
          </p:cNvPr>
          <p:cNvSpPr>
            <a:spLocks noGrp="1"/>
          </p:cNvSpPr>
          <p:nvPr>
            <p:ph type="dt" sz="half" idx="10"/>
          </p:nvPr>
        </p:nvSpPr>
        <p:spPr/>
        <p:txBody>
          <a:bodyPr/>
          <a:lstStyle/>
          <a:p>
            <a:fld id="{074BFFE2-893C-49D6-8AC3-EF9E4A1F9885}" type="datetimeFigureOut">
              <a:rPr lang="x-none" smtClean="0"/>
              <a:t>3/27/2025</a:t>
            </a:fld>
            <a:endParaRPr lang="x-none"/>
          </a:p>
        </p:txBody>
      </p:sp>
      <p:sp>
        <p:nvSpPr>
          <p:cNvPr id="4" name="Footer Placeholder 3">
            <a:extLst>
              <a:ext uri="{FF2B5EF4-FFF2-40B4-BE49-F238E27FC236}">
                <a16:creationId xmlns:a16="http://schemas.microsoft.com/office/drawing/2014/main" id="{C585568B-E8D6-4A9A-8B25-3AB8E29A3A54}"/>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0904DFCB-EB20-4EA9-A2BB-1856A65CFF2D}"/>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38066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A1D108-9D1E-4C0A-8D7F-3F011179AAC0}"/>
              </a:ext>
            </a:extLst>
          </p:cNvPr>
          <p:cNvSpPr>
            <a:spLocks noGrp="1"/>
          </p:cNvSpPr>
          <p:nvPr>
            <p:ph type="dt" sz="half" idx="10"/>
          </p:nvPr>
        </p:nvSpPr>
        <p:spPr/>
        <p:txBody>
          <a:bodyPr/>
          <a:lstStyle/>
          <a:p>
            <a:fld id="{074BFFE2-893C-49D6-8AC3-EF9E4A1F9885}" type="datetimeFigureOut">
              <a:rPr lang="x-none" smtClean="0"/>
              <a:t>3/27/2025</a:t>
            </a:fld>
            <a:endParaRPr lang="x-none"/>
          </a:p>
        </p:txBody>
      </p:sp>
      <p:sp>
        <p:nvSpPr>
          <p:cNvPr id="3" name="Footer Placeholder 2">
            <a:extLst>
              <a:ext uri="{FF2B5EF4-FFF2-40B4-BE49-F238E27FC236}">
                <a16:creationId xmlns:a16="http://schemas.microsoft.com/office/drawing/2014/main" id="{9DFE207B-D92C-4B85-B4B0-C7B7B02E2633}"/>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7F2FDBAC-D004-4FD3-A877-DC3A17CF4DA1}"/>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88165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8D1D-51A4-4CA4-A34D-BC988E077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5F5880D8-9C90-4B02-AA75-444D3321F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DAD6232-14AB-49B0-AD70-17822EF32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A39B9-F7C4-4BFC-8C28-503D6A850372}"/>
              </a:ext>
            </a:extLst>
          </p:cNvPr>
          <p:cNvSpPr>
            <a:spLocks noGrp="1"/>
          </p:cNvSpPr>
          <p:nvPr>
            <p:ph type="dt" sz="half" idx="10"/>
          </p:nvPr>
        </p:nvSpPr>
        <p:spPr/>
        <p:txBody>
          <a:bodyPr/>
          <a:lstStyle/>
          <a:p>
            <a:fld id="{074BFFE2-893C-49D6-8AC3-EF9E4A1F9885}" type="datetimeFigureOut">
              <a:rPr lang="x-none" smtClean="0"/>
              <a:t>3/27/2025</a:t>
            </a:fld>
            <a:endParaRPr lang="x-none"/>
          </a:p>
        </p:txBody>
      </p:sp>
      <p:sp>
        <p:nvSpPr>
          <p:cNvPr id="6" name="Footer Placeholder 5">
            <a:extLst>
              <a:ext uri="{FF2B5EF4-FFF2-40B4-BE49-F238E27FC236}">
                <a16:creationId xmlns:a16="http://schemas.microsoft.com/office/drawing/2014/main" id="{2ED52E4C-6305-4FB0-974D-9B36C10B6A3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61078AE1-A60D-4D70-BE67-91EDE9A62E1C}"/>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368329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B13E-0F63-44FC-B96A-5434CBB11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C180A38D-2FAA-46C1-9023-FD89ABCBA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C064477B-72F1-4E2A-964A-CD1B19E83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1F109-98B6-4E37-B3E9-70EBB01A0E14}"/>
              </a:ext>
            </a:extLst>
          </p:cNvPr>
          <p:cNvSpPr>
            <a:spLocks noGrp="1"/>
          </p:cNvSpPr>
          <p:nvPr>
            <p:ph type="dt" sz="half" idx="10"/>
          </p:nvPr>
        </p:nvSpPr>
        <p:spPr/>
        <p:txBody>
          <a:bodyPr/>
          <a:lstStyle/>
          <a:p>
            <a:fld id="{074BFFE2-893C-49D6-8AC3-EF9E4A1F9885}" type="datetimeFigureOut">
              <a:rPr lang="x-none" smtClean="0"/>
              <a:t>3/27/2025</a:t>
            </a:fld>
            <a:endParaRPr lang="x-none"/>
          </a:p>
        </p:txBody>
      </p:sp>
      <p:sp>
        <p:nvSpPr>
          <p:cNvPr id="6" name="Footer Placeholder 5">
            <a:extLst>
              <a:ext uri="{FF2B5EF4-FFF2-40B4-BE49-F238E27FC236}">
                <a16:creationId xmlns:a16="http://schemas.microsoft.com/office/drawing/2014/main" id="{EF30D0AE-926B-43C8-A8B7-3FEC4A1E3A0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76D9078-7616-414F-8001-BF151D7F964B}"/>
              </a:ext>
            </a:extLst>
          </p:cNvPr>
          <p:cNvSpPr>
            <a:spLocks noGrp="1"/>
          </p:cNvSpPr>
          <p:nvPr>
            <p:ph type="sldNum" sz="quarter" idx="12"/>
          </p:nvPr>
        </p:nvSpPr>
        <p:spPr/>
        <p:txBody>
          <a:bodyPr/>
          <a:lstStyle/>
          <a:p>
            <a:fld id="{412D26B1-0C43-4B29-8387-890EFD245902}" type="slidenum">
              <a:rPr lang="x-none" smtClean="0"/>
              <a:t>‹#›</a:t>
            </a:fld>
            <a:endParaRPr lang="x-none"/>
          </a:p>
        </p:txBody>
      </p:sp>
    </p:spTree>
    <p:extLst>
      <p:ext uri="{BB962C8B-B14F-4D97-AF65-F5344CB8AC3E}">
        <p14:creationId xmlns:p14="http://schemas.microsoft.com/office/powerpoint/2010/main" val="148479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B5A57-8F9E-4678-9D17-AF00BF796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47BC08DE-F53B-4CFB-B1C6-65A1AADB5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5463B23B-2F5B-4C1E-BC2D-C8E63FF671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BFFE2-893C-49D6-8AC3-EF9E4A1F9885}" type="datetimeFigureOut">
              <a:rPr lang="x-none" smtClean="0"/>
              <a:t>3/27/2025</a:t>
            </a:fld>
            <a:endParaRPr lang="x-none"/>
          </a:p>
        </p:txBody>
      </p:sp>
      <p:sp>
        <p:nvSpPr>
          <p:cNvPr id="5" name="Footer Placeholder 4">
            <a:extLst>
              <a:ext uri="{FF2B5EF4-FFF2-40B4-BE49-F238E27FC236}">
                <a16:creationId xmlns:a16="http://schemas.microsoft.com/office/drawing/2014/main" id="{5C1B1041-6384-4571-91A7-6974C5E08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1AF3607F-59B2-4156-9CBF-DFB053BE0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D26B1-0C43-4B29-8387-890EFD245902}" type="slidenum">
              <a:rPr lang="x-none" smtClean="0"/>
              <a:t>‹#›</a:t>
            </a:fld>
            <a:endParaRPr lang="x-none"/>
          </a:p>
        </p:txBody>
      </p:sp>
    </p:spTree>
    <p:extLst>
      <p:ext uri="{BB962C8B-B14F-4D97-AF65-F5344CB8AC3E}">
        <p14:creationId xmlns:p14="http://schemas.microsoft.com/office/powerpoint/2010/main" val="188267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6CE8-F69F-48D3-AFFD-29843002091C}"/>
              </a:ext>
            </a:extLst>
          </p:cNvPr>
          <p:cNvSpPr>
            <a:spLocks noGrp="1"/>
          </p:cNvSpPr>
          <p:nvPr>
            <p:ph type="ctrTitle"/>
          </p:nvPr>
        </p:nvSpPr>
        <p:spPr/>
        <p:txBody>
          <a:bodyPr/>
          <a:lstStyle/>
          <a:p>
            <a:r>
              <a:rPr lang="en-US" dirty="0"/>
              <a:t>Week 10 </a:t>
            </a:r>
            <a:r>
              <a:rPr lang="en-US" dirty="0" err="1"/>
              <a:t>lec</a:t>
            </a:r>
            <a:r>
              <a:rPr lang="en-US" dirty="0"/>
              <a:t> 1</a:t>
            </a:r>
            <a:endParaRPr lang="x-none" dirty="0"/>
          </a:p>
        </p:txBody>
      </p:sp>
      <p:sp>
        <p:nvSpPr>
          <p:cNvPr id="3" name="Subtitle 2">
            <a:extLst>
              <a:ext uri="{FF2B5EF4-FFF2-40B4-BE49-F238E27FC236}">
                <a16:creationId xmlns:a16="http://schemas.microsoft.com/office/drawing/2014/main" id="{647E7A2A-CCD9-4E8B-8EA9-4C4A567E40D3}"/>
              </a:ext>
            </a:extLst>
          </p:cNvPr>
          <p:cNvSpPr>
            <a:spLocks noGrp="1"/>
          </p:cNvSpPr>
          <p:nvPr>
            <p:ph type="subTitle" idx="1"/>
          </p:nvPr>
        </p:nvSpPr>
        <p:spPr/>
        <p:txBody>
          <a:bodyPr/>
          <a:lstStyle/>
          <a:p>
            <a:r>
              <a:rPr lang="en-US" dirty="0"/>
              <a:t>Function overriding</a:t>
            </a:r>
            <a:endParaRPr lang="x-none" dirty="0"/>
          </a:p>
        </p:txBody>
      </p:sp>
    </p:spTree>
    <p:extLst>
      <p:ext uri="{BB962C8B-B14F-4D97-AF65-F5344CB8AC3E}">
        <p14:creationId xmlns:p14="http://schemas.microsoft.com/office/powerpoint/2010/main" val="141443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224E-A2FA-457E-BCDB-F92BFA84DD0F}"/>
              </a:ext>
            </a:extLst>
          </p:cNvPr>
          <p:cNvSpPr>
            <a:spLocks noGrp="1"/>
          </p:cNvSpPr>
          <p:nvPr>
            <p:ph type="title"/>
          </p:nvPr>
        </p:nvSpPr>
        <p:spPr/>
        <p:txBody>
          <a:bodyPr/>
          <a:lstStyle/>
          <a:p>
            <a:r>
              <a:rPr lang="en-US" b="1" dirty="0"/>
              <a:t>Can we overload methods in sub class?</a:t>
            </a:r>
            <a:br>
              <a:rPr lang="en-US" b="1" dirty="0"/>
            </a:br>
            <a:endParaRPr lang="en-US" dirty="0"/>
          </a:p>
        </p:txBody>
      </p:sp>
      <p:sp>
        <p:nvSpPr>
          <p:cNvPr id="3" name="Content Placeholder 2">
            <a:extLst>
              <a:ext uri="{FF2B5EF4-FFF2-40B4-BE49-F238E27FC236}">
                <a16:creationId xmlns:a16="http://schemas.microsoft.com/office/drawing/2014/main" id="{F6614AC7-0A9C-4C3F-B109-1D5171614112}"/>
              </a:ext>
            </a:extLst>
          </p:cNvPr>
          <p:cNvSpPr>
            <a:spLocks noGrp="1"/>
          </p:cNvSpPr>
          <p:nvPr>
            <p:ph idx="1"/>
          </p:nvPr>
        </p:nvSpPr>
        <p:spPr/>
        <p:txBody>
          <a:bodyPr/>
          <a:lstStyle/>
          <a:p>
            <a:endParaRPr lang="en-US" b="1" dirty="0"/>
          </a:p>
          <a:p>
            <a:endParaRPr lang="en-US" b="1" dirty="0"/>
          </a:p>
          <a:p>
            <a:r>
              <a:rPr lang="en-US" b="1" dirty="0"/>
              <a:t>Can we overload methods in sub class?</a:t>
            </a:r>
          </a:p>
          <a:p>
            <a:endParaRPr lang="en-US" b="1" dirty="0"/>
          </a:p>
          <a:p>
            <a:endParaRPr lang="en-US" b="1" dirty="0"/>
          </a:p>
          <a:p>
            <a:pPr marL="0" indent="0">
              <a:buNone/>
            </a:pPr>
            <a:endParaRPr lang="en-US" b="1" dirty="0"/>
          </a:p>
          <a:p>
            <a:r>
              <a:rPr lang="en-US" b="1" dirty="0"/>
              <a:t>Yes overloading can be done in different scopes but….</a:t>
            </a:r>
            <a:endParaRPr lang="en-US" dirty="0"/>
          </a:p>
        </p:txBody>
      </p:sp>
    </p:spTree>
    <p:extLst>
      <p:ext uri="{BB962C8B-B14F-4D97-AF65-F5344CB8AC3E}">
        <p14:creationId xmlns:p14="http://schemas.microsoft.com/office/powerpoint/2010/main" val="3860015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C579-4135-4A6C-B55E-B48FB0BAA60D}"/>
              </a:ext>
            </a:extLst>
          </p:cNvPr>
          <p:cNvSpPr>
            <a:spLocks noGrp="1"/>
          </p:cNvSpPr>
          <p:nvPr>
            <p:ph type="title"/>
          </p:nvPr>
        </p:nvSpPr>
        <p:spPr/>
        <p:txBody>
          <a:bodyPr/>
          <a:lstStyle/>
          <a:p>
            <a:r>
              <a:rPr lang="en-US" b="1" dirty="0"/>
              <a:t>Can we overload methods in sub class?</a:t>
            </a:r>
            <a:br>
              <a:rPr lang="en-US" b="1" dirty="0"/>
            </a:br>
            <a:endParaRPr lang="en-US" dirty="0"/>
          </a:p>
        </p:txBody>
      </p:sp>
      <p:sp>
        <p:nvSpPr>
          <p:cNvPr id="4" name="Rectangle 1">
            <a:extLst>
              <a:ext uri="{FF2B5EF4-FFF2-40B4-BE49-F238E27FC236}">
                <a16:creationId xmlns:a16="http://schemas.microsoft.com/office/drawing/2014/main" id="{40D4E135-0C06-4CCA-B43E-CC9C9AE62D68}"/>
              </a:ext>
            </a:extLst>
          </p:cNvPr>
          <p:cNvSpPr>
            <a:spLocks noGrp="1" noChangeArrowheads="1"/>
          </p:cNvSpPr>
          <p:nvPr>
            <p:ph idx="1"/>
          </p:nvPr>
        </p:nvSpPr>
        <p:spPr bwMode="auto">
          <a:xfrm>
            <a:off x="838200" y="2477801"/>
            <a:ext cx="1145589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 handles overloading across subclasses in a much different way. A member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declaration in a derived class does not overload member functions with the same name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declared in the base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Rather, a member function in a derived class hides the declaration of the member functions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with the same name in base class, even though the function parameter </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lists are different.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Hence, to have member functions from a base class overload member functions from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derived class, the designer </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of the derived class can introduce the base class member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 into the scope of the  derived class with using declarations.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0578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D7CA-A4B4-450E-9EAA-C422FEFC34A2}"/>
              </a:ext>
            </a:extLst>
          </p:cNvPr>
          <p:cNvSpPr>
            <a:spLocks noGrp="1"/>
          </p:cNvSpPr>
          <p:nvPr>
            <p:ph type="title"/>
          </p:nvPr>
        </p:nvSpPr>
        <p:spPr/>
        <p:txBody>
          <a:bodyPr/>
          <a:lstStyle/>
          <a:p>
            <a:r>
              <a:rPr lang="en-US" b="1" dirty="0"/>
              <a:t>Can we overload methods in sub class?				 </a:t>
            </a:r>
          </a:p>
        </p:txBody>
      </p:sp>
      <p:sp>
        <p:nvSpPr>
          <p:cNvPr id="3" name="Content Placeholder 2">
            <a:extLst>
              <a:ext uri="{FF2B5EF4-FFF2-40B4-BE49-F238E27FC236}">
                <a16:creationId xmlns:a16="http://schemas.microsoft.com/office/drawing/2014/main" id="{0750DD0B-F6DA-48FC-9340-F1752642FED6}"/>
              </a:ext>
            </a:extLst>
          </p:cNvPr>
          <p:cNvSpPr>
            <a:spLocks noGrp="1"/>
          </p:cNvSpPr>
          <p:nvPr>
            <p:ph idx="1"/>
          </p:nvPr>
        </p:nvSpPr>
        <p:spPr/>
        <p:txBody>
          <a:bodyPr>
            <a:normAutofit fontScale="77500" lnSpcReduction="20000"/>
          </a:bodyPr>
          <a:lstStyle/>
          <a:p>
            <a:pPr marL="0" indent="0">
              <a:buNone/>
            </a:pPr>
            <a:r>
              <a:rPr lang="en-US" dirty="0"/>
              <a:t>class Check{</a:t>
            </a:r>
          </a:p>
          <a:p>
            <a:pPr marL="0" indent="0">
              <a:buNone/>
            </a:pPr>
            <a:r>
              <a:rPr lang="en-US" dirty="0"/>
              <a:t>    int </a:t>
            </a:r>
            <a:r>
              <a:rPr lang="en-US" dirty="0" err="1"/>
              <a:t>i</a:t>
            </a:r>
            <a:r>
              <a:rPr lang="en-US" dirty="0"/>
              <a:t>;</a:t>
            </a:r>
          </a:p>
          <a:p>
            <a:pPr marL="0" indent="0">
              <a:buNone/>
            </a:pPr>
            <a:r>
              <a:rPr lang="en-US" dirty="0"/>
              <a:t>  public:</a:t>
            </a:r>
          </a:p>
          <a:p>
            <a:pPr marL="0" indent="0">
              <a:buNone/>
            </a:pPr>
            <a:r>
              <a:rPr lang="en-US" dirty="0"/>
              <a:t>    Check(): </a:t>
            </a:r>
            <a:r>
              <a:rPr lang="en-US" dirty="0" err="1"/>
              <a:t>i</a:t>
            </a:r>
            <a:r>
              <a:rPr lang="en-US" dirty="0"/>
              <a:t>(0) {  }</a:t>
            </a:r>
          </a:p>
          <a:p>
            <a:pPr marL="0" indent="0">
              <a:buNone/>
            </a:pPr>
            <a:r>
              <a:rPr lang="en-US" dirty="0"/>
              <a:t>void Display()</a:t>
            </a:r>
          </a:p>
          <a:p>
            <a:pPr marL="0" indent="0">
              <a:buNone/>
            </a:pPr>
            <a:r>
              <a:rPr lang="en-US" dirty="0"/>
              <a:t>    { </a:t>
            </a:r>
            <a:r>
              <a:rPr lang="en-US" dirty="0" err="1"/>
              <a:t>cout</a:t>
            </a:r>
            <a:r>
              <a:rPr lang="en-US" dirty="0"/>
              <a:t> &lt;&lt; "</a:t>
            </a:r>
            <a:r>
              <a:rPr lang="en-US" dirty="0" err="1"/>
              <a:t>i</a:t>
            </a:r>
            <a:r>
              <a:rPr lang="en-US" dirty="0"/>
              <a:t> of base  "&lt;&lt; </a:t>
            </a:r>
            <a:r>
              <a:rPr lang="en-US" dirty="0" err="1"/>
              <a:t>i</a:t>
            </a:r>
            <a:r>
              <a:rPr lang="en-US" dirty="0"/>
              <a:t> &lt;&lt;</a:t>
            </a:r>
            <a:r>
              <a:rPr lang="en-US" dirty="0" err="1"/>
              <a:t>endl</a:t>
            </a:r>
            <a:r>
              <a:rPr lang="en-US" dirty="0"/>
              <a:t>; }};</a:t>
            </a:r>
          </a:p>
          <a:p>
            <a:pPr marL="0" indent="0">
              <a:buNone/>
            </a:pPr>
            <a:r>
              <a:rPr lang="en-US" dirty="0"/>
              <a:t>class Go : public Check{</a:t>
            </a:r>
          </a:p>
          <a:p>
            <a:pPr marL="0" indent="0">
              <a:buNone/>
            </a:pPr>
            <a:r>
              <a:rPr lang="en-US" dirty="0"/>
              <a:t>    int </a:t>
            </a:r>
            <a:r>
              <a:rPr lang="en-US" dirty="0" err="1"/>
              <a:t>i</a:t>
            </a:r>
            <a:r>
              <a:rPr lang="en-US" dirty="0"/>
              <a:t>;</a:t>
            </a:r>
          </a:p>
          <a:p>
            <a:pPr marL="0" indent="0">
              <a:buNone/>
            </a:pPr>
            <a:r>
              <a:rPr lang="en-US" dirty="0"/>
              <a:t>  public:</a:t>
            </a:r>
          </a:p>
          <a:p>
            <a:pPr marL="0" indent="0">
              <a:buNone/>
            </a:pPr>
            <a:r>
              <a:rPr lang="en-US" dirty="0"/>
              <a:t>    Go(): </a:t>
            </a:r>
            <a:r>
              <a:rPr lang="en-US" dirty="0" err="1"/>
              <a:t>i</a:t>
            </a:r>
            <a:r>
              <a:rPr lang="en-US" dirty="0"/>
              <a:t>(1) {  }</a:t>
            </a:r>
          </a:p>
          <a:p>
            <a:pPr marL="0" indent="0">
              <a:buNone/>
            </a:pPr>
            <a:r>
              <a:rPr lang="en-US" dirty="0"/>
              <a:t>void Display(int </a:t>
            </a:r>
            <a:r>
              <a:rPr lang="en-US" dirty="0" err="1"/>
              <a:t>i</a:t>
            </a:r>
            <a:r>
              <a:rPr lang="en-US" dirty="0"/>
              <a:t>)</a:t>
            </a:r>
          </a:p>
          <a:p>
            <a:pPr marL="0" indent="0">
              <a:buNone/>
            </a:pPr>
            <a:r>
              <a:rPr lang="en-US" dirty="0"/>
              <a:t>    { </a:t>
            </a:r>
            <a:r>
              <a:rPr lang="en-US" dirty="0" err="1"/>
              <a:t>cout</a:t>
            </a:r>
            <a:r>
              <a:rPr lang="en-US" dirty="0"/>
              <a:t> &lt;&lt; "</a:t>
            </a:r>
            <a:r>
              <a:rPr lang="en-US" dirty="0" err="1"/>
              <a:t>i</a:t>
            </a:r>
            <a:r>
              <a:rPr lang="en-US" dirty="0"/>
              <a:t> of child "&lt;&lt; </a:t>
            </a:r>
            <a:r>
              <a:rPr lang="en-US" dirty="0" err="1"/>
              <a:t>i</a:t>
            </a:r>
            <a:r>
              <a:rPr lang="en-US" dirty="0"/>
              <a:t> &lt;&lt;</a:t>
            </a:r>
            <a:r>
              <a:rPr lang="en-US" dirty="0" err="1"/>
              <a:t>endl</a:t>
            </a:r>
            <a:r>
              <a:rPr lang="en-US" dirty="0"/>
              <a:t>;  }};</a:t>
            </a:r>
          </a:p>
        </p:txBody>
      </p:sp>
    </p:spTree>
    <p:extLst>
      <p:ext uri="{BB962C8B-B14F-4D97-AF65-F5344CB8AC3E}">
        <p14:creationId xmlns:p14="http://schemas.microsoft.com/office/powerpoint/2010/main" val="28427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EEA0-A41F-4221-8826-AC5CCBEC5B41}"/>
              </a:ext>
            </a:extLst>
          </p:cNvPr>
          <p:cNvSpPr>
            <a:spLocks noGrp="1"/>
          </p:cNvSpPr>
          <p:nvPr>
            <p:ph type="title"/>
          </p:nvPr>
        </p:nvSpPr>
        <p:spPr/>
        <p:txBody>
          <a:bodyPr/>
          <a:lstStyle/>
          <a:p>
            <a:r>
              <a:rPr lang="en-US" b="1" dirty="0"/>
              <a:t>Can we overload methods in sub class?				 </a:t>
            </a:r>
            <a:endParaRPr lang="en-US" dirty="0"/>
          </a:p>
        </p:txBody>
      </p:sp>
      <p:sp>
        <p:nvSpPr>
          <p:cNvPr id="3" name="Content Placeholder 2">
            <a:extLst>
              <a:ext uri="{FF2B5EF4-FFF2-40B4-BE49-F238E27FC236}">
                <a16:creationId xmlns:a16="http://schemas.microsoft.com/office/drawing/2014/main" id="{DD4B16D0-3021-4CC1-BD12-70BC810EA4DC}"/>
              </a:ext>
            </a:extLst>
          </p:cNvPr>
          <p:cNvSpPr>
            <a:spLocks noGrp="1"/>
          </p:cNvSpPr>
          <p:nvPr>
            <p:ph idx="1"/>
          </p:nvPr>
        </p:nvSpPr>
        <p:spPr/>
        <p:txBody>
          <a:bodyPr/>
          <a:lstStyle/>
          <a:p>
            <a:pPr marL="0" indent="0">
              <a:buNone/>
            </a:pPr>
            <a:r>
              <a:rPr lang="en-US" dirty="0"/>
              <a:t>int main(){</a:t>
            </a:r>
          </a:p>
          <a:p>
            <a:pPr marL="0" indent="0">
              <a:buNone/>
            </a:pPr>
            <a:r>
              <a:rPr lang="en-US" dirty="0"/>
              <a:t>	Go g;</a:t>
            </a:r>
          </a:p>
          <a:p>
            <a:pPr marL="0" indent="0">
              <a:buNone/>
            </a:pPr>
            <a:r>
              <a:rPr lang="en-US" dirty="0"/>
              <a:t>	</a:t>
            </a:r>
            <a:r>
              <a:rPr lang="en-US" dirty="0" err="1"/>
              <a:t>g.Display</a:t>
            </a:r>
            <a:r>
              <a:rPr lang="en-US" dirty="0"/>
              <a:t>(3); // derived class will hide the Display() </a:t>
            </a:r>
            <a:r>
              <a:rPr lang="en-US" dirty="0" err="1"/>
              <a:t>func</a:t>
            </a:r>
            <a:r>
              <a:rPr lang="en-US" dirty="0"/>
              <a:t> of base class </a:t>
            </a:r>
          </a:p>
          <a:p>
            <a:pPr marL="0" indent="0">
              <a:buNone/>
            </a:pPr>
            <a:r>
              <a:rPr lang="en-US" dirty="0"/>
              <a:t>    return 0;}</a:t>
            </a:r>
          </a:p>
          <a:p>
            <a:endParaRPr lang="en-US" dirty="0"/>
          </a:p>
        </p:txBody>
      </p:sp>
    </p:spTree>
    <p:extLst>
      <p:ext uri="{BB962C8B-B14F-4D97-AF65-F5344CB8AC3E}">
        <p14:creationId xmlns:p14="http://schemas.microsoft.com/office/powerpoint/2010/main" val="386278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B47F65-D16C-4E25-8B31-A1F785C61654}"/>
              </a:ext>
            </a:extLst>
          </p:cNvPr>
          <p:cNvPicPr>
            <a:picLocks noGrp="1" noChangeAspect="1"/>
          </p:cNvPicPr>
          <p:nvPr>
            <p:ph idx="1"/>
          </p:nvPr>
        </p:nvPicPr>
        <p:blipFill rotWithShape="1">
          <a:blip r:embed="rId2"/>
          <a:srcRect l="994" r="20057"/>
          <a:stretch/>
        </p:blipFill>
        <p:spPr>
          <a:xfrm>
            <a:off x="457200" y="457200"/>
            <a:ext cx="11277600" cy="5943600"/>
          </a:xfrm>
          <a:prstGeom prst="rect">
            <a:avLst/>
          </a:prstGeom>
        </p:spPr>
      </p:pic>
    </p:spTree>
    <p:extLst>
      <p:ext uri="{BB962C8B-B14F-4D97-AF65-F5344CB8AC3E}">
        <p14:creationId xmlns:p14="http://schemas.microsoft.com/office/powerpoint/2010/main" val="178289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08CC-9B29-4DBC-8CB1-625200DC9ECD}"/>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id="{63405A99-E0A4-4152-9E82-0C25B50E2EA3}"/>
              </a:ext>
            </a:extLst>
          </p:cNvPr>
          <p:cNvSpPr>
            <a:spLocks noGrp="1"/>
          </p:cNvSpPr>
          <p:nvPr>
            <p:ph idx="1"/>
          </p:nvPr>
        </p:nvSpPr>
        <p:spPr/>
        <p:txBody>
          <a:bodyPr/>
          <a:lstStyle/>
          <a:p>
            <a:pPr marL="0" indent="0">
              <a:buNone/>
            </a:pPr>
            <a:r>
              <a:rPr lang="en-US" dirty="0"/>
              <a:t>int main(){</a:t>
            </a:r>
          </a:p>
          <a:p>
            <a:pPr marL="0" indent="0">
              <a:buNone/>
            </a:pPr>
            <a:r>
              <a:rPr lang="en-US" dirty="0"/>
              <a:t>	Go g;</a:t>
            </a:r>
          </a:p>
          <a:p>
            <a:pPr marL="0" indent="0">
              <a:buNone/>
            </a:pPr>
            <a:r>
              <a:rPr lang="en-US" dirty="0"/>
              <a:t>	</a:t>
            </a:r>
            <a:r>
              <a:rPr lang="en-US" dirty="0" err="1"/>
              <a:t>g.Display</a:t>
            </a:r>
            <a:r>
              <a:rPr lang="en-US" dirty="0"/>
              <a:t>(); </a:t>
            </a:r>
          </a:p>
          <a:p>
            <a:pPr marL="0" indent="0">
              <a:buNone/>
            </a:pPr>
            <a:r>
              <a:rPr lang="en-US" dirty="0"/>
              <a:t>    return 0;}</a:t>
            </a:r>
          </a:p>
          <a:p>
            <a:endParaRPr lang="x-none" dirty="0"/>
          </a:p>
        </p:txBody>
      </p:sp>
    </p:spTree>
    <p:extLst>
      <p:ext uri="{BB962C8B-B14F-4D97-AF65-F5344CB8AC3E}">
        <p14:creationId xmlns:p14="http://schemas.microsoft.com/office/powerpoint/2010/main" val="230455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B872-280C-4693-87BA-7322BF6D48F1}"/>
              </a:ext>
            </a:extLst>
          </p:cNvPr>
          <p:cNvSpPr>
            <a:spLocks noGrp="1"/>
          </p:cNvSpPr>
          <p:nvPr>
            <p:ph type="title"/>
          </p:nvPr>
        </p:nvSpPr>
        <p:spPr/>
        <p:txBody>
          <a:bodyPr/>
          <a:lstStyle/>
          <a:p>
            <a:r>
              <a:rPr lang="en-US" b="1"/>
              <a:t>Can we overload methods in sub class?				 </a:t>
            </a:r>
            <a:endParaRPr lang="en-US" dirty="0"/>
          </a:p>
        </p:txBody>
      </p:sp>
      <p:sp>
        <p:nvSpPr>
          <p:cNvPr id="4" name="Content Placeholder 3">
            <a:extLst>
              <a:ext uri="{FF2B5EF4-FFF2-40B4-BE49-F238E27FC236}">
                <a16:creationId xmlns:a16="http://schemas.microsoft.com/office/drawing/2014/main" id="{3FFBA122-ACD0-4E02-B738-F20D17AFEC08}"/>
              </a:ext>
            </a:extLst>
          </p:cNvPr>
          <p:cNvSpPr>
            <a:spLocks noGrp="1"/>
          </p:cNvSpPr>
          <p:nvPr>
            <p:ph idx="1"/>
          </p:nvPr>
        </p:nvSpPr>
        <p:spPr/>
        <p:txBody>
          <a:bodyPr/>
          <a:lstStyle/>
          <a:p>
            <a:endParaRPr lang="x-none"/>
          </a:p>
        </p:txBody>
      </p:sp>
      <p:pic>
        <p:nvPicPr>
          <p:cNvPr id="7" name="Picture 6">
            <a:extLst>
              <a:ext uri="{FF2B5EF4-FFF2-40B4-BE49-F238E27FC236}">
                <a16:creationId xmlns:a16="http://schemas.microsoft.com/office/drawing/2014/main" id="{0186C67D-4D45-4C21-9AE9-3B62319E9ECE}"/>
              </a:ext>
            </a:extLst>
          </p:cNvPr>
          <p:cNvPicPr>
            <a:picLocks noChangeAspect="1"/>
          </p:cNvPicPr>
          <p:nvPr/>
        </p:nvPicPr>
        <p:blipFill>
          <a:blip r:embed="rId2"/>
          <a:stretch>
            <a:fillRect/>
          </a:stretch>
        </p:blipFill>
        <p:spPr>
          <a:xfrm>
            <a:off x="2502858" y="2640261"/>
            <a:ext cx="7186283" cy="2836614"/>
          </a:xfrm>
          <a:prstGeom prst="rect">
            <a:avLst/>
          </a:prstGeom>
        </p:spPr>
      </p:pic>
    </p:spTree>
    <p:extLst>
      <p:ext uri="{BB962C8B-B14F-4D97-AF65-F5344CB8AC3E}">
        <p14:creationId xmlns:p14="http://schemas.microsoft.com/office/powerpoint/2010/main" val="359135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B13A-4D57-48C2-B7BB-A9C5CEFB7393}"/>
              </a:ext>
            </a:extLst>
          </p:cNvPr>
          <p:cNvSpPr>
            <a:spLocks noGrp="1"/>
          </p:cNvSpPr>
          <p:nvPr>
            <p:ph type="title"/>
          </p:nvPr>
        </p:nvSpPr>
        <p:spPr/>
        <p:txBody>
          <a:bodyPr/>
          <a:lstStyle/>
          <a:p>
            <a:r>
              <a:rPr lang="en-US" b="1" dirty="0"/>
              <a:t> overloading methods in sub class</a:t>
            </a:r>
            <a:br>
              <a:rPr lang="en-US" b="1" dirty="0"/>
            </a:br>
            <a:endParaRPr lang="en-US" dirty="0"/>
          </a:p>
        </p:txBody>
      </p:sp>
      <p:sp>
        <p:nvSpPr>
          <p:cNvPr id="3" name="Content Placeholder 2">
            <a:extLst>
              <a:ext uri="{FF2B5EF4-FFF2-40B4-BE49-F238E27FC236}">
                <a16:creationId xmlns:a16="http://schemas.microsoft.com/office/drawing/2014/main" id="{769851A1-2228-4753-8C0B-B6AB1B284850}"/>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Base{</a:t>
            </a:r>
          </a:p>
          <a:p>
            <a:pPr marL="0" indent="0">
              <a:buNone/>
            </a:pPr>
            <a:r>
              <a:rPr lang="en-US" dirty="0"/>
              <a:t>   public:</a:t>
            </a:r>
          </a:p>
          <a:p>
            <a:pPr marL="0" indent="0">
              <a:buNone/>
            </a:pPr>
            <a:r>
              <a:rPr lang="en-US" dirty="0"/>
              <a:t>           void foo(int </a:t>
            </a:r>
            <a:r>
              <a:rPr lang="en-US" dirty="0" err="1"/>
              <a:t>i</a:t>
            </a:r>
            <a:r>
              <a:rPr lang="en-US" dirty="0"/>
              <a:t>) {</a:t>
            </a:r>
          </a:p>
          <a:p>
            <a:pPr marL="0" indent="0">
              <a:buNone/>
            </a:pPr>
            <a:r>
              <a:rPr lang="en-US" dirty="0"/>
              <a:t>        </a:t>
            </a:r>
            <a:r>
              <a:rPr lang="en-US" dirty="0" err="1"/>
              <a:t>cout</a:t>
            </a:r>
            <a:r>
              <a:rPr lang="en-US" dirty="0"/>
              <a:t> &lt;&lt; "Inside foo(int </a:t>
            </a:r>
            <a:r>
              <a:rPr lang="en-US" dirty="0" err="1"/>
              <a:t>i</a:t>
            </a:r>
            <a:r>
              <a:rPr lang="en-US" dirty="0"/>
              <a:t>) </a:t>
            </a:r>
            <a:r>
              <a:rPr lang="en-US" dirty="0" err="1"/>
              <a:t>i</a:t>
            </a:r>
            <a:r>
              <a:rPr lang="en-US" dirty="0"/>
              <a:t>= " &lt;&lt; </a:t>
            </a:r>
            <a:r>
              <a:rPr lang="en-US" dirty="0" err="1"/>
              <a:t>i</a:t>
            </a:r>
            <a:r>
              <a:rPr lang="en-US" dirty="0"/>
              <a:t> &lt;&lt; "\n"; }};</a:t>
            </a:r>
          </a:p>
          <a:p>
            <a:pPr marL="0" indent="0">
              <a:buNone/>
            </a:pPr>
            <a:r>
              <a:rPr lang="en-US" dirty="0"/>
              <a:t>class Derived : public Base{</a:t>
            </a:r>
          </a:p>
          <a:p>
            <a:pPr marL="0" indent="0">
              <a:buNone/>
            </a:pPr>
            <a:r>
              <a:rPr lang="en-US" dirty="0"/>
              <a:t>   public:</a:t>
            </a:r>
          </a:p>
          <a:p>
            <a:pPr marL="0" indent="0">
              <a:buNone/>
            </a:pPr>
            <a:r>
              <a:rPr lang="en-US" dirty="0"/>
              <a:t>               // using Base::foo; must be added</a:t>
            </a:r>
          </a:p>
          <a:p>
            <a:pPr marL="0" indent="0">
              <a:buNone/>
            </a:pPr>
            <a:r>
              <a:rPr lang="en-US" dirty="0"/>
              <a:t>               // in absence of this simply foo(float f) is called</a:t>
            </a:r>
          </a:p>
          <a:p>
            <a:pPr marL="0" indent="0">
              <a:buNone/>
            </a:pPr>
            <a:r>
              <a:rPr lang="en-US" dirty="0"/>
              <a:t>               // in its presence foo(int </a:t>
            </a:r>
            <a:r>
              <a:rPr lang="en-US" dirty="0" err="1"/>
              <a:t>i</a:t>
            </a:r>
            <a:r>
              <a:rPr lang="en-US" dirty="0"/>
              <a:t>) is called, no </a:t>
            </a:r>
            <a:r>
              <a:rPr lang="en-US" dirty="0" err="1"/>
              <a:t>ambguity</a:t>
            </a:r>
            <a:endParaRPr lang="en-US" dirty="0"/>
          </a:p>
          <a:p>
            <a:pPr marL="0" indent="0">
              <a:buNone/>
            </a:pPr>
            <a:r>
              <a:rPr lang="en-US" dirty="0"/>
              <a:t> </a:t>
            </a:r>
            <a:r>
              <a:rPr lang="en-US" dirty="0">
                <a:solidFill>
                  <a:srgbClr val="FF0000"/>
                </a:solidFill>
              </a:rPr>
              <a:t>Base::foo; </a:t>
            </a:r>
          </a:p>
          <a:p>
            <a:pPr marL="0" indent="0">
              <a:buNone/>
            </a:pPr>
            <a:r>
              <a:rPr lang="en-US" dirty="0"/>
              <a:t>void foo(float f) {</a:t>
            </a:r>
          </a:p>
          <a:p>
            <a:pPr marL="0" indent="0">
              <a:buNone/>
            </a:pPr>
            <a:r>
              <a:rPr lang="en-US" dirty="0"/>
              <a:t>                </a:t>
            </a:r>
            <a:r>
              <a:rPr lang="en-US" dirty="0" err="1"/>
              <a:t>cout</a:t>
            </a:r>
            <a:r>
              <a:rPr lang="en-US" dirty="0"/>
              <a:t> &lt;&lt; "Inside foo(float f) f= " &lt;&lt; f &lt;&lt; "\n"; }};</a:t>
            </a:r>
          </a:p>
        </p:txBody>
      </p:sp>
    </p:spTree>
    <p:extLst>
      <p:ext uri="{BB962C8B-B14F-4D97-AF65-F5344CB8AC3E}">
        <p14:creationId xmlns:p14="http://schemas.microsoft.com/office/powerpoint/2010/main" val="4072996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8487-9B0D-402C-B268-047CBD0FE474}"/>
              </a:ext>
            </a:extLst>
          </p:cNvPr>
          <p:cNvSpPr>
            <a:spLocks noGrp="1"/>
          </p:cNvSpPr>
          <p:nvPr>
            <p:ph type="title"/>
          </p:nvPr>
        </p:nvSpPr>
        <p:spPr/>
        <p:txBody>
          <a:bodyPr/>
          <a:lstStyle/>
          <a:p>
            <a:r>
              <a:rPr lang="en-US" b="1" dirty="0"/>
              <a:t> overloading methods in sub class</a:t>
            </a:r>
            <a:br>
              <a:rPr lang="en-US" b="1" dirty="0"/>
            </a:br>
            <a:endParaRPr lang="en-US" dirty="0"/>
          </a:p>
        </p:txBody>
      </p:sp>
      <p:sp>
        <p:nvSpPr>
          <p:cNvPr id="3" name="Content Placeholder 2">
            <a:extLst>
              <a:ext uri="{FF2B5EF4-FFF2-40B4-BE49-F238E27FC236}">
                <a16:creationId xmlns:a16="http://schemas.microsoft.com/office/drawing/2014/main" id="{3427F493-1EFB-4105-A3D5-03CB440A74B3}"/>
              </a:ext>
            </a:extLst>
          </p:cNvPr>
          <p:cNvSpPr>
            <a:spLocks noGrp="1"/>
          </p:cNvSpPr>
          <p:nvPr>
            <p:ph idx="1"/>
          </p:nvPr>
        </p:nvSpPr>
        <p:spPr/>
        <p:txBody>
          <a:bodyPr/>
          <a:lstStyle/>
          <a:p>
            <a:pPr marL="0" indent="0">
              <a:buNone/>
            </a:pPr>
            <a:r>
              <a:rPr lang="en-US" dirty="0"/>
              <a:t>int main(){</a:t>
            </a:r>
          </a:p>
          <a:p>
            <a:pPr marL="0" indent="0">
              <a:buNone/>
            </a:pPr>
            <a:r>
              <a:rPr lang="en-US" dirty="0"/>
              <a:t>           float  f = 1.2f;</a:t>
            </a:r>
          </a:p>
          <a:p>
            <a:pPr marL="0" indent="0">
              <a:buNone/>
            </a:pPr>
            <a:r>
              <a:rPr lang="en-US" dirty="0"/>
              <a:t>           int    </a:t>
            </a:r>
            <a:r>
              <a:rPr lang="en-US" dirty="0" err="1"/>
              <a:t>i</a:t>
            </a:r>
            <a:r>
              <a:rPr lang="en-US" dirty="0"/>
              <a:t> = 100;</a:t>
            </a:r>
          </a:p>
          <a:p>
            <a:pPr marL="0" indent="0">
              <a:buNone/>
            </a:pPr>
            <a:r>
              <a:rPr lang="en-US" dirty="0"/>
              <a:t>Derived obj;</a:t>
            </a:r>
          </a:p>
          <a:p>
            <a:pPr marL="0" indent="0">
              <a:buNone/>
            </a:pPr>
            <a:r>
              <a:rPr lang="en-US" dirty="0" err="1"/>
              <a:t>obj.foo</a:t>
            </a:r>
            <a:r>
              <a:rPr lang="en-US" dirty="0"/>
              <a:t>(</a:t>
            </a:r>
            <a:r>
              <a:rPr lang="en-US" dirty="0" err="1"/>
              <a:t>i</a:t>
            </a:r>
            <a:r>
              <a:rPr lang="en-US" dirty="0"/>
              <a:t>);  //no compiler error base foo</a:t>
            </a:r>
          </a:p>
          <a:p>
            <a:pPr marL="0" indent="0">
              <a:buNone/>
            </a:pPr>
            <a:r>
              <a:rPr lang="en-US" dirty="0" err="1"/>
              <a:t>obj.foo</a:t>
            </a:r>
            <a:r>
              <a:rPr lang="en-US" dirty="0"/>
              <a:t>(f);  //no compiler error derived foo</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862287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C034-DD74-447E-84CD-849D1B277DC2}"/>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2000" b="1"/>
              <a:t> overloading methods in sub class</a:t>
            </a:r>
            <a:br>
              <a:rPr lang="en-US" sz="2000" b="1"/>
            </a:br>
            <a:endParaRPr lang="en-US" sz="2000"/>
          </a:p>
        </p:txBody>
      </p:sp>
      <p:pic>
        <p:nvPicPr>
          <p:cNvPr id="7" name="Content Placeholder 6">
            <a:extLst>
              <a:ext uri="{FF2B5EF4-FFF2-40B4-BE49-F238E27FC236}">
                <a16:creationId xmlns:a16="http://schemas.microsoft.com/office/drawing/2014/main" id="{F3DD71AA-F714-491E-AF8A-09005EFAADCC}"/>
              </a:ext>
            </a:extLst>
          </p:cNvPr>
          <p:cNvPicPr>
            <a:picLocks noGrp="1" noChangeAspect="1"/>
          </p:cNvPicPr>
          <p:nvPr>
            <p:ph idx="1"/>
          </p:nvPr>
        </p:nvPicPr>
        <p:blipFill rotWithShape="1">
          <a:blip r:embed="rId2"/>
          <a:srcRect r="1" b="9076"/>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42728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4318-68DA-4884-B609-6AC37914F1AC}"/>
              </a:ext>
            </a:extLst>
          </p:cNvPr>
          <p:cNvSpPr>
            <a:spLocks noGrp="1"/>
          </p:cNvSpPr>
          <p:nvPr>
            <p:ph type="title"/>
          </p:nvPr>
        </p:nvSpPr>
        <p:spPr/>
        <p:txBody>
          <a:bodyPr/>
          <a:lstStyle/>
          <a:p>
            <a:r>
              <a:rPr lang="en-US" b="0" i="0" dirty="0">
                <a:solidFill>
                  <a:srgbClr val="212529"/>
                </a:solidFill>
                <a:effectLst/>
                <a:latin typeface="system-ui"/>
              </a:rPr>
              <a:t>Method Overriding in C++</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697928AC-827C-4553-B019-D1B038DC74D6}"/>
              </a:ext>
            </a:extLst>
          </p:cNvPr>
          <p:cNvSpPr>
            <a:spLocks noGrp="1"/>
          </p:cNvSpPr>
          <p:nvPr>
            <p:ph idx="1"/>
          </p:nvPr>
        </p:nvSpPr>
        <p:spPr/>
        <p:txBody>
          <a:bodyPr/>
          <a:lstStyle/>
          <a:p>
            <a:r>
              <a:rPr lang="en-US" b="0" i="0" dirty="0">
                <a:solidFill>
                  <a:srgbClr val="212529"/>
                </a:solidFill>
                <a:effectLst/>
                <a:latin typeface="system-ui"/>
              </a:rPr>
              <a:t>If we inherit a class into the derived class and provide a definition for one of the base class's function again inside the derived class, then that function is said to be </a:t>
            </a:r>
            <a:r>
              <a:rPr lang="en-US" b="1" i="0" dirty="0">
                <a:solidFill>
                  <a:srgbClr val="212529"/>
                </a:solidFill>
                <a:effectLst/>
                <a:latin typeface="system-ui"/>
              </a:rPr>
              <a:t>overridden</a:t>
            </a:r>
            <a:r>
              <a:rPr lang="en-US" b="0" i="0" dirty="0">
                <a:solidFill>
                  <a:srgbClr val="212529"/>
                </a:solidFill>
                <a:effectLst/>
                <a:latin typeface="system-ui"/>
              </a:rPr>
              <a:t>, and this mechanism is called </a:t>
            </a:r>
            <a:r>
              <a:rPr lang="en-US" b="1" i="0" dirty="0">
                <a:solidFill>
                  <a:srgbClr val="212529"/>
                </a:solidFill>
                <a:effectLst/>
                <a:latin typeface="system-ui"/>
              </a:rPr>
              <a:t>Function Overriding</a:t>
            </a:r>
            <a:endParaRPr lang="en-US" dirty="0"/>
          </a:p>
        </p:txBody>
      </p:sp>
    </p:spTree>
    <p:extLst>
      <p:ext uri="{BB962C8B-B14F-4D97-AF65-F5344CB8AC3E}">
        <p14:creationId xmlns:p14="http://schemas.microsoft.com/office/powerpoint/2010/main" val="1352144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7A3B-B9D9-45F3-95DC-345B92318900}"/>
              </a:ext>
            </a:extLst>
          </p:cNvPr>
          <p:cNvSpPr>
            <a:spLocks noGrp="1"/>
          </p:cNvSpPr>
          <p:nvPr>
            <p:ph type="title"/>
          </p:nvPr>
        </p:nvSpPr>
        <p:spPr/>
        <p:txBody>
          <a:bodyPr/>
          <a:lstStyle/>
          <a:p>
            <a:r>
              <a:rPr lang="en-US" b="1" dirty="0"/>
              <a:t> overloading methods in sub class</a:t>
            </a:r>
            <a:br>
              <a:rPr lang="en-US" b="1" dirty="0"/>
            </a:br>
            <a:endParaRPr lang="en-US" dirty="0"/>
          </a:p>
        </p:txBody>
      </p:sp>
      <p:sp>
        <p:nvSpPr>
          <p:cNvPr id="4" name="Rectangle 1">
            <a:extLst>
              <a:ext uri="{FF2B5EF4-FFF2-40B4-BE49-F238E27FC236}">
                <a16:creationId xmlns:a16="http://schemas.microsoft.com/office/drawing/2014/main" id="{20166EC4-FDB4-46FD-8352-021DA7EE7FA0}"/>
              </a:ext>
            </a:extLst>
          </p:cNvPr>
          <p:cNvSpPr>
            <a:spLocks noGrp="1" noChangeArrowheads="1"/>
          </p:cNvSpPr>
          <p:nvPr>
            <p:ph idx="1"/>
          </p:nvPr>
        </p:nvSpPr>
        <p:spPr bwMode="auto">
          <a:xfrm>
            <a:off x="838200" y="2477802"/>
            <a:ext cx="1107309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code using Base::foo; makes all the functions named foo (irrespective of their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arguments) from base class directly accessible in the Derived class. Hence the functions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named foo become overloaded in the scope of Derived class. In case of multiple foo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 in the base class, it is not possible to make only a few "foo" functions from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base class accessible in the derived class with "Base::foo; " declaration.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Since both versions of foo are available in the scope of Derived class, the compiler can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choose  specific function from them without any ambiguity here, and the call foo(</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correctly resolved to foo(int 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72520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2B5F-C6D9-41C0-9078-70A27C49449D}"/>
              </a:ext>
            </a:extLst>
          </p:cNvPr>
          <p:cNvSpPr>
            <a:spLocks noGrp="1"/>
          </p:cNvSpPr>
          <p:nvPr>
            <p:ph type="title"/>
          </p:nvPr>
        </p:nvSpPr>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US" altLang="en-US" sz="4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multiple foo functions in the base class</a:t>
            </a:r>
            <a:endParaRPr lang="en-US" dirty="0"/>
          </a:p>
        </p:txBody>
      </p:sp>
      <p:sp>
        <p:nvSpPr>
          <p:cNvPr id="3" name="Content Placeholder 2">
            <a:extLst>
              <a:ext uri="{FF2B5EF4-FFF2-40B4-BE49-F238E27FC236}">
                <a16:creationId xmlns:a16="http://schemas.microsoft.com/office/drawing/2014/main" id="{E5FD61B0-3960-469D-869C-F0FFF3C2D5E3}"/>
              </a:ext>
            </a:extLst>
          </p:cNvPr>
          <p:cNvSpPr>
            <a:spLocks noGrp="1"/>
          </p:cNvSpPr>
          <p:nvPr>
            <p:ph idx="1"/>
          </p:nvPr>
        </p:nvSpPr>
        <p:spPr/>
        <p:txBody>
          <a:bodyPr>
            <a:normAutofit fontScale="85000" lnSpcReduction="20000"/>
          </a:bodyPr>
          <a:lstStyle/>
          <a:p>
            <a:r>
              <a:rPr lang="en-US" dirty="0"/>
              <a:t>class Base{</a:t>
            </a:r>
          </a:p>
          <a:p>
            <a:r>
              <a:rPr lang="en-US" dirty="0"/>
              <a:t>   public:</a:t>
            </a:r>
          </a:p>
          <a:p>
            <a:r>
              <a:rPr lang="en-US" dirty="0"/>
              <a:t>           void foo(int </a:t>
            </a:r>
            <a:r>
              <a:rPr lang="en-US" dirty="0" err="1"/>
              <a:t>i</a:t>
            </a:r>
            <a:r>
              <a:rPr lang="en-US" dirty="0"/>
              <a:t>) {</a:t>
            </a:r>
          </a:p>
          <a:p>
            <a:r>
              <a:rPr lang="en-US" dirty="0"/>
              <a:t>        </a:t>
            </a:r>
            <a:r>
              <a:rPr lang="en-US" dirty="0" err="1"/>
              <a:t>cout</a:t>
            </a:r>
            <a:r>
              <a:rPr lang="en-US" dirty="0"/>
              <a:t> &lt;&lt; "Inside foo(int </a:t>
            </a:r>
            <a:r>
              <a:rPr lang="en-US" dirty="0" err="1"/>
              <a:t>i</a:t>
            </a:r>
            <a:r>
              <a:rPr lang="en-US" dirty="0"/>
              <a:t>) </a:t>
            </a:r>
            <a:r>
              <a:rPr lang="en-US" dirty="0" err="1"/>
              <a:t>i</a:t>
            </a:r>
            <a:r>
              <a:rPr lang="en-US" dirty="0"/>
              <a:t>= " &lt;&lt; </a:t>
            </a:r>
            <a:r>
              <a:rPr lang="en-US" dirty="0" err="1"/>
              <a:t>i</a:t>
            </a:r>
            <a:r>
              <a:rPr lang="en-US" dirty="0"/>
              <a:t> &lt;&lt; "\n"; }</a:t>
            </a:r>
          </a:p>
          <a:p>
            <a:r>
              <a:rPr lang="en-US" dirty="0"/>
              <a:t>		void foo() {</a:t>
            </a:r>
          </a:p>
          <a:p>
            <a:r>
              <a:rPr lang="en-US" dirty="0"/>
              <a:t>        </a:t>
            </a:r>
            <a:r>
              <a:rPr lang="en-US" dirty="0" err="1"/>
              <a:t>cout</a:t>
            </a:r>
            <a:r>
              <a:rPr lang="en-US" dirty="0"/>
              <a:t> &lt;&lt; "Inside foo(default)  "  &lt;&lt; "\n"; }};</a:t>
            </a:r>
          </a:p>
          <a:p>
            <a:r>
              <a:rPr lang="en-US" dirty="0"/>
              <a:t>class Derived : public Base{</a:t>
            </a:r>
          </a:p>
          <a:p>
            <a:r>
              <a:rPr lang="en-US" dirty="0"/>
              <a:t>   public:</a:t>
            </a:r>
          </a:p>
          <a:p>
            <a:r>
              <a:rPr lang="en-US" dirty="0"/>
              <a:t> Base::foo;  </a:t>
            </a:r>
          </a:p>
          <a:p>
            <a:r>
              <a:rPr lang="en-US" dirty="0"/>
              <a:t> void foo(float f) {</a:t>
            </a:r>
          </a:p>
          <a:p>
            <a:r>
              <a:rPr lang="en-US" dirty="0"/>
              <a:t>                </a:t>
            </a:r>
            <a:r>
              <a:rPr lang="en-US" dirty="0" err="1"/>
              <a:t>cout</a:t>
            </a:r>
            <a:r>
              <a:rPr lang="en-US" dirty="0"/>
              <a:t> &lt;&lt; "Inside foo(float f) f= " &lt;&lt; f &lt;&lt; "\n"; }};</a:t>
            </a:r>
          </a:p>
        </p:txBody>
      </p:sp>
    </p:spTree>
    <p:extLst>
      <p:ext uri="{BB962C8B-B14F-4D97-AF65-F5344CB8AC3E}">
        <p14:creationId xmlns:p14="http://schemas.microsoft.com/office/powerpoint/2010/main" val="2660504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8ADB-155A-471B-8053-6F7595267215}"/>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multiple foo functions in the base class</a:t>
            </a:r>
            <a:endParaRPr lang="en-US" dirty="0"/>
          </a:p>
        </p:txBody>
      </p:sp>
      <p:sp>
        <p:nvSpPr>
          <p:cNvPr id="3" name="Content Placeholder 2">
            <a:extLst>
              <a:ext uri="{FF2B5EF4-FFF2-40B4-BE49-F238E27FC236}">
                <a16:creationId xmlns:a16="http://schemas.microsoft.com/office/drawing/2014/main" id="{79E762F9-CE4C-4FB5-939F-1FDFAA56C955}"/>
              </a:ext>
            </a:extLst>
          </p:cNvPr>
          <p:cNvSpPr>
            <a:spLocks noGrp="1"/>
          </p:cNvSpPr>
          <p:nvPr>
            <p:ph idx="1"/>
          </p:nvPr>
        </p:nvSpPr>
        <p:spPr/>
        <p:txBody>
          <a:bodyPr/>
          <a:lstStyle/>
          <a:p>
            <a:r>
              <a:rPr lang="en-US" dirty="0"/>
              <a:t>int main(){</a:t>
            </a:r>
          </a:p>
          <a:p>
            <a:r>
              <a:rPr lang="en-US" dirty="0"/>
              <a:t>           float  f = 1.2f;</a:t>
            </a:r>
          </a:p>
          <a:p>
            <a:r>
              <a:rPr lang="en-US" dirty="0"/>
              <a:t>           int    </a:t>
            </a:r>
            <a:r>
              <a:rPr lang="en-US" dirty="0" err="1"/>
              <a:t>i</a:t>
            </a:r>
            <a:r>
              <a:rPr lang="en-US" dirty="0"/>
              <a:t> = 100;</a:t>
            </a:r>
          </a:p>
          <a:p>
            <a:r>
              <a:rPr lang="en-US" dirty="0"/>
              <a:t>Derived obj;</a:t>
            </a:r>
          </a:p>
          <a:p>
            <a:r>
              <a:rPr lang="en-US" dirty="0" err="1"/>
              <a:t>obj.foo</a:t>
            </a:r>
            <a:r>
              <a:rPr lang="en-US" dirty="0"/>
              <a:t>(</a:t>
            </a:r>
            <a:r>
              <a:rPr lang="en-US" dirty="0" err="1"/>
              <a:t>i</a:t>
            </a:r>
            <a:r>
              <a:rPr lang="en-US" dirty="0"/>
              <a:t>); </a:t>
            </a:r>
          </a:p>
          <a:p>
            <a:r>
              <a:rPr lang="en-US" dirty="0" err="1"/>
              <a:t>obj.foo</a:t>
            </a:r>
            <a:r>
              <a:rPr lang="en-US" dirty="0"/>
              <a:t>();  //no compiler error</a:t>
            </a:r>
          </a:p>
          <a:p>
            <a:r>
              <a:rPr lang="en-US" dirty="0"/>
              <a:t>}</a:t>
            </a:r>
          </a:p>
        </p:txBody>
      </p:sp>
    </p:spTree>
    <p:extLst>
      <p:ext uri="{BB962C8B-B14F-4D97-AF65-F5344CB8AC3E}">
        <p14:creationId xmlns:p14="http://schemas.microsoft.com/office/powerpoint/2010/main" val="121855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318C-A248-4D4A-9802-ABFF84733DA0}"/>
              </a:ext>
            </a:extLst>
          </p:cNvPr>
          <p:cNvSpPr>
            <a:spLocks noGrp="1"/>
          </p:cNvSpPr>
          <p:nvPr>
            <p:ph type="title"/>
          </p:nvPr>
        </p:nvSpPr>
        <p:spPr/>
        <p:txBody>
          <a:bodyPr/>
          <a:lstStyle/>
          <a:p>
            <a:r>
              <a:rPr kumimoji="0" lang="en-US" altLang="en-US" sz="4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multiple foo functions in the base class</a:t>
            </a:r>
            <a:endParaRPr lang="en-US" dirty="0"/>
          </a:p>
        </p:txBody>
      </p:sp>
      <p:pic>
        <p:nvPicPr>
          <p:cNvPr id="5" name="Content Placeholder 4">
            <a:extLst>
              <a:ext uri="{FF2B5EF4-FFF2-40B4-BE49-F238E27FC236}">
                <a16:creationId xmlns:a16="http://schemas.microsoft.com/office/drawing/2014/main" id="{7F911D61-C6E6-480C-A055-BFB64D3B69AE}"/>
              </a:ext>
            </a:extLst>
          </p:cNvPr>
          <p:cNvPicPr>
            <a:picLocks noGrp="1" noChangeAspect="1"/>
          </p:cNvPicPr>
          <p:nvPr>
            <p:ph idx="1"/>
          </p:nvPr>
        </p:nvPicPr>
        <p:blipFill>
          <a:blip r:embed="rId2"/>
          <a:stretch>
            <a:fillRect/>
          </a:stretch>
        </p:blipFill>
        <p:spPr>
          <a:xfrm>
            <a:off x="1828800" y="2226365"/>
            <a:ext cx="7871791" cy="3564835"/>
          </a:xfrm>
        </p:spPr>
      </p:pic>
    </p:spTree>
    <p:extLst>
      <p:ext uri="{BB962C8B-B14F-4D97-AF65-F5344CB8AC3E}">
        <p14:creationId xmlns:p14="http://schemas.microsoft.com/office/powerpoint/2010/main" val="208254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E3F6-E2AA-4933-A26D-C5D19E3FA827}"/>
              </a:ext>
            </a:extLst>
          </p:cNvPr>
          <p:cNvSpPr>
            <a:spLocks noGrp="1"/>
          </p:cNvSpPr>
          <p:nvPr>
            <p:ph type="title"/>
          </p:nvPr>
        </p:nvSpPr>
        <p:spPr/>
        <p:txBody>
          <a:bodyPr/>
          <a:lstStyle/>
          <a:p>
            <a:r>
              <a:rPr lang="en-US" b="1" i="0" dirty="0">
                <a:solidFill>
                  <a:srgbClr val="40424E"/>
                </a:solidFill>
                <a:effectLst/>
                <a:latin typeface="urw-din"/>
              </a:rPr>
              <a:t>Function Overloading VS Function Overriding</a:t>
            </a:r>
            <a:endParaRPr lang="en-US" dirty="0"/>
          </a:p>
        </p:txBody>
      </p:sp>
      <p:sp>
        <p:nvSpPr>
          <p:cNvPr id="3" name="Content Placeholder 2">
            <a:extLst>
              <a:ext uri="{FF2B5EF4-FFF2-40B4-BE49-F238E27FC236}">
                <a16:creationId xmlns:a16="http://schemas.microsoft.com/office/drawing/2014/main" id="{477A643D-7D0E-4630-B565-B0BA33DC4354}"/>
              </a:ext>
            </a:extLst>
          </p:cNvPr>
          <p:cNvSpPr>
            <a:spLocks noGrp="1"/>
          </p:cNvSpPr>
          <p:nvPr>
            <p:ph idx="1"/>
          </p:nvPr>
        </p:nvSpPr>
        <p:spPr/>
        <p:txBody>
          <a:bodyPr>
            <a:normAutofit fontScale="92500" lnSpcReduction="10000"/>
          </a:bodyPr>
          <a:lstStyle/>
          <a:p>
            <a:pPr algn="l" fontAlgn="base">
              <a:buFont typeface="+mj-lt"/>
              <a:buAutoNum type="arabicPeriod"/>
            </a:pPr>
            <a:r>
              <a:rPr lang="en-US" b="1" i="0" dirty="0">
                <a:solidFill>
                  <a:srgbClr val="40424E"/>
                </a:solidFill>
                <a:effectLst/>
                <a:latin typeface="urw-din"/>
              </a:rPr>
              <a:t>Inheritance:</a:t>
            </a:r>
            <a:r>
              <a:rPr lang="en-US" b="0" i="0" dirty="0">
                <a:solidFill>
                  <a:srgbClr val="40424E"/>
                </a:solidFill>
                <a:effectLst/>
                <a:latin typeface="urw-din"/>
              </a:rPr>
              <a:t> Overriding of functions occurs when one class is inherited from another class. Overloading can occur without inheritance.</a:t>
            </a:r>
          </a:p>
          <a:p>
            <a:pPr algn="l" fontAlgn="base">
              <a:buFont typeface="+mj-lt"/>
              <a:buAutoNum type="arabicPeriod"/>
            </a:pPr>
            <a:r>
              <a:rPr lang="en-US" b="1" i="0" dirty="0">
                <a:solidFill>
                  <a:srgbClr val="40424E"/>
                </a:solidFill>
                <a:effectLst/>
                <a:latin typeface="urw-din"/>
              </a:rPr>
              <a:t>Function Signature:</a:t>
            </a:r>
            <a:r>
              <a:rPr lang="en-US" b="0" i="0" dirty="0">
                <a:solidFill>
                  <a:srgbClr val="40424E"/>
                </a:solidFill>
                <a:effectLst/>
                <a:latin typeface="urw-din"/>
              </a:rPr>
              <a:t> Overloaded functions must differ in function signature </a:t>
            </a:r>
            <a:r>
              <a:rPr lang="en-US" b="0" i="0" dirty="0" err="1">
                <a:solidFill>
                  <a:srgbClr val="40424E"/>
                </a:solidFill>
                <a:effectLst/>
                <a:latin typeface="urw-din"/>
              </a:rPr>
              <a:t>ie</a:t>
            </a:r>
            <a:r>
              <a:rPr lang="en-US" b="0" i="0" dirty="0">
                <a:solidFill>
                  <a:srgbClr val="40424E"/>
                </a:solidFill>
                <a:effectLst/>
                <a:latin typeface="urw-din"/>
              </a:rPr>
              <a:t> either number of parameters or type of parameters should differ. In overriding, function signatures must be same.</a:t>
            </a:r>
          </a:p>
          <a:p>
            <a:pPr algn="l" fontAlgn="base">
              <a:buFont typeface="+mj-lt"/>
              <a:buAutoNum type="arabicPeriod"/>
            </a:pPr>
            <a:r>
              <a:rPr lang="en-US" b="1" i="0" dirty="0">
                <a:solidFill>
                  <a:srgbClr val="40424E"/>
                </a:solidFill>
                <a:effectLst/>
                <a:latin typeface="urw-din"/>
              </a:rPr>
              <a:t>Scope of functions:</a:t>
            </a:r>
            <a:r>
              <a:rPr lang="en-US" b="0" i="0" dirty="0">
                <a:solidFill>
                  <a:srgbClr val="40424E"/>
                </a:solidFill>
                <a:effectLst/>
                <a:latin typeface="urw-din"/>
              </a:rPr>
              <a:t> Overridden functions are in different scopes; whereas overloaded functions are in same scope.</a:t>
            </a:r>
          </a:p>
          <a:p>
            <a:pPr algn="l" fontAlgn="base">
              <a:buFont typeface="+mj-lt"/>
              <a:buAutoNum type="arabicPeriod"/>
            </a:pPr>
            <a:r>
              <a:rPr lang="en-US" b="1" i="0" dirty="0">
                <a:solidFill>
                  <a:srgbClr val="40424E"/>
                </a:solidFill>
                <a:effectLst/>
                <a:latin typeface="urw-din"/>
              </a:rPr>
              <a:t>Behavior of functions: </a:t>
            </a:r>
            <a:r>
              <a:rPr lang="en-US" b="0" i="0" dirty="0">
                <a:solidFill>
                  <a:srgbClr val="40424E"/>
                </a:solidFill>
                <a:effectLst/>
                <a:latin typeface="urw-din"/>
              </a:rPr>
              <a:t>Overriding is needed when derived class function has to do some added or different job than the base class function. Overloading is used to have same name functions which behave differently depending upon parameters passed to them.</a:t>
            </a:r>
          </a:p>
          <a:p>
            <a:endParaRPr lang="en-US" dirty="0"/>
          </a:p>
        </p:txBody>
      </p:sp>
    </p:spTree>
    <p:extLst>
      <p:ext uri="{BB962C8B-B14F-4D97-AF65-F5344CB8AC3E}">
        <p14:creationId xmlns:p14="http://schemas.microsoft.com/office/powerpoint/2010/main" val="837160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C6B2-9D49-416D-8388-0D8B54DFE7E0}"/>
              </a:ext>
            </a:extLst>
          </p:cNvPr>
          <p:cNvSpPr>
            <a:spLocks noGrp="1"/>
          </p:cNvSpPr>
          <p:nvPr>
            <p:ph type="title"/>
          </p:nvPr>
        </p:nvSpPr>
        <p:spPr/>
        <p:txBody>
          <a:bodyPr/>
          <a:lstStyle/>
          <a:p>
            <a:pPr algn="ctr"/>
            <a:r>
              <a:rPr lang="en-US" b="1" dirty="0"/>
              <a:t>Week 10 Lecture 2 and 3</a:t>
            </a:r>
          </a:p>
        </p:txBody>
      </p:sp>
      <p:sp>
        <p:nvSpPr>
          <p:cNvPr id="3" name="Content Placeholder 2">
            <a:extLst>
              <a:ext uri="{FF2B5EF4-FFF2-40B4-BE49-F238E27FC236}">
                <a16:creationId xmlns:a16="http://schemas.microsoft.com/office/drawing/2014/main" id="{C8B64780-AA79-4CC9-B459-BC36F2394E4F}"/>
              </a:ext>
            </a:extLst>
          </p:cNvPr>
          <p:cNvSpPr>
            <a:spLocks noGrp="1"/>
          </p:cNvSpPr>
          <p:nvPr>
            <p:ph idx="1"/>
          </p:nvPr>
        </p:nvSpPr>
        <p:spPr/>
        <p:txBody>
          <a:bodyPr>
            <a:normAutofit/>
          </a:bodyPr>
          <a:lstStyle/>
          <a:p>
            <a:pPr algn="ctr"/>
            <a:endParaRPr lang="en-US" sz="5400" b="1" dirty="0">
              <a:latin typeface="Times New Roman" panose="02020603050405020304" pitchFamily="18" charset="0"/>
              <a:cs typeface="Times New Roman" panose="02020603050405020304" pitchFamily="18" charset="0"/>
            </a:endParaRPr>
          </a:p>
          <a:p>
            <a:pPr algn="ctr"/>
            <a:endParaRPr lang="en-US" sz="5400" b="1" dirty="0">
              <a:latin typeface="Times New Roman" panose="02020603050405020304" pitchFamily="18" charset="0"/>
              <a:cs typeface="Times New Roman" panose="02020603050405020304" pitchFamily="18" charset="0"/>
            </a:endParaRPr>
          </a:p>
          <a:p>
            <a:pPr algn="ctr"/>
            <a:r>
              <a:rPr lang="en-US" sz="5400" b="1" dirty="0">
                <a:latin typeface="Times New Roman" panose="02020603050405020304" pitchFamily="18" charset="0"/>
                <a:cs typeface="Times New Roman" panose="02020603050405020304" pitchFamily="18" charset="0"/>
              </a:rPr>
              <a:t>Runtime Polymorphism</a:t>
            </a:r>
          </a:p>
        </p:txBody>
      </p:sp>
    </p:spTree>
    <p:extLst>
      <p:ext uri="{BB962C8B-B14F-4D97-AF65-F5344CB8AC3E}">
        <p14:creationId xmlns:p14="http://schemas.microsoft.com/office/powerpoint/2010/main" val="2135771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3787-394B-44B6-9E51-190120DCE3E8}"/>
              </a:ext>
            </a:extLst>
          </p:cNvPr>
          <p:cNvSpPr>
            <a:spLocks noGrp="1"/>
          </p:cNvSpPr>
          <p:nvPr>
            <p:ph type="title"/>
          </p:nvPr>
        </p:nvSpPr>
        <p:spPr/>
        <p:txBody>
          <a:bodyPr/>
          <a:lstStyle/>
          <a:p>
            <a:pPr algn="ctr"/>
            <a:r>
              <a:rPr lang="en-US" b="1" i="0" dirty="0">
                <a:solidFill>
                  <a:srgbClr val="40424E"/>
                </a:solidFill>
                <a:effectLst/>
                <a:latin typeface="urw-din"/>
              </a:rPr>
              <a:t>Compile-time(early binding)</a:t>
            </a:r>
            <a:endParaRPr lang="en-US" dirty="0"/>
          </a:p>
        </p:txBody>
      </p:sp>
      <p:sp>
        <p:nvSpPr>
          <p:cNvPr id="3" name="Content Placeholder 2">
            <a:extLst>
              <a:ext uri="{FF2B5EF4-FFF2-40B4-BE49-F238E27FC236}">
                <a16:creationId xmlns:a16="http://schemas.microsoft.com/office/drawing/2014/main" id="{4D8EBEB3-27D7-46A9-9C56-3BDD69CD43EA}"/>
              </a:ext>
            </a:extLst>
          </p:cNvPr>
          <p:cNvSpPr>
            <a:spLocks noGrp="1"/>
          </p:cNvSpPr>
          <p:nvPr>
            <p:ph idx="1"/>
          </p:nvPr>
        </p:nvSpPr>
        <p:spPr/>
        <p:txBody>
          <a:bodyPr>
            <a:normAutofit fontScale="77500" lnSpcReduction="20000"/>
          </a:bodyPr>
          <a:lstStyle/>
          <a:p>
            <a:pPr marL="0" indent="0">
              <a:buNone/>
            </a:pPr>
            <a:r>
              <a:rPr lang="en-US" dirty="0"/>
              <a:t>class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int main() {</a:t>
            </a:r>
          </a:p>
          <a:p>
            <a:pPr marL="0" indent="0">
              <a:buNone/>
            </a:pPr>
            <a:r>
              <a:rPr lang="en-US" dirty="0"/>
              <a:t>    Derived derived1;</a:t>
            </a:r>
          </a:p>
          <a:p>
            <a:pPr marL="0" indent="0">
              <a:buNone/>
            </a:pPr>
            <a:r>
              <a:rPr lang="en-US" dirty="0"/>
              <a:t>    Base* base1 = &amp;derived1; //up casting</a:t>
            </a:r>
          </a:p>
          <a:p>
            <a:pPr marL="0" indent="0">
              <a:buNone/>
            </a:pPr>
            <a:r>
              <a:rPr lang="en-US" dirty="0"/>
              <a:t>    base1-&gt;print();}</a:t>
            </a:r>
          </a:p>
        </p:txBody>
      </p:sp>
    </p:spTree>
    <p:extLst>
      <p:ext uri="{BB962C8B-B14F-4D97-AF65-F5344CB8AC3E}">
        <p14:creationId xmlns:p14="http://schemas.microsoft.com/office/powerpoint/2010/main" val="2481153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8244-5250-45D9-AB40-D45EE214CF69}"/>
              </a:ext>
            </a:extLst>
          </p:cNvPr>
          <p:cNvSpPr>
            <a:spLocks noGrp="1"/>
          </p:cNvSpPr>
          <p:nvPr>
            <p:ph type="title"/>
          </p:nvPr>
        </p:nvSpPr>
        <p:spPr/>
        <p:txBody>
          <a:bodyPr/>
          <a:lstStyle/>
          <a:p>
            <a:pPr algn="ctr"/>
            <a:r>
              <a:rPr lang="en-US" b="1" i="0" dirty="0">
                <a:solidFill>
                  <a:srgbClr val="40424E"/>
                </a:solidFill>
                <a:effectLst/>
                <a:latin typeface="urw-din"/>
              </a:rPr>
              <a:t>Compile-time(early binding)</a:t>
            </a:r>
            <a:endParaRPr lang="en-US" dirty="0"/>
          </a:p>
        </p:txBody>
      </p:sp>
      <p:pic>
        <p:nvPicPr>
          <p:cNvPr id="5" name="Content Placeholder 4">
            <a:extLst>
              <a:ext uri="{FF2B5EF4-FFF2-40B4-BE49-F238E27FC236}">
                <a16:creationId xmlns:a16="http://schemas.microsoft.com/office/drawing/2014/main" id="{782EAB70-06DA-42DE-93F3-3B4A6107C768}"/>
              </a:ext>
            </a:extLst>
          </p:cNvPr>
          <p:cNvPicPr>
            <a:picLocks noGrp="1" noChangeAspect="1"/>
          </p:cNvPicPr>
          <p:nvPr>
            <p:ph idx="1"/>
          </p:nvPr>
        </p:nvPicPr>
        <p:blipFill>
          <a:blip r:embed="rId3"/>
          <a:stretch>
            <a:fillRect/>
          </a:stretch>
        </p:blipFill>
        <p:spPr>
          <a:xfrm>
            <a:off x="2703443" y="2120348"/>
            <a:ext cx="7010400" cy="3843130"/>
          </a:xfrm>
        </p:spPr>
      </p:pic>
    </p:spTree>
    <p:extLst>
      <p:ext uri="{BB962C8B-B14F-4D97-AF65-F5344CB8AC3E}">
        <p14:creationId xmlns:p14="http://schemas.microsoft.com/office/powerpoint/2010/main" val="3758582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08C0-4B69-4DD8-B35F-BFE83D438C94}"/>
              </a:ext>
            </a:extLst>
          </p:cNvPr>
          <p:cNvSpPr>
            <a:spLocks noGrp="1"/>
          </p:cNvSpPr>
          <p:nvPr>
            <p:ph type="title"/>
          </p:nvPr>
        </p:nvSpPr>
        <p:spPr/>
        <p:txBody>
          <a:bodyPr/>
          <a:lstStyle/>
          <a:p>
            <a:pPr algn="ctr"/>
            <a:r>
              <a:rPr lang="en-US" b="1" dirty="0"/>
              <a:t>Problem</a:t>
            </a:r>
          </a:p>
        </p:txBody>
      </p:sp>
      <p:sp>
        <p:nvSpPr>
          <p:cNvPr id="3" name="Content Placeholder 2">
            <a:extLst>
              <a:ext uri="{FF2B5EF4-FFF2-40B4-BE49-F238E27FC236}">
                <a16:creationId xmlns:a16="http://schemas.microsoft.com/office/drawing/2014/main" id="{69FE2F0F-7405-46A2-B5F1-717254C92300}"/>
              </a:ext>
            </a:extLst>
          </p:cNvPr>
          <p:cNvSpPr>
            <a:spLocks noGrp="1"/>
          </p:cNvSpPr>
          <p:nvPr>
            <p:ph idx="1"/>
          </p:nvPr>
        </p:nvSpPr>
        <p:spPr>
          <a:xfrm>
            <a:off x="838200" y="1814314"/>
            <a:ext cx="10515600" cy="4351338"/>
          </a:xfrm>
        </p:spPr>
        <p:txBody>
          <a:bodyPr>
            <a:normAutofit/>
          </a:bodyPr>
          <a:lstStyle/>
          <a:p>
            <a:pPr algn="l"/>
            <a:r>
              <a:rPr lang="en-US" sz="2400" b="0" i="0" u="none" strike="noStrike" baseline="0" dirty="0">
                <a:solidFill>
                  <a:srgbClr val="231F20"/>
                </a:solidFill>
                <a:latin typeface="Times New Roman" panose="02020603050405020304" pitchFamily="18" charset="0"/>
                <a:cs typeface="Times New Roman" panose="02020603050405020304" pitchFamily="18" charset="0"/>
              </a:rPr>
              <a:t>we aimed a base-class  pointer at a derived-class  object, then invoked member function print through that pointer. </a:t>
            </a:r>
            <a:r>
              <a:rPr lang="en-US" sz="2400" dirty="0">
                <a:solidFill>
                  <a:srgbClr val="231F20"/>
                </a:solidFill>
                <a:latin typeface="Times New Roman" panose="02020603050405020304" pitchFamily="18" charset="0"/>
                <a:cs typeface="Times New Roman" panose="02020603050405020304" pitchFamily="18" charset="0"/>
              </a:rPr>
              <a:t>but</a:t>
            </a:r>
            <a:r>
              <a:rPr lang="en-US" sz="2400" b="0" i="0" u="none" strike="noStrike" baseline="0" dirty="0">
                <a:solidFill>
                  <a:srgbClr val="231F20"/>
                </a:solidFill>
                <a:latin typeface="Times New Roman" panose="02020603050405020304" pitchFamily="18" charset="0"/>
                <a:cs typeface="Times New Roman" panose="02020603050405020304" pitchFamily="18" charset="0"/>
              </a:rPr>
              <a:t> the type of the handle(pointer) determines which class’s functionality to invoke. In that case, the </a:t>
            </a:r>
            <a:r>
              <a:rPr lang="en-US" sz="2400" dirty="0">
                <a:solidFill>
                  <a:srgbClr val="231F20"/>
                </a:solidFill>
                <a:latin typeface="Times New Roman" panose="02020603050405020304" pitchFamily="18" charset="0"/>
                <a:cs typeface="Times New Roman" panose="02020603050405020304" pitchFamily="18" charset="0"/>
              </a:rPr>
              <a:t>Base class</a:t>
            </a:r>
            <a:r>
              <a:rPr lang="en-US" sz="2400" b="0" i="0" u="none" strike="noStrike" baseline="0" dirty="0">
                <a:solidFill>
                  <a:srgbClr val="231F20"/>
                </a:solidFill>
                <a:latin typeface="Times New Roman" panose="02020603050405020304" pitchFamily="18" charset="0"/>
                <a:cs typeface="Times New Roman" panose="02020603050405020304" pitchFamily="18" charset="0"/>
              </a:rPr>
              <a:t> pointer invoked the member function print on the derived-class object, even though the pointer was aimed at a derived-class  object that has its own customized print function. </a:t>
            </a:r>
          </a:p>
          <a:p>
            <a:pPr algn="l"/>
            <a:r>
              <a:rPr lang="en-US" sz="3200" b="1" dirty="0">
                <a:solidFill>
                  <a:srgbClr val="231F20"/>
                </a:solidFill>
                <a:latin typeface="Times New Roman" panose="02020603050405020304" pitchFamily="18" charset="0"/>
                <a:cs typeface="Times New Roman" panose="02020603050405020304" pitchFamily="18" charset="0"/>
              </a:rPr>
              <a:t>Solution</a:t>
            </a:r>
            <a:endParaRPr lang="en-US" sz="3200" b="1" i="0" u="none" strike="noStrike" baseline="0" dirty="0">
              <a:solidFill>
                <a:srgbClr val="231F20"/>
              </a:solidFill>
              <a:latin typeface="Times New Roman" panose="02020603050405020304" pitchFamily="18" charset="0"/>
              <a:cs typeface="Times New Roman" panose="02020603050405020304" pitchFamily="18" charset="0"/>
            </a:endParaRPr>
          </a:p>
          <a:p>
            <a:pPr algn="l"/>
            <a:r>
              <a:rPr lang="en-US" sz="2400" b="0" i="1" u="none" strike="noStrike" baseline="0" dirty="0">
                <a:solidFill>
                  <a:srgbClr val="231F20"/>
                </a:solidFill>
                <a:latin typeface="Times New Roman" panose="02020603050405020304" pitchFamily="18" charset="0"/>
                <a:cs typeface="Times New Roman" panose="02020603050405020304" pitchFamily="18" charset="0"/>
              </a:rPr>
              <a:t>With virtual functions, the type of the object being pointed to, not the type of the handle, determines which version of a virtual function to invoke</a:t>
            </a:r>
            <a:r>
              <a:rPr lang="en-US" sz="2400" b="0" i="0" u="none" strike="noStrike" baseline="0" dirty="0">
                <a:solidFill>
                  <a:srgbClr val="231F2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711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C61B-9D30-4CF7-B6B8-68393D934789}"/>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b="1" dirty="0"/>
          </a:p>
        </p:txBody>
      </p:sp>
      <p:sp>
        <p:nvSpPr>
          <p:cNvPr id="3" name="Content Placeholder 2">
            <a:extLst>
              <a:ext uri="{FF2B5EF4-FFF2-40B4-BE49-F238E27FC236}">
                <a16:creationId xmlns:a16="http://schemas.microsoft.com/office/drawing/2014/main" id="{B52674BA-6BBB-412D-8AA8-BB93831ACDF9}"/>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A virtual function is a member function that you expect to be redefined in derived classes. When you refer to a derived class object using a pointer or a reference to the base class, you can call a virtual function for that object and execute the derived class's version of the function.</a:t>
            </a:r>
          </a:p>
          <a:p>
            <a:r>
              <a:rPr lang="en-US" b="0" i="0" dirty="0">
                <a:solidFill>
                  <a:srgbClr val="171717"/>
                </a:solidFill>
                <a:effectLst/>
                <a:latin typeface="Segoe UI" panose="020B0502040204020203" pitchFamily="34" charset="0"/>
              </a:rPr>
              <a:t>Virtual functions ensure that the correct function is called for an object, regardless of the expression used to make the function call.</a:t>
            </a:r>
            <a:endParaRPr lang="en-US" dirty="0"/>
          </a:p>
        </p:txBody>
      </p:sp>
    </p:spTree>
    <p:extLst>
      <p:ext uri="{BB962C8B-B14F-4D97-AF65-F5344CB8AC3E}">
        <p14:creationId xmlns:p14="http://schemas.microsoft.com/office/powerpoint/2010/main" val="229736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516B-5C8E-4789-881E-33B9F63422A2}"/>
              </a:ext>
            </a:extLst>
          </p:cNvPr>
          <p:cNvSpPr>
            <a:spLocks noGrp="1"/>
          </p:cNvSpPr>
          <p:nvPr>
            <p:ph type="title"/>
          </p:nvPr>
        </p:nvSpPr>
        <p:spPr/>
        <p:txBody>
          <a:bodyPr/>
          <a:lstStyle/>
          <a:p>
            <a:r>
              <a:rPr lang="en-US" b="0" i="0" dirty="0">
                <a:solidFill>
                  <a:srgbClr val="212529"/>
                </a:solidFill>
                <a:effectLst/>
                <a:latin typeface="system-ui"/>
              </a:rPr>
              <a:t>Requirements for Overriding a Function</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33164F56-7988-4567-9B0E-5059D264B814}"/>
              </a:ext>
            </a:extLst>
          </p:cNvPr>
          <p:cNvSpPr>
            <a:spLocks noGrp="1"/>
          </p:cNvSpPr>
          <p:nvPr>
            <p:ph idx="1"/>
          </p:nvPr>
        </p:nvSpPr>
        <p:spPr/>
        <p:txBody>
          <a:bodyPr/>
          <a:lstStyle/>
          <a:p>
            <a:pPr algn="l">
              <a:buFont typeface="+mj-lt"/>
              <a:buAutoNum type="arabicPeriod"/>
            </a:pPr>
            <a:r>
              <a:rPr lang="en-US" b="0" i="0" dirty="0">
                <a:effectLst/>
                <a:latin typeface="system-ui"/>
              </a:rPr>
              <a:t>Inheritance should be there. Function overriding cannot be done within a class. For this we require a derived class and a base class.</a:t>
            </a:r>
          </a:p>
          <a:p>
            <a:pPr algn="l">
              <a:buFont typeface="+mj-lt"/>
              <a:buAutoNum type="arabicPeriod"/>
            </a:pPr>
            <a:endParaRPr lang="en-US" dirty="0">
              <a:latin typeface="system-ui"/>
            </a:endParaRPr>
          </a:p>
          <a:p>
            <a:pPr marL="514350" indent="-514350" algn="l">
              <a:buFont typeface="+mj-lt"/>
              <a:buAutoNum type="arabicPeriod"/>
            </a:pPr>
            <a:endParaRPr lang="en-US" b="0" i="0" dirty="0">
              <a:effectLst/>
              <a:latin typeface="system-ui"/>
            </a:endParaRPr>
          </a:p>
          <a:p>
            <a:pPr algn="l">
              <a:buFont typeface="+mj-lt"/>
              <a:buAutoNum type="arabicPeriod"/>
            </a:pPr>
            <a:r>
              <a:rPr lang="en-US" b="0" i="0" dirty="0">
                <a:effectLst/>
                <a:latin typeface="system-ui"/>
              </a:rPr>
              <a:t>Function that is redefined must have exactly the same declaration in both base and derived class, that means same name, same return type and </a:t>
            </a:r>
            <a:r>
              <a:rPr lang="en-US" b="0" i="0" dirty="0">
                <a:solidFill>
                  <a:srgbClr val="212529"/>
                </a:solidFill>
                <a:effectLst/>
                <a:latin typeface="system-ui"/>
              </a:rPr>
              <a:t>same parameter list.</a:t>
            </a:r>
          </a:p>
          <a:p>
            <a:endParaRPr lang="en-US" dirty="0"/>
          </a:p>
        </p:txBody>
      </p:sp>
    </p:spTree>
    <p:extLst>
      <p:ext uri="{BB962C8B-B14F-4D97-AF65-F5344CB8AC3E}">
        <p14:creationId xmlns:p14="http://schemas.microsoft.com/office/powerpoint/2010/main" val="1176918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BF6F-0BCC-468B-A167-27B7D1918E85}"/>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dirty="0"/>
          </a:p>
        </p:txBody>
      </p:sp>
      <p:sp>
        <p:nvSpPr>
          <p:cNvPr id="3" name="Content Placeholder 2">
            <a:extLst>
              <a:ext uri="{FF2B5EF4-FFF2-40B4-BE49-F238E27FC236}">
                <a16:creationId xmlns:a16="http://schemas.microsoft.com/office/drawing/2014/main" id="{F4354F5A-D6FD-4C0D-8F22-903BE15646C7}"/>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0424E"/>
                </a:solidFill>
                <a:effectLst/>
                <a:latin typeface="urw-din"/>
              </a:rPr>
              <a:t>They are mainly used to achieve</a:t>
            </a:r>
            <a:r>
              <a:rPr lang="en-US" dirty="0">
                <a:solidFill>
                  <a:srgbClr val="40424E"/>
                </a:solidFill>
                <a:latin typeface="urw-din"/>
              </a:rPr>
              <a:t>  </a:t>
            </a:r>
            <a:r>
              <a:rPr lang="en-US" b="0" i="0" dirty="0">
                <a:solidFill>
                  <a:srgbClr val="40424E"/>
                </a:solidFill>
                <a:effectLst/>
                <a:latin typeface="urw-din"/>
              </a:rPr>
              <a:t>Runtime polymorphism</a:t>
            </a:r>
          </a:p>
          <a:p>
            <a:pPr algn="l" fontAlgn="base">
              <a:buFont typeface="Arial" panose="020B0604020202020204" pitchFamily="34" charset="0"/>
              <a:buChar char="•"/>
            </a:pPr>
            <a:r>
              <a:rPr lang="en-US" b="0" i="0" dirty="0">
                <a:solidFill>
                  <a:srgbClr val="40424E"/>
                </a:solidFill>
                <a:effectLst/>
                <a:latin typeface="urw-din"/>
              </a:rPr>
              <a:t>Functions are declared with a </a:t>
            </a:r>
            <a:r>
              <a:rPr lang="en-US" b="1" i="0" dirty="0">
                <a:solidFill>
                  <a:srgbClr val="40424E"/>
                </a:solidFill>
                <a:effectLst/>
                <a:latin typeface="urw-din"/>
              </a:rPr>
              <a:t>virtual </a:t>
            </a:r>
            <a:r>
              <a:rPr lang="en-US" b="0" i="0" dirty="0">
                <a:solidFill>
                  <a:srgbClr val="40424E"/>
                </a:solidFill>
                <a:effectLst/>
                <a:latin typeface="urw-din"/>
              </a:rPr>
              <a:t>keyword in base class.</a:t>
            </a:r>
          </a:p>
          <a:p>
            <a:pPr algn="l" fontAlgn="base">
              <a:buFont typeface="Arial" panose="020B0604020202020204" pitchFamily="34" charset="0"/>
              <a:buChar char="•"/>
            </a:pPr>
            <a:r>
              <a:rPr lang="en-US" b="0" i="0" dirty="0">
                <a:solidFill>
                  <a:srgbClr val="40424E"/>
                </a:solidFill>
                <a:effectLst/>
                <a:latin typeface="urw-din"/>
              </a:rPr>
              <a:t>The resolving of function call is done at Run-time.</a:t>
            </a:r>
          </a:p>
          <a:p>
            <a:endParaRPr lang="en-US" dirty="0"/>
          </a:p>
        </p:txBody>
      </p:sp>
    </p:spTree>
    <p:extLst>
      <p:ext uri="{BB962C8B-B14F-4D97-AF65-F5344CB8AC3E}">
        <p14:creationId xmlns:p14="http://schemas.microsoft.com/office/powerpoint/2010/main" val="2126914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C69C2-DE18-4B1C-B752-AEA6A8C1F403}"/>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dirty="0"/>
          </a:p>
        </p:txBody>
      </p:sp>
      <p:sp>
        <p:nvSpPr>
          <p:cNvPr id="3" name="Content Placeholder 2">
            <a:extLst>
              <a:ext uri="{FF2B5EF4-FFF2-40B4-BE49-F238E27FC236}">
                <a16:creationId xmlns:a16="http://schemas.microsoft.com/office/drawing/2014/main" id="{6D3FA0C2-8BFD-40A3-BBCD-516163EB74B0}"/>
              </a:ext>
            </a:extLst>
          </p:cNvPr>
          <p:cNvSpPr>
            <a:spLocks noGrp="1"/>
          </p:cNvSpPr>
          <p:nvPr>
            <p:ph idx="1"/>
          </p:nvPr>
        </p:nvSpPr>
        <p:spPr/>
        <p:txBody>
          <a:bodyPr>
            <a:normAutofit fontScale="77500" lnSpcReduction="20000"/>
          </a:bodyPr>
          <a:lstStyle/>
          <a:p>
            <a:pPr marL="0" indent="0">
              <a:buNone/>
            </a:pPr>
            <a:r>
              <a:rPr lang="en-US" dirty="0"/>
              <a:t>class Base {</a:t>
            </a:r>
          </a:p>
          <a:p>
            <a:pPr marL="0" indent="0">
              <a:buNone/>
            </a:pPr>
            <a:r>
              <a:rPr lang="en-US" dirty="0"/>
              <a:t>   public:</a:t>
            </a:r>
          </a:p>
          <a:p>
            <a:pPr marL="0" indent="0">
              <a:buNone/>
            </a:pPr>
            <a:r>
              <a:rPr lang="en-US" dirty="0"/>
              <a:t>    virtual void print() {</a:t>
            </a:r>
          </a:p>
          <a:p>
            <a:pPr marL="0" indent="0">
              <a:buNone/>
            </a:pPr>
            <a:r>
              <a:rPr lang="en-US" dirty="0"/>
              <a:t>    </a:t>
            </a:r>
            <a:r>
              <a:rPr lang="en-US" dirty="0" err="1"/>
              <a:t>cout</a:t>
            </a:r>
            <a:r>
              <a:rPr lang="en-US" dirty="0"/>
              <a:t> &lt;&lt; "base class print()" &lt;&lt; </a:t>
            </a:r>
            <a:r>
              <a:rPr lang="en-US" dirty="0" err="1"/>
              <a:t>endl</a:t>
            </a:r>
            <a:r>
              <a:rPr lang="en-US" dirty="0"/>
              <a:t>; }};</a:t>
            </a:r>
          </a:p>
          <a:p>
            <a:pPr marL="0" indent="0">
              <a:buNone/>
            </a:pPr>
            <a:r>
              <a:rPr lang="en-US" dirty="0"/>
              <a:t>class Derived : public Base {</a:t>
            </a:r>
          </a:p>
          <a:p>
            <a:pPr marL="0" indent="0">
              <a:buNone/>
            </a:pPr>
            <a:r>
              <a:rPr lang="en-US" dirty="0"/>
              <a:t>   public:</a:t>
            </a:r>
          </a:p>
          <a:p>
            <a:pPr marL="0" indent="0">
              <a:buNone/>
            </a:pPr>
            <a:r>
              <a:rPr lang="en-US" dirty="0"/>
              <a:t>    void print() {</a:t>
            </a:r>
          </a:p>
          <a:p>
            <a:pPr marL="0" indent="0">
              <a:buNone/>
            </a:pPr>
            <a:r>
              <a:rPr lang="en-US" dirty="0"/>
              <a:t>        </a:t>
            </a:r>
            <a:r>
              <a:rPr lang="en-US" dirty="0" err="1"/>
              <a:t>cout</a:t>
            </a:r>
            <a:r>
              <a:rPr lang="en-US" dirty="0"/>
              <a:t> &lt;&lt; "derived class print()" &lt;&lt; </a:t>
            </a:r>
            <a:r>
              <a:rPr lang="en-US" dirty="0" err="1"/>
              <a:t>endl</a:t>
            </a:r>
            <a:r>
              <a:rPr lang="en-US" dirty="0"/>
              <a:t>;}};</a:t>
            </a:r>
          </a:p>
          <a:p>
            <a:pPr marL="0" indent="0">
              <a:buNone/>
            </a:pPr>
            <a:r>
              <a:rPr lang="en-US" dirty="0"/>
              <a:t>int main() {</a:t>
            </a:r>
          </a:p>
          <a:p>
            <a:pPr marL="0" indent="0">
              <a:buNone/>
            </a:pPr>
            <a:r>
              <a:rPr lang="en-US" dirty="0"/>
              <a:t>    Derived derived1;</a:t>
            </a:r>
          </a:p>
          <a:p>
            <a:pPr marL="0" indent="0">
              <a:buNone/>
            </a:pPr>
            <a:r>
              <a:rPr lang="en-US" dirty="0"/>
              <a:t>    Base* base1 = &amp;derived1;</a:t>
            </a:r>
          </a:p>
          <a:p>
            <a:pPr marL="0" indent="0">
              <a:buNone/>
            </a:pPr>
            <a:r>
              <a:rPr lang="en-US" dirty="0"/>
              <a:t>    base1-&gt;print();}</a:t>
            </a:r>
          </a:p>
        </p:txBody>
      </p:sp>
    </p:spTree>
    <p:extLst>
      <p:ext uri="{BB962C8B-B14F-4D97-AF65-F5344CB8AC3E}">
        <p14:creationId xmlns:p14="http://schemas.microsoft.com/office/powerpoint/2010/main" val="1890473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757B8-26CD-4389-BA78-877D3A725AFC}"/>
              </a:ext>
            </a:extLst>
          </p:cNvPr>
          <p:cNvSpPr>
            <a:spLocks noGrp="1"/>
          </p:cNvSpPr>
          <p:nvPr>
            <p:ph type="title"/>
          </p:nvPr>
        </p:nvSpPr>
        <p:spPr/>
        <p:txBody>
          <a:bodyPr/>
          <a:lstStyle/>
          <a:p>
            <a:pPr algn="ctr"/>
            <a:r>
              <a:rPr lang="en-US" b="1" i="0" dirty="0">
                <a:solidFill>
                  <a:srgbClr val="171717"/>
                </a:solidFill>
                <a:effectLst/>
                <a:latin typeface="Segoe UI" panose="020B0502040204020203" pitchFamily="34" charset="0"/>
              </a:rPr>
              <a:t>virtual function</a:t>
            </a:r>
            <a:endParaRPr lang="en-US" dirty="0"/>
          </a:p>
        </p:txBody>
      </p:sp>
      <p:pic>
        <p:nvPicPr>
          <p:cNvPr id="5" name="Content Placeholder 4">
            <a:extLst>
              <a:ext uri="{FF2B5EF4-FFF2-40B4-BE49-F238E27FC236}">
                <a16:creationId xmlns:a16="http://schemas.microsoft.com/office/drawing/2014/main" id="{00101510-4193-4087-921B-C316648F8C75}"/>
              </a:ext>
            </a:extLst>
          </p:cNvPr>
          <p:cNvPicPr>
            <a:picLocks noGrp="1" noChangeAspect="1"/>
          </p:cNvPicPr>
          <p:nvPr>
            <p:ph idx="1"/>
          </p:nvPr>
        </p:nvPicPr>
        <p:blipFill>
          <a:blip r:embed="rId2"/>
          <a:stretch>
            <a:fillRect/>
          </a:stretch>
        </p:blipFill>
        <p:spPr>
          <a:xfrm>
            <a:off x="2239617" y="2848769"/>
            <a:ext cx="6247158" cy="3141214"/>
          </a:xfrm>
        </p:spPr>
      </p:pic>
    </p:spTree>
    <p:extLst>
      <p:ext uri="{BB962C8B-B14F-4D97-AF65-F5344CB8AC3E}">
        <p14:creationId xmlns:p14="http://schemas.microsoft.com/office/powerpoint/2010/main" val="2141174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CF14-8923-409E-8027-64FB120054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B72F2-8833-45EC-AB13-19B5FA849131}"/>
              </a:ext>
            </a:extLst>
          </p:cNvPr>
          <p:cNvSpPr>
            <a:spLocks noGrp="1"/>
          </p:cNvSpPr>
          <p:nvPr>
            <p:ph idx="1"/>
          </p:nvPr>
        </p:nvSpPr>
        <p:spPr/>
        <p:txBody>
          <a:bodyPr/>
          <a:lstStyle/>
          <a:p>
            <a:r>
              <a:rPr lang="en-US" b="0" i="0" dirty="0">
                <a:solidFill>
                  <a:srgbClr val="40424E"/>
                </a:solidFill>
                <a:effectLst/>
                <a:latin typeface="urw-din"/>
              </a:rPr>
              <a:t>Runtime polymorphism is achieved only through a pointer (or reference) of base class type</a:t>
            </a:r>
          </a:p>
          <a:p>
            <a:r>
              <a:rPr lang="en-US" b="0" i="0" dirty="0">
                <a:solidFill>
                  <a:srgbClr val="40424E"/>
                </a:solidFill>
                <a:effectLst/>
                <a:latin typeface="urw-din"/>
              </a:rPr>
              <a:t>Late binding(Runtime) is done in accordance with the content of pointer (i.e. location pointed to by pointer) and Early binding(Compile time) is done according to the type of pointer</a:t>
            </a:r>
            <a:endParaRPr lang="en-US" dirty="0"/>
          </a:p>
        </p:txBody>
      </p:sp>
    </p:spTree>
    <p:extLst>
      <p:ext uri="{BB962C8B-B14F-4D97-AF65-F5344CB8AC3E}">
        <p14:creationId xmlns:p14="http://schemas.microsoft.com/office/powerpoint/2010/main" val="1770118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3F32E-B640-4CD0-A043-9907582609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D79B58-CB9C-44CA-B3E5-38C083986B80}"/>
              </a:ext>
            </a:extLst>
          </p:cNvPr>
          <p:cNvSpPr>
            <a:spLocks noGrp="1"/>
          </p:cNvSpPr>
          <p:nvPr>
            <p:ph idx="1"/>
          </p:nvPr>
        </p:nvSpPr>
        <p:spPr/>
        <p:txBody>
          <a:bodyPr>
            <a:normAutofit fontScale="92500"/>
          </a:bodyPr>
          <a:lstStyle/>
          <a:p>
            <a:pPr marL="0" indent="0">
              <a:buNone/>
            </a:pPr>
            <a:r>
              <a:rPr lang="en-US" sz="2400" b="0" i="0" dirty="0">
                <a:solidFill>
                  <a:srgbClr val="171717"/>
                </a:solidFill>
                <a:effectLst/>
                <a:latin typeface="Times New Roman" panose="02020603050405020304" pitchFamily="18" charset="0"/>
                <a:cs typeface="Times New Roman" panose="02020603050405020304" pitchFamily="18" charset="0"/>
              </a:rPr>
              <a:t>When calling a function using pointers or references, the following rules apply:</a:t>
            </a:r>
          </a:p>
          <a:p>
            <a:pPr marL="457200" indent="-457200">
              <a:buFont typeface="+mj-lt"/>
              <a:buAutoNum type="arabicPeriod"/>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l">
              <a:buFont typeface="+mj-lt"/>
              <a:buAutoNum type="arabicPeriod"/>
            </a:pPr>
            <a:r>
              <a:rPr lang="en-US" sz="2400" b="0" i="0" dirty="0">
                <a:solidFill>
                  <a:srgbClr val="171717"/>
                </a:solidFill>
                <a:effectLst/>
                <a:latin typeface="Times New Roman" panose="02020603050405020304" pitchFamily="18" charset="0"/>
                <a:cs typeface="Times New Roman" panose="02020603050405020304" pitchFamily="18" charset="0"/>
              </a:rPr>
              <a:t>Functions in derived classes override virtual functions in base classes only if their type is the same. A function in a derived class cannot differ from a virtual function in a base class in its return type only; the argument list must differ as well.</a:t>
            </a:r>
          </a:p>
          <a:p>
            <a:pPr marL="457200" indent="-457200" algn="l">
              <a:buFont typeface="+mj-lt"/>
              <a:buAutoNum type="arabicPeriod"/>
            </a:pPr>
            <a:r>
              <a:rPr lang="en-US" sz="2400" b="0" i="0" dirty="0">
                <a:solidFill>
                  <a:srgbClr val="171717"/>
                </a:solidFill>
                <a:effectLst/>
                <a:latin typeface="Times New Roman" panose="02020603050405020304" pitchFamily="18" charset="0"/>
                <a:cs typeface="Times New Roman" panose="02020603050405020304" pitchFamily="18" charset="0"/>
              </a:rPr>
              <a:t>A call to a virtual function is resolved according to the underlying type of object for which it is called.</a:t>
            </a:r>
          </a:p>
          <a:p>
            <a:pPr marL="457200" indent="-457200" algn="l">
              <a:buFont typeface="+mj-lt"/>
              <a:buAutoNum type="arabicPeriod"/>
            </a:pPr>
            <a:r>
              <a:rPr lang="en-US" sz="2400" b="0" i="0" dirty="0">
                <a:solidFill>
                  <a:srgbClr val="171717"/>
                </a:solidFill>
                <a:effectLst/>
                <a:latin typeface="Times New Roman" panose="02020603050405020304" pitchFamily="18" charset="0"/>
                <a:cs typeface="Times New Roman" panose="02020603050405020304" pitchFamily="18" charset="0"/>
              </a:rPr>
              <a:t>A call to a nonvirtual function is resolved according to the type of the pointer or reference.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virtual keyword can be used when declaring overriding functions in a derived class, but it is unnecessary; overrides of virtual functions are always virtual.</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819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E712-A262-4BCB-87FC-B439BB003282}"/>
              </a:ext>
            </a:extLst>
          </p:cNvPr>
          <p:cNvSpPr>
            <a:spLocks noGrp="1"/>
          </p:cNvSpPr>
          <p:nvPr>
            <p:ph type="title"/>
          </p:nvPr>
        </p:nvSpPr>
        <p:spPr/>
        <p:txBody>
          <a:bodyPr/>
          <a:lstStyle/>
          <a:p>
            <a:r>
              <a:rPr lang="en-US" dirty="0"/>
              <a:t>Rule 4</a:t>
            </a:r>
            <a:endParaRPr lang="x-none" dirty="0"/>
          </a:p>
        </p:txBody>
      </p:sp>
      <p:sp>
        <p:nvSpPr>
          <p:cNvPr id="3" name="Content Placeholder 2">
            <a:extLst>
              <a:ext uri="{FF2B5EF4-FFF2-40B4-BE49-F238E27FC236}">
                <a16:creationId xmlns:a16="http://schemas.microsoft.com/office/drawing/2014/main" id="{7E687D6F-EF3E-409B-B1E5-F72D0EC0CFEE}"/>
              </a:ext>
            </a:extLst>
          </p:cNvPr>
          <p:cNvSpPr>
            <a:spLocks noGrp="1"/>
          </p:cNvSpPr>
          <p:nvPr>
            <p:ph idx="1"/>
          </p:nvPr>
        </p:nvSpPr>
        <p:spPr/>
        <p:txBody>
          <a:bodyPr>
            <a:normAutofit fontScale="77500" lnSpcReduction="20000"/>
          </a:bodyPr>
          <a:lstStyle/>
          <a:p>
            <a:pPr marL="0" indent="0">
              <a:buNone/>
            </a:pPr>
            <a:r>
              <a:rPr lang="en-US" dirty="0"/>
              <a:t>class Base {</a:t>
            </a:r>
          </a:p>
          <a:p>
            <a:r>
              <a:rPr lang="en-US" dirty="0"/>
              <a:t>   public:</a:t>
            </a:r>
          </a:p>
          <a:p>
            <a:r>
              <a:rPr lang="en-US" dirty="0"/>
              <a:t>    virtual void print() {</a:t>
            </a:r>
          </a:p>
          <a:p>
            <a:r>
              <a:rPr lang="en-US" dirty="0"/>
              <a:t>    </a:t>
            </a:r>
            <a:r>
              <a:rPr lang="en-US" dirty="0" err="1"/>
              <a:t>cout</a:t>
            </a:r>
            <a:r>
              <a:rPr lang="en-US" dirty="0"/>
              <a:t> &lt;&lt; "base class print()" &lt;&lt; </a:t>
            </a:r>
            <a:r>
              <a:rPr lang="en-US" dirty="0" err="1"/>
              <a:t>endl</a:t>
            </a:r>
            <a:r>
              <a:rPr lang="en-US" dirty="0"/>
              <a:t>; }};</a:t>
            </a:r>
          </a:p>
          <a:p>
            <a:r>
              <a:rPr lang="en-US" dirty="0"/>
              <a:t>class Derived : public Base {</a:t>
            </a:r>
          </a:p>
          <a:p>
            <a:r>
              <a:rPr lang="en-US" dirty="0"/>
              <a:t>   public:</a:t>
            </a:r>
          </a:p>
          <a:p>
            <a:r>
              <a:rPr lang="en-US" dirty="0"/>
              <a:t>   virtual void print() { //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virtual keyword with derived version can be used</a:t>
            </a:r>
            <a:endParaRPr lang="en-US" dirty="0"/>
          </a:p>
          <a:p>
            <a:r>
              <a:rPr lang="en-US" dirty="0"/>
              <a:t>        </a:t>
            </a:r>
            <a:r>
              <a:rPr lang="en-US" dirty="0" err="1"/>
              <a:t>cout</a:t>
            </a:r>
            <a:r>
              <a:rPr lang="en-US" dirty="0"/>
              <a:t> &lt;&lt; "derived class print()" &lt;&lt; </a:t>
            </a:r>
            <a:r>
              <a:rPr lang="en-US" dirty="0" err="1"/>
              <a:t>endl</a:t>
            </a:r>
            <a:r>
              <a:rPr lang="en-US" dirty="0"/>
              <a:t>;}};</a:t>
            </a:r>
          </a:p>
          <a:p>
            <a:r>
              <a:rPr lang="en-US" dirty="0"/>
              <a:t>int main() {</a:t>
            </a:r>
          </a:p>
          <a:p>
            <a:r>
              <a:rPr lang="en-US" dirty="0"/>
              <a:t>    Derived derived1;</a:t>
            </a:r>
          </a:p>
          <a:p>
            <a:r>
              <a:rPr lang="en-US" dirty="0"/>
              <a:t>    Base* base1 = &amp;derived1;</a:t>
            </a:r>
          </a:p>
          <a:p>
            <a:r>
              <a:rPr lang="en-US" dirty="0"/>
              <a:t>    base1-&gt;print();}</a:t>
            </a:r>
          </a:p>
        </p:txBody>
      </p:sp>
    </p:spTree>
    <p:extLst>
      <p:ext uri="{BB962C8B-B14F-4D97-AF65-F5344CB8AC3E}">
        <p14:creationId xmlns:p14="http://schemas.microsoft.com/office/powerpoint/2010/main" val="951818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512E4B-F720-44E3-A876-997BE436F3AA}"/>
              </a:ext>
            </a:extLst>
          </p:cNvPr>
          <p:cNvPicPr>
            <a:picLocks noGrp="1" noChangeAspect="1"/>
          </p:cNvPicPr>
          <p:nvPr>
            <p:ph idx="1"/>
          </p:nvPr>
        </p:nvPicPr>
        <p:blipFill>
          <a:blip r:embed="rId2"/>
          <a:stretch>
            <a:fillRect/>
          </a:stretch>
        </p:blipFill>
        <p:spPr>
          <a:xfrm>
            <a:off x="643467" y="1256926"/>
            <a:ext cx="10905066" cy="4344147"/>
          </a:xfrm>
          <a:prstGeom prst="rect">
            <a:avLst/>
          </a:prstGeom>
          <a:ln>
            <a:noFill/>
          </a:ln>
        </p:spPr>
      </p:pic>
    </p:spTree>
    <p:extLst>
      <p:ext uri="{BB962C8B-B14F-4D97-AF65-F5344CB8AC3E}">
        <p14:creationId xmlns:p14="http://schemas.microsoft.com/office/powerpoint/2010/main" val="656048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9F3B-F27A-4745-AD80-8DD3BE9CC8A9}"/>
              </a:ext>
            </a:extLst>
          </p:cNvPr>
          <p:cNvSpPr>
            <a:spLocks noGrp="1"/>
          </p:cNvSpPr>
          <p:nvPr>
            <p:ph type="title"/>
          </p:nvPr>
        </p:nvSpPr>
        <p:spPr/>
        <p:txBody>
          <a:bodyPr/>
          <a:lstStyle/>
          <a:p>
            <a:pPr algn="ctr"/>
            <a:r>
              <a:rPr lang="en-US" b="1" i="0" dirty="0">
                <a:solidFill>
                  <a:srgbClr val="40424E"/>
                </a:solidFill>
                <a:effectLst/>
                <a:latin typeface="urw-din"/>
              </a:rPr>
              <a:t>Working of virtual functions(concept of VTABLE and VPTR)</a:t>
            </a:r>
            <a:endParaRPr lang="en-US" dirty="0"/>
          </a:p>
        </p:txBody>
      </p:sp>
      <p:sp>
        <p:nvSpPr>
          <p:cNvPr id="3" name="Content Placeholder 2">
            <a:extLst>
              <a:ext uri="{FF2B5EF4-FFF2-40B4-BE49-F238E27FC236}">
                <a16:creationId xmlns:a16="http://schemas.microsoft.com/office/drawing/2014/main" id="{5AB8AF00-7407-4E8F-B2AC-573CE9AD3AD4}"/>
              </a:ext>
            </a:extLst>
          </p:cNvPr>
          <p:cNvSpPr>
            <a:spLocks noGrp="1"/>
          </p:cNvSpPr>
          <p:nvPr>
            <p:ph idx="1"/>
          </p:nvPr>
        </p:nvSpPr>
        <p:spPr/>
        <p:txBody>
          <a:bodyPr/>
          <a:lstStyle/>
          <a:p>
            <a:r>
              <a:rPr lang="en-US" b="0" i="0" dirty="0">
                <a:solidFill>
                  <a:srgbClr val="40424E"/>
                </a:solidFill>
                <a:effectLst/>
                <a:latin typeface="urw-din"/>
              </a:rPr>
              <a:t>If a class contains a virtual function, then compiler itself does two things: </a:t>
            </a:r>
          </a:p>
          <a:p>
            <a:pPr algn="l" fontAlgn="base">
              <a:buFont typeface="+mj-lt"/>
              <a:buAutoNum type="arabicPeriod"/>
            </a:pPr>
            <a:r>
              <a:rPr lang="en-US" b="1" i="1" dirty="0">
                <a:solidFill>
                  <a:srgbClr val="40424E"/>
                </a:solidFill>
                <a:effectLst/>
                <a:latin typeface="urw-din"/>
              </a:rPr>
              <a:t>vtable:</a:t>
            </a:r>
            <a:r>
              <a:rPr lang="en-US" b="0" i="0" dirty="0">
                <a:solidFill>
                  <a:srgbClr val="40424E"/>
                </a:solidFill>
                <a:effectLst/>
                <a:latin typeface="urw-din"/>
              </a:rPr>
              <a:t> A table of function pointers, maintained per class. </a:t>
            </a:r>
          </a:p>
          <a:p>
            <a:pPr marL="0" indent="0" algn="l" fontAlgn="base">
              <a:buNone/>
            </a:pPr>
            <a:r>
              <a:rPr lang="en-US" b="0" i="0" dirty="0">
                <a:solidFill>
                  <a:srgbClr val="292929"/>
                </a:solidFill>
                <a:effectLst/>
                <a:latin typeface="charter"/>
              </a:rPr>
              <a:t>It is a table that contains the memory addresses of all virtual functions(only VFs) of a class in the order in which they are declared in a class. This table is used to resolve function calls in dynamic/late binding manner. Every class that has virtual function will get its own </a:t>
            </a:r>
            <a:r>
              <a:rPr lang="en-US" b="0" i="0" dirty="0" err="1">
                <a:solidFill>
                  <a:srgbClr val="292929"/>
                </a:solidFill>
                <a:effectLst/>
                <a:latin typeface="charter"/>
              </a:rPr>
              <a:t>Vtable</a:t>
            </a:r>
            <a:r>
              <a:rPr lang="en-US" b="0" i="0" dirty="0">
                <a:solidFill>
                  <a:srgbClr val="292929"/>
                </a:solidFill>
                <a:effectLst/>
                <a:latin typeface="charter"/>
              </a:rPr>
              <a:t>.</a:t>
            </a:r>
            <a:br>
              <a:rPr lang="en-US" b="0" i="0" dirty="0">
                <a:solidFill>
                  <a:srgbClr val="40424E"/>
                </a:solidFill>
                <a:effectLst/>
                <a:latin typeface="urw-din"/>
              </a:rPr>
            </a:br>
            <a:r>
              <a:rPr lang="en-US" b="0" i="0" dirty="0">
                <a:solidFill>
                  <a:srgbClr val="40424E"/>
                </a:solidFill>
                <a:effectLst/>
                <a:latin typeface="urw-din"/>
              </a:rPr>
              <a:t> </a:t>
            </a:r>
          </a:p>
          <a:p>
            <a:pPr marL="0" indent="0">
              <a:buNone/>
            </a:pPr>
            <a:endParaRPr lang="en-US" dirty="0"/>
          </a:p>
        </p:txBody>
      </p:sp>
    </p:spTree>
    <p:extLst>
      <p:ext uri="{BB962C8B-B14F-4D97-AF65-F5344CB8AC3E}">
        <p14:creationId xmlns:p14="http://schemas.microsoft.com/office/powerpoint/2010/main" val="3427095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35B0-367F-4227-BBBB-CFD529F9C4DB}"/>
              </a:ext>
            </a:extLst>
          </p:cNvPr>
          <p:cNvSpPr>
            <a:spLocks noGrp="1"/>
          </p:cNvSpPr>
          <p:nvPr>
            <p:ph type="title"/>
          </p:nvPr>
        </p:nvSpPr>
        <p:spPr/>
        <p:txBody>
          <a:bodyPr/>
          <a:lstStyle/>
          <a:p>
            <a:r>
              <a:rPr lang="en-US" b="1" i="0" dirty="0">
                <a:solidFill>
                  <a:srgbClr val="40424E"/>
                </a:solidFill>
                <a:effectLst/>
                <a:latin typeface="urw-din"/>
              </a:rPr>
              <a:t>Working of virtual functions(concept of VTABLE and VPTR)</a:t>
            </a:r>
            <a:endParaRPr lang="x-none" dirty="0"/>
          </a:p>
        </p:txBody>
      </p:sp>
      <p:sp>
        <p:nvSpPr>
          <p:cNvPr id="3" name="Content Placeholder 2">
            <a:extLst>
              <a:ext uri="{FF2B5EF4-FFF2-40B4-BE49-F238E27FC236}">
                <a16:creationId xmlns:a16="http://schemas.microsoft.com/office/drawing/2014/main" id="{94E98BE7-8FBB-4CD6-9856-17C815D4F3F6}"/>
              </a:ext>
            </a:extLst>
          </p:cNvPr>
          <p:cNvSpPr>
            <a:spLocks noGrp="1"/>
          </p:cNvSpPr>
          <p:nvPr>
            <p:ph idx="1"/>
          </p:nvPr>
        </p:nvSpPr>
        <p:spPr/>
        <p:txBody>
          <a:bodyPr/>
          <a:lstStyle/>
          <a:p>
            <a:pPr marL="0" indent="0">
              <a:buNone/>
            </a:pPr>
            <a:r>
              <a:rPr lang="en-US" b="1" i="1" dirty="0">
                <a:solidFill>
                  <a:srgbClr val="40424E"/>
                </a:solidFill>
                <a:effectLst/>
                <a:latin typeface="urw-din"/>
              </a:rPr>
              <a:t>2. </a:t>
            </a:r>
            <a:r>
              <a:rPr lang="en-US" b="1" i="1" dirty="0" err="1">
                <a:solidFill>
                  <a:srgbClr val="40424E"/>
                </a:solidFill>
                <a:effectLst/>
                <a:latin typeface="urw-din"/>
              </a:rPr>
              <a:t>vptr</a:t>
            </a:r>
            <a:r>
              <a:rPr lang="en-US" b="1" i="1" dirty="0">
                <a:solidFill>
                  <a:srgbClr val="40424E"/>
                </a:solidFill>
                <a:effectLst/>
                <a:latin typeface="urw-din"/>
              </a:rPr>
              <a:t>: </a:t>
            </a:r>
            <a:r>
              <a:rPr lang="en-US" b="0" i="0" dirty="0">
                <a:solidFill>
                  <a:srgbClr val="40424E"/>
                </a:solidFill>
                <a:effectLst/>
                <a:latin typeface="urw-din"/>
              </a:rPr>
              <a:t>A pointer to </a:t>
            </a:r>
            <a:r>
              <a:rPr lang="en-US" b="0" i="0" dirty="0" err="1">
                <a:solidFill>
                  <a:srgbClr val="40424E"/>
                </a:solidFill>
                <a:effectLst/>
                <a:latin typeface="urw-din"/>
              </a:rPr>
              <a:t>vtable</a:t>
            </a:r>
            <a:r>
              <a:rPr lang="en-US" b="0" i="0" dirty="0">
                <a:solidFill>
                  <a:srgbClr val="40424E"/>
                </a:solidFill>
                <a:effectLst/>
                <a:latin typeface="urw-din"/>
              </a:rPr>
              <a:t>, maintained per object instance.</a:t>
            </a:r>
          </a:p>
          <a:p>
            <a:pPr marL="0" indent="0">
              <a:buNone/>
            </a:pPr>
            <a:endParaRPr lang="en-US" dirty="0"/>
          </a:p>
          <a:p>
            <a:r>
              <a:rPr lang="en-US" b="0" i="0" dirty="0">
                <a:solidFill>
                  <a:srgbClr val="292929"/>
                </a:solidFill>
                <a:effectLst/>
                <a:latin typeface="charter"/>
              </a:rPr>
              <a:t>After creating </a:t>
            </a:r>
            <a:r>
              <a:rPr lang="en-US" b="0" i="0" dirty="0" err="1">
                <a:solidFill>
                  <a:srgbClr val="292929"/>
                </a:solidFill>
                <a:effectLst/>
                <a:latin typeface="charter"/>
              </a:rPr>
              <a:t>Vtable</a:t>
            </a:r>
            <a:r>
              <a:rPr lang="en-US" b="0" i="0" dirty="0">
                <a:solidFill>
                  <a:srgbClr val="292929"/>
                </a:solidFill>
                <a:effectLst/>
                <a:latin typeface="charter"/>
              </a:rPr>
              <a:t> address of that table gets stored inside a pointer i.e. VPTR (Virtual Pointer). When you create an object of a class which contains virtual function then a hidden pointer gets created automatically in that object by the compiler. That pointer points to a virtual table of that particular class.</a:t>
            </a:r>
            <a:endParaRPr lang="en-US" dirty="0"/>
          </a:p>
          <a:p>
            <a:endParaRPr lang="x-none" dirty="0"/>
          </a:p>
        </p:txBody>
      </p:sp>
    </p:spTree>
    <p:extLst>
      <p:ext uri="{BB962C8B-B14F-4D97-AF65-F5344CB8AC3E}">
        <p14:creationId xmlns:p14="http://schemas.microsoft.com/office/powerpoint/2010/main" val="802620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3AE5-02BA-4B7F-92FC-E0F16A0F63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D34F23-126D-4425-94A1-582C0D39A77F}"/>
              </a:ext>
            </a:extLst>
          </p:cNvPr>
          <p:cNvSpPr>
            <a:spLocks noGrp="1"/>
          </p:cNvSpPr>
          <p:nvPr>
            <p:ph idx="1"/>
          </p:nvPr>
        </p:nvSpPr>
        <p:spPr/>
        <p:txBody>
          <a:bodyPr>
            <a:normAutofit/>
          </a:bodyPr>
          <a:lstStyle/>
          <a:p>
            <a:pPr algn="just"/>
            <a:r>
              <a:rPr lang="en-US" b="0" i="0" dirty="0">
                <a:solidFill>
                  <a:srgbClr val="40424E"/>
                </a:solidFill>
                <a:effectLst/>
                <a:latin typeface="urw-din"/>
              </a:rPr>
              <a:t>Compiler adds additional code at two places to maintain and use </a:t>
            </a:r>
            <a:r>
              <a:rPr lang="en-US" b="0" i="1" dirty="0">
                <a:solidFill>
                  <a:srgbClr val="40424E"/>
                </a:solidFill>
                <a:effectLst/>
                <a:latin typeface="urw-din"/>
              </a:rPr>
              <a:t>vptr</a:t>
            </a:r>
            <a:r>
              <a:rPr lang="en-US" b="0" i="0" dirty="0">
                <a:solidFill>
                  <a:srgbClr val="40424E"/>
                </a:solidFill>
                <a:effectLst/>
                <a:latin typeface="urw-din"/>
              </a:rPr>
              <a:t>.</a:t>
            </a:r>
            <a:br>
              <a:rPr lang="en-US" dirty="0"/>
            </a:br>
            <a:r>
              <a:rPr lang="en-US" b="1" i="0" dirty="0">
                <a:solidFill>
                  <a:srgbClr val="40424E"/>
                </a:solidFill>
                <a:effectLst/>
                <a:latin typeface="urw-din"/>
              </a:rPr>
              <a:t>1)</a:t>
            </a:r>
            <a:r>
              <a:rPr lang="en-US" b="0" i="0" dirty="0">
                <a:solidFill>
                  <a:srgbClr val="40424E"/>
                </a:solidFill>
                <a:effectLst/>
                <a:latin typeface="urw-din"/>
              </a:rPr>
              <a:t> Code in every constructor. This code sets the vptr of the object being created. This code sets </a:t>
            </a:r>
            <a:r>
              <a:rPr lang="en-US" b="0" i="1" dirty="0">
                <a:solidFill>
                  <a:srgbClr val="40424E"/>
                </a:solidFill>
                <a:effectLst/>
                <a:latin typeface="urw-din"/>
              </a:rPr>
              <a:t>vptr</a:t>
            </a:r>
            <a:r>
              <a:rPr lang="en-US" b="0" i="0" dirty="0">
                <a:solidFill>
                  <a:srgbClr val="40424E"/>
                </a:solidFill>
                <a:effectLst/>
                <a:latin typeface="urw-din"/>
              </a:rPr>
              <a:t> to point to the </a:t>
            </a:r>
            <a:r>
              <a:rPr lang="en-US" b="0" i="1" dirty="0">
                <a:solidFill>
                  <a:srgbClr val="40424E"/>
                </a:solidFill>
                <a:effectLst/>
                <a:latin typeface="urw-din"/>
              </a:rPr>
              <a:t>vtable</a:t>
            </a:r>
            <a:r>
              <a:rPr lang="en-US" b="0" i="0" dirty="0">
                <a:solidFill>
                  <a:srgbClr val="40424E"/>
                </a:solidFill>
                <a:effectLst/>
                <a:latin typeface="urw-din"/>
              </a:rPr>
              <a:t> of the class. </a:t>
            </a:r>
            <a:br>
              <a:rPr lang="en-US" dirty="0"/>
            </a:br>
            <a:r>
              <a:rPr lang="en-US" b="1" i="0" dirty="0">
                <a:solidFill>
                  <a:srgbClr val="40424E"/>
                </a:solidFill>
                <a:effectLst/>
                <a:latin typeface="urw-din"/>
              </a:rPr>
              <a:t>2)</a:t>
            </a:r>
            <a:r>
              <a:rPr lang="en-US" b="0" i="0" dirty="0">
                <a:solidFill>
                  <a:srgbClr val="40424E"/>
                </a:solidFill>
                <a:effectLst/>
                <a:latin typeface="urw-din"/>
              </a:rPr>
              <a:t> Code with polymorphic function call (e.g. </a:t>
            </a:r>
            <a:r>
              <a:rPr lang="en-US" dirty="0"/>
              <a:t>base1-&gt;print()</a:t>
            </a:r>
            <a:r>
              <a:rPr lang="en-US" b="0" i="0" dirty="0">
                <a:solidFill>
                  <a:srgbClr val="40424E"/>
                </a:solidFill>
                <a:effectLst/>
                <a:latin typeface="urw-din"/>
              </a:rPr>
              <a:t>in above code). Wherever a polymorphic call is made, the compiler inserts code to first look for </a:t>
            </a:r>
            <a:r>
              <a:rPr lang="en-US" b="0" i="1" dirty="0">
                <a:solidFill>
                  <a:srgbClr val="40424E"/>
                </a:solidFill>
                <a:effectLst/>
                <a:latin typeface="urw-din"/>
              </a:rPr>
              <a:t>vptr </a:t>
            </a:r>
            <a:r>
              <a:rPr lang="en-US" b="0" i="0" dirty="0">
                <a:solidFill>
                  <a:srgbClr val="40424E"/>
                </a:solidFill>
                <a:effectLst/>
                <a:latin typeface="urw-din"/>
              </a:rPr>
              <a:t>using base class pointer or reference (In the above example, since pointed or referred object is of derived type, vptr of derived class is accessed). Once </a:t>
            </a:r>
            <a:r>
              <a:rPr lang="en-US" b="0" i="1" dirty="0">
                <a:solidFill>
                  <a:srgbClr val="40424E"/>
                </a:solidFill>
                <a:effectLst/>
                <a:latin typeface="urw-din"/>
              </a:rPr>
              <a:t>vptr </a:t>
            </a:r>
            <a:r>
              <a:rPr lang="en-US" b="0" i="0" dirty="0">
                <a:solidFill>
                  <a:srgbClr val="40424E"/>
                </a:solidFill>
                <a:effectLst/>
                <a:latin typeface="urw-din"/>
              </a:rPr>
              <a:t>is fetched, </a:t>
            </a:r>
            <a:r>
              <a:rPr lang="en-US" b="0" i="1" dirty="0">
                <a:solidFill>
                  <a:srgbClr val="40424E"/>
                </a:solidFill>
                <a:effectLst/>
                <a:latin typeface="urw-din"/>
              </a:rPr>
              <a:t>vtable </a:t>
            </a:r>
            <a:r>
              <a:rPr lang="en-US" b="0" i="0" dirty="0">
                <a:solidFill>
                  <a:srgbClr val="40424E"/>
                </a:solidFill>
                <a:effectLst/>
                <a:latin typeface="urw-din"/>
              </a:rPr>
              <a:t>of derived class can be accessed. Using </a:t>
            </a:r>
            <a:r>
              <a:rPr lang="en-US" b="0" i="1" dirty="0">
                <a:solidFill>
                  <a:srgbClr val="40424E"/>
                </a:solidFill>
                <a:effectLst/>
                <a:latin typeface="urw-din"/>
              </a:rPr>
              <a:t>vtable</a:t>
            </a:r>
            <a:r>
              <a:rPr lang="en-US" b="0" i="0" dirty="0">
                <a:solidFill>
                  <a:srgbClr val="40424E"/>
                </a:solidFill>
                <a:effectLst/>
                <a:latin typeface="urw-din"/>
              </a:rPr>
              <a:t>, address of derived class function </a:t>
            </a:r>
            <a:r>
              <a:rPr lang="en-US" i="1" dirty="0">
                <a:solidFill>
                  <a:srgbClr val="40424E"/>
                </a:solidFill>
                <a:latin typeface="urw-din"/>
              </a:rPr>
              <a:t>print</a:t>
            </a:r>
            <a:r>
              <a:rPr lang="en-US" b="0" i="1" dirty="0">
                <a:solidFill>
                  <a:srgbClr val="40424E"/>
                </a:solidFill>
                <a:effectLst/>
                <a:latin typeface="urw-din"/>
              </a:rPr>
              <a:t>()</a:t>
            </a:r>
            <a:r>
              <a:rPr lang="en-US" b="0" i="0" dirty="0">
                <a:solidFill>
                  <a:srgbClr val="40424E"/>
                </a:solidFill>
                <a:effectLst/>
                <a:latin typeface="urw-din"/>
              </a:rPr>
              <a:t> is accessed and called. </a:t>
            </a:r>
            <a:endParaRPr lang="en-US" dirty="0"/>
          </a:p>
        </p:txBody>
      </p:sp>
    </p:spTree>
    <p:extLst>
      <p:ext uri="{BB962C8B-B14F-4D97-AF65-F5344CB8AC3E}">
        <p14:creationId xmlns:p14="http://schemas.microsoft.com/office/powerpoint/2010/main" val="397036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4A19-17F8-4461-9BB7-EA7970F3152D}"/>
              </a:ext>
            </a:extLst>
          </p:cNvPr>
          <p:cNvSpPr>
            <a:spLocks noGrp="1"/>
          </p:cNvSpPr>
          <p:nvPr>
            <p:ph type="title"/>
          </p:nvPr>
        </p:nvSpPr>
        <p:spPr/>
        <p:txBody>
          <a:bodyPr/>
          <a:lstStyle/>
          <a:p>
            <a:r>
              <a:rPr lang="en-US" b="1" dirty="0"/>
              <a:t>Early binding</a:t>
            </a:r>
          </a:p>
        </p:txBody>
      </p:sp>
      <p:sp>
        <p:nvSpPr>
          <p:cNvPr id="3" name="Content Placeholder 2">
            <a:extLst>
              <a:ext uri="{FF2B5EF4-FFF2-40B4-BE49-F238E27FC236}">
                <a16:creationId xmlns:a16="http://schemas.microsoft.com/office/drawing/2014/main" id="{67AFF071-EE9A-4A3E-AA13-2C203A6CA92E}"/>
              </a:ext>
            </a:extLst>
          </p:cNvPr>
          <p:cNvSpPr>
            <a:spLocks noGrp="1"/>
          </p:cNvSpPr>
          <p:nvPr>
            <p:ph idx="1"/>
          </p:nvPr>
        </p:nvSpPr>
        <p:spPr>
          <a:xfrm>
            <a:off x="838200" y="1754299"/>
            <a:ext cx="10515600" cy="4351338"/>
          </a:xfrm>
        </p:spPr>
        <p:txBody>
          <a:bodyPr>
            <a:normAutofit fontScale="62500" lnSpcReduction="20000"/>
          </a:bodyPr>
          <a:lstStyle/>
          <a:p>
            <a:pPr marL="0" indent="0">
              <a:buNone/>
            </a:pPr>
            <a:r>
              <a:rPr lang="en-US" dirty="0"/>
              <a:t>class A {  </a:t>
            </a:r>
          </a:p>
          <a:p>
            <a:pPr marL="0" indent="0">
              <a:buNone/>
            </a:pPr>
            <a:r>
              <a:rPr lang="en-US" dirty="0"/>
              <a:t>   public: </a:t>
            </a:r>
          </a:p>
          <a:p>
            <a:pPr marL="0" indent="0">
              <a:buNone/>
            </a:pPr>
            <a:r>
              <a:rPr lang="en-US" dirty="0"/>
              <a:t>   void display() {   </a:t>
            </a:r>
          </a:p>
          <a:p>
            <a:pPr marL="0" indent="0">
              <a:buNone/>
            </a:pPr>
            <a:r>
              <a:rPr lang="en-US" dirty="0"/>
              <a:t>      </a:t>
            </a:r>
            <a:r>
              <a:rPr lang="en-US" dirty="0" err="1"/>
              <a:t>cout</a:t>
            </a:r>
            <a:r>
              <a:rPr lang="en-US" dirty="0"/>
              <a:t>&lt;&lt;"Base class";  } }; </a:t>
            </a:r>
          </a:p>
          <a:p>
            <a:pPr marL="0" indent="0">
              <a:buNone/>
            </a:pPr>
            <a:r>
              <a:rPr lang="en-US" dirty="0"/>
              <a:t>class B:public A {  </a:t>
            </a:r>
          </a:p>
          <a:p>
            <a:pPr marL="0" indent="0">
              <a:buNone/>
            </a:pPr>
            <a:r>
              <a:rPr lang="en-US" dirty="0"/>
              <a:t>   public: </a:t>
            </a:r>
          </a:p>
          <a:p>
            <a:pPr marL="0" indent="0">
              <a:buNone/>
            </a:pPr>
            <a:r>
              <a:rPr lang="en-US" dirty="0"/>
              <a:t>   int display() {   </a:t>
            </a:r>
          </a:p>
          <a:p>
            <a:pPr marL="0" indent="0">
              <a:buNone/>
            </a:pPr>
            <a:r>
              <a:rPr lang="en-US" dirty="0"/>
              <a:t>      </a:t>
            </a:r>
            <a:r>
              <a:rPr lang="en-US" dirty="0" err="1"/>
              <a:t>cout</a:t>
            </a:r>
            <a:r>
              <a:rPr lang="en-US" dirty="0"/>
              <a:t>&lt;&lt;"Derived Class";</a:t>
            </a:r>
          </a:p>
          <a:p>
            <a:pPr marL="0" indent="0">
              <a:buNone/>
            </a:pPr>
            <a:r>
              <a:rPr lang="en-US" dirty="0"/>
              <a:t>	   } }; </a:t>
            </a:r>
          </a:p>
          <a:p>
            <a:pPr marL="0" indent="0">
              <a:buNone/>
            </a:pPr>
            <a:r>
              <a:rPr lang="en-US" dirty="0"/>
              <a:t>int main() {  </a:t>
            </a:r>
          </a:p>
          <a:p>
            <a:pPr marL="0" indent="0">
              <a:buNone/>
            </a:pPr>
            <a:r>
              <a:rPr lang="en-US" dirty="0"/>
              <a:t>   B obj; </a:t>
            </a:r>
          </a:p>
          <a:p>
            <a:pPr marL="0" indent="0">
              <a:buNone/>
            </a:pPr>
            <a:r>
              <a:rPr lang="en-US" dirty="0"/>
              <a:t>   </a:t>
            </a:r>
            <a:r>
              <a:rPr lang="en-US" dirty="0" err="1"/>
              <a:t>obj.display</a:t>
            </a:r>
            <a:r>
              <a:rPr lang="en-US" dirty="0"/>
              <a:t>(); </a:t>
            </a:r>
          </a:p>
          <a:p>
            <a:pPr marL="0" indent="0">
              <a:buNone/>
            </a:pPr>
            <a:r>
              <a:rPr lang="en-US" dirty="0"/>
              <a:t>   return 0;  }</a:t>
            </a:r>
          </a:p>
        </p:txBody>
      </p:sp>
    </p:spTree>
    <p:extLst>
      <p:ext uri="{BB962C8B-B14F-4D97-AF65-F5344CB8AC3E}">
        <p14:creationId xmlns:p14="http://schemas.microsoft.com/office/powerpoint/2010/main" val="2251709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7773-3C7A-4A0B-8450-4510E05911D3}"/>
              </a:ext>
            </a:extLst>
          </p:cNvPr>
          <p:cNvSpPr>
            <a:spLocks noGrp="1"/>
          </p:cNvSpPr>
          <p:nvPr>
            <p:ph type="title"/>
          </p:nvPr>
        </p:nvSpPr>
        <p:spPr/>
        <p:txBody>
          <a:bodyPr/>
          <a:lstStyle/>
          <a:p>
            <a:pPr algn="ctr"/>
            <a:r>
              <a:rPr lang="en-US" b="1" dirty="0"/>
              <a:t>Example</a:t>
            </a:r>
            <a:r>
              <a:rPr lang="en-US" b="1" i="0" dirty="0">
                <a:solidFill>
                  <a:srgbClr val="40424E"/>
                </a:solidFill>
                <a:effectLst/>
                <a:latin typeface="urw-din"/>
              </a:rPr>
              <a:t> (concept of VTABLE and VPTR)</a:t>
            </a:r>
            <a:endParaRPr lang="en-US" b="1" dirty="0"/>
          </a:p>
        </p:txBody>
      </p:sp>
      <p:pic>
        <p:nvPicPr>
          <p:cNvPr id="5" name="Content Placeholder 4">
            <a:extLst>
              <a:ext uri="{FF2B5EF4-FFF2-40B4-BE49-F238E27FC236}">
                <a16:creationId xmlns:a16="http://schemas.microsoft.com/office/drawing/2014/main" id="{A05B6A27-7C4D-4E74-AB37-5289B9D61733}"/>
              </a:ext>
            </a:extLst>
          </p:cNvPr>
          <p:cNvPicPr>
            <a:picLocks noGrp="1" noChangeAspect="1"/>
          </p:cNvPicPr>
          <p:nvPr>
            <p:ph idx="1"/>
          </p:nvPr>
        </p:nvPicPr>
        <p:blipFill>
          <a:blip r:embed="rId2"/>
          <a:stretch>
            <a:fillRect/>
          </a:stretch>
        </p:blipFill>
        <p:spPr>
          <a:xfrm>
            <a:off x="2637183" y="2557670"/>
            <a:ext cx="7991060" cy="3564833"/>
          </a:xfrm>
        </p:spPr>
      </p:pic>
    </p:spTree>
    <p:extLst>
      <p:ext uri="{BB962C8B-B14F-4D97-AF65-F5344CB8AC3E}">
        <p14:creationId xmlns:p14="http://schemas.microsoft.com/office/powerpoint/2010/main" val="4087630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FCD7-EE5C-4CF1-999C-32EE3496BD45}"/>
              </a:ext>
            </a:extLst>
          </p:cNvPr>
          <p:cNvSpPr>
            <a:spLocks noGrp="1"/>
          </p:cNvSpPr>
          <p:nvPr>
            <p:ph type="title"/>
          </p:nvPr>
        </p:nvSpPr>
        <p:spPr/>
        <p:txBody>
          <a:bodyPr/>
          <a:lstStyle/>
          <a:p>
            <a:pPr algn="ctr"/>
            <a:r>
              <a:rPr lang="en-US" b="1" dirty="0"/>
              <a:t>Example</a:t>
            </a:r>
            <a:r>
              <a:rPr lang="en-US" b="1" i="0" dirty="0">
                <a:solidFill>
                  <a:srgbClr val="40424E"/>
                </a:solidFill>
                <a:effectLst/>
                <a:latin typeface="urw-din"/>
              </a:rPr>
              <a:t> (concept of VTABLE and VPTR)</a:t>
            </a:r>
            <a:endParaRPr lang="en-US" dirty="0"/>
          </a:p>
        </p:txBody>
      </p:sp>
      <p:pic>
        <p:nvPicPr>
          <p:cNvPr id="5" name="Content Placeholder 4">
            <a:extLst>
              <a:ext uri="{FF2B5EF4-FFF2-40B4-BE49-F238E27FC236}">
                <a16:creationId xmlns:a16="http://schemas.microsoft.com/office/drawing/2014/main" id="{55705AAA-C456-49F8-9092-2E6B3747AA65}"/>
              </a:ext>
            </a:extLst>
          </p:cNvPr>
          <p:cNvPicPr>
            <a:picLocks noGrp="1" noChangeAspect="1"/>
          </p:cNvPicPr>
          <p:nvPr>
            <p:ph idx="1"/>
          </p:nvPr>
        </p:nvPicPr>
        <p:blipFill>
          <a:blip r:embed="rId2"/>
          <a:stretch>
            <a:fillRect/>
          </a:stretch>
        </p:blipFill>
        <p:spPr>
          <a:xfrm>
            <a:off x="3657600" y="2391569"/>
            <a:ext cx="4625009" cy="4101306"/>
          </a:xfrm>
        </p:spPr>
      </p:pic>
    </p:spTree>
    <p:extLst>
      <p:ext uri="{BB962C8B-B14F-4D97-AF65-F5344CB8AC3E}">
        <p14:creationId xmlns:p14="http://schemas.microsoft.com/office/powerpoint/2010/main" val="1298311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F9C2-2ACD-42A5-A2EE-4F29D2C21DC9}"/>
              </a:ext>
            </a:extLst>
          </p:cNvPr>
          <p:cNvSpPr>
            <a:spLocks noGrp="1"/>
          </p:cNvSpPr>
          <p:nvPr>
            <p:ph type="title"/>
          </p:nvPr>
        </p:nvSpPr>
        <p:spPr/>
        <p:txBody>
          <a:bodyPr/>
          <a:lstStyle/>
          <a:p>
            <a:pPr algn="ctr"/>
            <a:r>
              <a:rPr lang="en-US" b="1" dirty="0"/>
              <a:t>Example</a:t>
            </a:r>
            <a:r>
              <a:rPr lang="en-US" b="1" i="0" dirty="0">
                <a:solidFill>
                  <a:srgbClr val="40424E"/>
                </a:solidFill>
                <a:effectLst/>
                <a:latin typeface="urw-din"/>
              </a:rPr>
              <a:t> (concept of VTABLE and VPTR)</a:t>
            </a:r>
            <a:endParaRPr lang="en-US" dirty="0"/>
          </a:p>
        </p:txBody>
      </p:sp>
      <p:sp>
        <p:nvSpPr>
          <p:cNvPr id="3" name="Content Placeholder 2">
            <a:extLst>
              <a:ext uri="{FF2B5EF4-FFF2-40B4-BE49-F238E27FC236}">
                <a16:creationId xmlns:a16="http://schemas.microsoft.com/office/drawing/2014/main" id="{CEC78C4D-24D2-444C-AC4A-1CD2A01E4980}"/>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Every polymorphic class has a table of pointers</a:t>
            </a:r>
            <a:br>
              <a:rPr lang="en-US" dirty="0"/>
            </a:br>
            <a:r>
              <a:rPr lang="en-US" b="0" i="0" dirty="0">
                <a:solidFill>
                  <a:srgbClr val="000000"/>
                </a:solidFill>
                <a:effectLst/>
                <a:latin typeface="Times New Roman" panose="02020603050405020304" pitchFamily="18" charset="0"/>
              </a:rPr>
              <a:t>called the vtable that points to the class's</a:t>
            </a:r>
            <a:br>
              <a:rPr lang="en-US" dirty="0"/>
            </a:br>
            <a:r>
              <a:rPr lang="en-US" b="0" i="0" dirty="0">
                <a:solidFill>
                  <a:srgbClr val="000000"/>
                </a:solidFill>
                <a:effectLst/>
                <a:latin typeface="Times New Roman" panose="02020603050405020304" pitchFamily="18" charset="0"/>
              </a:rPr>
              <a:t>virtual functions.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Every polymorphic object</a:t>
            </a:r>
            <a:br>
              <a:rPr lang="en-US" dirty="0"/>
            </a:br>
            <a:r>
              <a:rPr lang="en-US" b="0" i="0" dirty="0">
                <a:solidFill>
                  <a:srgbClr val="000000"/>
                </a:solidFill>
                <a:effectLst/>
                <a:latin typeface="Times New Roman" panose="02020603050405020304" pitchFamily="18" charset="0"/>
              </a:rPr>
              <a:t>contains a pointer called the vptr that points</a:t>
            </a:r>
            <a:br>
              <a:rPr lang="en-US" dirty="0"/>
            </a:br>
            <a:r>
              <a:rPr lang="en-US" b="0" i="0" dirty="0">
                <a:solidFill>
                  <a:srgbClr val="000000"/>
                </a:solidFill>
                <a:effectLst/>
                <a:latin typeface="Times New Roman" panose="02020603050405020304" pitchFamily="18" charset="0"/>
              </a:rPr>
              <a:t>to its class's vtable.</a:t>
            </a:r>
            <a:endParaRPr lang="en-US" dirty="0"/>
          </a:p>
        </p:txBody>
      </p:sp>
    </p:spTree>
    <p:extLst>
      <p:ext uri="{BB962C8B-B14F-4D97-AF65-F5344CB8AC3E}">
        <p14:creationId xmlns:p14="http://schemas.microsoft.com/office/powerpoint/2010/main" val="3794203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F15E-C7E4-4917-82B1-349D8C76F825}"/>
              </a:ext>
            </a:extLst>
          </p:cNvPr>
          <p:cNvSpPr>
            <a:spLocks noGrp="1"/>
          </p:cNvSpPr>
          <p:nvPr>
            <p:ph type="title"/>
          </p:nvPr>
        </p:nvSpPr>
        <p:spPr/>
        <p:txBody>
          <a:bodyPr/>
          <a:lstStyle/>
          <a:p>
            <a:r>
              <a:rPr lang="en-US" b="1" dirty="0"/>
              <a:t>Example</a:t>
            </a:r>
            <a:r>
              <a:rPr lang="en-US" b="1" i="0" dirty="0">
                <a:solidFill>
                  <a:srgbClr val="40424E"/>
                </a:solidFill>
                <a:effectLst/>
                <a:latin typeface="urw-din"/>
              </a:rPr>
              <a:t> (concept of VTABLE and VPTR)</a:t>
            </a:r>
            <a:endParaRPr lang="en-US" dirty="0"/>
          </a:p>
        </p:txBody>
      </p:sp>
      <p:sp>
        <p:nvSpPr>
          <p:cNvPr id="3" name="Content Placeholder 2">
            <a:extLst>
              <a:ext uri="{FF2B5EF4-FFF2-40B4-BE49-F238E27FC236}">
                <a16:creationId xmlns:a16="http://schemas.microsoft.com/office/drawing/2014/main" id="{5C331E60-4A03-4810-81F7-635343CE0C2E}"/>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The vptr and the vtable are only used to locate virtual functions. When all of the prerequisites for polymorphism are in place and a virtual function is called, the correct function is located and dispatched (i.e., called) by a specific sequence of steps. Assume that we have a Circle object named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created, and further assume that the </a:t>
            </a:r>
            <a:r>
              <a:rPr lang="en-US" b="0" i="1" dirty="0">
                <a:solidFill>
                  <a:srgbClr val="000000"/>
                </a:solidFill>
                <a:effectLst/>
                <a:latin typeface="Times New Roman" panose="02020603050405020304" pitchFamily="18" charset="0"/>
              </a:rPr>
              <a:t>draw</a:t>
            </a:r>
            <a:r>
              <a:rPr lang="en-US" b="0" i="0" dirty="0">
                <a:solidFill>
                  <a:srgbClr val="000000"/>
                </a:solidFill>
                <a:effectLst/>
                <a:latin typeface="Times New Roman" panose="02020603050405020304" pitchFamily="18" charset="0"/>
              </a:rPr>
              <a:t> function is a virtual function.</a:t>
            </a:r>
          </a:p>
          <a:p>
            <a:r>
              <a:rPr lang="en-US" dirty="0">
                <a:solidFill>
                  <a:srgbClr val="000000"/>
                </a:solidFill>
                <a:latin typeface="Times New Roman" panose="02020603050405020304" pitchFamily="18" charset="0"/>
              </a:rPr>
              <a:t>Circle c;</a:t>
            </a:r>
          </a:p>
          <a:p>
            <a:r>
              <a:rPr lang="en-US" dirty="0">
                <a:solidFill>
                  <a:srgbClr val="000000"/>
                </a:solidFill>
                <a:latin typeface="Times New Roman" panose="02020603050405020304" pitchFamily="18" charset="0"/>
              </a:rPr>
              <a:t>Shape * s = &amp;c;</a:t>
            </a:r>
          </a:p>
          <a:p>
            <a:r>
              <a:rPr lang="en-US" dirty="0">
                <a:solidFill>
                  <a:srgbClr val="000000"/>
                </a:solidFill>
                <a:latin typeface="Times New Roman" panose="02020603050405020304" pitchFamily="18" charset="0"/>
              </a:rPr>
              <a:t>s-&gt;draw();</a:t>
            </a:r>
          </a:p>
          <a:p>
            <a:endParaRPr lang="en-US" dirty="0">
              <a:solidFill>
                <a:srgbClr val="000000"/>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2289831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484D-AB80-4F3B-A785-5CB30CA33581}"/>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The steps that the compiler follows to call the correct function is as follows:</a:t>
            </a:r>
            <a:endParaRPr lang="en-US" dirty="0"/>
          </a:p>
        </p:txBody>
      </p:sp>
      <p:sp>
        <p:nvSpPr>
          <p:cNvPr id="3" name="Content Placeholder 2">
            <a:extLst>
              <a:ext uri="{FF2B5EF4-FFF2-40B4-BE49-F238E27FC236}">
                <a16:creationId xmlns:a16="http://schemas.microsoft.com/office/drawing/2014/main" id="{5AAB8E4D-E23C-48C8-9015-60C5AA4DEE6B}"/>
              </a:ext>
            </a:extLst>
          </p:cNvPr>
          <p:cNvSpPr>
            <a:spLocks noGrp="1"/>
          </p:cNvSpPr>
          <p:nvPr>
            <p:ph idx="1"/>
          </p:nvPr>
        </p:nvSpPr>
        <p:spPr/>
        <p:txBody>
          <a:bodyPr/>
          <a:lstStyle/>
          <a:p>
            <a:pPr algn="l">
              <a:buFont typeface="+mj-lt"/>
              <a:buAutoNum type="arabicPeriod"/>
            </a:pPr>
            <a:r>
              <a:rPr lang="en-US" b="0" i="0" dirty="0">
                <a:solidFill>
                  <a:srgbClr val="000000"/>
                </a:solidFill>
                <a:effectLst/>
                <a:latin typeface="Times New Roman" panose="02020603050405020304" pitchFamily="18" charset="0"/>
              </a:rPr>
              <a:t>The address stored in c's vptr is retrieved</a:t>
            </a:r>
          </a:p>
          <a:p>
            <a:pPr algn="l">
              <a:buFont typeface="+mj-lt"/>
              <a:buAutoNum type="arabicPeriod"/>
            </a:pPr>
            <a:r>
              <a:rPr lang="en-US" b="0" i="0" dirty="0">
                <a:solidFill>
                  <a:srgbClr val="000000"/>
                </a:solidFill>
                <a:effectLst/>
                <a:latin typeface="Times New Roman" panose="02020603050405020304" pitchFamily="18" charset="0"/>
              </a:rPr>
              <a:t>The address is followed to the Circle vtable (this address was stored in c's vptr by the Circle constructor)</a:t>
            </a:r>
          </a:p>
          <a:p>
            <a:pPr algn="l">
              <a:buFont typeface="+mj-lt"/>
              <a:buAutoNum type="arabicPeriod"/>
            </a:pPr>
            <a:r>
              <a:rPr lang="en-US" b="0" i="0" dirty="0">
                <a:solidFill>
                  <a:srgbClr val="000000"/>
                </a:solidFill>
                <a:effectLst/>
                <a:latin typeface="Times New Roman" panose="02020603050405020304" pitchFamily="18" charset="0"/>
              </a:rPr>
              <a:t>The Circle vtable is searched for a function named draw</a:t>
            </a:r>
          </a:p>
          <a:p>
            <a:pPr algn="l">
              <a:buFont typeface="+mj-lt"/>
              <a:buAutoNum type="arabicPeriod"/>
            </a:pPr>
            <a:r>
              <a:rPr lang="en-US" b="0" i="0" dirty="0">
                <a:solidFill>
                  <a:srgbClr val="000000"/>
                </a:solidFill>
                <a:effectLst/>
                <a:latin typeface="Times New Roman" panose="02020603050405020304" pitchFamily="18" charset="0"/>
              </a:rPr>
              <a:t>The function to which the draw entry in the vtable points is called</a:t>
            </a:r>
          </a:p>
          <a:p>
            <a:endParaRPr lang="en-US" dirty="0"/>
          </a:p>
        </p:txBody>
      </p:sp>
    </p:spTree>
    <p:extLst>
      <p:ext uri="{BB962C8B-B14F-4D97-AF65-F5344CB8AC3E}">
        <p14:creationId xmlns:p14="http://schemas.microsoft.com/office/powerpoint/2010/main" val="993617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244-605E-40D2-B61B-83A998036E42}"/>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polymorphic does have some overhead:</a:t>
            </a:r>
            <a:endParaRPr lang="en-US" dirty="0"/>
          </a:p>
        </p:txBody>
      </p:sp>
      <p:sp>
        <p:nvSpPr>
          <p:cNvPr id="3" name="Content Placeholder 2">
            <a:extLst>
              <a:ext uri="{FF2B5EF4-FFF2-40B4-BE49-F238E27FC236}">
                <a16:creationId xmlns:a16="http://schemas.microsoft.com/office/drawing/2014/main" id="{50675652-72B4-4B57-B24F-6A5524FE17C5}"/>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It requires enough space in </a:t>
            </a:r>
            <a:r>
              <a:rPr lang="en-US" b="0" i="1" dirty="0">
                <a:solidFill>
                  <a:srgbClr val="000000"/>
                </a:solidFill>
                <a:effectLst/>
                <a:latin typeface="Times New Roman" panose="02020603050405020304" pitchFamily="18" charset="0"/>
              </a:rPr>
              <a:t>every</a:t>
            </a:r>
            <a:r>
              <a:rPr lang="en-US" b="0" i="0" dirty="0">
                <a:solidFill>
                  <a:srgbClr val="000000"/>
                </a:solidFill>
                <a:effectLst/>
                <a:latin typeface="Times New Roman" panose="02020603050405020304" pitchFamily="18" charset="0"/>
              </a:rPr>
              <a:t> polymorphic object to store a pointer (four to eight bytes)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It requires enough space to store the address of every virtual function in a program (i.e., there is a pointer entry in every vtable of every class in an inheritance hierarchy for each virtual function)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There are two pointer dereference operations for every polymorphic function call: one to find the vtable and one to find the function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There is time required to search the vtable for the correct virtual function</a:t>
            </a:r>
          </a:p>
          <a:p>
            <a:endParaRPr lang="en-US" dirty="0"/>
          </a:p>
        </p:txBody>
      </p:sp>
    </p:spTree>
    <p:extLst>
      <p:ext uri="{BB962C8B-B14F-4D97-AF65-F5344CB8AC3E}">
        <p14:creationId xmlns:p14="http://schemas.microsoft.com/office/powerpoint/2010/main" val="3654252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Task</a:t>
            </a:r>
          </a:p>
        </p:txBody>
      </p:sp>
      <p:sp>
        <p:nvSpPr>
          <p:cNvPr id="3" name="Content Placeholder 2"/>
          <p:cNvSpPr>
            <a:spLocks noGrp="1"/>
          </p:cNvSpPr>
          <p:nvPr>
            <p:ph idx="1"/>
          </p:nvPr>
        </p:nvSpPr>
        <p:spPr/>
        <p:txBody>
          <a:bodyPr>
            <a:normAutofit lnSpcReduction="10000"/>
          </a:bodyPr>
          <a:lstStyle/>
          <a:p>
            <a:pPr marL="0" indent="0">
              <a:buNone/>
            </a:pPr>
            <a:r>
              <a:rPr lang="en-US" dirty="0"/>
              <a:t>Class A{</a:t>
            </a:r>
          </a:p>
          <a:p>
            <a:pPr marL="0" indent="0">
              <a:buNone/>
            </a:pPr>
            <a:r>
              <a:rPr lang="en-US" dirty="0"/>
              <a:t>Virtual void foo1();</a:t>
            </a:r>
          </a:p>
          <a:p>
            <a:pPr marL="0" indent="0">
              <a:buNone/>
            </a:pPr>
            <a:r>
              <a:rPr lang="en-US" dirty="0"/>
              <a:t>Virtual void foo2();</a:t>
            </a:r>
          </a:p>
          <a:p>
            <a:pPr marL="0" indent="0">
              <a:buNone/>
            </a:pPr>
            <a:r>
              <a:rPr lang="en-US" dirty="0"/>
              <a:t>Virtual void foo3();</a:t>
            </a:r>
          </a:p>
          <a:p>
            <a:pPr marL="0" indent="0">
              <a:buNone/>
            </a:pPr>
            <a:r>
              <a:rPr lang="en-US" dirty="0"/>
              <a:t>   void foo();};</a:t>
            </a:r>
          </a:p>
          <a:p>
            <a:pPr marL="0" indent="0">
              <a:buNone/>
            </a:pPr>
            <a:r>
              <a:rPr lang="en-US" dirty="0"/>
              <a:t>Class B : public A{</a:t>
            </a:r>
          </a:p>
          <a:p>
            <a:pPr marL="0" indent="0">
              <a:buNone/>
            </a:pPr>
            <a:r>
              <a:rPr lang="en-US" dirty="0"/>
              <a:t>void foo1();</a:t>
            </a:r>
          </a:p>
          <a:p>
            <a:pPr marL="0" indent="0">
              <a:buNone/>
            </a:pPr>
            <a:r>
              <a:rPr lang="en-US" dirty="0"/>
              <a:t>void foo2(2);</a:t>
            </a:r>
          </a:p>
          <a:p>
            <a:pPr marL="0" indent="0">
              <a:buNone/>
            </a:pPr>
            <a:r>
              <a:rPr lang="en-US" dirty="0"/>
              <a:t>  void foo();}</a:t>
            </a:r>
          </a:p>
          <a:p>
            <a:pPr marL="0" indent="0">
              <a:buNone/>
            </a:pPr>
            <a:endParaRPr lang="en-US" dirty="0"/>
          </a:p>
        </p:txBody>
      </p:sp>
    </p:spTree>
    <p:extLst>
      <p:ext uri="{BB962C8B-B14F-4D97-AF65-F5344CB8AC3E}">
        <p14:creationId xmlns:p14="http://schemas.microsoft.com/office/powerpoint/2010/main" val="2760339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6804-D479-4804-874E-55927D509EC0}"/>
              </a:ext>
            </a:extLst>
          </p:cNvPr>
          <p:cNvSpPr>
            <a:spLocks noGrp="1"/>
          </p:cNvSpPr>
          <p:nvPr>
            <p:ph type="title"/>
          </p:nvPr>
        </p:nvSpPr>
        <p:spPr/>
        <p:txBody>
          <a:bodyPr>
            <a:normAutofit/>
          </a:bodyPr>
          <a:lstStyle/>
          <a:p>
            <a:pPr algn="ctr"/>
            <a:r>
              <a:rPr lang="en-US" sz="3200" b="1" i="0" u="none" strike="noStrike" baseline="0" dirty="0">
                <a:latin typeface="Times New Roman" panose="02020603050405020304" pitchFamily="18" charset="0"/>
                <a:cs typeface="Times New Roman" panose="02020603050405020304" pitchFamily="18" charset="0"/>
              </a:rPr>
              <a:t>Derived-Class Member-Function Calls via Base-Class Pointers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43B89D-BB95-482C-9192-845F93304AE2}"/>
              </a:ext>
            </a:extLst>
          </p:cNvPr>
          <p:cNvSpPr>
            <a:spLocks noGrp="1"/>
          </p:cNvSpPr>
          <p:nvPr>
            <p:ph idx="1"/>
          </p:nvPr>
        </p:nvSpPr>
        <p:spPr/>
        <p:txBody>
          <a:bodyPr>
            <a:normAutofit/>
          </a:bodyPr>
          <a:lstStyle/>
          <a:p>
            <a:pPr algn="just"/>
            <a:r>
              <a:rPr lang="en-US" sz="2400" b="0" i="0" u="none" strike="noStrike" baseline="0" dirty="0">
                <a:solidFill>
                  <a:srgbClr val="231F20"/>
                </a:solidFill>
                <a:latin typeface="Times New Roman" panose="02020603050405020304" pitchFamily="18" charset="0"/>
                <a:cs typeface="Times New Roman" panose="02020603050405020304" pitchFamily="18" charset="0"/>
              </a:rPr>
              <a:t>Off a base-class pointer, the compiler allows us to invoke only base-class member functions. (</a:t>
            </a:r>
            <a:r>
              <a:rPr lang="en-US" sz="2400" b="1" i="0" u="none" strike="noStrike" dirty="0">
                <a:solidFill>
                  <a:srgbClr val="231F20"/>
                </a:solidFill>
                <a:latin typeface="Times New Roman" panose="02020603050405020304" pitchFamily="18" charset="0"/>
                <a:cs typeface="Times New Roman" panose="02020603050405020304" pitchFamily="18" charset="0"/>
              </a:rPr>
              <a:t>object slicing we will discuss it in RTTI)</a:t>
            </a:r>
            <a:endParaRPr lang="en-US" sz="2400" b="1" i="0" u="none" strike="noStrike" baseline="0" dirty="0">
              <a:solidFill>
                <a:srgbClr val="231F20"/>
              </a:solidFill>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231F20"/>
                </a:solidFill>
                <a:latin typeface="Times New Roman" panose="02020603050405020304" pitchFamily="18" charset="0"/>
                <a:cs typeface="Times New Roman" panose="02020603050405020304" pitchFamily="18" charset="0"/>
              </a:rPr>
              <a:t>Thus, if a base-class pointer is aimed at a derived-class object, and an attempt is</a:t>
            </a:r>
          </a:p>
          <a:p>
            <a:pPr marL="0" indent="0" algn="just">
              <a:buNone/>
            </a:pPr>
            <a:r>
              <a:rPr lang="en-US" sz="2400" b="0" i="0" u="none" strike="noStrike" baseline="0" dirty="0">
                <a:solidFill>
                  <a:srgbClr val="231F20"/>
                </a:solidFill>
                <a:latin typeface="Times New Roman" panose="02020603050405020304" pitchFamily="18" charset="0"/>
                <a:cs typeface="Times New Roman" panose="02020603050405020304" pitchFamily="18" charset="0"/>
              </a:rPr>
              <a:t>made to access a </a:t>
            </a:r>
            <a:r>
              <a:rPr lang="en-US" b="1" i="1" u="none" strike="noStrike" baseline="0" dirty="0">
                <a:solidFill>
                  <a:srgbClr val="231F20"/>
                </a:solidFill>
                <a:latin typeface="Times New Roman" panose="02020603050405020304" pitchFamily="18" charset="0"/>
                <a:cs typeface="Times New Roman" panose="02020603050405020304" pitchFamily="18" charset="0"/>
              </a:rPr>
              <a:t>derived-class-only member function</a:t>
            </a:r>
            <a:r>
              <a:rPr lang="en-US" sz="2400" b="0" i="0" u="none" strike="noStrike" baseline="0" dirty="0">
                <a:solidFill>
                  <a:srgbClr val="231F20"/>
                </a:solidFill>
                <a:latin typeface="Times New Roman" panose="02020603050405020304" pitchFamily="18" charset="0"/>
                <a:cs typeface="Times New Roman" panose="02020603050405020304" pitchFamily="18" charset="0"/>
              </a:rPr>
              <a:t>, a compilation error will occur.</a:t>
            </a:r>
          </a:p>
          <a:p>
            <a:pPr algn="l"/>
            <a:r>
              <a:rPr lang="en-US" sz="2400" b="0" i="0" u="none" strike="noStrike" baseline="0" dirty="0">
                <a:solidFill>
                  <a:srgbClr val="231F20"/>
                </a:solidFill>
                <a:latin typeface="Times New Roman" panose="02020603050405020304" pitchFamily="18" charset="0"/>
                <a:cs typeface="Times New Roman" panose="02020603050405020304" pitchFamily="18" charset="0"/>
              </a:rPr>
              <a:t>The compiler generates errors on  these calls, because they’re not made to member functions of base-class</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411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3049-3C6E-41D6-A845-718200D9B44C}"/>
              </a:ext>
            </a:extLst>
          </p:cNvPr>
          <p:cNvSpPr>
            <a:spLocks noGrp="1"/>
          </p:cNvSpPr>
          <p:nvPr>
            <p:ph type="title"/>
          </p:nvPr>
        </p:nvSpPr>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Derived-Class Member-Function Calls via Base-Class Pointers</a:t>
            </a:r>
            <a:endParaRPr lang="en-US" dirty="0"/>
          </a:p>
        </p:txBody>
      </p:sp>
      <p:sp>
        <p:nvSpPr>
          <p:cNvPr id="3" name="Content Placeholder 2">
            <a:extLst>
              <a:ext uri="{FF2B5EF4-FFF2-40B4-BE49-F238E27FC236}">
                <a16:creationId xmlns:a16="http://schemas.microsoft.com/office/drawing/2014/main" id="{86DFA50A-E151-4364-AE87-D7BEC846D11C}"/>
              </a:ext>
            </a:extLst>
          </p:cNvPr>
          <p:cNvSpPr>
            <a:spLocks noGrp="1"/>
          </p:cNvSpPr>
          <p:nvPr>
            <p:ph idx="1"/>
          </p:nvPr>
        </p:nvSpPr>
        <p:spPr/>
        <p:txBody>
          <a:bodyPr>
            <a:normAutofit fontScale="55000" lnSpcReduction="20000"/>
          </a:bodyPr>
          <a:lstStyle/>
          <a:p>
            <a:r>
              <a:rPr lang="en-US" dirty="0"/>
              <a:t>class Base {</a:t>
            </a:r>
          </a:p>
          <a:p>
            <a:r>
              <a:rPr lang="en-US" dirty="0"/>
              <a:t>   public:</a:t>
            </a:r>
          </a:p>
          <a:p>
            <a:r>
              <a:rPr lang="en-US" dirty="0"/>
              <a:t>    virtual void print() {</a:t>
            </a:r>
          </a:p>
          <a:p>
            <a:r>
              <a:rPr lang="en-US" dirty="0"/>
              <a:t>    </a:t>
            </a:r>
            <a:r>
              <a:rPr lang="en-US" dirty="0" err="1"/>
              <a:t>cout</a:t>
            </a:r>
            <a:r>
              <a:rPr lang="en-US" dirty="0"/>
              <a:t> &lt;&lt; "base class print()" &lt;&lt; </a:t>
            </a:r>
            <a:r>
              <a:rPr lang="en-US" dirty="0" err="1"/>
              <a:t>endl</a:t>
            </a:r>
            <a:r>
              <a:rPr lang="en-US" dirty="0"/>
              <a:t>; }};</a:t>
            </a:r>
          </a:p>
          <a:p>
            <a:r>
              <a:rPr lang="en-US" dirty="0"/>
              <a:t>class Derived : public Base {</a:t>
            </a:r>
          </a:p>
          <a:p>
            <a:r>
              <a:rPr lang="en-US" dirty="0"/>
              <a:t>   public:</a:t>
            </a:r>
          </a:p>
          <a:p>
            <a:r>
              <a:rPr lang="en-US" dirty="0"/>
              <a:t>    void print() {</a:t>
            </a:r>
          </a:p>
          <a:p>
            <a:r>
              <a:rPr lang="en-US" dirty="0"/>
              <a:t>        </a:t>
            </a:r>
            <a:r>
              <a:rPr lang="en-US" dirty="0" err="1"/>
              <a:t>cout</a:t>
            </a:r>
            <a:r>
              <a:rPr lang="en-US" dirty="0"/>
              <a:t> &lt;&lt; "derived class print()" &lt;&lt; </a:t>
            </a:r>
            <a:r>
              <a:rPr lang="en-US" dirty="0" err="1"/>
              <a:t>endl</a:t>
            </a:r>
            <a:r>
              <a:rPr lang="en-US" dirty="0"/>
              <a:t>;}</a:t>
            </a:r>
          </a:p>
          <a:p>
            <a:r>
              <a:rPr lang="en-US" dirty="0"/>
              <a:t>    void show() {</a:t>
            </a:r>
          </a:p>
          <a:p>
            <a:r>
              <a:rPr lang="en-US" dirty="0"/>
              <a:t>        </a:t>
            </a:r>
            <a:r>
              <a:rPr lang="en-US" dirty="0" err="1"/>
              <a:t>cout</a:t>
            </a:r>
            <a:r>
              <a:rPr lang="en-US" dirty="0"/>
              <a:t> &lt;&lt; "only derived class member function" &lt;&lt; </a:t>
            </a:r>
            <a:r>
              <a:rPr lang="en-US" dirty="0" err="1"/>
              <a:t>endl</a:t>
            </a:r>
            <a:r>
              <a:rPr lang="en-US" dirty="0"/>
              <a:t>;}};</a:t>
            </a:r>
          </a:p>
          <a:p>
            <a:r>
              <a:rPr lang="en-US" dirty="0"/>
              <a:t>int main() {</a:t>
            </a:r>
          </a:p>
          <a:p>
            <a:r>
              <a:rPr lang="en-US" dirty="0"/>
              <a:t>    Derived derived1;</a:t>
            </a:r>
          </a:p>
          <a:p>
            <a:r>
              <a:rPr lang="en-US" dirty="0"/>
              <a:t>    Base* base1 = &amp;derived1;</a:t>
            </a:r>
          </a:p>
          <a:p>
            <a:r>
              <a:rPr lang="en-US" dirty="0"/>
              <a:t>    base1-&gt;print();</a:t>
            </a:r>
          </a:p>
          <a:p>
            <a:r>
              <a:rPr lang="en-US" dirty="0"/>
              <a:t>    base1-&gt;show();}</a:t>
            </a:r>
          </a:p>
        </p:txBody>
      </p:sp>
    </p:spTree>
    <p:extLst>
      <p:ext uri="{BB962C8B-B14F-4D97-AF65-F5344CB8AC3E}">
        <p14:creationId xmlns:p14="http://schemas.microsoft.com/office/powerpoint/2010/main" val="4204130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9EBB-E82C-472B-B1FF-AED367AD6643}"/>
              </a:ext>
            </a:extLst>
          </p:cNvPr>
          <p:cNvSpPr>
            <a:spLocks noGrp="1"/>
          </p:cNvSpPr>
          <p:nvPr>
            <p:ph type="title"/>
          </p:nvPr>
        </p:nvSpPr>
        <p:spPr/>
        <p:txBody>
          <a:bodyPr/>
          <a:lstStyle/>
          <a:p>
            <a:pPr algn="ctr"/>
            <a:r>
              <a:rPr lang="en-US" sz="4400" b="1" i="0" u="none" strike="noStrike" baseline="0" dirty="0">
                <a:latin typeface="Times New Roman" panose="02020603050405020304" pitchFamily="18" charset="0"/>
                <a:cs typeface="Times New Roman" panose="02020603050405020304" pitchFamily="18" charset="0"/>
              </a:rPr>
              <a:t>Derived-Class Member-Function Calls via Base-Class Pointers</a:t>
            </a:r>
            <a:endParaRPr lang="en-US" dirty="0"/>
          </a:p>
        </p:txBody>
      </p:sp>
      <p:pic>
        <p:nvPicPr>
          <p:cNvPr id="5" name="Content Placeholder 4">
            <a:extLst>
              <a:ext uri="{FF2B5EF4-FFF2-40B4-BE49-F238E27FC236}">
                <a16:creationId xmlns:a16="http://schemas.microsoft.com/office/drawing/2014/main" id="{88083B35-EE52-4898-9F15-90F1001DA729}"/>
              </a:ext>
            </a:extLst>
          </p:cNvPr>
          <p:cNvPicPr>
            <a:picLocks noGrp="1" noChangeAspect="1"/>
          </p:cNvPicPr>
          <p:nvPr>
            <p:ph idx="1"/>
          </p:nvPr>
        </p:nvPicPr>
        <p:blipFill>
          <a:blip r:embed="rId2"/>
          <a:stretch>
            <a:fillRect/>
          </a:stretch>
        </p:blipFill>
        <p:spPr>
          <a:xfrm>
            <a:off x="2782957" y="2557670"/>
            <a:ext cx="5037068" cy="2146852"/>
          </a:xfrm>
        </p:spPr>
      </p:pic>
    </p:spTree>
    <p:extLst>
      <p:ext uri="{BB962C8B-B14F-4D97-AF65-F5344CB8AC3E}">
        <p14:creationId xmlns:p14="http://schemas.microsoft.com/office/powerpoint/2010/main" val="415536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DF08-36AF-4817-8AE5-FEF5688F6776}"/>
              </a:ext>
            </a:extLst>
          </p:cNvPr>
          <p:cNvSpPr>
            <a:spLocks noGrp="1"/>
          </p:cNvSpPr>
          <p:nvPr>
            <p:ph type="title"/>
          </p:nvPr>
        </p:nvSpPr>
        <p:spPr/>
        <p:txBody>
          <a:bodyPr/>
          <a:lstStyle/>
          <a:p>
            <a:r>
              <a:rPr lang="en-US" b="1" dirty="0"/>
              <a:t>Early binding</a:t>
            </a:r>
            <a:endParaRPr lang="en-US" dirty="0"/>
          </a:p>
        </p:txBody>
      </p:sp>
      <p:sp>
        <p:nvSpPr>
          <p:cNvPr id="3" name="Content Placeholder 2">
            <a:extLst>
              <a:ext uri="{FF2B5EF4-FFF2-40B4-BE49-F238E27FC236}">
                <a16:creationId xmlns:a16="http://schemas.microsoft.com/office/drawing/2014/main" id="{CEB6410E-5688-4BBA-B384-326C71E6BC2C}"/>
              </a:ext>
            </a:extLst>
          </p:cNvPr>
          <p:cNvSpPr>
            <a:spLocks noGrp="1"/>
          </p:cNvSpPr>
          <p:nvPr>
            <p:ph idx="1"/>
          </p:nvPr>
        </p:nvSpPr>
        <p:spPr/>
        <p:txBody>
          <a:bodyPr/>
          <a:lstStyle/>
          <a:p>
            <a:r>
              <a:rPr lang="en-US" b="0" i="0" dirty="0">
                <a:solidFill>
                  <a:srgbClr val="212529"/>
                </a:solidFill>
                <a:effectLst/>
                <a:latin typeface="system-ui"/>
              </a:rPr>
              <a:t>In the above example, we are calling the overridden function using derived class object. Compiler gives preference to object type.</a:t>
            </a:r>
          </a:p>
          <a:p>
            <a:r>
              <a:rPr lang="en-US" b="0" i="0" dirty="0">
                <a:solidFill>
                  <a:srgbClr val="212529"/>
                </a:solidFill>
                <a:effectLst/>
                <a:latin typeface="system-ui"/>
              </a:rPr>
              <a:t> Base class object will call base version of the function and derived class's object will call the derived version of the function. This is called early binding</a:t>
            </a:r>
          </a:p>
          <a:p>
            <a:r>
              <a:rPr lang="en-US" dirty="0">
                <a:solidFill>
                  <a:srgbClr val="212529"/>
                </a:solidFill>
                <a:latin typeface="system-ui"/>
              </a:rPr>
              <a:t>In early binding return type and storage classes are ignored</a:t>
            </a:r>
            <a:endParaRPr lang="en-US" dirty="0"/>
          </a:p>
        </p:txBody>
      </p:sp>
    </p:spTree>
    <p:extLst>
      <p:ext uri="{BB962C8B-B14F-4D97-AF65-F5344CB8AC3E}">
        <p14:creationId xmlns:p14="http://schemas.microsoft.com/office/powerpoint/2010/main" val="3256289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9E0F-1A24-40A9-B033-16A54864E483}"/>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id="{933DC794-9E18-44A0-A563-A0396DE169BE}"/>
              </a:ext>
            </a:extLst>
          </p:cNvPr>
          <p:cNvSpPr>
            <a:spLocks noGrp="1"/>
          </p:cNvSpPr>
          <p:nvPr>
            <p:ph idx="1"/>
          </p:nvPr>
        </p:nvSpPr>
        <p:spPr/>
        <p:txBody>
          <a:bodyPr/>
          <a:lstStyle/>
          <a:p>
            <a:r>
              <a:rPr lang="en-US" b="0" i="0" dirty="0">
                <a:solidFill>
                  <a:srgbClr val="202124"/>
                </a:solidFill>
                <a:effectLst/>
                <a:latin typeface="arial" panose="020B0604020202020204" pitchFamily="34" charset="0"/>
              </a:rPr>
              <a:t>Can I override static function C++?</a:t>
            </a:r>
          </a:p>
          <a:p>
            <a:pPr marL="0" indent="0">
              <a:buNone/>
            </a:pPr>
            <a:endParaRPr lang="x-none" dirty="0"/>
          </a:p>
        </p:txBody>
      </p:sp>
    </p:spTree>
    <p:extLst>
      <p:ext uri="{BB962C8B-B14F-4D97-AF65-F5344CB8AC3E}">
        <p14:creationId xmlns:p14="http://schemas.microsoft.com/office/powerpoint/2010/main" val="42185052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0FDA-25A9-4619-9791-1428BF8B3267}"/>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Can I override static function C++?</a:t>
            </a:r>
            <a:br>
              <a:rPr lang="en-US" b="0" i="0" dirty="0">
                <a:solidFill>
                  <a:srgbClr val="202124"/>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id="{16115D67-7ABC-4FDE-89E5-414AF64A8133}"/>
              </a:ext>
            </a:extLst>
          </p:cNvPr>
          <p:cNvSpPr>
            <a:spLocks noGrp="1"/>
          </p:cNvSpPr>
          <p:nvPr>
            <p:ph idx="1"/>
          </p:nvPr>
        </p:nvSpPr>
        <p:spPr/>
        <p:txBody>
          <a:bodyPr/>
          <a:lstStyle/>
          <a:p>
            <a:pPr algn="l"/>
            <a:r>
              <a:rPr lang="en-US" b="1" i="0" dirty="0">
                <a:solidFill>
                  <a:srgbClr val="202124"/>
                </a:solidFill>
                <a:effectLst/>
                <a:latin typeface="arial" panose="020B0604020202020204" pitchFamily="34" charset="0"/>
              </a:rPr>
              <a:t>Static methods cannot be overridden</a:t>
            </a:r>
            <a:r>
              <a:rPr lang="en-US" b="0" i="0" dirty="0">
                <a:solidFill>
                  <a:srgbClr val="202124"/>
                </a:solidFill>
                <a:effectLst/>
                <a:latin typeface="arial" panose="020B0604020202020204" pitchFamily="34" charset="0"/>
              </a:rPr>
              <a:t> because method overriding only occurs in the context of dynamic (i.e. runtime) lookup of methods. Static methods (by their name) are looked up statically (i.e. at compile-time).</a:t>
            </a:r>
          </a:p>
          <a:p>
            <a:endParaRPr lang="x-none" dirty="0"/>
          </a:p>
        </p:txBody>
      </p:sp>
    </p:spTree>
    <p:extLst>
      <p:ext uri="{BB962C8B-B14F-4D97-AF65-F5344CB8AC3E}">
        <p14:creationId xmlns:p14="http://schemas.microsoft.com/office/powerpoint/2010/main" val="1845257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51F6-62D5-449F-8769-9FE0B54D66C5}"/>
              </a:ext>
            </a:extLst>
          </p:cNvPr>
          <p:cNvSpPr>
            <a:spLocks noGrp="1"/>
          </p:cNvSpPr>
          <p:nvPr>
            <p:ph type="title"/>
          </p:nvPr>
        </p:nvSpPr>
        <p:spPr/>
        <p:txBody>
          <a:bodyPr/>
          <a:lstStyle/>
          <a:p>
            <a:r>
              <a:rPr lang="en-US" dirty="0"/>
              <a:t>Early binding</a:t>
            </a:r>
            <a:endParaRPr lang="x-none" dirty="0"/>
          </a:p>
        </p:txBody>
      </p:sp>
      <p:sp>
        <p:nvSpPr>
          <p:cNvPr id="3" name="Content Placeholder 2">
            <a:extLst>
              <a:ext uri="{FF2B5EF4-FFF2-40B4-BE49-F238E27FC236}">
                <a16:creationId xmlns:a16="http://schemas.microsoft.com/office/drawing/2014/main" id="{7C939548-D765-43C7-8899-0CC3B363FF01}"/>
              </a:ext>
            </a:extLst>
          </p:cNvPr>
          <p:cNvSpPr>
            <a:spLocks noGrp="1"/>
          </p:cNvSpPr>
          <p:nvPr>
            <p:ph idx="1"/>
          </p:nvPr>
        </p:nvSpPr>
        <p:spPr/>
        <p:txBody>
          <a:bodyPr>
            <a:normAutofit fontScale="92500" lnSpcReduction="20000"/>
          </a:bodyPr>
          <a:lstStyle/>
          <a:p>
            <a:pPr marL="0" indent="0">
              <a:buNone/>
            </a:pPr>
            <a:r>
              <a:rPr lang="en-US" sz="1400" b="1" dirty="0"/>
              <a:t>#include &lt;iostream&gt;</a:t>
            </a:r>
          </a:p>
          <a:p>
            <a:pPr marL="0" indent="0">
              <a:buNone/>
            </a:pPr>
            <a:r>
              <a:rPr lang="en-US" sz="1400" b="1" dirty="0"/>
              <a:t>using namespace std;</a:t>
            </a:r>
          </a:p>
          <a:p>
            <a:pPr marL="0" indent="0">
              <a:buNone/>
            </a:pPr>
            <a:r>
              <a:rPr lang="en-US" sz="1400" b="1" dirty="0"/>
              <a:t>class base{</a:t>
            </a:r>
          </a:p>
          <a:p>
            <a:pPr marL="0" indent="0">
              <a:buNone/>
            </a:pPr>
            <a:r>
              <a:rPr lang="en-US" sz="1400" b="1" dirty="0"/>
              <a:t>	public:</a:t>
            </a:r>
          </a:p>
          <a:p>
            <a:pPr marL="0" indent="0">
              <a:buNone/>
            </a:pPr>
            <a:r>
              <a:rPr lang="en-US" sz="1400" b="1" dirty="0"/>
              <a:t>	 static void </a:t>
            </a:r>
            <a:r>
              <a:rPr lang="en-US" sz="1400" b="1" dirty="0" err="1"/>
              <a:t>func</a:t>
            </a:r>
            <a:r>
              <a:rPr lang="en-US" sz="1400" b="1" dirty="0"/>
              <a:t>(){</a:t>
            </a:r>
          </a:p>
          <a:p>
            <a:pPr marL="0" indent="0">
              <a:buNone/>
            </a:pPr>
            <a:r>
              <a:rPr lang="en-US" sz="1400" b="1" dirty="0"/>
              <a:t>			</a:t>
            </a:r>
            <a:r>
              <a:rPr lang="en-US" sz="1400" b="1" dirty="0" err="1"/>
              <a:t>cout</a:t>
            </a:r>
            <a:r>
              <a:rPr lang="en-US" sz="1400" b="1" dirty="0"/>
              <a:t> &lt;&lt; "inside base"&lt;&lt; </a:t>
            </a:r>
            <a:r>
              <a:rPr lang="en-US" sz="1400" b="1" dirty="0" err="1"/>
              <a:t>endl</a:t>
            </a:r>
            <a:r>
              <a:rPr lang="en-US" sz="1400" b="1" dirty="0"/>
              <a:t>;		}};</a:t>
            </a:r>
          </a:p>
          <a:p>
            <a:pPr marL="0" indent="0">
              <a:buNone/>
            </a:pPr>
            <a:r>
              <a:rPr lang="en-US" sz="1400" b="1" dirty="0"/>
              <a:t>class </a:t>
            </a:r>
            <a:r>
              <a:rPr lang="en-US" sz="1400" b="1" dirty="0" err="1"/>
              <a:t>child:public</a:t>
            </a:r>
            <a:r>
              <a:rPr lang="en-US" sz="1400" b="1" dirty="0"/>
              <a:t> base{</a:t>
            </a:r>
          </a:p>
          <a:p>
            <a:pPr marL="0" indent="0">
              <a:buNone/>
            </a:pPr>
            <a:r>
              <a:rPr lang="en-US" sz="1400" b="1" dirty="0"/>
              <a:t>	public:</a:t>
            </a:r>
          </a:p>
          <a:p>
            <a:pPr marL="0" indent="0">
              <a:buNone/>
            </a:pPr>
            <a:r>
              <a:rPr lang="en-US" sz="1400" b="1" dirty="0"/>
              <a:t>		 void </a:t>
            </a:r>
            <a:r>
              <a:rPr lang="en-US" sz="1400" b="1" dirty="0" err="1"/>
              <a:t>func</a:t>
            </a:r>
            <a:r>
              <a:rPr lang="en-US" sz="1400" b="1" dirty="0"/>
              <a:t>(){</a:t>
            </a:r>
          </a:p>
          <a:p>
            <a:pPr marL="0" indent="0">
              <a:buNone/>
            </a:pPr>
            <a:r>
              <a:rPr lang="en-US" sz="1400" b="1" dirty="0"/>
              <a:t>			</a:t>
            </a:r>
            <a:r>
              <a:rPr lang="en-US" sz="1400" b="1" dirty="0" err="1"/>
              <a:t>cout</a:t>
            </a:r>
            <a:r>
              <a:rPr lang="en-US" sz="1400" b="1" dirty="0"/>
              <a:t> &lt;&lt; "inside child"&lt;&lt; </a:t>
            </a:r>
            <a:r>
              <a:rPr lang="en-US" sz="1400" b="1" dirty="0" err="1"/>
              <a:t>endl</a:t>
            </a:r>
            <a:r>
              <a:rPr lang="en-US" sz="1400" b="1" dirty="0"/>
              <a:t>;	}};</a:t>
            </a:r>
          </a:p>
          <a:p>
            <a:pPr marL="0" indent="0">
              <a:buNone/>
            </a:pPr>
            <a:r>
              <a:rPr lang="en-US" sz="1400" b="1" dirty="0"/>
              <a:t>int main(){</a:t>
            </a:r>
          </a:p>
          <a:p>
            <a:pPr marL="0" indent="0">
              <a:buNone/>
            </a:pPr>
            <a:r>
              <a:rPr lang="en-US" sz="1400" b="1" dirty="0"/>
              <a:t>	base* b ;</a:t>
            </a:r>
          </a:p>
          <a:p>
            <a:pPr marL="0" indent="0">
              <a:buNone/>
            </a:pPr>
            <a:r>
              <a:rPr lang="en-US" sz="1400" b="1" dirty="0"/>
              <a:t>	child c;</a:t>
            </a:r>
          </a:p>
          <a:p>
            <a:pPr marL="0" indent="0">
              <a:buNone/>
            </a:pPr>
            <a:r>
              <a:rPr lang="en-US" sz="1400" b="1" dirty="0"/>
              <a:t>	b = &amp;c;</a:t>
            </a:r>
          </a:p>
          <a:p>
            <a:pPr marL="0" indent="0">
              <a:buNone/>
            </a:pPr>
            <a:r>
              <a:rPr lang="en-US" sz="1400" b="1" dirty="0"/>
              <a:t>	b -&gt; </a:t>
            </a:r>
            <a:r>
              <a:rPr lang="en-US" sz="1400" b="1" dirty="0" err="1"/>
              <a:t>func</a:t>
            </a:r>
            <a:r>
              <a:rPr lang="en-US" sz="1400" b="1" dirty="0"/>
              <a:t>();</a:t>
            </a:r>
          </a:p>
          <a:p>
            <a:pPr marL="0" indent="0">
              <a:buNone/>
            </a:pPr>
            <a:r>
              <a:rPr lang="en-US" sz="1400" b="1" dirty="0"/>
              <a:t>}</a:t>
            </a:r>
            <a:endParaRPr lang="x-none" sz="1400" b="1" dirty="0"/>
          </a:p>
        </p:txBody>
      </p:sp>
    </p:spTree>
    <p:extLst>
      <p:ext uri="{BB962C8B-B14F-4D97-AF65-F5344CB8AC3E}">
        <p14:creationId xmlns:p14="http://schemas.microsoft.com/office/powerpoint/2010/main" val="2773045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89E1-6B4B-4ED2-8496-06CC82732621}"/>
              </a:ext>
            </a:extLst>
          </p:cNvPr>
          <p:cNvSpPr>
            <a:spLocks noGrp="1"/>
          </p:cNvSpPr>
          <p:nvPr>
            <p:ph type="title"/>
          </p:nvPr>
        </p:nvSpPr>
        <p:spPr/>
        <p:txBody>
          <a:bodyPr/>
          <a:lstStyle/>
          <a:p>
            <a:r>
              <a:rPr lang="en-US" dirty="0"/>
              <a:t>Early binding</a:t>
            </a:r>
            <a:endParaRPr lang="x-none" dirty="0"/>
          </a:p>
        </p:txBody>
      </p:sp>
      <p:pic>
        <p:nvPicPr>
          <p:cNvPr id="5" name="Content Placeholder 4">
            <a:extLst>
              <a:ext uri="{FF2B5EF4-FFF2-40B4-BE49-F238E27FC236}">
                <a16:creationId xmlns:a16="http://schemas.microsoft.com/office/drawing/2014/main" id="{F293315D-0464-4BE6-AFAC-7075ACBD63D6}"/>
              </a:ext>
            </a:extLst>
          </p:cNvPr>
          <p:cNvPicPr>
            <a:picLocks noGrp="1" noChangeAspect="1"/>
          </p:cNvPicPr>
          <p:nvPr>
            <p:ph idx="1"/>
          </p:nvPr>
        </p:nvPicPr>
        <p:blipFill>
          <a:blip r:embed="rId2"/>
          <a:stretch>
            <a:fillRect/>
          </a:stretch>
        </p:blipFill>
        <p:spPr>
          <a:xfrm>
            <a:off x="3695700" y="2778178"/>
            <a:ext cx="5086583" cy="2446232"/>
          </a:xfrm>
        </p:spPr>
      </p:pic>
    </p:spTree>
    <p:extLst>
      <p:ext uri="{BB962C8B-B14F-4D97-AF65-F5344CB8AC3E}">
        <p14:creationId xmlns:p14="http://schemas.microsoft.com/office/powerpoint/2010/main" val="2017841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B483-1C6C-4697-A74C-C783866ADECE}"/>
              </a:ext>
            </a:extLst>
          </p:cNvPr>
          <p:cNvSpPr>
            <a:spLocks noGrp="1"/>
          </p:cNvSpPr>
          <p:nvPr>
            <p:ph type="title"/>
          </p:nvPr>
        </p:nvSpPr>
        <p:spPr/>
        <p:txBody>
          <a:bodyPr/>
          <a:lstStyle/>
          <a:p>
            <a:r>
              <a:rPr lang="en-US" dirty="0"/>
              <a:t>Static in run time polymorphism</a:t>
            </a:r>
            <a:endParaRPr lang="x-none" dirty="0"/>
          </a:p>
        </p:txBody>
      </p:sp>
      <p:sp>
        <p:nvSpPr>
          <p:cNvPr id="3" name="Content Placeholder 2">
            <a:extLst>
              <a:ext uri="{FF2B5EF4-FFF2-40B4-BE49-F238E27FC236}">
                <a16:creationId xmlns:a16="http://schemas.microsoft.com/office/drawing/2014/main" id="{F193F1FF-A53E-4364-9679-F9C7EFF4D04A}"/>
              </a:ext>
            </a:extLst>
          </p:cNvPr>
          <p:cNvSpPr>
            <a:spLocks noGrp="1"/>
          </p:cNvSpPr>
          <p:nvPr>
            <p:ph idx="1"/>
          </p:nvPr>
        </p:nvSpPr>
        <p:spPr/>
        <p:txBody>
          <a:bodyPr>
            <a:normAutofit fontScale="47500" lnSpcReduction="20000"/>
          </a:bodyPr>
          <a:lstStyle/>
          <a:p>
            <a:r>
              <a:rPr lang="en-US" dirty="0"/>
              <a:t>#include &lt;iostream&gt;</a:t>
            </a:r>
          </a:p>
          <a:p>
            <a:r>
              <a:rPr lang="en-US" dirty="0"/>
              <a:t>using namespace std;</a:t>
            </a:r>
          </a:p>
          <a:p>
            <a:r>
              <a:rPr lang="en-US" dirty="0"/>
              <a:t>class base{</a:t>
            </a:r>
          </a:p>
          <a:p>
            <a:r>
              <a:rPr lang="en-US" dirty="0"/>
              <a:t>	public:</a:t>
            </a:r>
          </a:p>
          <a:p>
            <a:r>
              <a:rPr lang="en-US" dirty="0"/>
              <a:t>	 virtual static void </a:t>
            </a:r>
            <a:r>
              <a:rPr lang="en-US" dirty="0" err="1"/>
              <a:t>func</a:t>
            </a:r>
            <a:r>
              <a:rPr lang="en-US" dirty="0"/>
              <a:t>(){</a:t>
            </a:r>
          </a:p>
          <a:p>
            <a:r>
              <a:rPr lang="en-US" dirty="0"/>
              <a:t>			</a:t>
            </a:r>
            <a:r>
              <a:rPr lang="en-US" dirty="0" err="1"/>
              <a:t>cout</a:t>
            </a:r>
            <a:r>
              <a:rPr lang="en-US" dirty="0"/>
              <a:t> &lt;&lt; "inside base"&lt;&lt; </a:t>
            </a:r>
            <a:r>
              <a:rPr lang="en-US" dirty="0" err="1"/>
              <a:t>endl</a:t>
            </a:r>
            <a:r>
              <a:rPr lang="en-US" dirty="0"/>
              <a:t>;		}};</a:t>
            </a:r>
          </a:p>
          <a:p>
            <a:r>
              <a:rPr lang="en-US" dirty="0"/>
              <a:t>class </a:t>
            </a:r>
            <a:r>
              <a:rPr lang="en-US" dirty="0" err="1"/>
              <a:t>child:public</a:t>
            </a:r>
            <a:r>
              <a:rPr lang="en-US" dirty="0"/>
              <a:t> base{</a:t>
            </a:r>
          </a:p>
          <a:p>
            <a:r>
              <a:rPr lang="en-US" dirty="0"/>
              <a:t>	public:</a:t>
            </a:r>
          </a:p>
          <a:p>
            <a:r>
              <a:rPr lang="en-US" dirty="0"/>
              <a:t>		 void </a:t>
            </a:r>
            <a:r>
              <a:rPr lang="en-US" dirty="0" err="1"/>
              <a:t>func</a:t>
            </a:r>
            <a:r>
              <a:rPr lang="en-US" dirty="0"/>
              <a:t>(){</a:t>
            </a:r>
          </a:p>
          <a:p>
            <a:r>
              <a:rPr lang="en-US" dirty="0"/>
              <a:t>			</a:t>
            </a:r>
            <a:r>
              <a:rPr lang="en-US" dirty="0" err="1"/>
              <a:t>cout</a:t>
            </a:r>
            <a:r>
              <a:rPr lang="en-US" dirty="0"/>
              <a:t> &lt;&lt; "inside child"&lt;&lt; </a:t>
            </a:r>
            <a:r>
              <a:rPr lang="en-US" dirty="0" err="1"/>
              <a:t>endl</a:t>
            </a:r>
            <a:r>
              <a:rPr lang="en-US" dirty="0"/>
              <a:t>;	}};</a:t>
            </a:r>
          </a:p>
          <a:p>
            <a:r>
              <a:rPr lang="en-US" dirty="0"/>
              <a:t>int main(){</a:t>
            </a:r>
          </a:p>
          <a:p>
            <a:r>
              <a:rPr lang="en-US" dirty="0"/>
              <a:t>	base* b ;</a:t>
            </a:r>
          </a:p>
          <a:p>
            <a:r>
              <a:rPr lang="en-US" dirty="0"/>
              <a:t>	child c;</a:t>
            </a:r>
          </a:p>
          <a:p>
            <a:r>
              <a:rPr lang="en-US" dirty="0"/>
              <a:t>	b = &amp;c;</a:t>
            </a:r>
          </a:p>
          <a:p>
            <a:r>
              <a:rPr lang="en-US" dirty="0"/>
              <a:t>	b -&gt; </a:t>
            </a:r>
            <a:r>
              <a:rPr lang="en-US" dirty="0" err="1"/>
              <a:t>func</a:t>
            </a:r>
            <a:r>
              <a:rPr lang="en-US" dirty="0"/>
              <a:t>();</a:t>
            </a:r>
          </a:p>
          <a:p>
            <a:r>
              <a:rPr lang="en-US" dirty="0"/>
              <a:t>}</a:t>
            </a:r>
            <a:endParaRPr lang="x-none" dirty="0"/>
          </a:p>
        </p:txBody>
      </p:sp>
    </p:spTree>
    <p:extLst>
      <p:ext uri="{BB962C8B-B14F-4D97-AF65-F5344CB8AC3E}">
        <p14:creationId xmlns:p14="http://schemas.microsoft.com/office/powerpoint/2010/main" val="3358057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EC42-E1BA-4424-A5E3-1CBF46AD5000}"/>
              </a:ext>
            </a:extLst>
          </p:cNvPr>
          <p:cNvSpPr>
            <a:spLocks noGrp="1"/>
          </p:cNvSpPr>
          <p:nvPr>
            <p:ph type="title"/>
          </p:nvPr>
        </p:nvSpPr>
        <p:spPr/>
        <p:txBody>
          <a:bodyPr/>
          <a:lstStyle/>
          <a:p>
            <a:endParaRPr lang="x-none"/>
          </a:p>
        </p:txBody>
      </p:sp>
      <p:pic>
        <p:nvPicPr>
          <p:cNvPr id="5" name="Content Placeholder 4">
            <a:extLst>
              <a:ext uri="{FF2B5EF4-FFF2-40B4-BE49-F238E27FC236}">
                <a16:creationId xmlns:a16="http://schemas.microsoft.com/office/drawing/2014/main" id="{6C6FE48E-0A51-423E-AB2E-A3081A21356B}"/>
              </a:ext>
            </a:extLst>
          </p:cNvPr>
          <p:cNvPicPr>
            <a:picLocks noGrp="1" noChangeAspect="1"/>
          </p:cNvPicPr>
          <p:nvPr>
            <p:ph idx="1"/>
          </p:nvPr>
        </p:nvPicPr>
        <p:blipFill>
          <a:blip r:embed="rId2"/>
          <a:stretch>
            <a:fillRect/>
          </a:stretch>
        </p:blipFill>
        <p:spPr>
          <a:xfrm>
            <a:off x="1881775" y="3355444"/>
            <a:ext cx="8428450" cy="1272650"/>
          </a:xfrm>
        </p:spPr>
      </p:pic>
    </p:spTree>
    <p:extLst>
      <p:ext uri="{BB962C8B-B14F-4D97-AF65-F5344CB8AC3E}">
        <p14:creationId xmlns:p14="http://schemas.microsoft.com/office/powerpoint/2010/main" val="16963842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117B-BA9A-47E7-B143-8864A5AFCB40}"/>
              </a:ext>
            </a:extLst>
          </p:cNvPr>
          <p:cNvSpPr>
            <a:spLocks noGrp="1"/>
          </p:cNvSpPr>
          <p:nvPr>
            <p:ph type="title"/>
          </p:nvPr>
        </p:nvSpPr>
        <p:spPr/>
        <p:txBody>
          <a:bodyPr/>
          <a:lstStyle/>
          <a:p>
            <a:r>
              <a:rPr lang="en-US" dirty="0"/>
              <a:t>Important point</a:t>
            </a:r>
            <a:endParaRPr lang="x-none" dirty="0"/>
          </a:p>
        </p:txBody>
      </p:sp>
      <p:sp>
        <p:nvSpPr>
          <p:cNvPr id="3" name="Content Placeholder 2">
            <a:extLst>
              <a:ext uri="{FF2B5EF4-FFF2-40B4-BE49-F238E27FC236}">
                <a16:creationId xmlns:a16="http://schemas.microsoft.com/office/drawing/2014/main" id="{D6A5A1B2-6757-49DC-A774-72D2D848EF75}"/>
              </a:ext>
            </a:extLst>
          </p:cNvPr>
          <p:cNvSpPr>
            <a:spLocks noGrp="1"/>
          </p:cNvSpPr>
          <p:nvPr>
            <p:ph idx="1"/>
          </p:nvPr>
        </p:nvSpPr>
        <p:spPr/>
        <p:txBody>
          <a:bodyPr/>
          <a:lstStyle/>
          <a:p>
            <a:r>
              <a:rPr lang="en-US" dirty="0"/>
              <a:t>A derived class  virtual function is only considered overridden if its signature and return type must match exactly</a:t>
            </a:r>
            <a:endParaRPr lang="x-none" dirty="0"/>
          </a:p>
        </p:txBody>
      </p:sp>
    </p:spTree>
    <p:extLst>
      <p:ext uri="{BB962C8B-B14F-4D97-AF65-F5344CB8AC3E}">
        <p14:creationId xmlns:p14="http://schemas.microsoft.com/office/powerpoint/2010/main" val="16392419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4014-547C-42DD-AD15-E2786DE219BE}"/>
              </a:ext>
            </a:extLst>
          </p:cNvPr>
          <p:cNvSpPr>
            <a:spLocks noGrp="1"/>
          </p:cNvSpPr>
          <p:nvPr>
            <p:ph type="title"/>
          </p:nvPr>
        </p:nvSpPr>
        <p:spPr/>
        <p:txBody>
          <a:bodyPr>
            <a:normAutofit fontScale="90000"/>
          </a:bodyPr>
          <a:lstStyle/>
          <a:p>
            <a:r>
              <a:rPr lang="en-US" dirty="0"/>
              <a:t>A derived class  virtual function is only considered overridden if its signature and return type must match exactly</a:t>
            </a:r>
            <a:endParaRPr lang="x-none" dirty="0"/>
          </a:p>
        </p:txBody>
      </p:sp>
      <p:sp>
        <p:nvSpPr>
          <p:cNvPr id="3" name="Content Placeholder 2">
            <a:extLst>
              <a:ext uri="{FF2B5EF4-FFF2-40B4-BE49-F238E27FC236}">
                <a16:creationId xmlns:a16="http://schemas.microsoft.com/office/drawing/2014/main" id="{6BD74BC4-93A8-4B7F-BD2A-D8042DC02759}"/>
              </a:ext>
            </a:extLst>
          </p:cNvPr>
          <p:cNvSpPr>
            <a:spLocks noGrp="1"/>
          </p:cNvSpPr>
          <p:nvPr>
            <p:ph idx="1"/>
          </p:nvPr>
        </p:nvSpPr>
        <p:spPr/>
        <p:txBody>
          <a:bodyPr>
            <a:normAutofit fontScale="55000" lnSpcReduction="20000"/>
          </a:bodyPr>
          <a:lstStyle/>
          <a:p>
            <a:r>
              <a:rPr lang="en-US" dirty="0"/>
              <a:t>class Base {</a:t>
            </a:r>
          </a:p>
          <a:p>
            <a:r>
              <a:rPr lang="en-US" dirty="0"/>
              <a:t>   public:</a:t>
            </a:r>
          </a:p>
          <a:p>
            <a:r>
              <a:rPr lang="en-US" dirty="0"/>
              <a:t>    virtual void print() {</a:t>
            </a:r>
          </a:p>
          <a:p>
            <a:r>
              <a:rPr lang="en-US" dirty="0"/>
              <a:t>    </a:t>
            </a:r>
            <a:r>
              <a:rPr lang="en-US" dirty="0" err="1"/>
              <a:t>cout</a:t>
            </a:r>
            <a:r>
              <a:rPr lang="en-US" dirty="0"/>
              <a:t> &lt;&lt; "base class print()" &lt;&lt; </a:t>
            </a:r>
            <a:r>
              <a:rPr lang="en-US" dirty="0" err="1"/>
              <a:t>endl</a:t>
            </a:r>
            <a:r>
              <a:rPr lang="en-US" dirty="0"/>
              <a:t>; }};</a:t>
            </a:r>
          </a:p>
          <a:p>
            <a:r>
              <a:rPr lang="en-US" dirty="0"/>
              <a:t>class Derived : public Base {</a:t>
            </a:r>
          </a:p>
          <a:p>
            <a:r>
              <a:rPr lang="en-US" dirty="0"/>
              <a:t>   public:</a:t>
            </a:r>
          </a:p>
          <a:p>
            <a:r>
              <a:rPr lang="en-US" dirty="0"/>
              <a:t>    int print() {</a:t>
            </a:r>
          </a:p>
          <a:p>
            <a:r>
              <a:rPr lang="en-US" dirty="0"/>
              <a:t>        </a:t>
            </a:r>
            <a:r>
              <a:rPr lang="en-US" dirty="0" err="1"/>
              <a:t>cout</a:t>
            </a:r>
            <a:r>
              <a:rPr lang="en-US" dirty="0"/>
              <a:t> &lt;&lt; "derived class print()" &lt;&lt; </a:t>
            </a:r>
            <a:r>
              <a:rPr lang="en-US" dirty="0" err="1"/>
              <a:t>endl</a:t>
            </a:r>
            <a:r>
              <a:rPr lang="en-US" dirty="0"/>
              <a:t>;</a:t>
            </a:r>
          </a:p>
          <a:p>
            <a:r>
              <a:rPr lang="en-US" dirty="0"/>
              <a:t>		return 1;}</a:t>
            </a:r>
          </a:p>
          <a:p>
            <a:r>
              <a:rPr lang="en-US" dirty="0"/>
              <a:t>		};</a:t>
            </a:r>
          </a:p>
          <a:p>
            <a:r>
              <a:rPr lang="en-US" dirty="0"/>
              <a:t>int main() {</a:t>
            </a:r>
          </a:p>
          <a:p>
            <a:r>
              <a:rPr lang="en-US" dirty="0"/>
              <a:t>    Derived derived1;</a:t>
            </a:r>
          </a:p>
          <a:p>
            <a:r>
              <a:rPr lang="en-US" dirty="0"/>
              <a:t>    Base* base1 = &amp;derived1 ; //up casting</a:t>
            </a:r>
          </a:p>
          <a:p>
            <a:r>
              <a:rPr lang="en-US" dirty="0"/>
              <a:t>    base1-&gt;print();</a:t>
            </a:r>
          </a:p>
          <a:p>
            <a:r>
              <a:rPr lang="en-US" dirty="0"/>
              <a:t>	}</a:t>
            </a:r>
          </a:p>
          <a:p>
            <a:endParaRPr lang="x-none" dirty="0"/>
          </a:p>
        </p:txBody>
      </p:sp>
    </p:spTree>
    <p:extLst>
      <p:ext uri="{BB962C8B-B14F-4D97-AF65-F5344CB8AC3E}">
        <p14:creationId xmlns:p14="http://schemas.microsoft.com/office/powerpoint/2010/main" val="41001761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064C-65F1-4386-A089-30DA59A067AA}"/>
              </a:ext>
            </a:extLst>
          </p:cNvPr>
          <p:cNvSpPr>
            <a:spLocks noGrp="1"/>
          </p:cNvSpPr>
          <p:nvPr>
            <p:ph type="title"/>
          </p:nvPr>
        </p:nvSpPr>
        <p:spPr/>
        <p:txBody>
          <a:bodyPr/>
          <a:lstStyle/>
          <a:p>
            <a:endParaRPr lang="x-none"/>
          </a:p>
        </p:txBody>
      </p:sp>
      <p:pic>
        <p:nvPicPr>
          <p:cNvPr id="5" name="Content Placeholder 4">
            <a:extLst>
              <a:ext uri="{FF2B5EF4-FFF2-40B4-BE49-F238E27FC236}">
                <a16:creationId xmlns:a16="http://schemas.microsoft.com/office/drawing/2014/main" id="{09CEF592-C79A-4967-9189-BF04368A6DE3}"/>
              </a:ext>
            </a:extLst>
          </p:cNvPr>
          <p:cNvPicPr>
            <a:picLocks noGrp="1" noChangeAspect="1"/>
          </p:cNvPicPr>
          <p:nvPr>
            <p:ph idx="1"/>
          </p:nvPr>
        </p:nvPicPr>
        <p:blipFill>
          <a:blip r:embed="rId2"/>
          <a:stretch>
            <a:fillRect/>
          </a:stretch>
        </p:blipFill>
        <p:spPr>
          <a:xfrm>
            <a:off x="1816999" y="3399261"/>
            <a:ext cx="8558002" cy="2003055"/>
          </a:xfrm>
        </p:spPr>
      </p:pic>
    </p:spTree>
    <p:extLst>
      <p:ext uri="{BB962C8B-B14F-4D97-AF65-F5344CB8AC3E}">
        <p14:creationId xmlns:p14="http://schemas.microsoft.com/office/powerpoint/2010/main" val="25652973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9A44-7166-4352-9C57-E1651B90A9D7}"/>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id="{1DA75725-08AD-422C-B76F-52961A259BF5}"/>
              </a:ext>
            </a:extLst>
          </p:cNvPr>
          <p:cNvSpPr>
            <a:spLocks noGrp="1"/>
          </p:cNvSpPr>
          <p:nvPr>
            <p:ph idx="1"/>
          </p:nvPr>
        </p:nvSpPr>
        <p:spPr/>
        <p:txBody>
          <a:bodyPr>
            <a:normAutofit/>
          </a:bodyPr>
          <a:lstStyle/>
          <a:p>
            <a:pPr algn="ctr"/>
            <a:r>
              <a:rPr lang="en-US" sz="4000" dirty="0"/>
              <a:t>can we override const method with non const in </a:t>
            </a:r>
            <a:r>
              <a:rPr lang="en-US" sz="4000" dirty="0" err="1"/>
              <a:t>c++</a:t>
            </a:r>
            <a:endParaRPr lang="x-none" sz="4000" dirty="0"/>
          </a:p>
        </p:txBody>
      </p:sp>
    </p:spTree>
    <p:extLst>
      <p:ext uri="{BB962C8B-B14F-4D97-AF65-F5344CB8AC3E}">
        <p14:creationId xmlns:p14="http://schemas.microsoft.com/office/powerpoint/2010/main" val="393938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CF6A-6317-4BC2-84C7-7B859BDB92DA}"/>
              </a:ext>
            </a:extLst>
          </p:cNvPr>
          <p:cNvSpPr>
            <a:spLocks noGrp="1"/>
          </p:cNvSpPr>
          <p:nvPr>
            <p:ph type="title"/>
          </p:nvPr>
        </p:nvSpPr>
        <p:spPr/>
        <p:txBody>
          <a:bodyPr/>
          <a:lstStyle/>
          <a:p>
            <a:r>
              <a:rPr lang="en-US" b="1" dirty="0"/>
              <a:t>Early binding</a:t>
            </a:r>
            <a:endParaRPr lang="en-US" dirty="0"/>
          </a:p>
        </p:txBody>
      </p:sp>
      <p:pic>
        <p:nvPicPr>
          <p:cNvPr id="5" name="Content Placeholder 4">
            <a:extLst>
              <a:ext uri="{FF2B5EF4-FFF2-40B4-BE49-F238E27FC236}">
                <a16:creationId xmlns:a16="http://schemas.microsoft.com/office/drawing/2014/main" id="{191BD18B-1C22-4AFA-9C8C-F17D5D2829F3}"/>
              </a:ext>
            </a:extLst>
          </p:cNvPr>
          <p:cNvPicPr>
            <a:picLocks noGrp="1" noChangeAspect="1"/>
          </p:cNvPicPr>
          <p:nvPr>
            <p:ph idx="1"/>
          </p:nvPr>
        </p:nvPicPr>
        <p:blipFill>
          <a:blip r:embed="rId2"/>
          <a:stretch>
            <a:fillRect/>
          </a:stretch>
        </p:blipFill>
        <p:spPr>
          <a:xfrm>
            <a:off x="2313709" y="1842655"/>
            <a:ext cx="7190509" cy="3532909"/>
          </a:xfrm>
        </p:spPr>
      </p:pic>
    </p:spTree>
    <p:extLst>
      <p:ext uri="{BB962C8B-B14F-4D97-AF65-F5344CB8AC3E}">
        <p14:creationId xmlns:p14="http://schemas.microsoft.com/office/powerpoint/2010/main" val="26815657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B7BF-3D0D-448E-8992-71B287A5CECA}"/>
              </a:ext>
            </a:extLst>
          </p:cNvPr>
          <p:cNvSpPr>
            <a:spLocks noGrp="1"/>
          </p:cNvSpPr>
          <p:nvPr>
            <p:ph type="title"/>
          </p:nvPr>
        </p:nvSpPr>
        <p:spPr/>
        <p:txBody>
          <a:bodyPr/>
          <a:lstStyle/>
          <a:p>
            <a:r>
              <a:rPr lang="en-US" b="0" i="0" dirty="0">
                <a:solidFill>
                  <a:srgbClr val="232629"/>
                </a:solidFill>
                <a:effectLst/>
                <a:latin typeface="-apple-system"/>
              </a:rPr>
              <a:t>It is neither overloading nor overriding. Rather, it is </a:t>
            </a:r>
            <a:r>
              <a:rPr lang="en-US" b="0" i="1" dirty="0">
                <a:solidFill>
                  <a:srgbClr val="232629"/>
                </a:solidFill>
                <a:effectLst/>
                <a:latin typeface="-apple-system"/>
              </a:rPr>
              <a:t>hiding</a:t>
            </a:r>
            <a:r>
              <a:rPr lang="en-US" b="0" i="0" dirty="0">
                <a:solidFill>
                  <a:srgbClr val="232629"/>
                </a:solidFill>
                <a:effectLst/>
                <a:latin typeface="-apple-system"/>
              </a:rPr>
              <a:t>.</a:t>
            </a:r>
            <a:endParaRPr lang="x-none" dirty="0"/>
          </a:p>
        </p:txBody>
      </p:sp>
      <p:sp>
        <p:nvSpPr>
          <p:cNvPr id="3" name="Content Placeholder 2">
            <a:extLst>
              <a:ext uri="{FF2B5EF4-FFF2-40B4-BE49-F238E27FC236}">
                <a16:creationId xmlns:a16="http://schemas.microsoft.com/office/drawing/2014/main" id="{DB6DD5AA-8D97-4A1A-9B17-7D7F6BB23F98}"/>
              </a:ext>
            </a:extLst>
          </p:cNvPr>
          <p:cNvSpPr>
            <a:spLocks noGrp="1"/>
          </p:cNvSpPr>
          <p:nvPr>
            <p:ph idx="1"/>
          </p:nvPr>
        </p:nvSpPr>
        <p:spPr/>
        <p:txBody>
          <a:bodyPr/>
          <a:lstStyle/>
          <a:p>
            <a:r>
              <a:rPr lang="en-US" b="0" i="0" dirty="0">
                <a:solidFill>
                  <a:srgbClr val="202124"/>
                </a:solidFill>
                <a:effectLst/>
                <a:latin typeface="arial" panose="020B0604020202020204" pitchFamily="34" charset="0"/>
              </a:rPr>
              <a:t>const is part of the signature, and </a:t>
            </a:r>
            <a:r>
              <a:rPr lang="en-US" b="1" i="0" dirty="0">
                <a:solidFill>
                  <a:srgbClr val="202124"/>
                </a:solidFill>
                <a:effectLst/>
                <a:latin typeface="arial" panose="020B0604020202020204" pitchFamily="34" charset="0"/>
              </a:rPr>
              <a:t>leaving it off changes the signature, and thus hides the method rather than overrides it</a:t>
            </a:r>
            <a:r>
              <a:rPr lang="en-US" b="0" i="0" dirty="0">
                <a:solidFill>
                  <a:srgbClr val="202124"/>
                </a:solidFill>
                <a:effectLst/>
                <a:latin typeface="arial" panose="020B0604020202020204" pitchFamily="34" charset="0"/>
              </a:rPr>
              <a:t>. "</a:t>
            </a:r>
            <a:endParaRPr lang="x-none" dirty="0"/>
          </a:p>
        </p:txBody>
      </p:sp>
    </p:spTree>
    <p:extLst>
      <p:ext uri="{BB962C8B-B14F-4D97-AF65-F5344CB8AC3E}">
        <p14:creationId xmlns:p14="http://schemas.microsoft.com/office/powerpoint/2010/main" val="746029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F7EC-1131-453E-937D-B0CC5BB0BBAE}"/>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id="{CE660A82-FFA8-4F80-ABF9-F683AAD0C34F}"/>
              </a:ext>
            </a:extLst>
          </p:cNvPr>
          <p:cNvSpPr>
            <a:spLocks noGrp="1"/>
          </p:cNvSpPr>
          <p:nvPr>
            <p:ph idx="1"/>
          </p:nvPr>
        </p:nvSpPr>
        <p:spPr>
          <a:xfrm>
            <a:off x="810718" y="1834419"/>
            <a:ext cx="10515600" cy="4351338"/>
          </a:xfrm>
        </p:spPr>
        <p:txBody>
          <a:bodyPr>
            <a:normAutofit fontScale="55000" lnSpcReduction="20000"/>
          </a:bodyPr>
          <a:lstStyle/>
          <a:p>
            <a:r>
              <a:rPr lang="en-US" dirty="0"/>
              <a:t>class Base {</a:t>
            </a:r>
          </a:p>
          <a:p>
            <a:r>
              <a:rPr lang="en-US" dirty="0"/>
              <a:t>   public:</a:t>
            </a:r>
          </a:p>
          <a:p>
            <a:r>
              <a:rPr lang="en-US" dirty="0"/>
              <a:t>     virtual void print() const{</a:t>
            </a:r>
          </a:p>
          <a:p>
            <a:r>
              <a:rPr lang="en-US" dirty="0"/>
              <a:t>    </a:t>
            </a:r>
            <a:r>
              <a:rPr lang="en-US" dirty="0" err="1"/>
              <a:t>cout</a:t>
            </a:r>
            <a:r>
              <a:rPr lang="en-US" dirty="0"/>
              <a:t> &lt;&lt; "base class print()" &lt;&lt; </a:t>
            </a:r>
            <a:r>
              <a:rPr lang="en-US" dirty="0" err="1"/>
              <a:t>endl</a:t>
            </a:r>
            <a:r>
              <a:rPr lang="en-US" dirty="0"/>
              <a:t>; }};</a:t>
            </a:r>
          </a:p>
          <a:p>
            <a:r>
              <a:rPr lang="en-US" dirty="0"/>
              <a:t>class Derived : public Base {</a:t>
            </a:r>
          </a:p>
          <a:p>
            <a:r>
              <a:rPr lang="en-US" dirty="0"/>
              <a:t>   public:</a:t>
            </a:r>
          </a:p>
          <a:p>
            <a:r>
              <a:rPr lang="en-US" dirty="0"/>
              <a:t>    void print() {</a:t>
            </a:r>
          </a:p>
          <a:p>
            <a:r>
              <a:rPr lang="en-US" dirty="0"/>
              <a:t>        </a:t>
            </a:r>
            <a:r>
              <a:rPr lang="en-US" dirty="0" err="1"/>
              <a:t>cout</a:t>
            </a:r>
            <a:r>
              <a:rPr lang="en-US" dirty="0"/>
              <a:t> &lt;&lt; "derived class print()" &lt;&lt; </a:t>
            </a:r>
            <a:r>
              <a:rPr lang="en-US" dirty="0" err="1"/>
              <a:t>endl</a:t>
            </a:r>
            <a:r>
              <a:rPr lang="en-US" dirty="0"/>
              <a:t>;</a:t>
            </a:r>
          </a:p>
          <a:p>
            <a:r>
              <a:rPr lang="en-US" dirty="0"/>
              <a:t>		}</a:t>
            </a:r>
          </a:p>
          <a:p>
            <a:r>
              <a:rPr lang="en-US" dirty="0"/>
              <a:t>		};</a:t>
            </a:r>
          </a:p>
          <a:p>
            <a:r>
              <a:rPr lang="en-US" dirty="0"/>
              <a:t>int main() {</a:t>
            </a:r>
          </a:p>
          <a:p>
            <a:r>
              <a:rPr lang="en-US" dirty="0"/>
              <a:t>    Derived derived1;</a:t>
            </a:r>
          </a:p>
          <a:p>
            <a:r>
              <a:rPr lang="en-US" dirty="0"/>
              <a:t>    Base* base1 = &amp;derived1 ; //up casting</a:t>
            </a:r>
          </a:p>
          <a:p>
            <a:r>
              <a:rPr lang="en-US" dirty="0"/>
              <a:t>    base1-&gt;print();</a:t>
            </a:r>
          </a:p>
          <a:p>
            <a:r>
              <a:rPr lang="en-US" dirty="0"/>
              <a:t>	}</a:t>
            </a:r>
          </a:p>
          <a:p>
            <a:endParaRPr lang="x-none" dirty="0"/>
          </a:p>
        </p:txBody>
      </p:sp>
    </p:spTree>
    <p:extLst>
      <p:ext uri="{BB962C8B-B14F-4D97-AF65-F5344CB8AC3E}">
        <p14:creationId xmlns:p14="http://schemas.microsoft.com/office/powerpoint/2010/main" val="2101471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7BCC-412E-4E85-8DA9-1424604B5F12}"/>
              </a:ext>
            </a:extLst>
          </p:cNvPr>
          <p:cNvSpPr>
            <a:spLocks noGrp="1"/>
          </p:cNvSpPr>
          <p:nvPr>
            <p:ph type="title"/>
          </p:nvPr>
        </p:nvSpPr>
        <p:spPr/>
        <p:txBody>
          <a:bodyPr/>
          <a:lstStyle/>
          <a:p>
            <a:endParaRPr lang="x-none"/>
          </a:p>
        </p:txBody>
      </p:sp>
      <p:pic>
        <p:nvPicPr>
          <p:cNvPr id="5" name="Content Placeholder 4">
            <a:extLst>
              <a:ext uri="{FF2B5EF4-FFF2-40B4-BE49-F238E27FC236}">
                <a16:creationId xmlns:a16="http://schemas.microsoft.com/office/drawing/2014/main" id="{55B35922-E452-4BD8-9B5A-1675C66218D5}"/>
              </a:ext>
            </a:extLst>
          </p:cNvPr>
          <p:cNvPicPr>
            <a:picLocks noGrp="1" noChangeAspect="1"/>
          </p:cNvPicPr>
          <p:nvPr>
            <p:ph idx="1"/>
          </p:nvPr>
        </p:nvPicPr>
        <p:blipFill>
          <a:blip r:embed="rId2"/>
          <a:stretch>
            <a:fillRect/>
          </a:stretch>
        </p:blipFill>
        <p:spPr>
          <a:xfrm>
            <a:off x="2259724" y="2196662"/>
            <a:ext cx="6183439" cy="3088713"/>
          </a:xfrm>
        </p:spPr>
      </p:pic>
    </p:spTree>
    <p:extLst>
      <p:ext uri="{BB962C8B-B14F-4D97-AF65-F5344CB8AC3E}">
        <p14:creationId xmlns:p14="http://schemas.microsoft.com/office/powerpoint/2010/main" val="430074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85B6-AABA-4FCE-87C7-A93E3415A2F0}"/>
              </a:ext>
            </a:extLst>
          </p:cNvPr>
          <p:cNvSpPr>
            <a:spLocks noGrp="1"/>
          </p:cNvSpPr>
          <p:nvPr>
            <p:ph type="title"/>
          </p:nvPr>
        </p:nvSpPr>
        <p:spPr/>
        <p:txBody>
          <a:bodyPr>
            <a:normAutofit fontScale="90000"/>
          </a:bodyPr>
          <a:lstStyle/>
          <a:p>
            <a:r>
              <a:rPr lang="en-US" b="0" i="0" dirty="0">
                <a:solidFill>
                  <a:srgbClr val="797979"/>
                </a:solidFill>
                <a:effectLst/>
                <a:latin typeface="Arial" panose="020B0604020202020204" pitchFamily="34" charset="0"/>
              </a:rPr>
              <a:t>How to prevent class inheritance and method overriding  in C++</a:t>
            </a:r>
            <a:br>
              <a:rPr lang="en-US" b="0" i="0" dirty="0">
                <a:solidFill>
                  <a:srgbClr val="797979"/>
                </a:solidFill>
                <a:effectLst/>
                <a:latin typeface="Arial" panose="020B0604020202020204" pitchFamily="34" charset="0"/>
              </a:rPr>
            </a:br>
            <a:endParaRPr lang="x-none" dirty="0"/>
          </a:p>
        </p:txBody>
      </p:sp>
      <p:sp>
        <p:nvSpPr>
          <p:cNvPr id="3" name="Content Placeholder 2">
            <a:extLst>
              <a:ext uri="{FF2B5EF4-FFF2-40B4-BE49-F238E27FC236}">
                <a16:creationId xmlns:a16="http://schemas.microsoft.com/office/drawing/2014/main" id="{A38596A9-30E6-4036-B9E9-0CFFAE77444D}"/>
              </a:ext>
            </a:extLst>
          </p:cNvPr>
          <p:cNvSpPr>
            <a:spLocks noGrp="1"/>
          </p:cNvSpPr>
          <p:nvPr>
            <p:ph idx="1"/>
          </p:nvPr>
        </p:nvSpPr>
        <p:spPr/>
        <p:txBody>
          <a:bodyPr/>
          <a:lstStyle/>
          <a:p>
            <a:r>
              <a:rPr lang="en-US" b="1" i="0" dirty="0">
                <a:solidFill>
                  <a:srgbClr val="273239"/>
                </a:solidFill>
                <a:effectLst/>
                <a:latin typeface="urw-din"/>
              </a:rPr>
              <a:t>Use of final specifier in C++ 11:</a:t>
            </a:r>
            <a:r>
              <a:rPr lang="en-US" b="0" i="0" dirty="0">
                <a:solidFill>
                  <a:srgbClr val="273239"/>
                </a:solidFill>
                <a:effectLst/>
                <a:latin typeface="urw-din"/>
              </a:rPr>
              <a:t> </a:t>
            </a:r>
            <a:endParaRPr lang="x-none" dirty="0"/>
          </a:p>
        </p:txBody>
      </p:sp>
    </p:spTree>
    <p:extLst>
      <p:ext uri="{BB962C8B-B14F-4D97-AF65-F5344CB8AC3E}">
        <p14:creationId xmlns:p14="http://schemas.microsoft.com/office/powerpoint/2010/main" val="6216503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A281-BF2A-4901-AF56-9C889F8E4F0E}"/>
              </a:ext>
            </a:extLst>
          </p:cNvPr>
          <p:cNvSpPr>
            <a:spLocks noGrp="1"/>
          </p:cNvSpPr>
          <p:nvPr>
            <p:ph type="title"/>
          </p:nvPr>
        </p:nvSpPr>
        <p:spPr/>
        <p:txBody>
          <a:bodyPr>
            <a:normAutofit/>
          </a:bodyPr>
          <a:lstStyle/>
          <a:p>
            <a:r>
              <a:rPr lang="en-US" b="0" i="0" dirty="0">
                <a:solidFill>
                  <a:srgbClr val="273239"/>
                </a:solidFill>
                <a:effectLst/>
                <a:latin typeface="urw-din"/>
              </a:rPr>
              <a:t>uses final specifier after the function parameter list to prevent method overriding</a:t>
            </a:r>
            <a:endParaRPr lang="x-none" dirty="0"/>
          </a:p>
        </p:txBody>
      </p:sp>
      <p:sp>
        <p:nvSpPr>
          <p:cNvPr id="3" name="Content Placeholder 2">
            <a:extLst>
              <a:ext uri="{FF2B5EF4-FFF2-40B4-BE49-F238E27FC236}">
                <a16:creationId xmlns:a16="http://schemas.microsoft.com/office/drawing/2014/main" id="{E8733763-6F9F-491E-B377-6BFAD5D354B8}"/>
              </a:ext>
            </a:extLst>
          </p:cNvPr>
          <p:cNvSpPr>
            <a:spLocks noGrp="1"/>
          </p:cNvSpPr>
          <p:nvPr>
            <p:ph idx="1"/>
          </p:nvPr>
        </p:nvSpPr>
        <p:spPr/>
        <p:txBody>
          <a:bodyPr>
            <a:normAutofit fontScale="77500" lnSpcReduction="20000"/>
          </a:bodyPr>
          <a:lstStyle/>
          <a:p>
            <a:r>
              <a:rPr lang="en-US" dirty="0"/>
              <a:t>class Base {</a:t>
            </a:r>
          </a:p>
          <a:p>
            <a:r>
              <a:rPr lang="en-US" dirty="0"/>
              <a:t>   public:</a:t>
            </a:r>
          </a:p>
          <a:p>
            <a:r>
              <a:rPr lang="en-US" dirty="0"/>
              <a:t>     virtual void print() final{</a:t>
            </a:r>
          </a:p>
          <a:p>
            <a:r>
              <a:rPr lang="en-US" dirty="0"/>
              <a:t>    </a:t>
            </a:r>
            <a:r>
              <a:rPr lang="en-US" dirty="0" err="1"/>
              <a:t>cout</a:t>
            </a:r>
            <a:r>
              <a:rPr lang="en-US" dirty="0"/>
              <a:t> &lt;&lt; "base class print()" &lt;&lt; </a:t>
            </a:r>
            <a:r>
              <a:rPr lang="en-US" dirty="0" err="1"/>
              <a:t>endl</a:t>
            </a:r>
            <a:r>
              <a:rPr lang="en-US" dirty="0"/>
              <a:t>; }};</a:t>
            </a:r>
          </a:p>
          <a:p>
            <a:r>
              <a:rPr lang="en-US" dirty="0"/>
              <a:t>class Derived : public Base {</a:t>
            </a:r>
          </a:p>
          <a:p>
            <a:r>
              <a:rPr lang="en-US" dirty="0"/>
              <a:t>   public:</a:t>
            </a:r>
          </a:p>
          <a:p>
            <a:r>
              <a:rPr lang="en-US" dirty="0"/>
              <a:t>    void print() {</a:t>
            </a:r>
          </a:p>
          <a:p>
            <a:r>
              <a:rPr lang="en-US" dirty="0"/>
              <a:t>        </a:t>
            </a:r>
            <a:r>
              <a:rPr lang="en-US" dirty="0" err="1"/>
              <a:t>cout</a:t>
            </a:r>
            <a:r>
              <a:rPr lang="en-US" dirty="0"/>
              <a:t> &lt;&lt; "derived class print()" &lt;&lt; </a:t>
            </a:r>
            <a:r>
              <a:rPr lang="en-US" dirty="0" err="1"/>
              <a:t>endl</a:t>
            </a:r>
            <a:r>
              <a:rPr lang="en-US" dirty="0"/>
              <a:t>;	}};</a:t>
            </a:r>
          </a:p>
          <a:p>
            <a:r>
              <a:rPr lang="en-US" dirty="0"/>
              <a:t>int main() {</a:t>
            </a:r>
          </a:p>
          <a:p>
            <a:r>
              <a:rPr lang="en-US" dirty="0"/>
              <a:t>    Derived derived1;</a:t>
            </a:r>
          </a:p>
          <a:p>
            <a:r>
              <a:rPr lang="en-US" dirty="0"/>
              <a:t>    Base* base1 = &amp;derived1 ; //up casting</a:t>
            </a:r>
          </a:p>
          <a:p>
            <a:r>
              <a:rPr lang="en-US" dirty="0"/>
              <a:t>    base1-&gt;print();}</a:t>
            </a:r>
          </a:p>
          <a:p>
            <a:endParaRPr lang="x-none" dirty="0"/>
          </a:p>
        </p:txBody>
      </p:sp>
    </p:spTree>
    <p:extLst>
      <p:ext uri="{BB962C8B-B14F-4D97-AF65-F5344CB8AC3E}">
        <p14:creationId xmlns:p14="http://schemas.microsoft.com/office/powerpoint/2010/main" val="23351792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3EF7-EC44-4BF9-AC9E-34E2B34191E8}"/>
              </a:ext>
            </a:extLst>
          </p:cNvPr>
          <p:cNvSpPr>
            <a:spLocks noGrp="1"/>
          </p:cNvSpPr>
          <p:nvPr>
            <p:ph type="title"/>
          </p:nvPr>
        </p:nvSpPr>
        <p:spPr/>
        <p:txBody>
          <a:bodyPr/>
          <a:lstStyle/>
          <a:p>
            <a:endParaRPr lang="x-none"/>
          </a:p>
        </p:txBody>
      </p:sp>
      <p:pic>
        <p:nvPicPr>
          <p:cNvPr id="5" name="Content Placeholder 4">
            <a:extLst>
              <a:ext uri="{FF2B5EF4-FFF2-40B4-BE49-F238E27FC236}">
                <a16:creationId xmlns:a16="http://schemas.microsoft.com/office/drawing/2014/main" id="{F487BB21-F999-40D4-82B9-A12FB730C4C8}"/>
              </a:ext>
            </a:extLst>
          </p:cNvPr>
          <p:cNvPicPr>
            <a:picLocks noGrp="1" noChangeAspect="1"/>
          </p:cNvPicPr>
          <p:nvPr>
            <p:ph idx="1"/>
          </p:nvPr>
        </p:nvPicPr>
        <p:blipFill>
          <a:blip r:embed="rId2"/>
          <a:stretch>
            <a:fillRect/>
          </a:stretch>
        </p:blipFill>
        <p:spPr>
          <a:xfrm>
            <a:off x="959675" y="3342107"/>
            <a:ext cx="10272650" cy="1318374"/>
          </a:xfrm>
        </p:spPr>
      </p:pic>
    </p:spTree>
    <p:extLst>
      <p:ext uri="{BB962C8B-B14F-4D97-AF65-F5344CB8AC3E}">
        <p14:creationId xmlns:p14="http://schemas.microsoft.com/office/powerpoint/2010/main" val="28178455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2E53-D7CB-4C14-8E40-A95E1A743D5C}"/>
              </a:ext>
            </a:extLst>
          </p:cNvPr>
          <p:cNvSpPr>
            <a:spLocks noGrp="1"/>
          </p:cNvSpPr>
          <p:nvPr>
            <p:ph type="title"/>
          </p:nvPr>
        </p:nvSpPr>
        <p:spPr/>
        <p:txBody>
          <a:bodyPr/>
          <a:lstStyle/>
          <a:p>
            <a:r>
              <a:rPr lang="en-US" b="0" i="0" dirty="0">
                <a:solidFill>
                  <a:srgbClr val="273239"/>
                </a:solidFill>
                <a:effectLst/>
                <a:latin typeface="urw-din"/>
              </a:rPr>
              <a:t>final specifier is used after the class name to prevent inheritance</a:t>
            </a:r>
            <a:endParaRPr lang="x-none" dirty="0"/>
          </a:p>
        </p:txBody>
      </p:sp>
      <p:sp>
        <p:nvSpPr>
          <p:cNvPr id="3" name="Content Placeholder 2">
            <a:extLst>
              <a:ext uri="{FF2B5EF4-FFF2-40B4-BE49-F238E27FC236}">
                <a16:creationId xmlns:a16="http://schemas.microsoft.com/office/drawing/2014/main" id="{39E25644-8D4B-46D4-AF73-A5DC5D221EB9}"/>
              </a:ext>
            </a:extLst>
          </p:cNvPr>
          <p:cNvSpPr>
            <a:spLocks noGrp="1"/>
          </p:cNvSpPr>
          <p:nvPr>
            <p:ph idx="1"/>
          </p:nvPr>
        </p:nvSpPr>
        <p:spPr/>
        <p:txBody>
          <a:bodyPr>
            <a:normAutofit lnSpcReduction="10000"/>
          </a:bodyPr>
          <a:lstStyle/>
          <a:p>
            <a:r>
              <a:rPr lang="en-US" dirty="0"/>
              <a:t>#include &lt;iostream&gt;</a:t>
            </a:r>
          </a:p>
          <a:p>
            <a:r>
              <a:rPr lang="en-US" dirty="0"/>
              <a:t>using namespace std;</a:t>
            </a:r>
          </a:p>
          <a:p>
            <a:r>
              <a:rPr lang="en-US" dirty="0"/>
              <a:t>class Base final {</a:t>
            </a:r>
          </a:p>
          <a:p>
            <a:r>
              <a:rPr lang="en-US" dirty="0"/>
              <a:t>   };</a:t>
            </a:r>
          </a:p>
          <a:p>
            <a:r>
              <a:rPr lang="en-US" dirty="0"/>
              <a:t>class Derived : public Base {</a:t>
            </a:r>
          </a:p>
          <a:p>
            <a:r>
              <a:rPr lang="en-US" dirty="0"/>
              <a:t>		};</a:t>
            </a:r>
          </a:p>
          <a:p>
            <a:r>
              <a:rPr lang="en-US" dirty="0"/>
              <a:t>int main() {</a:t>
            </a:r>
          </a:p>
          <a:p>
            <a:r>
              <a:rPr lang="en-US" dirty="0"/>
              <a:t>    Derived derived1;</a:t>
            </a:r>
          </a:p>
          <a:p>
            <a:r>
              <a:rPr lang="en-US" dirty="0"/>
              <a:t>	}</a:t>
            </a:r>
          </a:p>
          <a:p>
            <a:endParaRPr lang="x-none" dirty="0"/>
          </a:p>
        </p:txBody>
      </p:sp>
    </p:spTree>
    <p:extLst>
      <p:ext uri="{BB962C8B-B14F-4D97-AF65-F5344CB8AC3E}">
        <p14:creationId xmlns:p14="http://schemas.microsoft.com/office/powerpoint/2010/main" val="27510436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A092-3B55-43ED-BE54-05D6F401DF89}"/>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id="{673C211C-62FF-482E-8448-77FB9111639E}"/>
              </a:ext>
            </a:extLst>
          </p:cNvPr>
          <p:cNvSpPr>
            <a:spLocks noGrp="1"/>
          </p:cNvSpPr>
          <p:nvPr>
            <p:ph idx="1"/>
          </p:nvPr>
        </p:nvSpPr>
        <p:spPr/>
        <p:txBody>
          <a:bodyPr/>
          <a:lstStyle/>
          <a:p>
            <a:endParaRPr lang="x-none"/>
          </a:p>
        </p:txBody>
      </p:sp>
      <p:pic>
        <p:nvPicPr>
          <p:cNvPr id="5" name="Picture 4">
            <a:extLst>
              <a:ext uri="{FF2B5EF4-FFF2-40B4-BE49-F238E27FC236}">
                <a16:creationId xmlns:a16="http://schemas.microsoft.com/office/drawing/2014/main" id="{F57C234D-5881-45F7-8943-D9C548142E5D}"/>
              </a:ext>
            </a:extLst>
          </p:cNvPr>
          <p:cNvPicPr>
            <a:picLocks noChangeAspect="1"/>
          </p:cNvPicPr>
          <p:nvPr/>
        </p:nvPicPr>
        <p:blipFill>
          <a:blip r:embed="rId2"/>
          <a:stretch>
            <a:fillRect/>
          </a:stretch>
        </p:blipFill>
        <p:spPr>
          <a:xfrm>
            <a:off x="1496931" y="2720278"/>
            <a:ext cx="9198137" cy="2766122"/>
          </a:xfrm>
          <a:prstGeom prst="rect">
            <a:avLst/>
          </a:prstGeom>
        </p:spPr>
      </p:pic>
    </p:spTree>
    <p:extLst>
      <p:ext uri="{BB962C8B-B14F-4D97-AF65-F5344CB8AC3E}">
        <p14:creationId xmlns:p14="http://schemas.microsoft.com/office/powerpoint/2010/main" val="253896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FEE3-3BAA-46BF-9FA6-1EF31E430A3C}"/>
              </a:ext>
            </a:extLst>
          </p:cNvPr>
          <p:cNvSpPr>
            <a:spLocks noGrp="1"/>
          </p:cNvSpPr>
          <p:nvPr>
            <p:ph type="title"/>
          </p:nvPr>
        </p:nvSpPr>
        <p:spPr/>
        <p:txBody>
          <a:bodyPr/>
          <a:lstStyle/>
          <a:p>
            <a:r>
              <a:rPr lang="en-US" b="0" i="0" dirty="0">
                <a:solidFill>
                  <a:srgbClr val="212529"/>
                </a:solidFill>
                <a:effectLst/>
                <a:latin typeface="system-ui"/>
              </a:rPr>
              <a:t>Function Call Binding with class Objects</a:t>
            </a:r>
            <a:br>
              <a:rPr lang="en-US" b="0" i="0" dirty="0">
                <a:solidFill>
                  <a:srgbClr val="212529"/>
                </a:solidFill>
                <a:effectLst/>
                <a:latin typeface="system-ui"/>
              </a:rPr>
            </a:br>
            <a:endParaRPr lang="en-US" dirty="0"/>
          </a:p>
        </p:txBody>
      </p:sp>
      <p:sp>
        <p:nvSpPr>
          <p:cNvPr id="3" name="Content Placeholder 2">
            <a:extLst>
              <a:ext uri="{FF2B5EF4-FFF2-40B4-BE49-F238E27FC236}">
                <a16:creationId xmlns:a16="http://schemas.microsoft.com/office/drawing/2014/main" id="{5C2A811A-69A4-492A-9E65-73FD7DB77D90}"/>
              </a:ext>
            </a:extLst>
          </p:cNvPr>
          <p:cNvSpPr>
            <a:spLocks noGrp="1"/>
          </p:cNvSpPr>
          <p:nvPr>
            <p:ph idx="1"/>
          </p:nvPr>
        </p:nvSpPr>
        <p:spPr/>
        <p:txBody>
          <a:bodyPr/>
          <a:lstStyle/>
          <a:p>
            <a:r>
              <a:rPr lang="en-US" b="0" i="0" dirty="0">
                <a:solidFill>
                  <a:srgbClr val="212529"/>
                </a:solidFill>
                <a:effectLst/>
                <a:latin typeface="system-ui"/>
              </a:rPr>
              <a:t>Connecting the function call to the function body is called </a:t>
            </a:r>
            <a:r>
              <a:rPr lang="en-US" b="1" i="0" dirty="0">
                <a:solidFill>
                  <a:srgbClr val="212529"/>
                </a:solidFill>
                <a:effectLst/>
                <a:latin typeface="system-ui"/>
              </a:rPr>
              <a:t>Binding</a:t>
            </a:r>
            <a:r>
              <a:rPr lang="en-US" b="0" i="0" dirty="0">
                <a:solidFill>
                  <a:srgbClr val="212529"/>
                </a:solidFill>
                <a:effectLst/>
                <a:latin typeface="system-ui"/>
              </a:rPr>
              <a:t>. When it is done before the program is run, its called </a:t>
            </a:r>
            <a:r>
              <a:rPr lang="en-US" b="1" i="0" dirty="0">
                <a:solidFill>
                  <a:srgbClr val="212529"/>
                </a:solidFill>
                <a:effectLst/>
                <a:latin typeface="system-ui"/>
              </a:rPr>
              <a:t>Early</a:t>
            </a:r>
            <a:r>
              <a:rPr lang="en-US" b="0" i="0" dirty="0">
                <a:solidFill>
                  <a:srgbClr val="212529"/>
                </a:solidFill>
                <a:effectLst/>
                <a:latin typeface="system-ui"/>
              </a:rPr>
              <a:t> Binding or </a:t>
            </a:r>
            <a:r>
              <a:rPr lang="en-US" b="1" i="0" dirty="0">
                <a:solidFill>
                  <a:srgbClr val="212529"/>
                </a:solidFill>
                <a:effectLst/>
                <a:latin typeface="system-ui"/>
              </a:rPr>
              <a:t>Static</a:t>
            </a:r>
            <a:r>
              <a:rPr lang="en-US" b="0" i="0" dirty="0">
                <a:solidFill>
                  <a:srgbClr val="212529"/>
                </a:solidFill>
                <a:effectLst/>
                <a:latin typeface="system-ui"/>
              </a:rPr>
              <a:t> Binding or </a:t>
            </a:r>
            <a:r>
              <a:rPr lang="en-US" b="1" i="0" dirty="0">
                <a:solidFill>
                  <a:srgbClr val="212529"/>
                </a:solidFill>
                <a:effectLst/>
                <a:latin typeface="system-ui"/>
              </a:rPr>
              <a:t>Compile-time</a:t>
            </a:r>
            <a:r>
              <a:rPr lang="en-US" b="0" i="0" dirty="0">
                <a:solidFill>
                  <a:srgbClr val="212529"/>
                </a:solidFill>
                <a:effectLst/>
                <a:latin typeface="system-ui"/>
              </a:rPr>
              <a:t> Binding.</a:t>
            </a:r>
            <a:endParaRPr lang="en-US" dirty="0"/>
          </a:p>
        </p:txBody>
      </p:sp>
    </p:spTree>
    <p:extLst>
      <p:ext uri="{BB962C8B-B14F-4D97-AF65-F5344CB8AC3E}">
        <p14:creationId xmlns:p14="http://schemas.microsoft.com/office/powerpoint/2010/main" val="3054894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4BFE-A992-4A1D-AC05-523EB4F072CC}"/>
              </a:ext>
            </a:extLst>
          </p:cNvPr>
          <p:cNvSpPr>
            <a:spLocks noGrp="1"/>
          </p:cNvSpPr>
          <p:nvPr>
            <p:ph type="title"/>
          </p:nvPr>
        </p:nvSpPr>
        <p:spPr/>
        <p:txBody>
          <a:bodyPr/>
          <a:lstStyle/>
          <a:p>
            <a:r>
              <a:rPr lang="en-US" dirty="0"/>
              <a:t>Return type and storage class is not same</a:t>
            </a:r>
            <a:endParaRPr lang="x-none" dirty="0"/>
          </a:p>
        </p:txBody>
      </p:sp>
      <p:sp>
        <p:nvSpPr>
          <p:cNvPr id="3" name="Content Placeholder 2">
            <a:extLst>
              <a:ext uri="{FF2B5EF4-FFF2-40B4-BE49-F238E27FC236}">
                <a16:creationId xmlns:a16="http://schemas.microsoft.com/office/drawing/2014/main" id="{94641DBF-EA5C-473E-A081-CE4B39497E66}"/>
              </a:ext>
            </a:extLst>
          </p:cNvPr>
          <p:cNvSpPr>
            <a:spLocks noGrp="1"/>
          </p:cNvSpPr>
          <p:nvPr>
            <p:ph idx="1"/>
          </p:nvPr>
        </p:nvSpPr>
        <p:spPr/>
        <p:txBody>
          <a:bodyPr>
            <a:normAutofit fontScale="62500" lnSpcReduction="20000"/>
          </a:bodyPr>
          <a:lstStyle/>
          <a:p>
            <a:r>
              <a:rPr lang="en-US" dirty="0"/>
              <a:t>class Base {</a:t>
            </a:r>
          </a:p>
          <a:p>
            <a:r>
              <a:rPr lang="en-US" dirty="0"/>
              <a:t>   public:</a:t>
            </a:r>
          </a:p>
          <a:p>
            <a:r>
              <a:rPr lang="en-US" dirty="0"/>
              <a:t>    void print() {</a:t>
            </a:r>
          </a:p>
          <a:p>
            <a:r>
              <a:rPr lang="en-US" dirty="0"/>
              <a:t>    </a:t>
            </a:r>
            <a:r>
              <a:rPr lang="en-US" dirty="0" err="1"/>
              <a:t>cout</a:t>
            </a:r>
            <a:r>
              <a:rPr lang="en-US" dirty="0"/>
              <a:t> &lt;&lt; "base class print()" &lt;&lt; </a:t>
            </a:r>
            <a:r>
              <a:rPr lang="en-US" dirty="0" err="1"/>
              <a:t>endl</a:t>
            </a:r>
            <a:r>
              <a:rPr lang="en-US" dirty="0"/>
              <a:t>; }};</a:t>
            </a:r>
          </a:p>
          <a:p>
            <a:r>
              <a:rPr lang="en-US" dirty="0"/>
              <a:t>class Derived : public Base {</a:t>
            </a:r>
          </a:p>
          <a:p>
            <a:r>
              <a:rPr lang="en-US" dirty="0"/>
              <a:t>   public:</a:t>
            </a:r>
          </a:p>
          <a:p>
            <a:r>
              <a:rPr lang="en-US" dirty="0"/>
              <a:t>    int print() {</a:t>
            </a:r>
          </a:p>
          <a:p>
            <a:r>
              <a:rPr lang="en-US" dirty="0"/>
              <a:t>        </a:t>
            </a:r>
            <a:r>
              <a:rPr lang="en-US" dirty="0" err="1"/>
              <a:t>cout</a:t>
            </a:r>
            <a:r>
              <a:rPr lang="en-US" dirty="0"/>
              <a:t> &lt;&lt; "derived class print()" &lt;&lt; </a:t>
            </a:r>
            <a:r>
              <a:rPr lang="en-US" dirty="0" err="1"/>
              <a:t>endl</a:t>
            </a:r>
            <a:r>
              <a:rPr lang="en-US" dirty="0"/>
              <a:t>;</a:t>
            </a:r>
          </a:p>
          <a:p>
            <a:r>
              <a:rPr lang="en-US" dirty="0"/>
              <a:t>		return 1;}</a:t>
            </a:r>
          </a:p>
          <a:p>
            <a:r>
              <a:rPr lang="en-US" dirty="0"/>
              <a:t>		};</a:t>
            </a:r>
          </a:p>
          <a:p>
            <a:r>
              <a:rPr lang="en-US" dirty="0"/>
              <a:t>int main() {</a:t>
            </a:r>
          </a:p>
          <a:p>
            <a:r>
              <a:rPr lang="en-US" dirty="0"/>
              <a:t>    Derived derived1;</a:t>
            </a:r>
          </a:p>
          <a:p>
            <a:r>
              <a:rPr lang="en-US" dirty="0"/>
              <a:t>    derived1.print();}</a:t>
            </a:r>
          </a:p>
        </p:txBody>
      </p:sp>
    </p:spTree>
    <p:extLst>
      <p:ext uri="{BB962C8B-B14F-4D97-AF65-F5344CB8AC3E}">
        <p14:creationId xmlns:p14="http://schemas.microsoft.com/office/powerpoint/2010/main" val="2596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B2E3-EDDE-4BBE-BFB8-DD7D087ED835}"/>
              </a:ext>
            </a:extLst>
          </p:cNvPr>
          <p:cNvSpPr>
            <a:spLocks noGrp="1"/>
          </p:cNvSpPr>
          <p:nvPr>
            <p:ph type="title"/>
          </p:nvPr>
        </p:nvSpPr>
        <p:spPr/>
        <p:txBody>
          <a:bodyPr>
            <a:normAutofit fontScale="90000"/>
          </a:bodyPr>
          <a:lstStyle/>
          <a:p>
            <a:r>
              <a:rPr lang="en-US" dirty="0">
                <a:solidFill>
                  <a:srgbClr val="212529"/>
                </a:solidFill>
                <a:latin typeface="system-ui"/>
              </a:rPr>
              <a:t>In early binding return type and storage classes are ignored</a:t>
            </a:r>
            <a:br>
              <a:rPr lang="en-US" dirty="0"/>
            </a:br>
            <a:endParaRPr lang="x-none" dirty="0"/>
          </a:p>
        </p:txBody>
      </p:sp>
      <p:pic>
        <p:nvPicPr>
          <p:cNvPr id="5" name="Content Placeholder 4">
            <a:extLst>
              <a:ext uri="{FF2B5EF4-FFF2-40B4-BE49-F238E27FC236}">
                <a16:creationId xmlns:a16="http://schemas.microsoft.com/office/drawing/2014/main" id="{D7BA93F6-FB9A-4696-8D40-9C2740A4D667}"/>
              </a:ext>
            </a:extLst>
          </p:cNvPr>
          <p:cNvPicPr>
            <a:picLocks noGrp="1" noChangeAspect="1"/>
          </p:cNvPicPr>
          <p:nvPr>
            <p:ph idx="1"/>
          </p:nvPr>
        </p:nvPicPr>
        <p:blipFill>
          <a:blip r:embed="rId2"/>
          <a:stretch>
            <a:fillRect/>
          </a:stretch>
        </p:blipFill>
        <p:spPr>
          <a:xfrm>
            <a:off x="3009900" y="2371725"/>
            <a:ext cx="5303712" cy="3162300"/>
          </a:xfrm>
        </p:spPr>
      </p:pic>
    </p:spTree>
    <p:extLst>
      <p:ext uri="{BB962C8B-B14F-4D97-AF65-F5344CB8AC3E}">
        <p14:creationId xmlns:p14="http://schemas.microsoft.com/office/powerpoint/2010/main" val="2099242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2717</TotalTime>
  <Words>3450</Words>
  <Application>Microsoft Office PowerPoint</Application>
  <PresentationFormat>Widescreen</PresentationFormat>
  <Paragraphs>374</Paragraphs>
  <Slides>67</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-apple-system</vt:lpstr>
      <vt:lpstr>Arial</vt:lpstr>
      <vt:lpstr>Arial</vt:lpstr>
      <vt:lpstr>Calibri</vt:lpstr>
      <vt:lpstr>Calibri Light</vt:lpstr>
      <vt:lpstr>charter</vt:lpstr>
      <vt:lpstr>Segoe UI</vt:lpstr>
      <vt:lpstr>system-ui</vt:lpstr>
      <vt:lpstr>Times New Roman</vt:lpstr>
      <vt:lpstr>urw-din</vt:lpstr>
      <vt:lpstr>Office Theme</vt:lpstr>
      <vt:lpstr>Week 10 lec 1</vt:lpstr>
      <vt:lpstr>Method Overriding in C++ </vt:lpstr>
      <vt:lpstr>Requirements for Overriding a Function </vt:lpstr>
      <vt:lpstr>Early binding</vt:lpstr>
      <vt:lpstr>Early binding</vt:lpstr>
      <vt:lpstr>Early binding</vt:lpstr>
      <vt:lpstr>Function Call Binding with class Objects </vt:lpstr>
      <vt:lpstr>Return type and storage class is not same</vt:lpstr>
      <vt:lpstr>In early binding return type and storage classes are ignored </vt:lpstr>
      <vt:lpstr>Can we overload methods in sub class? </vt:lpstr>
      <vt:lpstr>Can we overload methods in sub class? </vt:lpstr>
      <vt:lpstr>Can we overload methods in sub class?     </vt:lpstr>
      <vt:lpstr>Can we overload methods in sub class?     </vt:lpstr>
      <vt:lpstr>PowerPoint Presentation</vt:lpstr>
      <vt:lpstr>PowerPoint Presentation</vt:lpstr>
      <vt:lpstr>Can we overload methods in sub class?     </vt:lpstr>
      <vt:lpstr> overloading methods in sub class </vt:lpstr>
      <vt:lpstr> overloading methods in sub class </vt:lpstr>
      <vt:lpstr> overloading methods in sub class </vt:lpstr>
      <vt:lpstr> overloading methods in sub class </vt:lpstr>
      <vt:lpstr>multiple foo functions in the base class</vt:lpstr>
      <vt:lpstr>multiple foo functions in the base class</vt:lpstr>
      <vt:lpstr>multiple foo functions in the base class</vt:lpstr>
      <vt:lpstr>Function Overloading VS Function Overriding</vt:lpstr>
      <vt:lpstr>Week 10 Lecture 2 and 3</vt:lpstr>
      <vt:lpstr>Compile-time(early binding)</vt:lpstr>
      <vt:lpstr>Compile-time(early binding)</vt:lpstr>
      <vt:lpstr>Problem</vt:lpstr>
      <vt:lpstr>virtual function</vt:lpstr>
      <vt:lpstr>virtual function</vt:lpstr>
      <vt:lpstr>virtual function</vt:lpstr>
      <vt:lpstr>virtual function</vt:lpstr>
      <vt:lpstr>PowerPoint Presentation</vt:lpstr>
      <vt:lpstr>PowerPoint Presentation</vt:lpstr>
      <vt:lpstr>Rule 4</vt:lpstr>
      <vt:lpstr>PowerPoint Presentation</vt:lpstr>
      <vt:lpstr>Working of virtual functions(concept of VTABLE and VPTR)</vt:lpstr>
      <vt:lpstr>Working of virtual functions(concept of VTABLE and VPTR)</vt:lpstr>
      <vt:lpstr>PowerPoint Presentation</vt:lpstr>
      <vt:lpstr>Example (concept of VTABLE and VPTR)</vt:lpstr>
      <vt:lpstr>Example (concept of VTABLE and VPTR)</vt:lpstr>
      <vt:lpstr>Example (concept of VTABLE and VPTR)</vt:lpstr>
      <vt:lpstr>Example (concept of VTABLE and VPTR)</vt:lpstr>
      <vt:lpstr>The steps that the compiler follows to call the correct function is as follows:</vt:lpstr>
      <vt:lpstr>polymorphic does have some overhead:</vt:lpstr>
      <vt:lpstr>Task</vt:lpstr>
      <vt:lpstr>Derived-Class Member-Function Calls via Base-Class Pointers</vt:lpstr>
      <vt:lpstr>Derived-Class Member-Function Calls via Base-Class Pointers</vt:lpstr>
      <vt:lpstr>Derived-Class Member-Function Calls via Base-Class Pointers</vt:lpstr>
      <vt:lpstr>PowerPoint Presentation</vt:lpstr>
      <vt:lpstr>Can I override static function C++? </vt:lpstr>
      <vt:lpstr>Early binding</vt:lpstr>
      <vt:lpstr>Early binding</vt:lpstr>
      <vt:lpstr>Static in run time polymorphism</vt:lpstr>
      <vt:lpstr>PowerPoint Presentation</vt:lpstr>
      <vt:lpstr>Important point</vt:lpstr>
      <vt:lpstr>A derived class  virtual function is only considered overridden if its signature and return type must match exactly</vt:lpstr>
      <vt:lpstr>PowerPoint Presentation</vt:lpstr>
      <vt:lpstr>PowerPoint Presentation</vt:lpstr>
      <vt:lpstr>It is neither overloading nor overriding. Rather, it is hiding.</vt:lpstr>
      <vt:lpstr>PowerPoint Presentation</vt:lpstr>
      <vt:lpstr>PowerPoint Presentation</vt:lpstr>
      <vt:lpstr>How to prevent class inheritance and method overriding  in C++ </vt:lpstr>
      <vt:lpstr>uses final specifier after the function parameter list to prevent method overriding</vt:lpstr>
      <vt:lpstr>PowerPoint Presentation</vt:lpstr>
      <vt:lpstr>final specifier is used after the class name to prevent inheritance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lec 1</dc:title>
  <dc:creator>Nida</dc:creator>
  <cp:lastModifiedBy>Jahanzeb Mukhtar</cp:lastModifiedBy>
  <cp:revision>11</cp:revision>
  <dcterms:created xsi:type="dcterms:W3CDTF">2022-03-28T12:14:24Z</dcterms:created>
  <dcterms:modified xsi:type="dcterms:W3CDTF">2025-03-27T13:21:37Z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2025-03-12T05:47:33Z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5486f38a-9a42-493d-a966-9bf51be85a11</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