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6" r:id="rId26"/>
    <p:sldId id="287" r:id="rId27"/>
    <p:sldId id="288" r:id="rId28"/>
    <p:sldId id="289" r:id="rId29"/>
    <p:sldId id="290" r:id="rId30"/>
    <p:sldId id="280" r:id="rId31"/>
    <p:sldId id="281" r:id="rId32"/>
    <p:sldId id="285" r:id="rId33"/>
    <p:sldId id="282" r:id="rId34"/>
    <p:sldId id="284" r:id="rId35"/>
    <p:sldId id="283" r:id="rId36"/>
    <p:sldId id="331" r:id="rId37"/>
    <p:sldId id="333" r:id="rId38"/>
    <p:sldId id="332" r:id="rId39"/>
    <p:sldId id="334" r:id="rId40"/>
    <p:sldId id="335" r:id="rId41"/>
    <p:sldId id="314" r:id="rId42"/>
    <p:sldId id="315" r:id="rId43"/>
    <p:sldId id="316" r:id="rId44"/>
    <p:sldId id="317" r:id="rId45"/>
    <p:sldId id="295" r:id="rId46"/>
    <p:sldId id="292" r:id="rId47"/>
    <p:sldId id="294" r:id="rId48"/>
    <p:sldId id="293" r:id="rId49"/>
    <p:sldId id="311" r:id="rId50"/>
    <p:sldId id="318" r:id="rId51"/>
    <p:sldId id="319" r:id="rId52"/>
    <p:sldId id="320" r:id="rId53"/>
    <p:sldId id="325" r:id="rId54"/>
    <p:sldId id="296" r:id="rId55"/>
    <p:sldId id="324" r:id="rId56"/>
    <p:sldId id="297" r:id="rId57"/>
    <p:sldId id="298" r:id="rId58"/>
    <p:sldId id="299" r:id="rId59"/>
    <p:sldId id="322" r:id="rId60"/>
    <p:sldId id="323" r:id="rId61"/>
    <p:sldId id="300" r:id="rId62"/>
    <p:sldId id="301" r:id="rId63"/>
    <p:sldId id="326" r:id="rId64"/>
    <p:sldId id="327" r:id="rId65"/>
    <p:sldId id="312" r:id="rId66"/>
    <p:sldId id="313" r:id="rId67"/>
    <p:sldId id="304" r:id="rId68"/>
    <p:sldId id="305" r:id="rId69"/>
    <p:sldId id="310" r:id="rId70"/>
    <p:sldId id="336" r:id="rId71"/>
    <p:sldId id="337" r:id="rId72"/>
    <p:sldId id="303" r:id="rId73"/>
    <p:sldId id="302" r:id="rId74"/>
    <p:sldId id="338" r:id="rId75"/>
    <p:sldId id="328" r:id="rId76"/>
    <p:sldId id="329" r:id="rId77"/>
    <p:sldId id="330" r:id="rId78"/>
    <p:sldId id="339" r:id="rId79"/>
    <p:sldId id="340" r:id="rId80"/>
    <p:sldId id="309" r:id="rId81"/>
    <p:sldId id="306" r:id="rId82"/>
    <p:sldId id="308" r:id="rId83"/>
    <p:sldId id="307" r:id="rId84"/>
    <p:sldId id="321" r:id="rId85"/>
    <p:sldId id="342" r:id="rId86"/>
    <p:sldId id="347" r:id="rId87"/>
    <p:sldId id="348" r:id="rId88"/>
    <p:sldId id="345" r:id="rId89"/>
    <p:sldId id="343" r:id="rId90"/>
    <p:sldId id="341" r:id="rId91"/>
    <p:sldId id="349" r:id="rId92"/>
    <p:sldId id="350"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8DD45-2134-472C-82C3-65CB2F326194}" v="28" dt="2025-03-16T05:43:07.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161" autoAdjust="0"/>
  </p:normalViewPr>
  <p:slideViewPr>
    <p:cSldViewPr snapToGrid="0">
      <p:cViewPr>
        <p:scale>
          <a:sx n="88" d="100"/>
          <a:sy n="88" d="100"/>
        </p:scale>
        <p:origin x="494"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B1C75-3F2C-4484-B012-DC00B0CB06BD}"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1695C-4181-4D47-B15C-692BE611B0B8}" type="slidenum">
              <a:rPr lang="en-US" smtClean="0"/>
              <a:t>‹#›</a:t>
            </a:fld>
            <a:endParaRPr lang="en-US"/>
          </a:p>
        </p:txBody>
      </p:sp>
    </p:spTree>
    <p:extLst>
      <p:ext uri="{BB962C8B-B14F-4D97-AF65-F5344CB8AC3E}">
        <p14:creationId xmlns:p14="http://schemas.microsoft.com/office/powerpoint/2010/main" val="1075853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class B inherits from class A, and class C inherits from class B, then class C also indirectly inherits from class A.</a:t>
            </a:r>
          </a:p>
        </p:txBody>
      </p:sp>
      <p:sp>
        <p:nvSpPr>
          <p:cNvPr id="4" name="Slide Number Placeholder 3"/>
          <p:cNvSpPr>
            <a:spLocks noGrp="1"/>
          </p:cNvSpPr>
          <p:nvPr>
            <p:ph type="sldNum" sz="quarter" idx="5"/>
          </p:nvPr>
        </p:nvSpPr>
        <p:spPr/>
        <p:txBody>
          <a:bodyPr/>
          <a:lstStyle/>
          <a:p>
            <a:fld id="{80C1695C-4181-4D47-B15C-692BE611B0B8}" type="slidenum">
              <a:rPr lang="en-US" smtClean="0"/>
              <a:t>13</a:t>
            </a:fld>
            <a:endParaRPr lang="en-US"/>
          </a:p>
        </p:txBody>
      </p:sp>
    </p:spTree>
    <p:extLst>
      <p:ext uri="{BB962C8B-B14F-4D97-AF65-F5344CB8AC3E}">
        <p14:creationId xmlns:p14="http://schemas.microsoft.com/office/powerpoint/2010/main" val="2234009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 is 4 </a:t>
            </a:r>
            <a:r>
              <a:rPr lang="en-US" dirty="0" err="1"/>
              <a:t>bcz</a:t>
            </a:r>
            <a:r>
              <a:rPr lang="en-US" dirty="0"/>
              <a:t> base const calls when derived class runs</a:t>
            </a:r>
          </a:p>
        </p:txBody>
      </p:sp>
      <p:sp>
        <p:nvSpPr>
          <p:cNvPr id="4" name="Slide Number Placeholder 3"/>
          <p:cNvSpPr>
            <a:spLocks noGrp="1"/>
          </p:cNvSpPr>
          <p:nvPr>
            <p:ph type="sldNum" sz="quarter" idx="5"/>
          </p:nvPr>
        </p:nvSpPr>
        <p:spPr/>
        <p:txBody>
          <a:bodyPr/>
          <a:lstStyle/>
          <a:p>
            <a:fld id="{80C1695C-4181-4D47-B15C-692BE611B0B8}" type="slidenum">
              <a:rPr lang="en-US" smtClean="0"/>
              <a:t>38</a:t>
            </a:fld>
            <a:endParaRPr lang="en-US"/>
          </a:p>
        </p:txBody>
      </p:sp>
    </p:spTree>
    <p:extLst>
      <p:ext uri="{BB962C8B-B14F-4D97-AF65-F5344CB8AC3E}">
        <p14:creationId xmlns:p14="http://schemas.microsoft.com/office/powerpoint/2010/main" val="323100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A676-48FE-41FF-9A2F-0D68C154F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E1B6C-428D-4BE0-8001-37E1A84D9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BBD70-2BD2-41F2-962F-D37481E7B498}"/>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027DDF5F-AFAF-4DDD-8D60-284247D1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27428-939C-45D0-971F-6DB4538C885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26070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5B53-12E2-400D-8DE8-220E25825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4B1EE-5373-4105-9675-5120E682E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225-C9B7-44AA-9CAF-F9532184B41C}"/>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DFA4CE9F-F1B8-495A-8F8E-C8C799EEA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5BAD3-2AE3-4CEA-B50A-05BB0AA6DB8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874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F97EA-A8F7-4730-960E-0814CA4216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20D099-9104-4503-8AF0-B68BA9261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D382-5EF5-4528-B3A2-887EC590776B}"/>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58C94B29-4683-4A87-B25D-C8FC7CFC6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001C2-7195-43AA-AC9F-8A2B5E2B876B}"/>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122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4083-F467-42EE-A712-5839EDAAA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B1228-41EF-44D6-9235-7DE63134A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2610B-DB20-4183-AB2F-6DBBEB78738C}"/>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77FBE7BD-3E6D-43AF-AFFB-596B8FECF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BEAF2-5A81-4AF0-B411-CFEEF61CDC5A}"/>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44495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270-F209-4311-A84B-2D1B94CFE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C65D6-F57A-4225-B289-8301C4540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1B14A-EBFD-4659-AFEF-78AA36343DC3}"/>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08AC572E-5478-4C7A-89E4-13F9D9EA3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32D1A-CFC1-40ED-99E7-E20BEA7D0721}"/>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03554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932-1D1A-4584-A8D3-3395D4BFB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7A08-1258-49FD-B9C9-28F7EB6AD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E4B67-4403-4EAA-9CB8-75FEB433B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5345A-1A21-4411-9F94-618EB214DF48}"/>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6" name="Footer Placeholder 5">
            <a:extLst>
              <a:ext uri="{FF2B5EF4-FFF2-40B4-BE49-F238E27FC236}">
                <a16:creationId xmlns:a16="http://schemas.microsoft.com/office/drawing/2014/main" id="{3B8E66BA-3BDD-410E-9161-CA5384DAF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87846-4BD5-4D71-9690-195632ABAA0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15025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7335-E0A7-488A-ABB2-C44861953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E79C6-1971-4109-8850-5BD4A8793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C7511-4A70-4C0F-BEE7-45F04CCD8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B986D-4132-4ABF-A3AF-C70564C54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452E2-B5B6-4A9F-99C0-BCFA554E9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2C451-9F7A-49A6-9E6B-A015AB4C88CD}"/>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8" name="Footer Placeholder 7">
            <a:extLst>
              <a:ext uri="{FF2B5EF4-FFF2-40B4-BE49-F238E27FC236}">
                <a16:creationId xmlns:a16="http://schemas.microsoft.com/office/drawing/2014/main" id="{CE71392F-DB29-49E3-9941-C7028B378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3C383-B6AA-4821-97C8-98BB0C98AD72}"/>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98427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1D15-F724-4934-BEB7-607B72266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8AA9D-C314-400B-BED4-0301B1FF2804}"/>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4" name="Footer Placeholder 3">
            <a:extLst>
              <a:ext uri="{FF2B5EF4-FFF2-40B4-BE49-F238E27FC236}">
                <a16:creationId xmlns:a16="http://schemas.microsoft.com/office/drawing/2014/main" id="{70274862-8B9E-4626-8975-0C5D36D45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23DEC4-4822-4AFC-9030-3F3026FD3EA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56624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400FD-9490-463A-8E56-D3169D85A344}"/>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3" name="Footer Placeholder 2">
            <a:extLst>
              <a:ext uri="{FF2B5EF4-FFF2-40B4-BE49-F238E27FC236}">
                <a16:creationId xmlns:a16="http://schemas.microsoft.com/office/drawing/2014/main" id="{2D57E41B-B58E-40D0-B115-6D74F5041C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33972-4A97-4726-8A8B-07861A4903A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15323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CB63-466D-4268-A5C1-12EFFAEF1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665770-EF42-4B8E-99AA-ECE5BA05B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6659C-E533-4C88-A88E-5BC7A4468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4765A-A6F7-437E-9781-EE3A29DBCAAF}"/>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6" name="Footer Placeholder 5">
            <a:extLst>
              <a:ext uri="{FF2B5EF4-FFF2-40B4-BE49-F238E27FC236}">
                <a16:creationId xmlns:a16="http://schemas.microsoft.com/office/drawing/2014/main" id="{A17B5D89-2F3E-4F6E-87CE-90258F1D7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3796D-7DE7-47C7-8204-404FC08976A7}"/>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3484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7288-D1A5-4AB8-85A0-C4EC67EC2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DA47A-51E1-44BC-BCCD-73D5D1180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14111-9C98-4D57-AE29-36EC40370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0E58F-EF4E-48E1-9D88-4D3E3AE3AA51}"/>
              </a:ext>
            </a:extLst>
          </p:cNvPr>
          <p:cNvSpPr>
            <a:spLocks noGrp="1"/>
          </p:cNvSpPr>
          <p:nvPr>
            <p:ph type="dt" sz="half" idx="10"/>
          </p:nvPr>
        </p:nvSpPr>
        <p:spPr/>
        <p:txBody>
          <a:bodyPr/>
          <a:lstStyle/>
          <a:p>
            <a:fld id="{36A3ABEF-4B5E-413B-AE1B-0EBD3BDB7A9C}" type="datetimeFigureOut">
              <a:rPr lang="en-US" smtClean="0"/>
              <a:t>3/11/2025</a:t>
            </a:fld>
            <a:endParaRPr lang="en-US"/>
          </a:p>
        </p:txBody>
      </p:sp>
      <p:sp>
        <p:nvSpPr>
          <p:cNvPr id="6" name="Footer Placeholder 5">
            <a:extLst>
              <a:ext uri="{FF2B5EF4-FFF2-40B4-BE49-F238E27FC236}">
                <a16:creationId xmlns:a16="http://schemas.microsoft.com/office/drawing/2014/main" id="{F8867742-39E9-4010-9343-3E6405371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CD967-DF0B-4EEF-82C3-59162888B689}"/>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0003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96ACD-D899-451B-B47D-FA5732B19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AD2B5-9454-4719-B7BE-5118AA68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1929E-6EC9-4DC5-93EC-29E415626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3ABEF-4B5E-413B-AE1B-0EBD3BDB7A9C}" type="datetimeFigureOut">
              <a:rPr lang="en-US" smtClean="0"/>
              <a:t>3/11/2025</a:t>
            </a:fld>
            <a:endParaRPr lang="en-US"/>
          </a:p>
        </p:txBody>
      </p:sp>
      <p:sp>
        <p:nvSpPr>
          <p:cNvPr id="5" name="Footer Placeholder 4">
            <a:extLst>
              <a:ext uri="{FF2B5EF4-FFF2-40B4-BE49-F238E27FC236}">
                <a16:creationId xmlns:a16="http://schemas.microsoft.com/office/drawing/2014/main" id="{5D0630E1-F879-495E-A2CE-37A730DC9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9376E7-FDF6-4F4C-AC8E-9053D8D7E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B7BC8-E1DD-400A-8600-928114CDE8A8}" type="slidenum">
              <a:rPr lang="en-US" smtClean="0"/>
              <a:t>‹#›</a:t>
            </a:fld>
            <a:endParaRPr lang="en-US"/>
          </a:p>
        </p:txBody>
      </p:sp>
    </p:spTree>
    <p:extLst>
      <p:ext uri="{BB962C8B-B14F-4D97-AF65-F5344CB8AC3E}">
        <p14:creationId xmlns:p14="http://schemas.microsoft.com/office/powerpoint/2010/main" val="600863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CD07-3526-4714-B318-5E72032C053B}"/>
              </a:ext>
            </a:extLst>
          </p:cNvPr>
          <p:cNvSpPr>
            <a:spLocks noGrp="1"/>
          </p:cNvSpPr>
          <p:nvPr>
            <p:ph type="ctrTitle"/>
          </p:nvPr>
        </p:nvSpPr>
        <p:spPr/>
        <p:txBody>
          <a:bodyPr/>
          <a:lstStyle/>
          <a:p>
            <a:r>
              <a:rPr lang="en-US" b="1" dirty="0"/>
              <a:t>Types of Inheritance</a:t>
            </a:r>
          </a:p>
        </p:txBody>
      </p:sp>
      <p:sp>
        <p:nvSpPr>
          <p:cNvPr id="3" name="Subtitle 2">
            <a:extLst>
              <a:ext uri="{FF2B5EF4-FFF2-40B4-BE49-F238E27FC236}">
                <a16:creationId xmlns:a16="http://schemas.microsoft.com/office/drawing/2014/main" id="{EA1CADF5-35EB-4B8B-B902-F44D894D2580}"/>
              </a:ext>
            </a:extLst>
          </p:cNvPr>
          <p:cNvSpPr>
            <a:spLocks noGrp="1"/>
          </p:cNvSpPr>
          <p:nvPr>
            <p:ph type="subTitle" idx="1"/>
          </p:nvPr>
        </p:nvSpPr>
        <p:spPr/>
        <p:txBody>
          <a:bodyPr/>
          <a:lstStyle/>
          <a:p>
            <a:r>
              <a:rPr lang="en-US" b="1" dirty="0"/>
              <a:t>Week 7 </a:t>
            </a:r>
            <a:r>
              <a:rPr lang="en-US" b="1" dirty="0" err="1"/>
              <a:t>Lec</a:t>
            </a:r>
            <a:r>
              <a:rPr lang="en-US" b="1" dirty="0"/>
              <a:t> 1 &amp; 2</a:t>
            </a:r>
          </a:p>
        </p:txBody>
      </p:sp>
    </p:spTree>
    <p:extLst>
      <p:ext uri="{BB962C8B-B14F-4D97-AF65-F5344CB8AC3E}">
        <p14:creationId xmlns:p14="http://schemas.microsoft.com/office/powerpoint/2010/main" val="399549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045-E245-414E-B762-5C538532A053}"/>
              </a:ext>
            </a:extLst>
          </p:cNvPr>
          <p:cNvSpPr>
            <a:spLocks noGrp="1"/>
          </p:cNvSpPr>
          <p:nvPr>
            <p:ph type="title"/>
          </p:nvPr>
        </p:nvSpPr>
        <p:spPr/>
        <p:txBody>
          <a:bodyPr>
            <a:normAutofit fontScale="90000"/>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4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5868EE-71D7-48D1-BB1D-6DD3A787567F}"/>
              </a:ext>
            </a:extLst>
          </p:cNvPr>
          <p:cNvSpPr>
            <a:spLocks noGrp="1"/>
          </p:cNvSpPr>
          <p:nvPr>
            <p:ph idx="1"/>
          </p:nvPr>
        </p:nvSpPr>
        <p:spPr/>
        <p:txBody>
          <a:bodyPr>
            <a:normAutofit fontScale="92500" lnSpcReduction="20000"/>
          </a:bodyPr>
          <a:lstStyle/>
          <a:p>
            <a:r>
              <a:rPr lang="en-US" dirty="0"/>
              <a:t>class Dog: public Animal    {    </a:t>
            </a:r>
          </a:p>
          <a:p>
            <a:r>
              <a:rPr lang="en-US" dirty="0"/>
              <a:t>public:  </a:t>
            </a:r>
          </a:p>
          <a:p>
            <a:r>
              <a:rPr lang="en-US" dirty="0"/>
              <a:t>void bark(){  </a:t>
            </a:r>
          </a:p>
          <a:p>
            <a:r>
              <a:rPr lang="en-US" dirty="0" err="1"/>
              <a:t>cout</a:t>
            </a:r>
            <a:r>
              <a:rPr lang="en-US" dirty="0"/>
              <a:t>&lt;&lt;"Barking...";   }    };   </a:t>
            </a:r>
          </a:p>
          <a:p>
            <a:r>
              <a:rPr lang="en-US" dirty="0"/>
              <a:t>int main(void) {  </a:t>
            </a:r>
          </a:p>
          <a:p>
            <a:r>
              <a:rPr lang="en-US" dirty="0"/>
              <a:t>Dog d1;  </a:t>
            </a:r>
          </a:p>
          <a:p>
            <a:r>
              <a:rPr lang="en-US" dirty="0"/>
              <a:t>d1.eat();  </a:t>
            </a:r>
          </a:p>
          <a:p>
            <a:r>
              <a:rPr lang="en-US" dirty="0"/>
              <a:t>d1.bark();  </a:t>
            </a:r>
          </a:p>
          <a:p>
            <a:r>
              <a:rPr lang="en-US" dirty="0"/>
              <a:t>return 0;  </a:t>
            </a:r>
          </a:p>
          <a:p>
            <a:r>
              <a:rPr lang="en-US" dirty="0"/>
              <a:t>}</a:t>
            </a:r>
          </a:p>
        </p:txBody>
      </p:sp>
    </p:spTree>
    <p:extLst>
      <p:ext uri="{BB962C8B-B14F-4D97-AF65-F5344CB8AC3E}">
        <p14:creationId xmlns:p14="http://schemas.microsoft.com/office/powerpoint/2010/main" val="363161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6D32-E77F-4113-9B88-0B2250343721}"/>
              </a:ext>
            </a:extLst>
          </p:cNvPr>
          <p:cNvSpPr>
            <a:spLocks noGrp="1"/>
          </p:cNvSpPr>
          <p:nvPr>
            <p:ph type="title"/>
          </p:nvPr>
        </p:nvSpPr>
        <p:spPr/>
        <p:txBody>
          <a:bodyPr/>
          <a:lstStyle/>
          <a:p>
            <a:pPr algn="ctr"/>
            <a:r>
              <a:rPr lang="en-US" b="1" dirty="0"/>
              <a:t>Output</a:t>
            </a:r>
            <a:endParaRPr lang="en-US" dirty="0"/>
          </a:p>
        </p:txBody>
      </p:sp>
      <p:pic>
        <p:nvPicPr>
          <p:cNvPr id="5" name="Content Placeholder 4">
            <a:extLst>
              <a:ext uri="{FF2B5EF4-FFF2-40B4-BE49-F238E27FC236}">
                <a16:creationId xmlns:a16="http://schemas.microsoft.com/office/drawing/2014/main" id="{1B720A8E-8109-47A3-B7AD-9A876C9C5BD4}"/>
              </a:ext>
            </a:extLst>
          </p:cNvPr>
          <p:cNvPicPr>
            <a:picLocks noGrp="1" noChangeAspect="1"/>
          </p:cNvPicPr>
          <p:nvPr>
            <p:ph idx="1"/>
          </p:nvPr>
        </p:nvPicPr>
        <p:blipFill>
          <a:blip r:embed="rId2"/>
          <a:stretch>
            <a:fillRect/>
          </a:stretch>
        </p:blipFill>
        <p:spPr>
          <a:xfrm>
            <a:off x="2398643" y="2345635"/>
            <a:ext cx="6665843" cy="3803374"/>
          </a:xfrm>
        </p:spPr>
      </p:pic>
    </p:spTree>
    <p:extLst>
      <p:ext uri="{BB962C8B-B14F-4D97-AF65-F5344CB8AC3E}">
        <p14:creationId xmlns:p14="http://schemas.microsoft.com/office/powerpoint/2010/main" val="23886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3193-97F8-44CB-B69E-F65E7DE4357E}"/>
              </a:ext>
            </a:extLst>
          </p:cNvPr>
          <p:cNvSpPr>
            <a:spLocks noGrp="1"/>
          </p:cNvSpPr>
          <p:nvPr>
            <p:ph type="title"/>
          </p:nvPr>
        </p:nvSpPr>
        <p:spPr/>
        <p:txBody>
          <a:bodyPr>
            <a:normAutofit/>
          </a:bodyPr>
          <a:lstStyle/>
          <a:p>
            <a:pPr algn="ctr"/>
            <a:r>
              <a:rPr lang="en-US" sz="4000" b="1" dirty="0">
                <a:solidFill>
                  <a:srgbClr val="000000"/>
                </a:solidFill>
                <a:effectLst/>
                <a:latin typeface="Times New Roman" panose="02020603050405020304" pitchFamily="18" charset="0"/>
                <a:ea typeface="Calibri" panose="020F0502020204030204" pitchFamily="34" charset="0"/>
              </a:rPr>
              <a:t>Multilevel Inheritance</a:t>
            </a:r>
            <a:endParaRPr lang="en-US" sz="8000" dirty="0"/>
          </a:p>
        </p:txBody>
      </p:sp>
      <p:sp>
        <p:nvSpPr>
          <p:cNvPr id="3" name="Content Placeholder 2">
            <a:extLst>
              <a:ext uri="{FF2B5EF4-FFF2-40B4-BE49-F238E27FC236}">
                <a16:creationId xmlns:a16="http://schemas.microsoft.com/office/drawing/2014/main" id="{43B50D5A-6CF9-4EA9-A500-A9D840539408}"/>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Multilevel inheritance</a:t>
            </a:r>
            <a:r>
              <a:rPr lang="en-US" sz="2400" dirty="0">
                <a:solidFill>
                  <a:srgbClr val="000000"/>
                </a:solidFill>
                <a:effectLst/>
                <a:latin typeface="Times New Roman" panose="02020603050405020304" pitchFamily="18" charset="0"/>
                <a:ea typeface="Times New Roman" panose="02020603050405020304" pitchFamily="18" charset="0"/>
              </a:rPr>
              <a:t> is a process of deriving a class from another derived class.</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286399A-E8AC-4CB4-AAD8-7EA52A2A511A}"/>
              </a:ext>
            </a:extLst>
          </p:cNvPr>
          <p:cNvPicPr>
            <a:picLocks noChangeAspect="1"/>
          </p:cNvPicPr>
          <p:nvPr/>
        </p:nvPicPr>
        <p:blipFill>
          <a:blip r:embed="rId2"/>
          <a:stretch>
            <a:fillRect/>
          </a:stretch>
        </p:blipFill>
        <p:spPr>
          <a:xfrm>
            <a:off x="4174435" y="2722286"/>
            <a:ext cx="2173355" cy="3454677"/>
          </a:xfrm>
          <a:prstGeom prst="rect">
            <a:avLst/>
          </a:prstGeom>
        </p:spPr>
      </p:pic>
    </p:spTree>
    <p:extLst>
      <p:ext uri="{BB962C8B-B14F-4D97-AF65-F5344CB8AC3E}">
        <p14:creationId xmlns:p14="http://schemas.microsoft.com/office/powerpoint/2010/main" val="45583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3AD1-B40A-4719-8402-331C5BABAA08}"/>
              </a:ext>
            </a:extLst>
          </p:cNvPr>
          <p:cNvSpPr>
            <a:spLocks noGrp="1"/>
          </p:cNvSpPr>
          <p:nvPr>
            <p:ph type="title"/>
          </p:nvPr>
        </p:nvSpPr>
        <p:spPr/>
        <p:txBody>
          <a:bodyPr/>
          <a:lstStyle/>
          <a:p>
            <a:pPr algn="ctr"/>
            <a:r>
              <a:rPr lang="en-US" sz="4400" b="1" dirty="0">
                <a:solidFill>
                  <a:srgbClr val="000000"/>
                </a:solidFill>
                <a:effectLst/>
                <a:latin typeface="Times New Roman" panose="02020603050405020304" pitchFamily="18" charset="0"/>
                <a:ea typeface="Calibri" panose="020F0502020204030204" pitchFamily="34" charset="0"/>
              </a:rPr>
              <a:t>Multilevel Inheritance</a:t>
            </a:r>
            <a:endParaRPr lang="en-US" dirty="0"/>
          </a:p>
        </p:txBody>
      </p:sp>
      <p:sp>
        <p:nvSpPr>
          <p:cNvPr id="3" name="Content Placeholder 2">
            <a:extLst>
              <a:ext uri="{FF2B5EF4-FFF2-40B4-BE49-F238E27FC236}">
                <a16:creationId xmlns:a16="http://schemas.microsoft.com/office/drawing/2014/main" id="{302A9A42-B393-480C-B662-2B61611E6885}"/>
              </a:ext>
            </a:extLst>
          </p:cNvPr>
          <p:cNvSpPr>
            <a:spLocks noGrp="1"/>
          </p:cNvSpPr>
          <p:nvPr>
            <p:ph idx="1"/>
          </p:nvPr>
        </p:nvSpPr>
        <p:spPr/>
        <p:txBody>
          <a:bodyPr/>
          <a:lstStyle/>
          <a:p>
            <a:pPr algn="just"/>
            <a:r>
              <a:rPr lang="en-US" sz="4000" dirty="0">
                <a:solidFill>
                  <a:srgbClr val="000000"/>
                </a:solidFill>
                <a:effectLst/>
                <a:latin typeface="Times New Roman" panose="02020603050405020304" pitchFamily="18" charset="0"/>
                <a:ea typeface="Times New Roman" panose="02020603050405020304" pitchFamily="18" charset="0"/>
              </a:rPr>
              <a:t>When one class inherits another class which is further inherited by another class, it is known as multi level inheritance in C++. Inheritance is transitive so the last derived class acquires all the members of all its base classes.</a:t>
            </a:r>
          </a:p>
          <a:p>
            <a:pPr algn="just"/>
            <a:r>
              <a:rPr lang="en-US" sz="2800" b="1" dirty="0"/>
              <a:t>inheritance is transitive</a:t>
            </a:r>
            <a:r>
              <a:rPr lang="en-US" sz="2800" dirty="0"/>
              <a:t>—a class not only inherits from its direct parent but also indirectly from its grandparent and beyond.</a:t>
            </a:r>
          </a:p>
          <a:p>
            <a:pPr algn="just"/>
            <a:endParaRPr lang="en-US" sz="4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3513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2D50-D6F2-4FA8-9059-2DEBD2086B65}"/>
              </a:ext>
            </a:extLst>
          </p:cNvPr>
          <p:cNvSpPr>
            <a:spLocks noGrp="1"/>
          </p:cNvSpPr>
          <p:nvPr>
            <p:ph type="title"/>
          </p:nvPr>
        </p:nvSpPr>
        <p:spPr/>
        <p:txBody>
          <a:bodyPr>
            <a:normAutofit/>
          </a:bodyPr>
          <a:lstStyle/>
          <a:p>
            <a:pPr algn="ctr"/>
            <a:r>
              <a:rPr lang="en-US" sz="2800" b="1" dirty="0">
                <a:solidFill>
                  <a:srgbClr val="000000"/>
                </a:solidFill>
                <a:effectLst/>
                <a:latin typeface="Times New Roman" panose="02020603050405020304" pitchFamily="18" charset="0"/>
                <a:ea typeface="Calibri" panose="020F0502020204030204" pitchFamily="34" charset="0"/>
              </a:rPr>
              <a:t>Multi Level Inheritance Example</a:t>
            </a:r>
            <a:endParaRPr lang="en-US" sz="6000" dirty="0"/>
          </a:p>
        </p:txBody>
      </p:sp>
      <p:sp>
        <p:nvSpPr>
          <p:cNvPr id="3" name="Content Placeholder 2">
            <a:extLst>
              <a:ext uri="{FF2B5EF4-FFF2-40B4-BE49-F238E27FC236}">
                <a16:creationId xmlns:a16="http://schemas.microsoft.com/office/drawing/2014/main" id="{018846CD-9DB1-4047-BC15-1738A4999A8A}"/>
              </a:ext>
            </a:extLst>
          </p:cNvPr>
          <p:cNvSpPr>
            <a:spLocks noGrp="1"/>
          </p:cNvSpPr>
          <p:nvPr>
            <p:ph idx="1"/>
          </p:nvPr>
        </p:nvSpPr>
        <p:spPr/>
        <p:txBody>
          <a:bodyPr>
            <a:normAutofit fontScale="92500" lnSpcReduction="20000"/>
          </a:bodyPr>
          <a:lstStyle/>
          <a:p>
            <a:r>
              <a:rPr lang="en-US" dirty="0"/>
              <a:t>#include &lt;iostream&gt;  </a:t>
            </a:r>
          </a:p>
          <a:p>
            <a:r>
              <a:rPr lang="en-US" dirty="0"/>
              <a:t>using namespace std;  </a:t>
            </a:r>
          </a:p>
          <a:p>
            <a:r>
              <a:rPr lang="en-US" dirty="0"/>
              <a:t> class Animal {  </a:t>
            </a:r>
          </a:p>
          <a:p>
            <a:r>
              <a:rPr lang="en-US" dirty="0"/>
              <a:t>   public:  </a:t>
            </a:r>
          </a:p>
          <a:p>
            <a:r>
              <a:rPr lang="en-US" dirty="0"/>
              <a:t> void eat() {   </a:t>
            </a:r>
          </a:p>
          <a:p>
            <a:r>
              <a:rPr lang="en-US" dirty="0"/>
              <a:t>    </a:t>
            </a:r>
            <a:r>
              <a:rPr lang="en-US" dirty="0" err="1"/>
              <a:t>cout</a:t>
            </a:r>
            <a:r>
              <a:rPr lang="en-US" dirty="0"/>
              <a:t>&lt;&lt;"Eating..."&lt;&lt;</a:t>
            </a:r>
            <a:r>
              <a:rPr lang="en-US" dirty="0" err="1"/>
              <a:t>endl</a:t>
            </a:r>
            <a:r>
              <a:rPr lang="en-US" dirty="0"/>
              <a:t>;    }      };  </a:t>
            </a:r>
          </a:p>
          <a:p>
            <a:r>
              <a:rPr lang="en-US" dirty="0"/>
              <a:t>   class Dog: public Animal    {    </a:t>
            </a:r>
          </a:p>
          <a:p>
            <a:r>
              <a:rPr lang="en-US" dirty="0"/>
              <a:t>       public:  </a:t>
            </a:r>
          </a:p>
          <a:p>
            <a:r>
              <a:rPr lang="en-US" dirty="0"/>
              <a:t>     void bark(){  </a:t>
            </a:r>
          </a:p>
          <a:p>
            <a:r>
              <a:rPr lang="en-US" dirty="0"/>
              <a:t>    </a:t>
            </a:r>
            <a:r>
              <a:rPr lang="en-US" dirty="0" err="1"/>
              <a:t>cout</a:t>
            </a:r>
            <a:r>
              <a:rPr lang="en-US" dirty="0"/>
              <a:t>&lt;&lt;"Barking..."&lt;&lt;</a:t>
            </a:r>
            <a:r>
              <a:rPr lang="en-US" dirty="0" err="1"/>
              <a:t>endl</a:t>
            </a:r>
            <a:r>
              <a:rPr lang="en-US" dirty="0"/>
              <a:t>;     }     }; </a:t>
            </a:r>
          </a:p>
        </p:txBody>
      </p:sp>
    </p:spTree>
    <p:extLst>
      <p:ext uri="{BB962C8B-B14F-4D97-AF65-F5344CB8AC3E}">
        <p14:creationId xmlns:p14="http://schemas.microsoft.com/office/powerpoint/2010/main" val="21360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D15B-BCF0-4035-A3B2-41AC2AF34C0A}"/>
              </a:ext>
            </a:extLst>
          </p:cNvPr>
          <p:cNvSpPr>
            <a:spLocks noGrp="1"/>
          </p:cNvSpPr>
          <p:nvPr>
            <p:ph type="title"/>
          </p:nvPr>
        </p:nvSpPr>
        <p:spPr/>
        <p:txBody>
          <a:bodyPr/>
          <a:lstStyle/>
          <a:p>
            <a:pPr algn="ctr"/>
            <a:r>
              <a:rPr lang="en-US" sz="4400" b="1" dirty="0">
                <a:solidFill>
                  <a:srgbClr val="000000"/>
                </a:solidFill>
                <a:effectLst/>
                <a:latin typeface="Times New Roman" panose="02020603050405020304" pitchFamily="18" charset="0"/>
                <a:ea typeface="Calibri" panose="020F0502020204030204" pitchFamily="34" charset="0"/>
              </a:rPr>
              <a:t>Multi Level Inheritance Example</a:t>
            </a:r>
            <a:endParaRPr lang="en-US" dirty="0"/>
          </a:p>
        </p:txBody>
      </p:sp>
      <p:sp>
        <p:nvSpPr>
          <p:cNvPr id="3" name="Content Placeholder 2">
            <a:extLst>
              <a:ext uri="{FF2B5EF4-FFF2-40B4-BE49-F238E27FC236}">
                <a16:creationId xmlns:a16="http://schemas.microsoft.com/office/drawing/2014/main" id="{2AA21186-BD4B-4C7A-AF10-E529F1DF2562}"/>
              </a:ext>
            </a:extLst>
          </p:cNvPr>
          <p:cNvSpPr>
            <a:spLocks noGrp="1"/>
          </p:cNvSpPr>
          <p:nvPr>
            <p:ph idx="1"/>
          </p:nvPr>
        </p:nvSpPr>
        <p:spPr/>
        <p:txBody>
          <a:bodyPr>
            <a:normAutofit fontScale="92500" lnSpcReduction="20000"/>
          </a:bodyPr>
          <a:lstStyle/>
          <a:p>
            <a:r>
              <a:rPr lang="en-US" dirty="0"/>
              <a:t>class </a:t>
            </a:r>
            <a:r>
              <a:rPr lang="en-US" dirty="0" err="1"/>
              <a:t>BabyDog</a:t>
            </a:r>
            <a:r>
              <a:rPr lang="en-US" dirty="0"/>
              <a:t>: public Dog    {    </a:t>
            </a:r>
          </a:p>
          <a:p>
            <a:r>
              <a:rPr lang="en-US" dirty="0"/>
              <a:t>       public:  </a:t>
            </a:r>
          </a:p>
          <a:p>
            <a:r>
              <a:rPr lang="en-US" dirty="0"/>
              <a:t>     void weep() {  </a:t>
            </a:r>
          </a:p>
          <a:p>
            <a:r>
              <a:rPr lang="en-US" dirty="0"/>
              <a:t>    </a:t>
            </a:r>
            <a:r>
              <a:rPr lang="en-US" dirty="0" err="1"/>
              <a:t>cout</a:t>
            </a:r>
            <a:r>
              <a:rPr lang="en-US" dirty="0"/>
              <a:t>&lt;&lt;"Weeping...";      }     };   </a:t>
            </a:r>
          </a:p>
          <a:p>
            <a:r>
              <a:rPr lang="en-US" dirty="0"/>
              <a:t>int main(void) {  </a:t>
            </a:r>
          </a:p>
          <a:p>
            <a:r>
              <a:rPr lang="en-US" dirty="0"/>
              <a:t>    </a:t>
            </a:r>
            <a:r>
              <a:rPr lang="en-US" dirty="0" err="1"/>
              <a:t>BabyDog</a:t>
            </a:r>
            <a:r>
              <a:rPr lang="en-US" dirty="0"/>
              <a:t> d1;  </a:t>
            </a:r>
          </a:p>
          <a:p>
            <a:r>
              <a:rPr lang="en-US" dirty="0"/>
              <a:t>    d1.eat();  </a:t>
            </a:r>
          </a:p>
          <a:p>
            <a:r>
              <a:rPr lang="en-US" dirty="0"/>
              <a:t>    d1.bark();  </a:t>
            </a:r>
          </a:p>
          <a:p>
            <a:r>
              <a:rPr lang="en-US" dirty="0"/>
              <a:t>     d1.weep();  </a:t>
            </a:r>
          </a:p>
          <a:p>
            <a:r>
              <a:rPr lang="en-US" dirty="0"/>
              <a:t>     return 0;  } </a:t>
            </a:r>
          </a:p>
        </p:txBody>
      </p:sp>
    </p:spTree>
    <p:extLst>
      <p:ext uri="{BB962C8B-B14F-4D97-AF65-F5344CB8AC3E}">
        <p14:creationId xmlns:p14="http://schemas.microsoft.com/office/powerpoint/2010/main" val="86549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3D6C-F8A7-46E3-B0E9-571149A87C8F}"/>
              </a:ext>
            </a:extLst>
          </p:cNvPr>
          <p:cNvSpPr>
            <a:spLocks noGrp="1"/>
          </p:cNvSpPr>
          <p:nvPr>
            <p:ph type="title"/>
          </p:nvPr>
        </p:nvSpPr>
        <p:spPr/>
        <p:txBody>
          <a:bodyPr>
            <a:normAutofit/>
          </a:bodyPr>
          <a:lstStyle/>
          <a:p>
            <a:pPr algn="ctr"/>
            <a:r>
              <a:rPr lang="en-US" sz="3600" b="1" dirty="0">
                <a:solidFill>
                  <a:srgbClr val="000000"/>
                </a:solidFill>
                <a:effectLst/>
                <a:latin typeface="Times New Roman" panose="02020603050405020304" pitchFamily="18" charset="0"/>
                <a:ea typeface="Calibri" panose="020F0502020204030204" pitchFamily="34" charset="0"/>
              </a:rPr>
              <a:t>Multiple Inheritance</a:t>
            </a:r>
            <a:endParaRPr lang="en-US" sz="7200" b="1" dirty="0"/>
          </a:p>
        </p:txBody>
      </p:sp>
      <p:sp>
        <p:nvSpPr>
          <p:cNvPr id="3" name="Content Placeholder 2">
            <a:extLst>
              <a:ext uri="{FF2B5EF4-FFF2-40B4-BE49-F238E27FC236}">
                <a16:creationId xmlns:a16="http://schemas.microsoft.com/office/drawing/2014/main" id="{32EB4A84-393B-4BCA-8529-3312918A20A6}"/>
              </a:ext>
            </a:extLst>
          </p:cNvPr>
          <p:cNvSpPr>
            <a:spLocks noGrp="1"/>
          </p:cNvSpPr>
          <p:nvPr>
            <p:ph idx="1"/>
          </p:nvPr>
        </p:nvSpPr>
        <p:spPr/>
        <p:txBody>
          <a:bodyPr/>
          <a:lstStyle/>
          <a:p>
            <a:r>
              <a:rPr lang="en-US" b="1" dirty="0">
                <a:solidFill>
                  <a:srgbClr val="000000"/>
                </a:solidFill>
                <a:effectLst/>
                <a:latin typeface="Times New Roman" panose="02020603050405020304" pitchFamily="18" charset="0"/>
                <a:ea typeface="Times New Roman" panose="02020603050405020304" pitchFamily="18" charset="0"/>
              </a:rPr>
              <a:t>Multiple inheritance</a:t>
            </a:r>
            <a:r>
              <a:rPr lang="en-US" dirty="0">
                <a:solidFill>
                  <a:srgbClr val="000000"/>
                </a:solidFill>
                <a:effectLst/>
                <a:latin typeface="Times New Roman" panose="02020603050405020304" pitchFamily="18" charset="0"/>
                <a:ea typeface="Times New Roman" panose="02020603050405020304" pitchFamily="18" charset="0"/>
              </a:rPr>
              <a:t> is the process of deriving a new class that inherits the attributes from two or more classes.</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0F2696F-0D44-4425-AC40-502624B8010A}"/>
              </a:ext>
            </a:extLst>
          </p:cNvPr>
          <p:cNvPicPr>
            <a:picLocks noChangeAspect="1"/>
          </p:cNvPicPr>
          <p:nvPr/>
        </p:nvPicPr>
        <p:blipFill>
          <a:blip r:embed="rId2"/>
          <a:stretch>
            <a:fillRect/>
          </a:stretch>
        </p:blipFill>
        <p:spPr>
          <a:xfrm>
            <a:off x="2902227" y="2955235"/>
            <a:ext cx="5247860" cy="3034747"/>
          </a:xfrm>
          <a:prstGeom prst="rect">
            <a:avLst/>
          </a:prstGeom>
        </p:spPr>
      </p:pic>
    </p:spTree>
    <p:extLst>
      <p:ext uri="{BB962C8B-B14F-4D97-AF65-F5344CB8AC3E}">
        <p14:creationId xmlns:p14="http://schemas.microsoft.com/office/powerpoint/2010/main" val="133004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5EB-0AE8-4792-9AEB-53EA5461D8B7}"/>
              </a:ext>
            </a:extLst>
          </p:cNvPr>
          <p:cNvSpPr>
            <a:spLocks noGrp="1"/>
          </p:cNvSpPr>
          <p:nvPr>
            <p:ph type="title"/>
          </p:nvPr>
        </p:nvSpPr>
        <p:spPr>
          <a:xfrm>
            <a:off x="838200" y="372499"/>
            <a:ext cx="10515600" cy="1325563"/>
          </a:xfrm>
        </p:spPr>
        <p:txBody>
          <a:bodyPr>
            <a:normAutofit/>
          </a:bodyPr>
          <a:lstStyle/>
          <a:p>
            <a:pPr algn="ctr"/>
            <a:r>
              <a:rPr lang="en-US" sz="2800" b="1" dirty="0">
                <a:solidFill>
                  <a:srgbClr val="000000"/>
                </a:solidFill>
                <a:effectLst/>
                <a:latin typeface="Times New Roman" panose="02020603050405020304" pitchFamily="18" charset="0"/>
                <a:ea typeface="Times New Roman" panose="02020603050405020304" pitchFamily="18" charset="0"/>
              </a:rPr>
              <a:t>Syntax of the Derived class:</a:t>
            </a:r>
            <a:br>
              <a:rPr lang="en-US" sz="2800" dirty="0">
                <a:effectLst/>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9F8994E7-34C2-4798-AA6A-B07F8020ABCE}"/>
              </a:ext>
            </a:extLst>
          </p:cNvPr>
          <p:cNvSpPr>
            <a:spLocks noGrp="1"/>
          </p:cNvSpPr>
          <p:nvPr>
            <p:ph idx="1"/>
          </p:nvPr>
        </p:nvSpPr>
        <p:spPr/>
        <p:txBody>
          <a:bodyPr>
            <a:normAutofit/>
          </a:bodyPr>
          <a:lstStyle/>
          <a:p>
            <a:pPr marL="342900" marR="0" lvl="0" indent="-342900">
              <a:lnSpc>
                <a:spcPts val="1575"/>
              </a:lnSpc>
              <a:spcBef>
                <a:spcPts val="0"/>
              </a:spcBef>
              <a:spcAft>
                <a:spcPts val="0"/>
              </a:spcAft>
              <a:tabLst>
                <a:tab pos="457200" algn="l"/>
              </a:tabLst>
            </a:pPr>
            <a:endPar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visibility B-1, visibility B-2</a:t>
            </a:r>
          </a:p>
          <a:p>
            <a:pPr marL="342900" marR="0" lvl="0" indent="-342900">
              <a:lnSpc>
                <a:spcPts val="1575"/>
              </a:lnSpc>
              <a:spcBef>
                <a:spcPts val="0"/>
              </a:spcBef>
              <a:spcAft>
                <a:spcPts val="0"/>
              </a:spcAft>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ts val="1575"/>
              </a:lnSpc>
              <a:spcBef>
                <a:spcPts val="0"/>
              </a:spcBef>
              <a:spcAft>
                <a:spcPts val="0"/>
              </a:spcAft>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t>
            </a:r>
          </a:p>
          <a:p>
            <a:pPr marL="342900" marR="0" lvl="0" indent="-342900">
              <a:lnSpc>
                <a:spcPts val="1575"/>
              </a:lnSpc>
              <a:spcBef>
                <a:spcPts val="0"/>
              </a:spcBef>
              <a:spcAft>
                <a:spcPts val="0"/>
              </a:spcAft>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575"/>
              </a:lnSpc>
              <a:spcBef>
                <a:spcPts val="0"/>
              </a:spcBef>
              <a:spcAft>
                <a:spcPts val="0"/>
              </a:spcAft>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r>
              <a:rPr lang="en-US" b="0" i="0" dirty="0">
                <a:solidFill>
                  <a:srgbClr val="40424E"/>
                </a:solidFill>
                <a:effectLst/>
                <a:latin typeface="urw-din"/>
              </a:rPr>
              <a:t>Here, the number of base classes will be separated by a comma (‘, ‘) and access mode for every base class must be specified. </a:t>
            </a:r>
            <a:endParaRPr lang="en-US" dirty="0"/>
          </a:p>
        </p:txBody>
      </p:sp>
    </p:spTree>
    <p:extLst>
      <p:ext uri="{BB962C8B-B14F-4D97-AF65-F5344CB8AC3E}">
        <p14:creationId xmlns:p14="http://schemas.microsoft.com/office/powerpoint/2010/main" val="380848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C95C-7642-48A9-BE7E-143DA189F05E}"/>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AC3CECBF-2306-4B34-9F57-C9253FE974F2}"/>
              </a:ext>
            </a:extLst>
          </p:cNvPr>
          <p:cNvSpPr>
            <a:spLocks noGrp="1"/>
          </p:cNvSpPr>
          <p:nvPr>
            <p:ph idx="1"/>
          </p:nvPr>
        </p:nvSpPr>
        <p:spPr/>
        <p:txBody>
          <a:bodyPr>
            <a:normAutofit fontScale="77500" lnSpcReduction="20000"/>
          </a:bodyPr>
          <a:lstStyle/>
          <a:p>
            <a:r>
              <a:rPr lang="en-US" dirty="0"/>
              <a:t>class A  {  </a:t>
            </a:r>
          </a:p>
          <a:p>
            <a:r>
              <a:rPr lang="en-US" dirty="0"/>
              <a:t>    protected:  </a:t>
            </a:r>
          </a:p>
          <a:p>
            <a:r>
              <a:rPr lang="en-US" dirty="0"/>
              <a:t>     int a;  </a:t>
            </a:r>
          </a:p>
          <a:p>
            <a:r>
              <a:rPr lang="en-US" dirty="0"/>
              <a:t>    public:  </a:t>
            </a:r>
          </a:p>
          <a:p>
            <a:r>
              <a:rPr lang="en-US" dirty="0"/>
              <a:t>    void </a:t>
            </a:r>
            <a:r>
              <a:rPr lang="en-US" dirty="0" err="1"/>
              <a:t>get_a</a:t>
            </a:r>
            <a:r>
              <a:rPr lang="en-US" dirty="0"/>
              <a:t>(int n)  {  </a:t>
            </a:r>
          </a:p>
          <a:p>
            <a:r>
              <a:rPr lang="en-US" dirty="0"/>
              <a:t>        a = n;}  };  </a:t>
            </a:r>
          </a:p>
          <a:p>
            <a:r>
              <a:rPr lang="en-US" dirty="0"/>
              <a:t>  class B  {  </a:t>
            </a:r>
          </a:p>
          <a:p>
            <a:r>
              <a:rPr lang="en-US" dirty="0"/>
              <a:t>    protected:  </a:t>
            </a:r>
          </a:p>
          <a:p>
            <a:r>
              <a:rPr lang="en-US" dirty="0"/>
              <a:t>    int b;  </a:t>
            </a:r>
          </a:p>
          <a:p>
            <a:r>
              <a:rPr lang="en-US" dirty="0"/>
              <a:t>    public:  </a:t>
            </a:r>
          </a:p>
          <a:p>
            <a:r>
              <a:rPr lang="en-US" dirty="0"/>
              <a:t>    void </a:t>
            </a:r>
            <a:r>
              <a:rPr lang="en-US" dirty="0" err="1"/>
              <a:t>get_b</a:t>
            </a:r>
            <a:r>
              <a:rPr lang="en-US" dirty="0"/>
              <a:t>(int n)  {  </a:t>
            </a:r>
          </a:p>
          <a:p>
            <a:r>
              <a:rPr lang="en-US" dirty="0"/>
              <a:t>        b = n;  }  }; </a:t>
            </a:r>
          </a:p>
        </p:txBody>
      </p:sp>
    </p:spTree>
    <p:extLst>
      <p:ext uri="{BB962C8B-B14F-4D97-AF65-F5344CB8AC3E}">
        <p14:creationId xmlns:p14="http://schemas.microsoft.com/office/powerpoint/2010/main" val="242547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81F-5287-4DAD-8C70-718AFA45A022}"/>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445E9879-9F8C-4355-B8D6-BB79A48E6EE2}"/>
              </a:ext>
            </a:extLst>
          </p:cNvPr>
          <p:cNvSpPr>
            <a:spLocks noGrp="1"/>
          </p:cNvSpPr>
          <p:nvPr>
            <p:ph idx="1"/>
          </p:nvPr>
        </p:nvSpPr>
        <p:spPr>
          <a:xfrm>
            <a:off x="1104364" y="1533705"/>
            <a:ext cx="10515600" cy="4351338"/>
          </a:xfrm>
        </p:spPr>
        <p:txBody>
          <a:bodyPr>
            <a:normAutofit fontScale="62500" lnSpcReduction="20000"/>
          </a:bodyPr>
          <a:lstStyle/>
          <a:p>
            <a:r>
              <a:rPr lang="en-US" dirty="0"/>
              <a:t>class C : public </a:t>
            </a:r>
            <a:r>
              <a:rPr lang="en-US" dirty="0" err="1"/>
              <a:t>A,public</a:t>
            </a:r>
            <a:r>
              <a:rPr lang="en-US" dirty="0"/>
              <a:t> B  {  </a:t>
            </a:r>
          </a:p>
          <a:p>
            <a:r>
              <a:rPr lang="en-US" dirty="0"/>
              <a:t>   public:  </a:t>
            </a:r>
          </a:p>
          <a:p>
            <a:r>
              <a:rPr lang="en-US" dirty="0"/>
              <a:t>    void display()  {  </a:t>
            </a:r>
          </a:p>
          <a:p>
            <a:r>
              <a:rPr lang="en-US" dirty="0"/>
              <a:t>        std::</a:t>
            </a:r>
            <a:r>
              <a:rPr lang="en-US" dirty="0" err="1"/>
              <a:t>cout</a:t>
            </a:r>
            <a:r>
              <a:rPr lang="en-US" dirty="0"/>
              <a:t> &lt;&lt; "The value of a is : " &lt;&lt;a&lt;&lt; std::</a:t>
            </a:r>
            <a:r>
              <a:rPr lang="en-US" dirty="0" err="1"/>
              <a:t>endl</a:t>
            </a:r>
            <a:r>
              <a:rPr lang="en-US" dirty="0"/>
              <a:t>;  </a:t>
            </a:r>
          </a:p>
          <a:p>
            <a:r>
              <a:rPr lang="en-US" dirty="0"/>
              <a:t>        std::</a:t>
            </a:r>
            <a:r>
              <a:rPr lang="en-US" dirty="0" err="1"/>
              <a:t>cout</a:t>
            </a:r>
            <a:r>
              <a:rPr lang="en-US" dirty="0"/>
              <a:t> &lt;&lt; "The value of b is : " &lt;&lt;b&lt;&lt; std::</a:t>
            </a:r>
            <a:r>
              <a:rPr lang="en-US" dirty="0" err="1"/>
              <a:t>endl</a:t>
            </a:r>
            <a:r>
              <a:rPr lang="en-US" dirty="0"/>
              <a:t>;  </a:t>
            </a:r>
          </a:p>
          <a:p>
            <a:r>
              <a:rPr lang="en-US" dirty="0"/>
              <a:t>        </a:t>
            </a:r>
            <a:r>
              <a:rPr lang="en-US" dirty="0" err="1"/>
              <a:t>cout</a:t>
            </a:r>
            <a:r>
              <a:rPr lang="en-US" dirty="0"/>
              <a:t>&lt;&lt;"Addition of a and b is : "&lt;&lt;</a:t>
            </a:r>
            <a:r>
              <a:rPr lang="en-US" dirty="0" err="1"/>
              <a:t>a+b</a:t>
            </a:r>
            <a:r>
              <a:rPr lang="en-US" dirty="0"/>
              <a:t>;  }  };  </a:t>
            </a:r>
          </a:p>
          <a:p>
            <a:r>
              <a:rPr lang="en-US" dirty="0"/>
              <a:t>int main()  {  </a:t>
            </a:r>
          </a:p>
          <a:p>
            <a:r>
              <a:rPr lang="en-US" dirty="0"/>
              <a:t>   C </a:t>
            </a:r>
            <a:r>
              <a:rPr lang="en-US" dirty="0" err="1"/>
              <a:t>c</a:t>
            </a:r>
            <a:r>
              <a:rPr lang="en-US" dirty="0"/>
              <a:t>;  </a:t>
            </a:r>
          </a:p>
          <a:p>
            <a:r>
              <a:rPr lang="en-US" dirty="0"/>
              <a:t>   </a:t>
            </a:r>
            <a:r>
              <a:rPr lang="en-US" dirty="0" err="1"/>
              <a:t>c.get_a</a:t>
            </a:r>
            <a:r>
              <a:rPr lang="en-US" dirty="0"/>
              <a:t>(10);  </a:t>
            </a:r>
          </a:p>
          <a:p>
            <a:r>
              <a:rPr lang="en-US" dirty="0"/>
              <a:t>   </a:t>
            </a:r>
            <a:r>
              <a:rPr lang="en-US" dirty="0" err="1"/>
              <a:t>c.get_b</a:t>
            </a:r>
            <a:r>
              <a:rPr lang="en-US" dirty="0"/>
              <a:t>(20);  </a:t>
            </a:r>
          </a:p>
          <a:p>
            <a:r>
              <a:rPr lang="en-US" dirty="0"/>
              <a:t>   </a:t>
            </a:r>
            <a:r>
              <a:rPr lang="en-US" dirty="0" err="1"/>
              <a:t>c.display</a:t>
            </a:r>
            <a:r>
              <a:rPr lang="en-US" dirty="0"/>
              <a:t>();  </a:t>
            </a:r>
          </a:p>
          <a:p>
            <a:r>
              <a:rPr lang="en-US" dirty="0"/>
              <a:t>    return 0;  </a:t>
            </a:r>
          </a:p>
          <a:p>
            <a:r>
              <a:rPr lang="en-US" dirty="0"/>
              <a:t>} </a:t>
            </a:r>
          </a:p>
        </p:txBody>
      </p:sp>
    </p:spTree>
    <p:extLst>
      <p:ext uri="{BB962C8B-B14F-4D97-AF65-F5344CB8AC3E}">
        <p14:creationId xmlns:p14="http://schemas.microsoft.com/office/powerpoint/2010/main" val="1546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D2EA-8D4B-4392-B4B0-7508F4FB06AE}"/>
              </a:ext>
            </a:extLst>
          </p:cNvPr>
          <p:cNvSpPr>
            <a:spLocks noGrp="1"/>
          </p:cNvSpPr>
          <p:nvPr>
            <p:ph type="title"/>
          </p:nvPr>
        </p:nvSpPr>
        <p:spPr/>
        <p:txBody>
          <a:bodyPr/>
          <a:lstStyle/>
          <a:p>
            <a:pPr algn="ctr"/>
            <a:r>
              <a:rPr lang="en-US" b="1" i="0" dirty="0">
                <a:solidFill>
                  <a:srgbClr val="40424E"/>
                </a:solidFill>
                <a:effectLst/>
                <a:latin typeface="urw-din"/>
              </a:rPr>
              <a:t>Types of Inheritance</a:t>
            </a:r>
            <a:endParaRPr lang="en-US" dirty="0"/>
          </a:p>
        </p:txBody>
      </p:sp>
      <p:sp>
        <p:nvSpPr>
          <p:cNvPr id="3" name="Content Placeholder 2">
            <a:extLst>
              <a:ext uri="{FF2B5EF4-FFF2-40B4-BE49-F238E27FC236}">
                <a16:creationId xmlns:a16="http://schemas.microsoft.com/office/drawing/2014/main" id="{E8C82E8E-CA52-49F0-87DE-59CB43E8CD15}"/>
              </a:ext>
            </a:extLst>
          </p:cNvPr>
          <p:cNvSpPr>
            <a:spLocks noGrp="1"/>
          </p:cNvSpPr>
          <p:nvPr>
            <p:ph idx="1"/>
          </p:nvPr>
        </p:nvSpPr>
        <p:spPr/>
        <p:txBody>
          <a:bodyPr/>
          <a:lstStyle/>
          <a:p>
            <a:pPr marL="514350" indent="-514350" algn="l">
              <a:buFont typeface="+mj-lt"/>
              <a:buAutoNum type="arabicPeriod"/>
            </a:pPr>
            <a:r>
              <a:rPr lang="en-US" b="1" i="0" dirty="0">
                <a:solidFill>
                  <a:srgbClr val="202124"/>
                </a:solidFill>
                <a:effectLst/>
                <a:latin typeface="arial" panose="020B0604020202020204" pitchFamily="34" charset="0"/>
              </a:rPr>
              <a:t>Single Inheritance.</a:t>
            </a:r>
          </a:p>
          <a:p>
            <a:pPr marL="514350" indent="-514350" algn="l">
              <a:buFont typeface="+mj-lt"/>
              <a:buAutoNum type="arabicPeriod"/>
            </a:pPr>
            <a:r>
              <a:rPr lang="en-US" b="1" i="0" dirty="0">
                <a:solidFill>
                  <a:srgbClr val="202124"/>
                </a:solidFill>
                <a:effectLst/>
                <a:latin typeface="arial" panose="020B0604020202020204" pitchFamily="34" charset="0"/>
              </a:rPr>
              <a:t>Multilevel Inheritance.</a:t>
            </a:r>
          </a:p>
          <a:p>
            <a:pPr marL="514350" indent="-514350" algn="l">
              <a:buFont typeface="+mj-lt"/>
              <a:buAutoNum type="arabicPeriod"/>
            </a:pPr>
            <a:r>
              <a:rPr lang="en-US" b="1" i="0" dirty="0">
                <a:solidFill>
                  <a:srgbClr val="202124"/>
                </a:solidFill>
                <a:effectLst/>
                <a:latin typeface="arial" panose="020B0604020202020204" pitchFamily="34" charset="0"/>
              </a:rPr>
              <a:t>Multiple Inheritance.</a:t>
            </a:r>
          </a:p>
          <a:p>
            <a:pPr marL="514350" indent="-514350" algn="l">
              <a:buFont typeface="+mj-lt"/>
              <a:buAutoNum type="arabicPeriod"/>
            </a:pPr>
            <a:r>
              <a:rPr lang="en-US" b="1" i="0" dirty="0">
                <a:solidFill>
                  <a:srgbClr val="202124"/>
                </a:solidFill>
                <a:effectLst/>
                <a:latin typeface="arial" panose="020B0604020202020204" pitchFamily="34" charset="0"/>
              </a:rPr>
              <a:t>Hierarchical Inheritance.</a:t>
            </a:r>
          </a:p>
          <a:p>
            <a:pPr marL="514350" indent="-514350" algn="l">
              <a:buFont typeface="+mj-lt"/>
              <a:buAutoNum type="arabicPeriod"/>
            </a:pPr>
            <a:r>
              <a:rPr lang="en-US" b="1" i="0" dirty="0">
                <a:solidFill>
                  <a:srgbClr val="202124"/>
                </a:solidFill>
                <a:effectLst/>
                <a:latin typeface="arial" panose="020B0604020202020204" pitchFamily="34" charset="0"/>
              </a:rPr>
              <a:t>Hybrid Inheritance.</a:t>
            </a:r>
          </a:p>
          <a:p>
            <a:endParaRPr lang="en-US" dirty="0"/>
          </a:p>
        </p:txBody>
      </p:sp>
    </p:spTree>
    <p:extLst>
      <p:ext uri="{BB962C8B-B14F-4D97-AF65-F5344CB8AC3E}">
        <p14:creationId xmlns:p14="http://schemas.microsoft.com/office/powerpoint/2010/main" val="143834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4E09-28B9-4D38-9FA8-4D722D68D5B8}"/>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00F22F17-86E0-4D08-B373-8BB3CA0C4DAF}"/>
              </a:ext>
            </a:extLst>
          </p:cNvPr>
          <p:cNvSpPr>
            <a:spLocks noGrp="1"/>
          </p:cNvSpPr>
          <p:nvPr>
            <p:ph idx="1"/>
          </p:nvPr>
        </p:nvSpPr>
        <p:spPr/>
        <p:txBody>
          <a:bodyPr/>
          <a:lstStyle/>
          <a:p>
            <a:r>
              <a:rPr lang="en-US" sz="3200" dirty="0">
                <a:solidFill>
                  <a:srgbClr val="000000"/>
                </a:solidFill>
                <a:effectLst/>
                <a:latin typeface="Times New Roman" panose="02020603050405020304" pitchFamily="18" charset="0"/>
                <a:ea typeface="Times New Roman" panose="02020603050405020304" pitchFamily="18" charset="0"/>
              </a:rPr>
              <a:t>Ambiguity can be occurred in using the multiple inheritance when a function with the same name occurs in more than one base class.</a:t>
            </a:r>
            <a:endParaRPr lang="en-US" sz="3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7396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A5C7-A02C-4D7E-90FC-A6C25DE5B395}"/>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28861B40-44CC-4D6D-A4B9-0FD9D31EFC18}"/>
              </a:ext>
            </a:extLst>
          </p:cNvPr>
          <p:cNvSpPr>
            <a:spLocks noGrp="1"/>
          </p:cNvSpPr>
          <p:nvPr>
            <p:ph idx="1"/>
          </p:nvPr>
        </p:nvSpPr>
        <p:spPr/>
        <p:txBody>
          <a:bodyPr>
            <a:normAutofit fontScale="92500" lnSpcReduction="20000"/>
          </a:bodyPr>
          <a:lstStyle/>
          <a:p>
            <a:r>
              <a:rPr lang="en-US" dirty="0"/>
              <a:t>#include &lt;iostream&gt;  </a:t>
            </a:r>
          </a:p>
          <a:p>
            <a:r>
              <a:rPr lang="en-US" dirty="0"/>
              <a:t>using namespace std;  </a:t>
            </a:r>
          </a:p>
          <a:p>
            <a:r>
              <a:rPr lang="en-US" dirty="0"/>
              <a:t>class A  {  </a:t>
            </a:r>
          </a:p>
          <a:p>
            <a:r>
              <a:rPr lang="en-US" dirty="0"/>
              <a:t>    public:  </a:t>
            </a:r>
          </a:p>
          <a:p>
            <a:r>
              <a:rPr lang="en-US" dirty="0"/>
              <a:t>    void display()  {  </a:t>
            </a:r>
          </a:p>
          <a:p>
            <a:r>
              <a:rPr lang="en-US" dirty="0"/>
              <a:t>        std::</a:t>
            </a:r>
            <a:r>
              <a:rPr lang="en-US" dirty="0" err="1"/>
              <a:t>cout</a:t>
            </a:r>
            <a:r>
              <a:rPr lang="en-US" dirty="0"/>
              <a:t> &lt;&lt; "Class A" &lt;&lt; std::</a:t>
            </a:r>
            <a:r>
              <a:rPr lang="en-US" dirty="0" err="1"/>
              <a:t>endl</a:t>
            </a:r>
            <a:r>
              <a:rPr lang="en-US" dirty="0"/>
              <a:t>;  }  };  </a:t>
            </a:r>
          </a:p>
          <a:p>
            <a:r>
              <a:rPr lang="en-US" dirty="0"/>
              <a:t>class B  {  </a:t>
            </a:r>
          </a:p>
          <a:p>
            <a:r>
              <a:rPr lang="en-US" dirty="0"/>
              <a:t>    public:  </a:t>
            </a:r>
          </a:p>
          <a:p>
            <a:r>
              <a:rPr lang="en-US" dirty="0"/>
              <a:t>    void display()  {  </a:t>
            </a:r>
          </a:p>
          <a:p>
            <a:r>
              <a:rPr lang="en-US" dirty="0"/>
              <a:t>        std::</a:t>
            </a:r>
            <a:r>
              <a:rPr lang="en-US" dirty="0" err="1"/>
              <a:t>cout</a:t>
            </a:r>
            <a:r>
              <a:rPr lang="en-US" dirty="0"/>
              <a:t> &lt;&lt; "Class B" &lt;&lt; std::</a:t>
            </a:r>
            <a:r>
              <a:rPr lang="en-US" dirty="0" err="1"/>
              <a:t>endl</a:t>
            </a:r>
            <a:r>
              <a:rPr lang="en-US" dirty="0"/>
              <a:t>;  }  }; </a:t>
            </a:r>
          </a:p>
        </p:txBody>
      </p:sp>
    </p:spTree>
    <p:extLst>
      <p:ext uri="{BB962C8B-B14F-4D97-AF65-F5344CB8AC3E}">
        <p14:creationId xmlns:p14="http://schemas.microsoft.com/office/powerpoint/2010/main" val="429332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FD5-60B1-4EFE-9A02-A6876332DBB6}"/>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40545D28-EF20-4DCC-851B-0F617F468941}"/>
              </a:ext>
            </a:extLst>
          </p:cNvPr>
          <p:cNvSpPr>
            <a:spLocks noGrp="1"/>
          </p:cNvSpPr>
          <p:nvPr>
            <p:ph idx="1"/>
          </p:nvPr>
        </p:nvSpPr>
        <p:spPr/>
        <p:txBody>
          <a:bodyPr/>
          <a:lstStyle/>
          <a:p>
            <a:r>
              <a:rPr lang="en-US" dirty="0"/>
              <a:t>class C : public A, public B  {  </a:t>
            </a:r>
          </a:p>
          <a:p>
            <a:r>
              <a:rPr lang="en-US" dirty="0"/>
              <a:t>public:</a:t>
            </a:r>
          </a:p>
          <a:p>
            <a:r>
              <a:rPr lang="en-US" dirty="0"/>
              <a:t>    void view()  {  </a:t>
            </a:r>
          </a:p>
          <a:p>
            <a:r>
              <a:rPr lang="en-US" dirty="0"/>
              <a:t>        display();   }  };  </a:t>
            </a:r>
          </a:p>
          <a:p>
            <a:r>
              <a:rPr lang="en-US" dirty="0"/>
              <a:t>int main()  {  </a:t>
            </a:r>
          </a:p>
          <a:p>
            <a:r>
              <a:rPr lang="en-US" dirty="0"/>
              <a:t>    C </a:t>
            </a:r>
            <a:r>
              <a:rPr lang="en-US" dirty="0" err="1"/>
              <a:t>c</a:t>
            </a:r>
            <a:r>
              <a:rPr lang="en-US" dirty="0"/>
              <a:t>;  </a:t>
            </a:r>
          </a:p>
          <a:p>
            <a:r>
              <a:rPr lang="en-US" dirty="0"/>
              <a:t>    </a:t>
            </a:r>
            <a:r>
              <a:rPr lang="en-US" dirty="0" err="1"/>
              <a:t>c.view</a:t>
            </a:r>
            <a:r>
              <a:rPr lang="en-US" dirty="0"/>
              <a:t>();  </a:t>
            </a:r>
          </a:p>
          <a:p>
            <a:r>
              <a:rPr lang="en-US" dirty="0"/>
              <a:t>    return 0;  } </a:t>
            </a:r>
          </a:p>
        </p:txBody>
      </p:sp>
    </p:spTree>
    <p:extLst>
      <p:ext uri="{BB962C8B-B14F-4D97-AF65-F5344CB8AC3E}">
        <p14:creationId xmlns:p14="http://schemas.microsoft.com/office/powerpoint/2010/main" val="238521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03A2-C036-47A7-8FD1-AC6FE38DEFFD}"/>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3952D819-EBED-4ED9-95AF-756F6A44457B}"/>
              </a:ext>
            </a:extLst>
          </p:cNvPr>
          <p:cNvSpPr>
            <a:spLocks noGrp="1"/>
          </p:cNvSpPr>
          <p:nvPr>
            <p:ph idx="1"/>
          </p:nvPr>
        </p:nvSpPr>
        <p:spPr/>
        <p:txBody>
          <a:bodyPr/>
          <a:lstStyle/>
          <a:p>
            <a:pPr marL="0" indent="0">
              <a:buNone/>
            </a:pPr>
            <a:r>
              <a:rPr lang="en-US" dirty="0"/>
              <a:t>[Error] reference to 'display' is ambiguous</a:t>
            </a:r>
          </a:p>
          <a:p>
            <a:pPr marL="0" indent="0">
              <a:buNone/>
            </a:pPr>
            <a:endParaRPr lang="en-US" dirty="0"/>
          </a:p>
          <a:p>
            <a:pPr marL="0" indent="0">
              <a:buNone/>
            </a:pPr>
            <a:endParaRPr lang="en-US" dirty="0"/>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above issue can be resolved by using the class resolution operator with the function. In the above example, the derived class code can be rewritten as:</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9861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B5B9-4F01-4335-A2B4-666AB254F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9B903-FB4C-4504-B878-BDF0A67B9A76}"/>
              </a:ext>
            </a:extLst>
          </p:cNvPr>
          <p:cNvSpPr>
            <a:spLocks noGrp="1"/>
          </p:cNvSpPr>
          <p:nvPr>
            <p:ph idx="1"/>
          </p:nvPr>
        </p:nvSpPr>
        <p:spPr/>
        <p:txBody>
          <a:bodyPr>
            <a:normAutofit lnSpcReduction="10000"/>
          </a:bodyPr>
          <a:lstStyle/>
          <a:p>
            <a:r>
              <a:rPr lang="en-US" dirty="0"/>
              <a:t>class C : public A, public B  </a:t>
            </a:r>
          </a:p>
          <a:p>
            <a:r>
              <a:rPr lang="en-US" dirty="0"/>
              <a:t>{  </a:t>
            </a:r>
          </a:p>
          <a:p>
            <a:r>
              <a:rPr lang="en-US" dirty="0"/>
              <a:t>   public:   void view()  </a:t>
            </a:r>
          </a:p>
          <a:p>
            <a:r>
              <a:rPr lang="en-US" dirty="0"/>
              <a:t>    {  </a:t>
            </a:r>
          </a:p>
          <a:p>
            <a:r>
              <a:rPr lang="en-US" dirty="0"/>
              <a:t>        A :: display();         // Calling the display() function of class A.  </a:t>
            </a:r>
          </a:p>
          <a:p>
            <a:r>
              <a:rPr lang="en-US" dirty="0"/>
              <a:t>        B :: display();         // Calling the display() function of class B.  </a:t>
            </a:r>
          </a:p>
          <a:p>
            <a:r>
              <a:rPr lang="en-US" dirty="0"/>
              <a:t>  </a:t>
            </a:r>
          </a:p>
          <a:p>
            <a:r>
              <a:rPr lang="en-US" dirty="0"/>
              <a:t>    }  </a:t>
            </a:r>
          </a:p>
          <a:p>
            <a:r>
              <a:rPr lang="en-US" dirty="0"/>
              <a:t>};</a:t>
            </a:r>
          </a:p>
        </p:txBody>
      </p:sp>
    </p:spTree>
    <p:extLst>
      <p:ext uri="{BB962C8B-B14F-4D97-AF65-F5344CB8AC3E}">
        <p14:creationId xmlns:p14="http://schemas.microsoft.com/office/powerpoint/2010/main" val="43059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F7D0-A88C-4BAE-BD26-8AF9FE7E2D59}"/>
              </a:ext>
            </a:extLst>
          </p:cNvPr>
          <p:cNvSpPr>
            <a:spLocks noGrp="1"/>
          </p:cNvSpPr>
          <p:nvPr>
            <p:ph type="title"/>
          </p:nvPr>
        </p:nvSpPr>
        <p:spPr/>
        <p:txBody>
          <a:bodyPr>
            <a:normAutofit fontScale="90000"/>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Hierarchical Inheritance</a:t>
            </a:r>
            <a:br>
              <a:rPr lang="en-US" sz="32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3D5F74FD-6CD4-4076-93B5-E0BF2F91B8F4}"/>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Hierarchical inheritance is defined as the process of deriving more than one class from a base class.</a:t>
            </a:r>
            <a:endParaRPr lang="en-US" dirty="0">
              <a:effectLst/>
              <a:latin typeface="Times New Roman" panose="02020603050405020304" pitchFamily="18" charset="0"/>
              <a:ea typeface="Times New Roman" panose="02020603050405020304" pitchFamily="18" charset="0"/>
            </a:endParaRPr>
          </a:p>
          <a:p>
            <a:endParaRPr lang="en-US" sz="4000" dirty="0"/>
          </a:p>
        </p:txBody>
      </p:sp>
      <p:pic>
        <p:nvPicPr>
          <p:cNvPr id="4" name="Picture 3" descr="C++ Inheritance">
            <a:extLst>
              <a:ext uri="{FF2B5EF4-FFF2-40B4-BE49-F238E27FC236}">
                <a16:creationId xmlns:a16="http://schemas.microsoft.com/office/drawing/2014/main" id="{F01AEEAF-C789-48C0-B1A5-640705B0D1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9061" y="3428999"/>
            <a:ext cx="4094922" cy="2600739"/>
          </a:xfrm>
          <a:prstGeom prst="rect">
            <a:avLst/>
          </a:prstGeom>
          <a:noFill/>
          <a:ln>
            <a:noFill/>
          </a:ln>
        </p:spPr>
      </p:pic>
    </p:spTree>
    <p:extLst>
      <p:ext uri="{BB962C8B-B14F-4D97-AF65-F5344CB8AC3E}">
        <p14:creationId xmlns:p14="http://schemas.microsoft.com/office/powerpoint/2010/main" val="426063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FA24-0A8C-4C59-A979-F65327F8B732}"/>
              </a:ext>
            </a:extLst>
          </p:cNvPr>
          <p:cNvSpPr>
            <a:spLocks noGrp="1"/>
          </p:cNvSpPr>
          <p:nvPr>
            <p:ph type="title"/>
          </p:nvPr>
        </p:nvSpPr>
        <p:spPr/>
        <p:txBody>
          <a:bodyPr>
            <a:normAutofit fontScale="90000"/>
          </a:bodyPr>
          <a:lstStyle/>
          <a:p>
            <a:pPr algn="ctr"/>
            <a:r>
              <a:rPr lang="en-US" sz="3200" b="1" dirty="0">
                <a:solidFill>
                  <a:srgbClr val="000000"/>
                </a:solidFill>
                <a:effectLst/>
                <a:latin typeface="Times New Roman" panose="02020603050405020304" pitchFamily="18" charset="0"/>
                <a:ea typeface="Times New Roman" panose="02020603050405020304" pitchFamily="18" charset="0"/>
              </a:rPr>
              <a:t>Syntax of Hierarchical inheritance:</a:t>
            </a:r>
            <a:br>
              <a:rPr lang="en-US" sz="3200" b="1" dirty="0">
                <a:effectLst/>
                <a:latin typeface="Times New Roman" panose="02020603050405020304" pitchFamily="18" charset="0"/>
                <a:ea typeface="Times New Roman" panose="02020603050405020304" pitchFamily="18" charset="0"/>
              </a:rPr>
            </a:br>
            <a:endParaRPr lang="en-US" sz="6600" b="1" dirty="0"/>
          </a:p>
        </p:txBody>
      </p:sp>
      <p:sp>
        <p:nvSpPr>
          <p:cNvPr id="3" name="Content Placeholder 2">
            <a:extLst>
              <a:ext uri="{FF2B5EF4-FFF2-40B4-BE49-F238E27FC236}">
                <a16:creationId xmlns:a16="http://schemas.microsoft.com/office/drawing/2014/main" id="{F8758763-4B3A-4ED8-8BB5-68CDFDE9F72D}"/>
              </a:ext>
            </a:extLst>
          </p:cNvPr>
          <p:cNvSpPr>
            <a:spLocks noGrp="1"/>
          </p:cNvSpPr>
          <p:nvPr>
            <p:ph idx="1"/>
          </p:nvPr>
        </p:nvSpPr>
        <p:spPr/>
        <p:txBody>
          <a:bodyPr/>
          <a:lstStyle/>
          <a:p>
            <a:pPr marL="0" marR="0">
              <a:lnSpc>
                <a:spcPts val="1575"/>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ts val="1575"/>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322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FCF2-A1C2-4D73-9F30-7EB3B6A12AD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CDB4626C-C700-4316-8B10-4365419B83FD}"/>
              </a:ext>
            </a:extLst>
          </p:cNvPr>
          <p:cNvSpPr>
            <a:spLocks noGrp="1"/>
          </p:cNvSpPr>
          <p:nvPr>
            <p:ph idx="1"/>
          </p:nvPr>
        </p:nvSpPr>
        <p:spPr/>
        <p:txBody>
          <a:bodyPr>
            <a:normAutofit fontScale="92500" lnSpcReduction="20000"/>
          </a:bodyPr>
          <a:lstStyle/>
          <a:p>
            <a:r>
              <a:rPr lang="en-US" dirty="0"/>
              <a:t>#include &lt;iostream&gt;  </a:t>
            </a:r>
          </a:p>
          <a:p>
            <a:r>
              <a:rPr lang="en-US" dirty="0"/>
              <a:t>using namespace std;  </a:t>
            </a:r>
          </a:p>
          <a:p>
            <a:r>
              <a:rPr lang="en-US" dirty="0"/>
              <a:t>class Shape                 // Declaration of base class.  </a:t>
            </a:r>
          </a:p>
          <a:p>
            <a:r>
              <a:rPr lang="en-US" dirty="0"/>
              <a:t>{    public:  </a:t>
            </a:r>
          </a:p>
          <a:p>
            <a:r>
              <a:rPr lang="en-US" dirty="0"/>
              <a:t>    int a;  </a:t>
            </a:r>
          </a:p>
          <a:p>
            <a:r>
              <a:rPr lang="en-US" dirty="0"/>
              <a:t>    int b;  </a:t>
            </a:r>
          </a:p>
          <a:p>
            <a:r>
              <a:rPr lang="en-US" dirty="0"/>
              <a:t>    void </a:t>
            </a:r>
            <a:r>
              <a:rPr lang="en-US" dirty="0" err="1"/>
              <a:t>get_data</a:t>
            </a:r>
            <a:r>
              <a:rPr lang="en-US" dirty="0"/>
              <a:t>(int </a:t>
            </a:r>
            <a:r>
              <a:rPr lang="en-US" dirty="0" err="1"/>
              <a:t>n,int</a:t>
            </a:r>
            <a:r>
              <a:rPr lang="en-US" dirty="0"/>
              <a:t> m)    {  </a:t>
            </a:r>
          </a:p>
          <a:p>
            <a:r>
              <a:rPr lang="en-US" dirty="0"/>
              <a:t>        a= n;  </a:t>
            </a:r>
          </a:p>
          <a:p>
            <a:r>
              <a:rPr lang="en-US" dirty="0"/>
              <a:t>        b = m;   }  </a:t>
            </a:r>
          </a:p>
          <a:p>
            <a:r>
              <a:rPr lang="en-US" dirty="0"/>
              <a:t>}; </a:t>
            </a:r>
          </a:p>
        </p:txBody>
      </p:sp>
    </p:spTree>
    <p:extLst>
      <p:ext uri="{BB962C8B-B14F-4D97-AF65-F5344CB8AC3E}">
        <p14:creationId xmlns:p14="http://schemas.microsoft.com/office/powerpoint/2010/main" val="3463462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9397-A489-4D1D-AA43-6D2E931FC0F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9504183-42D7-4FA2-8F81-8C756B8F3EDA}"/>
              </a:ext>
            </a:extLst>
          </p:cNvPr>
          <p:cNvSpPr>
            <a:spLocks noGrp="1"/>
          </p:cNvSpPr>
          <p:nvPr>
            <p:ph idx="1"/>
          </p:nvPr>
        </p:nvSpPr>
        <p:spPr/>
        <p:txBody>
          <a:bodyPr>
            <a:normAutofit fontScale="92500" lnSpcReduction="20000"/>
          </a:bodyPr>
          <a:lstStyle/>
          <a:p>
            <a:r>
              <a:rPr lang="en-US" dirty="0"/>
              <a:t>class Rectangle : public Shape{  // inheriting Shape class   </a:t>
            </a:r>
          </a:p>
          <a:p>
            <a:r>
              <a:rPr lang="en-US" dirty="0"/>
              <a:t>    public:  </a:t>
            </a:r>
          </a:p>
          <a:p>
            <a:r>
              <a:rPr lang="en-US" dirty="0"/>
              <a:t>    int </a:t>
            </a:r>
            <a:r>
              <a:rPr lang="en-US" dirty="0" err="1"/>
              <a:t>rect_area</a:t>
            </a:r>
            <a:r>
              <a:rPr lang="en-US" dirty="0"/>
              <a:t>()  {  </a:t>
            </a:r>
          </a:p>
          <a:p>
            <a:r>
              <a:rPr lang="en-US" dirty="0"/>
              <a:t>        int result = a*b;  </a:t>
            </a:r>
          </a:p>
          <a:p>
            <a:r>
              <a:rPr lang="en-US" dirty="0"/>
              <a:t>        return result;  }  };  </a:t>
            </a:r>
          </a:p>
          <a:p>
            <a:r>
              <a:rPr lang="en-US" dirty="0"/>
              <a:t>class Triangle : public Shape {   // inheriting Shape class    </a:t>
            </a:r>
          </a:p>
          <a:p>
            <a:r>
              <a:rPr lang="en-US" dirty="0"/>
              <a:t>    public:  </a:t>
            </a:r>
          </a:p>
          <a:p>
            <a:r>
              <a:rPr lang="en-US" dirty="0"/>
              <a:t>    int </a:t>
            </a:r>
            <a:r>
              <a:rPr lang="en-US" dirty="0" err="1"/>
              <a:t>triangle_area</a:t>
            </a:r>
            <a:r>
              <a:rPr lang="en-US" dirty="0"/>
              <a:t>()  {  </a:t>
            </a:r>
          </a:p>
          <a:p>
            <a:r>
              <a:rPr lang="en-US" dirty="0"/>
              <a:t>        float result = 0.5*a*b;  </a:t>
            </a:r>
          </a:p>
          <a:p>
            <a:r>
              <a:rPr lang="en-US" dirty="0"/>
              <a:t>        return result;   } }; </a:t>
            </a:r>
          </a:p>
        </p:txBody>
      </p:sp>
    </p:spTree>
    <p:extLst>
      <p:ext uri="{BB962C8B-B14F-4D97-AF65-F5344CB8AC3E}">
        <p14:creationId xmlns:p14="http://schemas.microsoft.com/office/powerpoint/2010/main" val="10010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49DA-0747-438C-AA2E-93E6BAA11AA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E3DAD8A6-B812-4991-9F4B-3C537E0A20E2}"/>
              </a:ext>
            </a:extLst>
          </p:cNvPr>
          <p:cNvSpPr>
            <a:spLocks noGrp="1"/>
          </p:cNvSpPr>
          <p:nvPr>
            <p:ph idx="1"/>
          </p:nvPr>
        </p:nvSpPr>
        <p:spPr/>
        <p:txBody>
          <a:bodyPr>
            <a:normAutofit fontScale="62500" lnSpcReduction="20000"/>
          </a:bodyPr>
          <a:lstStyle/>
          <a:p>
            <a:r>
              <a:rPr lang="en-US" dirty="0"/>
              <a:t>int main()  {  </a:t>
            </a:r>
          </a:p>
          <a:p>
            <a:r>
              <a:rPr lang="en-US" dirty="0"/>
              <a:t>    Rectangle r;  </a:t>
            </a:r>
          </a:p>
          <a:p>
            <a:r>
              <a:rPr lang="en-US" dirty="0"/>
              <a:t>    Triangle t;  </a:t>
            </a:r>
          </a:p>
          <a:p>
            <a:r>
              <a:rPr lang="en-US" dirty="0"/>
              <a:t>    int </a:t>
            </a:r>
            <a:r>
              <a:rPr lang="en-US" dirty="0" err="1"/>
              <a:t>length,breadth,base,height</a:t>
            </a:r>
            <a:r>
              <a:rPr lang="en-US" dirty="0"/>
              <a:t>;  </a:t>
            </a:r>
          </a:p>
          <a:p>
            <a:r>
              <a:rPr lang="en-US" dirty="0"/>
              <a:t>    </a:t>
            </a:r>
            <a:r>
              <a:rPr lang="en-US" dirty="0" err="1"/>
              <a:t>cin</a:t>
            </a:r>
            <a:r>
              <a:rPr lang="en-US" dirty="0"/>
              <a:t>&gt;&gt;length&gt;&gt;breadth;  </a:t>
            </a:r>
          </a:p>
          <a:p>
            <a:r>
              <a:rPr lang="en-US" dirty="0"/>
              <a:t>    </a:t>
            </a:r>
            <a:r>
              <a:rPr lang="en-US" dirty="0" err="1"/>
              <a:t>r.get_data</a:t>
            </a:r>
            <a:r>
              <a:rPr lang="en-US" dirty="0"/>
              <a:t>(</a:t>
            </a:r>
            <a:r>
              <a:rPr lang="en-US" dirty="0" err="1"/>
              <a:t>length,breadth</a:t>
            </a:r>
            <a:r>
              <a:rPr lang="en-US" dirty="0"/>
              <a:t>);  </a:t>
            </a:r>
          </a:p>
          <a:p>
            <a:r>
              <a:rPr lang="en-US" dirty="0"/>
              <a:t>    int m = </a:t>
            </a:r>
            <a:r>
              <a:rPr lang="en-US" dirty="0" err="1"/>
              <a:t>r.rect_area</a:t>
            </a:r>
            <a:r>
              <a:rPr lang="en-US" dirty="0"/>
              <a:t>();  </a:t>
            </a:r>
          </a:p>
          <a:p>
            <a:r>
              <a:rPr lang="en-US" dirty="0"/>
              <a:t>    std::</a:t>
            </a:r>
            <a:r>
              <a:rPr lang="en-US" dirty="0" err="1"/>
              <a:t>cout</a:t>
            </a:r>
            <a:r>
              <a:rPr lang="en-US" dirty="0"/>
              <a:t> &lt;&lt; "Area of the rectangle is : " &lt;&lt;m&lt;&lt; std::</a:t>
            </a:r>
            <a:r>
              <a:rPr lang="en-US" dirty="0" err="1"/>
              <a:t>endl</a:t>
            </a:r>
            <a:r>
              <a:rPr lang="en-US" dirty="0"/>
              <a:t>;  </a:t>
            </a:r>
          </a:p>
          <a:p>
            <a:r>
              <a:rPr lang="en-US" dirty="0"/>
              <a:t>    </a:t>
            </a:r>
            <a:r>
              <a:rPr lang="en-US" dirty="0" err="1"/>
              <a:t>cin</a:t>
            </a:r>
            <a:r>
              <a:rPr lang="en-US" dirty="0"/>
              <a:t>&gt;&gt;base&gt;&gt;height;  </a:t>
            </a:r>
          </a:p>
          <a:p>
            <a:r>
              <a:rPr lang="en-US" dirty="0"/>
              <a:t>    </a:t>
            </a:r>
            <a:r>
              <a:rPr lang="en-US" dirty="0" err="1"/>
              <a:t>t.get_data</a:t>
            </a:r>
            <a:r>
              <a:rPr lang="en-US" dirty="0"/>
              <a:t>(</a:t>
            </a:r>
            <a:r>
              <a:rPr lang="en-US" dirty="0" err="1"/>
              <a:t>base,height</a:t>
            </a:r>
            <a:r>
              <a:rPr lang="en-US" dirty="0"/>
              <a:t>);  </a:t>
            </a:r>
          </a:p>
          <a:p>
            <a:r>
              <a:rPr lang="en-US" dirty="0"/>
              <a:t>    float n = </a:t>
            </a:r>
            <a:r>
              <a:rPr lang="en-US" dirty="0" err="1"/>
              <a:t>t.triangle_area</a:t>
            </a:r>
            <a:r>
              <a:rPr lang="en-US" dirty="0"/>
              <a:t>();  </a:t>
            </a:r>
          </a:p>
          <a:p>
            <a:r>
              <a:rPr lang="en-US" dirty="0"/>
              <a:t>    std::</a:t>
            </a:r>
            <a:r>
              <a:rPr lang="en-US" dirty="0" err="1"/>
              <a:t>cout</a:t>
            </a:r>
            <a:r>
              <a:rPr lang="en-US" dirty="0"/>
              <a:t> &lt;&lt;"Area of the triangle is : "  &lt;&lt; n&lt;&lt;std::</a:t>
            </a:r>
            <a:r>
              <a:rPr lang="en-US" dirty="0" err="1"/>
              <a:t>endl</a:t>
            </a:r>
            <a:r>
              <a:rPr lang="en-US" dirty="0"/>
              <a:t>;  </a:t>
            </a:r>
          </a:p>
          <a:p>
            <a:r>
              <a:rPr lang="en-US" dirty="0"/>
              <a:t>    return 0;  } </a:t>
            </a:r>
          </a:p>
        </p:txBody>
      </p:sp>
    </p:spTree>
    <p:extLst>
      <p:ext uri="{BB962C8B-B14F-4D97-AF65-F5344CB8AC3E}">
        <p14:creationId xmlns:p14="http://schemas.microsoft.com/office/powerpoint/2010/main" val="172377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24FD-371E-4E98-ADBA-B875BCD7FCF6}"/>
              </a:ext>
            </a:extLst>
          </p:cNvPr>
          <p:cNvSpPr>
            <a:spLocks noGrp="1"/>
          </p:cNvSpPr>
          <p:nvPr>
            <p:ph type="title"/>
          </p:nvPr>
        </p:nvSpPr>
        <p:spPr/>
        <p:txBody>
          <a:bodyPr/>
          <a:lstStyle/>
          <a:p>
            <a:pPr algn="ctr"/>
            <a:r>
              <a:rPr lang="en-US" b="1" i="0" dirty="0">
                <a:solidFill>
                  <a:srgbClr val="40424E"/>
                </a:solidFill>
                <a:effectLst/>
                <a:latin typeface="urw-din"/>
              </a:rPr>
              <a:t>Single Inheritance</a:t>
            </a:r>
            <a:endParaRPr lang="en-US" dirty="0"/>
          </a:p>
        </p:txBody>
      </p:sp>
      <p:sp>
        <p:nvSpPr>
          <p:cNvPr id="3" name="Content Placeholder 2">
            <a:extLst>
              <a:ext uri="{FF2B5EF4-FFF2-40B4-BE49-F238E27FC236}">
                <a16:creationId xmlns:a16="http://schemas.microsoft.com/office/drawing/2014/main" id="{FFF10376-6CC9-48C3-9E73-78ECA309077F}"/>
              </a:ext>
            </a:extLst>
          </p:cNvPr>
          <p:cNvSpPr>
            <a:spLocks noGrp="1"/>
          </p:cNvSpPr>
          <p:nvPr>
            <p:ph idx="1"/>
          </p:nvPr>
        </p:nvSpPr>
        <p:spPr/>
        <p:txBody>
          <a:bodyPr/>
          <a:lstStyle/>
          <a:p>
            <a:r>
              <a:rPr lang="en-US" dirty="0"/>
              <a:t>Single inheritance is defined as the inheritance in which a derived class is inherited from the only one base class</a:t>
            </a:r>
            <a:r>
              <a:rPr lang="en-US" b="0" i="0" dirty="0">
                <a:solidFill>
                  <a:srgbClr val="40424E"/>
                </a:solidFill>
                <a:effectLst/>
                <a:latin typeface="urw-din"/>
              </a:rPr>
              <a:t>. i.e. one sub class is inherited by one base class only.</a:t>
            </a:r>
          </a:p>
          <a:p>
            <a:endParaRPr lang="en-US" dirty="0"/>
          </a:p>
        </p:txBody>
      </p:sp>
      <p:pic>
        <p:nvPicPr>
          <p:cNvPr id="5" name="Picture 4">
            <a:extLst>
              <a:ext uri="{FF2B5EF4-FFF2-40B4-BE49-F238E27FC236}">
                <a16:creationId xmlns:a16="http://schemas.microsoft.com/office/drawing/2014/main" id="{B434A778-DBAF-47F6-B5FC-B7F4F5EA01A0}"/>
              </a:ext>
            </a:extLst>
          </p:cNvPr>
          <p:cNvPicPr>
            <a:picLocks noChangeAspect="1"/>
          </p:cNvPicPr>
          <p:nvPr/>
        </p:nvPicPr>
        <p:blipFill>
          <a:blip r:embed="rId2"/>
          <a:stretch>
            <a:fillRect/>
          </a:stretch>
        </p:blipFill>
        <p:spPr>
          <a:xfrm>
            <a:off x="4863547" y="3429000"/>
            <a:ext cx="1934817" cy="2747963"/>
          </a:xfrm>
          <a:prstGeom prst="rect">
            <a:avLst/>
          </a:prstGeom>
        </p:spPr>
      </p:pic>
    </p:spTree>
    <p:extLst>
      <p:ext uri="{BB962C8B-B14F-4D97-AF65-F5344CB8AC3E}">
        <p14:creationId xmlns:p14="http://schemas.microsoft.com/office/powerpoint/2010/main" val="212035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6A9D-17FE-4EE9-9B37-BA72917390FD}"/>
              </a:ext>
            </a:extLst>
          </p:cNvPr>
          <p:cNvSpPr>
            <a:spLocks noGrp="1"/>
          </p:cNvSpPr>
          <p:nvPr>
            <p:ph type="title"/>
          </p:nvPr>
        </p:nvSpPr>
        <p:spPr/>
        <p:txBody>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Hybrid Inheritance</a:t>
            </a:r>
            <a:b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D9CD7E-97F0-456E-973E-E20769DCCDD3}"/>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Hybrid inheritance is a combination of more than one type of inheritance.</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C++ Inheritance">
            <a:extLst>
              <a:ext uri="{FF2B5EF4-FFF2-40B4-BE49-F238E27FC236}">
                <a16:creationId xmlns:a16="http://schemas.microsoft.com/office/drawing/2014/main" id="{FA70297A-A53C-4654-9E4D-F807D93BF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6297" y="2765563"/>
            <a:ext cx="4585252" cy="3411400"/>
          </a:xfrm>
          <a:prstGeom prst="rect">
            <a:avLst/>
          </a:prstGeom>
          <a:noFill/>
          <a:ln>
            <a:noFill/>
          </a:ln>
        </p:spPr>
      </p:pic>
    </p:spTree>
    <p:extLst>
      <p:ext uri="{BB962C8B-B14F-4D97-AF65-F5344CB8AC3E}">
        <p14:creationId xmlns:p14="http://schemas.microsoft.com/office/powerpoint/2010/main" val="3974857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9885-638F-4F1B-ACB1-CB24DE1B421B}"/>
              </a:ext>
            </a:extLst>
          </p:cNvPr>
          <p:cNvSpPr>
            <a:spLocks noGrp="1"/>
          </p:cNvSpPr>
          <p:nvPr>
            <p:ph type="title"/>
          </p:nvPr>
        </p:nvSpPr>
        <p:spPr/>
        <p:txBody>
          <a:bodyPr/>
          <a:lstStyle/>
          <a:p>
            <a:pPr algn="ctr"/>
            <a:r>
              <a:rPr lang="en-US" b="1" dirty="0"/>
              <a:t>Example</a:t>
            </a:r>
          </a:p>
        </p:txBody>
      </p:sp>
      <p:sp>
        <p:nvSpPr>
          <p:cNvPr id="3" name="Content Placeholder 2">
            <a:extLst>
              <a:ext uri="{FF2B5EF4-FFF2-40B4-BE49-F238E27FC236}">
                <a16:creationId xmlns:a16="http://schemas.microsoft.com/office/drawing/2014/main" id="{9FD18B9C-9CCA-4BEE-86EB-D7A2115747C8}"/>
              </a:ext>
            </a:extLst>
          </p:cNvPr>
          <p:cNvSpPr>
            <a:spLocks noGrp="1"/>
          </p:cNvSpPr>
          <p:nvPr>
            <p:ph idx="1"/>
          </p:nvPr>
        </p:nvSpPr>
        <p:spPr/>
        <p:txBody>
          <a:bodyPr>
            <a:normAutofit fontScale="92500" lnSpcReduction="20000"/>
          </a:bodyPr>
          <a:lstStyle/>
          <a:p>
            <a:r>
              <a:rPr lang="en-US" dirty="0"/>
              <a:t>#include &lt;iostream&gt;  </a:t>
            </a:r>
          </a:p>
          <a:p>
            <a:r>
              <a:rPr lang="en-US" dirty="0"/>
              <a:t>using namespace std;  </a:t>
            </a:r>
          </a:p>
          <a:p>
            <a:r>
              <a:rPr lang="en-US" dirty="0"/>
              <a:t>class A  {  </a:t>
            </a:r>
          </a:p>
          <a:p>
            <a:r>
              <a:rPr lang="en-US" dirty="0"/>
              <a:t>    protected:  </a:t>
            </a:r>
          </a:p>
          <a:p>
            <a:r>
              <a:rPr lang="en-US" dirty="0"/>
              <a:t>    int a;  </a:t>
            </a:r>
          </a:p>
          <a:p>
            <a:r>
              <a:rPr lang="en-US" dirty="0"/>
              <a:t>    public:  </a:t>
            </a:r>
          </a:p>
          <a:p>
            <a:r>
              <a:rPr lang="en-US" dirty="0"/>
              <a:t>    void </a:t>
            </a:r>
            <a:r>
              <a:rPr lang="en-US" dirty="0" err="1"/>
              <a:t>get_a</a:t>
            </a:r>
            <a:r>
              <a:rPr lang="en-US" dirty="0"/>
              <a:t>()  {  </a:t>
            </a:r>
          </a:p>
          <a:p>
            <a:r>
              <a:rPr lang="en-US" dirty="0"/>
              <a:t>       std::</a:t>
            </a:r>
            <a:r>
              <a:rPr lang="en-US" dirty="0" err="1"/>
              <a:t>cout</a:t>
            </a:r>
            <a:r>
              <a:rPr lang="en-US" dirty="0"/>
              <a:t> &lt;&lt; "Enter the value of 'a' : " &lt;&lt; std::</a:t>
            </a:r>
            <a:r>
              <a:rPr lang="en-US" dirty="0" err="1"/>
              <a:t>endl</a:t>
            </a:r>
            <a:r>
              <a:rPr lang="en-US" dirty="0"/>
              <a:t>;  </a:t>
            </a:r>
          </a:p>
          <a:p>
            <a:r>
              <a:rPr lang="en-US" dirty="0"/>
              <a:t>       </a:t>
            </a:r>
            <a:r>
              <a:rPr lang="en-US" dirty="0" err="1"/>
              <a:t>cin</a:t>
            </a:r>
            <a:r>
              <a:rPr lang="en-US" dirty="0"/>
              <a:t>&gt;&gt;a; }  };  </a:t>
            </a:r>
          </a:p>
          <a:p>
            <a:r>
              <a:rPr lang="en-US" dirty="0"/>
              <a:t>  </a:t>
            </a:r>
          </a:p>
        </p:txBody>
      </p:sp>
    </p:spTree>
    <p:extLst>
      <p:ext uri="{BB962C8B-B14F-4D97-AF65-F5344CB8AC3E}">
        <p14:creationId xmlns:p14="http://schemas.microsoft.com/office/powerpoint/2010/main" val="22869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8B5A-9186-453A-AA39-738218A40250}"/>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ABDA2686-0996-43D2-AD7D-0AD08B26EBD5}"/>
              </a:ext>
            </a:extLst>
          </p:cNvPr>
          <p:cNvSpPr>
            <a:spLocks noGrp="1"/>
          </p:cNvSpPr>
          <p:nvPr>
            <p:ph idx="1"/>
          </p:nvPr>
        </p:nvSpPr>
        <p:spPr/>
        <p:txBody>
          <a:bodyPr/>
          <a:lstStyle/>
          <a:p>
            <a:r>
              <a:rPr lang="en-US" dirty="0"/>
              <a:t>class B : public A   {  </a:t>
            </a:r>
          </a:p>
          <a:p>
            <a:r>
              <a:rPr lang="en-US" dirty="0"/>
              <a:t>    protected:  </a:t>
            </a:r>
          </a:p>
          <a:p>
            <a:r>
              <a:rPr lang="en-US" dirty="0"/>
              <a:t>    int b;  </a:t>
            </a:r>
          </a:p>
          <a:p>
            <a:r>
              <a:rPr lang="en-US" dirty="0"/>
              <a:t>    public:  </a:t>
            </a:r>
          </a:p>
          <a:p>
            <a:r>
              <a:rPr lang="en-US" dirty="0"/>
              <a:t>    void </a:t>
            </a:r>
            <a:r>
              <a:rPr lang="en-US" dirty="0" err="1"/>
              <a:t>get_b</a:t>
            </a:r>
            <a:r>
              <a:rPr lang="en-US" dirty="0"/>
              <a:t>()  {  </a:t>
            </a:r>
          </a:p>
          <a:p>
            <a:r>
              <a:rPr lang="en-US" dirty="0"/>
              <a:t>        std::</a:t>
            </a:r>
            <a:r>
              <a:rPr lang="en-US" dirty="0" err="1"/>
              <a:t>cout</a:t>
            </a:r>
            <a:r>
              <a:rPr lang="en-US" dirty="0"/>
              <a:t> &lt;&lt; "Enter the value of 'b' : " &lt;&lt; std::</a:t>
            </a:r>
            <a:r>
              <a:rPr lang="en-US" dirty="0" err="1"/>
              <a:t>endl</a:t>
            </a:r>
            <a:r>
              <a:rPr lang="en-US" dirty="0"/>
              <a:t>;  </a:t>
            </a:r>
          </a:p>
          <a:p>
            <a:r>
              <a:rPr lang="en-US" dirty="0"/>
              <a:t>       </a:t>
            </a:r>
            <a:r>
              <a:rPr lang="en-US" dirty="0" err="1"/>
              <a:t>cin</a:t>
            </a:r>
            <a:r>
              <a:rPr lang="en-US" dirty="0"/>
              <a:t>&gt;&gt;b;  } }; </a:t>
            </a:r>
          </a:p>
          <a:p>
            <a:endParaRPr lang="en-US" dirty="0"/>
          </a:p>
        </p:txBody>
      </p:sp>
    </p:spTree>
    <p:extLst>
      <p:ext uri="{BB962C8B-B14F-4D97-AF65-F5344CB8AC3E}">
        <p14:creationId xmlns:p14="http://schemas.microsoft.com/office/powerpoint/2010/main" val="374904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2373-0777-4030-9810-E9A38598EA36}"/>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B5AAB705-C973-43E8-9328-76B1633FBDBE}"/>
              </a:ext>
            </a:extLst>
          </p:cNvPr>
          <p:cNvSpPr>
            <a:spLocks noGrp="1"/>
          </p:cNvSpPr>
          <p:nvPr>
            <p:ph idx="1"/>
          </p:nvPr>
        </p:nvSpPr>
        <p:spPr/>
        <p:txBody>
          <a:bodyPr>
            <a:normAutofit/>
          </a:bodyPr>
          <a:lstStyle/>
          <a:p>
            <a:r>
              <a:rPr lang="en-US" dirty="0"/>
              <a:t>class C : public A   {  </a:t>
            </a:r>
          </a:p>
          <a:p>
            <a:r>
              <a:rPr lang="en-US" dirty="0"/>
              <a:t>    protected:  </a:t>
            </a:r>
          </a:p>
          <a:p>
            <a:r>
              <a:rPr lang="en-US" dirty="0"/>
              <a:t>    int c;  </a:t>
            </a:r>
          </a:p>
          <a:p>
            <a:r>
              <a:rPr lang="en-US" dirty="0"/>
              <a:t>    public:  </a:t>
            </a:r>
          </a:p>
          <a:p>
            <a:r>
              <a:rPr lang="en-US" dirty="0"/>
              <a:t>    void </a:t>
            </a:r>
            <a:r>
              <a:rPr lang="en-US" dirty="0" err="1"/>
              <a:t>get_c</a:t>
            </a:r>
            <a:r>
              <a:rPr lang="en-US" dirty="0"/>
              <a:t>()  {  </a:t>
            </a:r>
          </a:p>
          <a:p>
            <a:r>
              <a:rPr lang="en-US" dirty="0"/>
              <a:t>        std::</a:t>
            </a:r>
            <a:r>
              <a:rPr lang="en-US" dirty="0" err="1"/>
              <a:t>cout</a:t>
            </a:r>
            <a:r>
              <a:rPr lang="en-US" dirty="0"/>
              <a:t> &lt;&lt; "Enter the value of c is : " &lt;&lt; std::</a:t>
            </a:r>
            <a:r>
              <a:rPr lang="en-US" dirty="0" err="1"/>
              <a:t>endl</a:t>
            </a:r>
            <a:r>
              <a:rPr lang="en-US" dirty="0"/>
              <a:t>;  </a:t>
            </a:r>
          </a:p>
          <a:p>
            <a:r>
              <a:rPr lang="en-US" dirty="0"/>
              <a:t>        </a:t>
            </a:r>
            <a:r>
              <a:rPr lang="en-US" dirty="0" err="1"/>
              <a:t>cin</a:t>
            </a:r>
            <a:r>
              <a:rPr lang="en-US" dirty="0"/>
              <a:t>&gt;&gt;c;   }  };  </a:t>
            </a:r>
          </a:p>
          <a:p>
            <a:r>
              <a:rPr lang="en-US" dirty="0"/>
              <a:t>  </a:t>
            </a:r>
          </a:p>
        </p:txBody>
      </p:sp>
    </p:spTree>
    <p:extLst>
      <p:ext uri="{BB962C8B-B14F-4D97-AF65-F5344CB8AC3E}">
        <p14:creationId xmlns:p14="http://schemas.microsoft.com/office/powerpoint/2010/main" val="45376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89BA-70CF-4603-9658-669187B3E6A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648D7F5-73CE-4DD7-B63C-9A0A7A780CB6}"/>
              </a:ext>
            </a:extLst>
          </p:cNvPr>
          <p:cNvSpPr>
            <a:spLocks noGrp="1"/>
          </p:cNvSpPr>
          <p:nvPr>
            <p:ph idx="1"/>
          </p:nvPr>
        </p:nvSpPr>
        <p:spPr/>
        <p:txBody>
          <a:bodyPr>
            <a:normAutofit fontScale="92500"/>
          </a:bodyPr>
          <a:lstStyle/>
          <a:p>
            <a:r>
              <a:rPr lang="en-US" dirty="0"/>
              <a:t>class D : public B, public C  {  </a:t>
            </a:r>
          </a:p>
          <a:p>
            <a:r>
              <a:rPr lang="en-US" dirty="0"/>
              <a:t>    protected:  </a:t>
            </a:r>
          </a:p>
          <a:p>
            <a:r>
              <a:rPr lang="en-US" dirty="0"/>
              <a:t>    int d;  </a:t>
            </a:r>
          </a:p>
          <a:p>
            <a:r>
              <a:rPr lang="en-US" dirty="0"/>
              <a:t>    public:  </a:t>
            </a:r>
          </a:p>
          <a:p>
            <a:r>
              <a:rPr lang="en-US" dirty="0"/>
              <a:t>    void </a:t>
            </a:r>
            <a:r>
              <a:rPr lang="en-US" dirty="0" err="1"/>
              <a:t>mul</a:t>
            </a:r>
            <a:r>
              <a:rPr lang="en-US" dirty="0"/>
              <a:t>()  {  </a:t>
            </a:r>
          </a:p>
          <a:p>
            <a:r>
              <a:rPr lang="en-US" dirty="0"/>
              <a:t>         </a:t>
            </a:r>
            <a:r>
              <a:rPr lang="en-US" dirty="0" err="1"/>
              <a:t>get_a</a:t>
            </a:r>
            <a:r>
              <a:rPr lang="en-US" dirty="0"/>
              <a:t>();  </a:t>
            </a:r>
          </a:p>
          <a:p>
            <a:r>
              <a:rPr lang="en-US" dirty="0"/>
              <a:t>         </a:t>
            </a:r>
            <a:r>
              <a:rPr lang="en-US" dirty="0" err="1"/>
              <a:t>get_b</a:t>
            </a:r>
            <a:r>
              <a:rPr lang="en-US" dirty="0"/>
              <a:t>();  </a:t>
            </a:r>
          </a:p>
          <a:p>
            <a:r>
              <a:rPr lang="en-US" dirty="0"/>
              <a:t>         </a:t>
            </a:r>
            <a:r>
              <a:rPr lang="en-US" dirty="0" err="1"/>
              <a:t>get_c</a:t>
            </a:r>
            <a:r>
              <a:rPr lang="en-US" dirty="0"/>
              <a:t>();  </a:t>
            </a:r>
          </a:p>
          <a:p>
            <a:r>
              <a:rPr lang="en-US" dirty="0"/>
              <a:t>         std::</a:t>
            </a:r>
            <a:r>
              <a:rPr lang="en-US" dirty="0" err="1"/>
              <a:t>cout</a:t>
            </a:r>
            <a:r>
              <a:rPr lang="en-US" dirty="0"/>
              <a:t> &lt;&lt; "Multiplication of </a:t>
            </a:r>
            <a:r>
              <a:rPr lang="en-US" dirty="0" err="1"/>
              <a:t>a,b,c</a:t>
            </a:r>
            <a:r>
              <a:rPr lang="en-US" dirty="0"/>
              <a:t> is : " &lt;&lt;a*b*c&lt;&lt; std::</a:t>
            </a:r>
            <a:r>
              <a:rPr lang="en-US" dirty="0" err="1"/>
              <a:t>endl</a:t>
            </a:r>
            <a:r>
              <a:rPr lang="en-US" dirty="0"/>
              <a:t>;  }  }; </a:t>
            </a:r>
          </a:p>
          <a:p>
            <a:endParaRPr lang="en-US" dirty="0"/>
          </a:p>
        </p:txBody>
      </p:sp>
    </p:spTree>
    <p:extLst>
      <p:ext uri="{BB962C8B-B14F-4D97-AF65-F5344CB8AC3E}">
        <p14:creationId xmlns:p14="http://schemas.microsoft.com/office/powerpoint/2010/main" val="1571863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CC99-E67C-4BD1-AB79-BD182BB9D93C}"/>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38622D0-C9D9-4F1A-9A68-2BC1D3B1D2D5}"/>
              </a:ext>
            </a:extLst>
          </p:cNvPr>
          <p:cNvSpPr>
            <a:spLocks noGrp="1"/>
          </p:cNvSpPr>
          <p:nvPr>
            <p:ph idx="1"/>
          </p:nvPr>
        </p:nvSpPr>
        <p:spPr/>
        <p:txBody>
          <a:bodyPr/>
          <a:lstStyle/>
          <a:p>
            <a:r>
              <a:rPr lang="en-US" dirty="0"/>
              <a:t>int main()  {  </a:t>
            </a:r>
          </a:p>
          <a:p>
            <a:r>
              <a:rPr lang="en-US" dirty="0"/>
              <a:t>    D </a:t>
            </a:r>
            <a:r>
              <a:rPr lang="en-US" dirty="0" err="1"/>
              <a:t>d</a:t>
            </a:r>
            <a:r>
              <a:rPr lang="en-US" dirty="0"/>
              <a:t>;  </a:t>
            </a:r>
          </a:p>
          <a:p>
            <a:r>
              <a:rPr lang="en-US" dirty="0"/>
              <a:t>    </a:t>
            </a:r>
            <a:r>
              <a:rPr lang="en-US" dirty="0" err="1"/>
              <a:t>d.mul</a:t>
            </a:r>
            <a:r>
              <a:rPr lang="en-US" dirty="0"/>
              <a:t>();  </a:t>
            </a:r>
          </a:p>
          <a:p>
            <a:r>
              <a:rPr lang="en-US" dirty="0"/>
              <a:t>    return 0;  } </a:t>
            </a:r>
          </a:p>
        </p:txBody>
      </p:sp>
    </p:spTree>
    <p:extLst>
      <p:ext uri="{BB962C8B-B14F-4D97-AF65-F5344CB8AC3E}">
        <p14:creationId xmlns:p14="http://schemas.microsoft.com/office/powerpoint/2010/main" val="379367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static members are inherited, are they static for the entire hierarchy, or just that class?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class </a:t>
            </a:r>
            <a:r>
              <a:rPr lang="en-US" dirty="0" err="1"/>
              <a:t>SomeClass</a:t>
            </a:r>
            <a:r>
              <a:rPr lang="en-US" dirty="0"/>
              <a:t>{</a:t>
            </a:r>
          </a:p>
          <a:p>
            <a:pPr marL="0" indent="0">
              <a:buNone/>
            </a:pPr>
            <a:r>
              <a:rPr lang="en-US" dirty="0"/>
              <a:t>    public:</a:t>
            </a:r>
          </a:p>
          <a:p>
            <a:pPr marL="0" indent="0">
              <a:buNone/>
            </a:pPr>
            <a:r>
              <a:rPr lang="en-US" dirty="0"/>
              <a:t>static int total;</a:t>
            </a:r>
          </a:p>
          <a:p>
            <a:pPr marL="0" indent="0">
              <a:buNone/>
            </a:pPr>
            <a:r>
              <a:rPr lang="en-US" dirty="0"/>
              <a:t>        </a:t>
            </a:r>
            <a:r>
              <a:rPr lang="en-US" dirty="0" err="1"/>
              <a:t>SomeClass</a:t>
            </a:r>
            <a:r>
              <a:rPr lang="en-US" dirty="0"/>
              <a:t>() {</a:t>
            </a:r>
          </a:p>
          <a:p>
            <a:pPr marL="0" indent="0">
              <a:buNone/>
            </a:pPr>
            <a:r>
              <a:rPr lang="en-US" dirty="0"/>
              <a:t>        total++;}</a:t>
            </a:r>
          </a:p>
          <a:p>
            <a:pPr marL="0" indent="0">
              <a:buNone/>
            </a:pPr>
            <a:r>
              <a:rPr lang="en-US" dirty="0"/>
              <a:t>void Print(string n) { </a:t>
            </a:r>
            <a:r>
              <a:rPr lang="en-US" dirty="0" err="1"/>
              <a:t>cout</a:t>
            </a:r>
            <a:r>
              <a:rPr lang="en-US" dirty="0"/>
              <a:t> &lt;&lt; n &lt;&lt; ".total = " &lt;&lt; total &lt;&lt; </a:t>
            </a:r>
            <a:r>
              <a:rPr lang="en-US" dirty="0" err="1"/>
              <a:t>endl</a:t>
            </a:r>
            <a:r>
              <a:rPr lang="en-US" dirty="0"/>
              <a:t>; }};</a:t>
            </a:r>
          </a:p>
          <a:p>
            <a:pPr marL="0" indent="0">
              <a:buNone/>
            </a:pPr>
            <a:r>
              <a:rPr lang="en-US" dirty="0" err="1"/>
              <a:t>int</a:t>
            </a:r>
            <a:r>
              <a:rPr lang="en-US" dirty="0"/>
              <a:t> </a:t>
            </a:r>
            <a:r>
              <a:rPr lang="en-US" dirty="0" err="1"/>
              <a:t>SomeClass</a:t>
            </a:r>
            <a:r>
              <a:rPr lang="en-US" dirty="0"/>
              <a:t>::total = 0;</a:t>
            </a:r>
          </a:p>
          <a:p>
            <a:pPr marL="0" indent="0">
              <a:buNone/>
            </a:pPr>
            <a:r>
              <a:rPr lang="en-US" dirty="0"/>
              <a:t>class </a:t>
            </a:r>
            <a:r>
              <a:rPr lang="en-US" dirty="0" err="1"/>
              <a:t>SomeDerivedClass</a:t>
            </a:r>
            <a:r>
              <a:rPr lang="en-US" dirty="0"/>
              <a:t>: public </a:t>
            </a:r>
            <a:r>
              <a:rPr lang="en-US" dirty="0" err="1"/>
              <a:t>SomeClass</a:t>
            </a:r>
            <a:r>
              <a:rPr lang="en-US" dirty="0"/>
              <a:t>{</a:t>
            </a:r>
          </a:p>
          <a:p>
            <a:pPr marL="0" indent="0">
              <a:buNone/>
            </a:pPr>
            <a:r>
              <a:rPr lang="en-US" dirty="0"/>
              <a:t>    public:</a:t>
            </a:r>
          </a:p>
          <a:p>
            <a:pPr marL="0" indent="0">
              <a:buNone/>
            </a:pPr>
            <a:r>
              <a:rPr lang="en-US" dirty="0"/>
              <a:t>        </a:t>
            </a:r>
            <a:r>
              <a:rPr lang="en-US" dirty="0" err="1"/>
              <a:t>SomeDerivedClass</a:t>
            </a:r>
            <a:r>
              <a:rPr lang="en-US" dirty="0"/>
              <a:t>() {total++;}};</a:t>
            </a:r>
          </a:p>
        </p:txBody>
      </p:sp>
    </p:spTree>
    <p:extLst>
      <p:ext uri="{BB962C8B-B14F-4D97-AF65-F5344CB8AC3E}">
        <p14:creationId xmlns:p14="http://schemas.microsoft.com/office/powerpoint/2010/main" val="247373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48A1-ED00-B165-FA3F-6B18354269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18D1EB-6867-6684-A4C7-537AF8783ED6}"/>
              </a:ext>
            </a:extLst>
          </p:cNvPr>
          <p:cNvSpPr>
            <a:spLocks noGrp="1"/>
          </p:cNvSpPr>
          <p:nvPr>
            <p:ph idx="1"/>
          </p:nvPr>
        </p:nvSpPr>
        <p:spPr/>
        <p:txBody>
          <a:bodyPr/>
          <a:lstStyle/>
          <a:p>
            <a:r>
              <a:rPr lang="en-US" dirty="0"/>
              <a:t>int main(int </a:t>
            </a:r>
            <a:r>
              <a:rPr lang="en-US" dirty="0" err="1"/>
              <a:t>argc</a:t>
            </a:r>
            <a:r>
              <a:rPr lang="en-US" dirty="0"/>
              <a:t>, char ** </a:t>
            </a:r>
            <a:r>
              <a:rPr lang="en-US" dirty="0" err="1"/>
              <a:t>argv</a:t>
            </a:r>
            <a:r>
              <a:rPr lang="en-US" dirty="0"/>
              <a:t>){</a:t>
            </a:r>
          </a:p>
          <a:p>
            <a:r>
              <a:rPr lang="en-US" dirty="0"/>
              <a:t>    </a:t>
            </a:r>
            <a:r>
              <a:rPr lang="en-US" dirty="0" err="1"/>
              <a:t>SomeClass</a:t>
            </a:r>
            <a:r>
              <a:rPr lang="en-US" dirty="0"/>
              <a:t> A;</a:t>
            </a:r>
          </a:p>
          <a:p>
            <a:r>
              <a:rPr lang="en-US" dirty="0"/>
              <a:t>    </a:t>
            </a:r>
            <a:r>
              <a:rPr lang="en-US" dirty="0" err="1"/>
              <a:t>SomeClass</a:t>
            </a:r>
            <a:r>
              <a:rPr lang="en-US" dirty="0"/>
              <a:t> B;</a:t>
            </a:r>
          </a:p>
          <a:p>
            <a:r>
              <a:rPr lang="en-US" dirty="0"/>
              <a:t>    </a:t>
            </a:r>
            <a:r>
              <a:rPr lang="en-US" dirty="0" err="1"/>
              <a:t>SomeDerivedClass</a:t>
            </a:r>
            <a:r>
              <a:rPr lang="en-US" dirty="0"/>
              <a:t> C;</a:t>
            </a:r>
          </a:p>
          <a:p>
            <a:r>
              <a:rPr lang="en-US" dirty="0"/>
              <a:t>    </a:t>
            </a:r>
            <a:r>
              <a:rPr lang="en-US" dirty="0" err="1"/>
              <a:t>A.Print</a:t>
            </a:r>
            <a:r>
              <a:rPr lang="en-US" dirty="0"/>
              <a:t>("A");</a:t>
            </a:r>
          </a:p>
          <a:p>
            <a:r>
              <a:rPr lang="en-US" dirty="0"/>
              <a:t>    </a:t>
            </a:r>
            <a:r>
              <a:rPr lang="en-US" dirty="0" err="1"/>
              <a:t>B.Print</a:t>
            </a:r>
            <a:r>
              <a:rPr lang="en-US" dirty="0"/>
              <a:t>("B");</a:t>
            </a:r>
          </a:p>
          <a:p>
            <a:r>
              <a:rPr lang="en-US" dirty="0"/>
              <a:t>    </a:t>
            </a:r>
            <a:r>
              <a:rPr lang="en-US" dirty="0" err="1"/>
              <a:t>C.Print</a:t>
            </a:r>
            <a:r>
              <a:rPr lang="en-US" dirty="0"/>
              <a:t>("C");</a:t>
            </a:r>
          </a:p>
          <a:p>
            <a:pPr marL="0" indent="0">
              <a:buNone/>
            </a:pPr>
            <a:r>
              <a:rPr lang="en-US" dirty="0"/>
              <a:t>    return 0;}</a:t>
            </a:r>
          </a:p>
          <a:p>
            <a:pPr marL="0" indent="0">
              <a:buNone/>
            </a:pPr>
            <a:endParaRPr lang="en-US" dirty="0"/>
          </a:p>
        </p:txBody>
      </p:sp>
    </p:spTree>
    <p:extLst>
      <p:ext uri="{BB962C8B-B14F-4D97-AF65-F5344CB8AC3E}">
        <p14:creationId xmlns:p14="http://schemas.microsoft.com/office/powerpoint/2010/main" val="3876042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495675" y="2701131"/>
            <a:ext cx="5200650" cy="2600325"/>
          </a:xfrm>
          <a:prstGeom prst="rect">
            <a:avLst/>
          </a:prstGeom>
        </p:spPr>
      </p:pic>
    </p:spTree>
    <p:extLst>
      <p:ext uri="{BB962C8B-B14F-4D97-AF65-F5344CB8AC3E}">
        <p14:creationId xmlns:p14="http://schemas.microsoft.com/office/powerpoint/2010/main" val="4082573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8151-6155-8628-CBD8-21DB4D3D0DCF}"/>
              </a:ext>
            </a:extLst>
          </p:cNvPr>
          <p:cNvSpPr>
            <a:spLocks noGrp="1"/>
          </p:cNvSpPr>
          <p:nvPr>
            <p:ph type="title"/>
          </p:nvPr>
        </p:nvSpPr>
        <p:spPr/>
        <p:txBody>
          <a:bodyPr/>
          <a:lstStyle/>
          <a:p>
            <a:r>
              <a:rPr lang="en-US" dirty="0"/>
              <a:t>When </a:t>
            </a:r>
            <a:r>
              <a:rPr lang="en-US" b="1" dirty="0"/>
              <a:t>static members</a:t>
            </a:r>
            <a:r>
              <a:rPr lang="en-US" dirty="0"/>
              <a:t> are inherited in C++</a:t>
            </a:r>
          </a:p>
        </p:txBody>
      </p:sp>
      <p:sp>
        <p:nvSpPr>
          <p:cNvPr id="3" name="Content Placeholder 2">
            <a:extLst>
              <a:ext uri="{FF2B5EF4-FFF2-40B4-BE49-F238E27FC236}">
                <a16:creationId xmlns:a16="http://schemas.microsoft.com/office/drawing/2014/main" id="{EDDD2526-11AA-AF5A-5571-69E1DD46559F}"/>
              </a:ext>
            </a:extLst>
          </p:cNvPr>
          <p:cNvSpPr>
            <a:spLocks noGrp="1"/>
          </p:cNvSpPr>
          <p:nvPr>
            <p:ph idx="1"/>
          </p:nvPr>
        </p:nvSpPr>
        <p:spPr/>
        <p:txBody>
          <a:bodyPr>
            <a:normAutofit lnSpcReduction="10000"/>
          </a:bodyPr>
          <a:lstStyle/>
          <a:p>
            <a:r>
              <a:rPr lang="en-US" dirty="0"/>
              <a:t>When </a:t>
            </a:r>
            <a:r>
              <a:rPr lang="en-US" b="1" dirty="0"/>
              <a:t>static members</a:t>
            </a:r>
            <a:r>
              <a:rPr lang="en-US" dirty="0"/>
              <a:t> are inherited in C++, they remain </a:t>
            </a:r>
            <a:r>
              <a:rPr lang="en-US" b="1" dirty="0"/>
              <a:t>shared across the entire hierarchy</a:t>
            </a:r>
            <a:r>
              <a:rPr lang="en-US" dirty="0"/>
              <a:t>. This means that there is only </a:t>
            </a:r>
            <a:r>
              <a:rPr lang="en-US" b="1" dirty="0"/>
              <a:t>one copy</a:t>
            </a:r>
            <a:r>
              <a:rPr lang="en-US" dirty="0"/>
              <a:t> of the static member, regardless of how many derived classes or instances exist.</a:t>
            </a:r>
          </a:p>
          <a:p>
            <a:pPr>
              <a:buFont typeface="+mj-lt"/>
              <a:buAutoNum type="arabicPeriod"/>
            </a:pPr>
            <a:r>
              <a:rPr lang="en-US" b="1" dirty="0"/>
              <a:t>Static members belong to the class, not an instance</a:t>
            </a:r>
            <a:endParaRPr lang="en-US" dirty="0"/>
          </a:p>
          <a:p>
            <a:pPr marL="742950" lvl="1" indent="-285750">
              <a:buFont typeface="+mj-lt"/>
              <a:buAutoNum type="arabicPeriod"/>
            </a:pPr>
            <a:r>
              <a:rPr lang="en-US" dirty="0"/>
              <a:t>A static member is </a:t>
            </a:r>
            <a:r>
              <a:rPr lang="en-US" b="1" dirty="0"/>
              <a:t>shared among all instances</a:t>
            </a:r>
            <a:r>
              <a:rPr lang="en-US" dirty="0"/>
              <a:t> of the class.</a:t>
            </a:r>
          </a:p>
          <a:p>
            <a:pPr marL="742950" lvl="1" indent="-285750">
              <a:buFont typeface="+mj-lt"/>
              <a:buAutoNum type="arabicPeriod"/>
            </a:pPr>
            <a:r>
              <a:rPr lang="en-US" dirty="0"/>
              <a:t>Even when inherited, it remains </a:t>
            </a:r>
            <a:r>
              <a:rPr lang="en-US" b="1" dirty="0"/>
              <a:t>associated with the base class</a:t>
            </a:r>
            <a:r>
              <a:rPr lang="en-US" dirty="0"/>
              <a:t>.</a:t>
            </a:r>
          </a:p>
          <a:p>
            <a:pPr>
              <a:buFont typeface="+mj-lt"/>
              <a:buAutoNum type="arabicPeriod"/>
            </a:pPr>
            <a:r>
              <a:rPr lang="en-US" b="1" dirty="0"/>
              <a:t>Inheritance of Static Members</a:t>
            </a:r>
            <a:endParaRPr lang="en-US" dirty="0"/>
          </a:p>
          <a:p>
            <a:pPr marL="742950" lvl="1" indent="-285750">
              <a:buFont typeface="+mj-lt"/>
              <a:buAutoNum type="arabicPeriod"/>
            </a:pPr>
            <a:r>
              <a:rPr lang="en-US" dirty="0"/>
              <a:t>A derived class </a:t>
            </a:r>
            <a:r>
              <a:rPr lang="en-US" b="1" dirty="0"/>
              <a:t>inherits</a:t>
            </a:r>
            <a:r>
              <a:rPr lang="en-US" dirty="0"/>
              <a:t> the static member but </a:t>
            </a:r>
            <a:r>
              <a:rPr lang="en-US" b="1" dirty="0"/>
              <a:t>does not create a new copy</a:t>
            </a:r>
            <a:r>
              <a:rPr lang="en-US" dirty="0"/>
              <a:t>.</a:t>
            </a:r>
          </a:p>
          <a:p>
            <a:pPr marL="742950" lvl="1" indent="-285750">
              <a:buFont typeface="+mj-lt"/>
              <a:buAutoNum type="arabicPeriod"/>
            </a:pPr>
            <a:r>
              <a:rPr lang="en-US" dirty="0"/>
              <a:t>Both the base and derived class refer to the </a:t>
            </a:r>
            <a:r>
              <a:rPr lang="en-US" b="1" dirty="0"/>
              <a:t>same single instance</a:t>
            </a:r>
            <a:r>
              <a:rPr lang="en-US" dirty="0"/>
              <a:t> of the static member.</a:t>
            </a:r>
          </a:p>
          <a:p>
            <a:endParaRPr lang="en-US" dirty="0"/>
          </a:p>
        </p:txBody>
      </p:sp>
    </p:spTree>
    <p:extLst>
      <p:ext uri="{BB962C8B-B14F-4D97-AF65-F5344CB8AC3E}">
        <p14:creationId xmlns:p14="http://schemas.microsoft.com/office/powerpoint/2010/main" val="80721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4904-D0A9-41F7-80D6-7380613C0F31}"/>
              </a:ext>
            </a:extLst>
          </p:cNvPr>
          <p:cNvSpPr>
            <a:spLocks noGrp="1"/>
          </p:cNvSpPr>
          <p:nvPr>
            <p:ph type="title"/>
          </p:nvPr>
        </p:nvSpPr>
        <p:spPr/>
        <p:txBody>
          <a:bodyPr/>
          <a:lstStyle/>
          <a:p>
            <a:pPr algn="ctr"/>
            <a:r>
              <a:rPr lang="en-US" b="1" i="0" dirty="0">
                <a:solidFill>
                  <a:srgbClr val="40424E"/>
                </a:solidFill>
                <a:effectLst/>
                <a:latin typeface="urw-din"/>
              </a:rPr>
              <a:t>Syntax</a:t>
            </a:r>
            <a:r>
              <a:rPr lang="en-US" b="0" i="0" dirty="0">
                <a:solidFill>
                  <a:srgbClr val="40424E"/>
                </a:solidFill>
                <a:effectLst/>
                <a:latin typeface="urw-din"/>
              </a:rPr>
              <a:t>: </a:t>
            </a:r>
            <a:endParaRPr lang="en-US" dirty="0"/>
          </a:p>
        </p:txBody>
      </p:sp>
      <p:pic>
        <p:nvPicPr>
          <p:cNvPr id="5" name="Content Placeholder 4">
            <a:extLst>
              <a:ext uri="{FF2B5EF4-FFF2-40B4-BE49-F238E27FC236}">
                <a16:creationId xmlns:a16="http://schemas.microsoft.com/office/drawing/2014/main" id="{B0C40F86-DC63-4C3E-877D-37F8AEC9CD31}"/>
              </a:ext>
            </a:extLst>
          </p:cNvPr>
          <p:cNvPicPr>
            <a:picLocks noGrp="1" noChangeAspect="1"/>
          </p:cNvPicPr>
          <p:nvPr>
            <p:ph idx="1"/>
          </p:nvPr>
        </p:nvPicPr>
        <p:blipFill>
          <a:blip r:embed="rId2"/>
          <a:stretch>
            <a:fillRect/>
          </a:stretch>
        </p:blipFill>
        <p:spPr>
          <a:xfrm>
            <a:off x="2040835" y="2305879"/>
            <a:ext cx="7036903" cy="3525078"/>
          </a:xfrm>
        </p:spPr>
      </p:pic>
    </p:spTree>
    <p:extLst>
      <p:ext uri="{BB962C8B-B14F-4D97-AF65-F5344CB8AC3E}">
        <p14:creationId xmlns:p14="http://schemas.microsoft.com/office/powerpoint/2010/main" val="341577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83CD-D67B-BC6D-E20A-0F95D4A7719C}"/>
              </a:ext>
            </a:extLst>
          </p:cNvPr>
          <p:cNvSpPr>
            <a:spLocks noGrp="1"/>
          </p:cNvSpPr>
          <p:nvPr>
            <p:ph type="title"/>
          </p:nvPr>
        </p:nvSpPr>
        <p:spPr>
          <a:xfrm>
            <a:off x="838200" y="365125"/>
            <a:ext cx="10515600" cy="779863"/>
          </a:xfrm>
        </p:spPr>
        <p:txBody>
          <a:bodyPr/>
          <a:lstStyle/>
          <a:p>
            <a:r>
              <a:rPr lang="en-US" dirty="0"/>
              <a:t>When </a:t>
            </a:r>
            <a:r>
              <a:rPr lang="en-US" b="1" dirty="0"/>
              <a:t>static members</a:t>
            </a:r>
            <a:r>
              <a:rPr lang="en-US" dirty="0"/>
              <a:t> are inherited in C++</a:t>
            </a:r>
          </a:p>
        </p:txBody>
      </p:sp>
      <p:sp>
        <p:nvSpPr>
          <p:cNvPr id="3" name="Content Placeholder 2">
            <a:extLst>
              <a:ext uri="{FF2B5EF4-FFF2-40B4-BE49-F238E27FC236}">
                <a16:creationId xmlns:a16="http://schemas.microsoft.com/office/drawing/2014/main" id="{D1478E98-EBB4-2E0E-DB16-44982D7B169A}"/>
              </a:ext>
            </a:extLst>
          </p:cNvPr>
          <p:cNvSpPr>
            <a:spLocks noGrp="1"/>
          </p:cNvSpPr>
          <p:nvPr>
            <p:ph idx="1"/>
          </p:nvPr>
        </p:nvSpPr>
        <p:spPr>
          <a:xfrm>
            <a:off x="838200" y="1272209"/>
            <a:ext cx="10515600" cy="4904754"/>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Base {</a:t>
            </a:r>
          </a:p>
          <a:p>
            <a:pPr marL="0" indent="0">
              <a:buNone/>
            </a:pPr>
            <a:r>
              <a:rPr lang="en-US" dirty="0"/>
              <a:t>public:</a:t>
            </a:r>
          </a:p>
          <a:p>
            <a:pPr marL="0" indent="0">
              <a:buNone/>
            </a:pPr>
            <a:r>
              <a:rPr lang="en-US" dirty="0"/>
              <a:t>    static int </a:t>
            </a:r>
            <a:r>
              <a:rPr lang="en-US" dirty="0" err="1"/>
              <a:t>staticVar</a:t>
            </a:r>
            <a:r>
              <a:rPr lang="en-US" dirty="0"/>
              <a:t>; // Shared across the hierarchy</a:t>
            </a:r>
          </a:p>
          <a:p>
            <a:pPr marL="0" indent="0">
              <a:buNone/>
            </a:pPr>
            <a:r>
              <a:rPr lang="en-US" dirty="0"/>
              <a:t>};</a:t>
            </a:r>
          </a:p>
          <a:p>
            <a:pPr marL="0" indent="0">
              <a:buNone/>
            </a:pPr>
            <a:r>
              <a:rPr lang="en-US" dirty="0"/>
              <a:t>class Derived : public Base {};</a:t>
            </a:r>
          </a:p>
          <a:p>
            <a:pPr marL="0" indent="0">
              <a:buNone/>
            </a:pPr>
            <a:r>
              <a:rPr lang="en-US" dirty="0"/>
              <a:t>int Base :: </a:t>
            </a:r>
            <a:r>
              <a:rPr lang="en-US" dirty="0" err="1"/>
              <a:t>staticVar</a:t>
            </a:r>
            <a:r>
              <a:rPr lang="en-US" dirty="0"/>
              <a:t>; </a:t>
            </a:r>
          </a:p>
          <a:p>
            <a:pPr marL="0" indent="0">
              <a:buNone/>
            </a:pPr>
            <a:r>
              <a:rPr lang="en-US" dirty="0"/>
              <a:t>int main() {</a:t>
            </a:r>
          </a:p>
          <a:p>
            <a:pPr marL="0" indent="0">
              <a:buNone/>
            </a:pPr>
            <a:r>
              <a:rPr lang="en-US" dirty="0"/>
              <a:t>    </a:t>
            </a:r>
            <a:r>
              <a:rPr lang="en-US" dirty="0" err="1"/>
              <a:t>cout</a:t>
            </a:r>
            <a:r>
              <a:rPr lang="en-US" dirty="0"/>
              <a:t> &lt;&lt; "Base::</a:t>
            </a:r>
            <a:r>
              <a:rPr lang="en-US" dirty="0" err="1"/>
              <a:t>staticVar</a:t>
            </a:r>
            <a:r>
              <a:rPr lang="en-US" dirty="0"/>
              <a:t>: " &lt;&lt; Base::</a:t>
            </a:r>
            <a:r>
              <a:rPr lang="en-US" dirty="0" err="1"/>
              <a:t>staticVar</a:t>
            </a:r>
            <a:r>
              <a:rPr lang="en-US" dirty="0"/>
              <a:t> &lt;&lt; </a:t>
            </a:r>
            <a:r>
              <a:rPr lang="en-US" dirty="0" err="1"/>
              <a:t>endl</a:t>
            </a:r>
            <a:r>
              <a:rPr lang="en-US" dirty="0"/>
              <a:t>;</a:t>
            </a:r>
          </a:p>
          <a:p>
            <a:pPr marL="0" indent="0">
              <a:buNone/>
            </a:pPr>
            <a:r>
              <a:rPr lang="en-US" dirty="0"/>
              <a:t>    </a:t>
            </a:r>
            <a:r>
              <a:rPr lang="en-US" dirty="0" err="1"/>
              <a:t>cout</a:t>
            </a:r>
            <a:r>
              <a:rPr lang="en-US" dirty="0"/>
              <a:t> &lt;&lt; "Derived::</a:t>
            </a:r>
            <a:r>
              <a:rPr lang="en-US" dirty="0" err="1"/>
              <a:t>staticVar</a:t>
            </a:r>
            <a:r>
              <a:rPr lang="en-US" dirty="0"/>
              <a:t>: " &lt;&lt; Derived::</a:t>
            </a:r>
            <a:r>
              <a:rPr lang="en-US" dirty="0" err="1"/>
              <a:t>staticVar</a:t>
            </a:r>
            <a:r>
              <a:rPr lang="en-US" dirty="0"/>
              <a:t> &lt;&lt; </a:t>
            </a:r>
            <a:r>
              <a:rPr lang="en-US" dirty="0" err="1"/>
              <a:t>endl</a:t>
            </a:r>
            <a:r>
              <a:rPr lang="en-US" dirty="0"/>
              <a:t>;</a:t>
            </a:r>
          </a:p>
          <a:p>
            <a:pPr marL="0" indent="0">
              <a:buNone/>
            </a:pPr>
            <a:r>
              <a:rPr lang="en-US" dirty="0"/>
              <a:t>    Derived::</a:t>
            </a:r>
            <a:r>
              <a:rPr lang="en-US" dirty="0" err="1"/>
              <a:t>staticVar</a:t>
            </a:r>
            <a:r>
              <a:rPr lang="en-US" dirty="0"/>
              <a:t> = 20;</a:t>
            </a:r>
          </a:p>
          <a:p>
            <a:pPr marL="0" indent="0">
              <a:buNone/>
            </a:pPr>
            <a:r>
              <a:rPr lang="en-US" dirty="0"/>
              <a:t>    </a:t>
            </a:r>
            <a:r>
              <a:rPr lang="en-US" dirty="0" err="1"/>
              <a:t>cout</a:t>
            </a:r>
            <a:r>
              <a:rPr lang="en-US" dirty="0"/>
              <a:t> &lt;&lt; "After modifying Derived::</a:t>
            </a:r>
            <a:r>
              <a:rPr lang="en-US" dirty="0" err="1"/>
              <a:t>staticVar</a:t>
            </a:r>
            <a:r>
              <a:rPr lang="en-US" dirty="0"/>
              <a:t>" &lt;&lt; </a:t>
            </a:r>
            <a:r>
              <a:rPr lang="en-US" dirty="0" err="1"/>
              <a:t>endl</a:t>
            </a:r>
            <a:r>
              <a:rPr lang="en-US" dirty="0"/>
              <a:t>;</a:t>
            </a:r>
          </a:p>
          <a:p>
            <a:pPr marL="0" indent="0">
              <a:buNone/>
            </a:pPr>
            <a:r>
              <a:rPr lang="en-US" dirty="0"/>
              <a:t>    </a:t>
            </a:r>
            <a:r>
              <a:rPr lang="en-US" dirty="0" err="1"/>
              <a:t>cout</a:t>
            </a:r>
            <a:r>
              <a:rPr lang="en-US" dirty="0"/>
              <a:t> &lt;&lt; "Base::</a:t>
            </a:r>
            <a:r>
              <a:rPr lang="en-US" dirty="0" err="1"/>
              <a:t>staticVar</a:t>
            </a:r>
            <a:r>
              <a:rPr lang="en-US" dirty="0"/>
              <a:t>: " &lt;&lt; Base::</a:t>
            </a:r>
            <a:r>
              <a:rPr lang="en-US" dirty="0" err="1"/>
              <a:t>staticVar</a:t>
            </a:r>
            <a:r>
              <a:rPr lang="en-US" dirty="0"/>
              <a:t> &lt;&lt; </a:t>
            </a:r>
            <a:r>
              <a:rPr lang="en-US" dirty="0" err="1"/>
              <a:t>endl</a:t>
            </a:r>
            <a:r>
              <a:rPr lang="en-US" dirty="0"/>
              <a:t>;</a:t>
            </a:r>
          </a:p>
          <a:p>
            <a:pPr marL="0" indent="0">
              <a:buNone/>
            </a:pPr>
            <a:r>
              <a:rPr lang="en-US" dirty="0"/>
              <a:t>    </a:t>
            </a:r>
            <a:r>
              <a:rPr lang="en-US" dirty="0" err="1"/>
              <a:t>cout</a:t>
            </a:r>
            <a:r>
              <a:rPr lang="en-US" dirty="0"/>
              <a:t> &lt;&lt; "Derived::</a:t>
            </a:r>
            <a:r>
              <a:rPr lang="en-US" dirty="0" err="1"/>
              <a:t>staticVar</a:t>
            </a:r>
            <a:r>
              <a:rPr lang="en-US" dirty="0"/>
              <a:t>: " &lt;&lt; Derived::</a:t>
            </a:r>
            <a:r>
              <a:rPr lang="en-US" dirty="0" err="1"/>
              <a:t>staticVar</a:t>
            </a:r>
            <a:r>
              <a:rPr lang="en-US" dirty="0"/>
              <a:t> &lt;&lt; </a:t>
            </a:r>
            <a:r>
              <a:rPr lang="en-US" dirty="0" err="1"/>
              <a:t>endl</a:t>
            </a:r>
            <a:r>
              <a:rPr lang="en-US" dirty="0"/>
              <a:t>;</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63575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3E4-35B6-46B5-96FE-AA3D2B2FD194}"/>
              </a:ext>
            </a:extLst>
          </p:cNvPr>
          <p:cNvSpPr>
            <a:spLocks noGrp="1"/>
          </p:cNvSpPr>
          <p:nvPr>
            <p:ph type="title"/>
          </p:nvPr>
        </p:nvSpPr>
        <p:spPr/>
        <p:txBody>
          <a:bodyPr/>
          <a:lstStyle/>
          <a:p>
            <a:pPr algn="ctr"/>
            <a:r>
              <a:rPr lang="en-US" b="1" dirty="0"/>
              <a:t>Task</a:t>
            </a:r>
          </a:p>
        </p:txBody>
      </p:sp>
      <p:sp>
        <p:nvSpPr>
          <p:cNvPr id="3" name="Content Placeholder 2">
            <a:extLst>
              <a:ext uri="{FF2B5EF4-FFF2-40B4-BE49-F238E27FC236}">
                <a16:creationId xmlns:a16="http://schemas.microsoft.com/office/drawing/2014/main" id="{39B15B08-1F57-4A1E-B206-C311F85C4E1A}"/>
              </a:ext>
            </a:extLst>
          </p:cNvPr>
          <p:cNvSpPr>
            <a:spLocks noGrp="1"/>
          </p:cNvSpPr>
          <p:nvPr>
            <p:ph idx="1"/>
          </p:nvPr>
        </p:nvSpPr>
        <p:spPr/>
        <p:txBody>
          <a:bodyPr/>
          <a:lstStyle/>
          <a:p>
            <a:pPr algn="just"/>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Create a class named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MusicalComposition</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that contains fields for title, composer, and year written(attribute a only accessible by its subclass). Include a setter function that requires all three values and an appropriate display function. The child class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NationalAnthem</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contains an additional field that holds the name of the anthem’s nation. The child class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setter</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requires a value for this additional field. The child class also contains a display function. Write a main() function that instantiates object of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subclass</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and call both display functions . </a:t>
            </a:r>
            <a:endParaRPr lang="en-US"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endParaRPr lang="en-US" dirty="0"/>
          </a:p>
        </p:txBody>
      </p:sp>
    </p:spTree>
    <p:extLst>
      <p:ext uri="{BB962C8B-B14F-4D97-AF65-F5344CB8AC3E}">
        <p14:creationId xmlns:p14="http://schemas.microsoft.com/office/powerpoint/2010/main" val="2123505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  </a:t>
            </a:r>
          </a:p>
          <a:p>
            <a:r>
              <a:rPr lang="en-US" dirty="0"/>
              <a:t>#include &lt;String&gt;</a:t>
            </a:r>
          </a:p>
          <a:p>
            <a:r>
              <a:rPr lang="en-US" dirty="0"/>
              <a:t>#include&lt;</a:t>
            </a:r>
            <a:r>
              <a:rPr lang="en-US" dirty="0" err="1"/>
              <a:t>ios</a:t>
            </a:r>
            <a:r>
              <a:rPr lang="en-US" dirty="0"/>
              <a:t>&gt; //used to get stream size</a:t>
            </a:r>
          </a:p>
          <a:p>
            <a:r>
              <a:rPr lang="en-US" dirty="0"/>
              <a:t>#include&lt;limits&gt; //used to get numeric limits</a:t>
            </a:r>
          </a:p>
          <a:p>
            <a:r>
              <a:rPr lang="en-US" dirty="0"/>
              <a:t>using namespace </a:t>
            </a:r>
            <a:r>
              <a:rPr lang="en-US" dirty="0" err="1"/>
              <a:t>std</a:t>
            </a:r>
            <a:r>
              <a:rPr lang="en-US" dirty="0"/>
              <a:t>;  </a:t>
            </a:r>
          </a:p>
          <a:p>
            <a:r>
              <a:rPr lang="en-US" dirty="0"/>
              <a:t>class </a:t>
            </a:r>
            <a:r>
              <a:rPr lang="en-US" dirty="0" err="1"/>
              <a:t>MusicComposition</a:t>
            </a:r>
            <a:r>
              <a:rPr lang="en-US" dirty="0"/>
              <a:t>  {  </a:t>
            </a:r>
          </a:p>
          <a:p>
            <a:r>
              <a:rPr lang="en-US" dirty="0"/>
              <a:t>protected:</a:t>
            </a:r>
          </a:p>
          <a:p>
            <a:r>
              <a:rPr lang="en-US" dirty="0"/>
              <a:t>	string </a:t>
            </a:r>
            <a:r>
              <a:rPr lang="en-US" dirty="0" err="1"/>
              <a:t>title,compose</a:t>
            </a:r>
            <a:r>
              <a:rPr lang="en-US" dirty="0"/>
              <a:t>;</a:t>
            </a:r>
          </a:p>
          <a:p>
            <a:r>
              <a:rPr lang="en-US" dirty="0"/>
              <a:t>	</a:t>
            </a:r>
            <a:r>
              <a:rPr lang="en-US" dirty="0" err="1"/>
              <a:t>int</a:t>
            </a:r>
            <a:r>
              <a:rPr lang="en-US" dirty="0"/>
              <a:t> year;</a:t>
            </a:r>
          </a:p>
          <a:p>
            <a:r>
              <a:rPr lang="en-US" dirty="0"/>
              <a:t>    public: </a:t>
            </a:r>
          </a:p>
          <a:p>
            <a:r>
              <a:rPr lang="en-US" dirty="0"/>
              <a:t>	void </a:t>
            </a:r>
            <a:r>
              <a:rPr lang="en-US" dirty="0" err="1"/>
              <a:t>setA</a:t>
            </a:r>
            <a:r>
              <a:rPr lang="en-US" dirty="0"/>
              <a:t>(){</a:t>
            </a:r>
          </a:p>
          <a:p>
            <a:r>
              <a:rPr lang="en-US" dirty="0"/>
              <a:t>		</a:t>
            </a:r>
            <a:r>
              <a:rPr lang="en-US" dirty="0" err="1"/>
              <a:t>cout</a:t>
            </a:r>
            <a:r>
              <a:rPr lang="en-US" dirty="0"/>
              <a:t> &lt;&lt; "enter title"&lt;&lt; </a:t>
            </a:r>
            <a:r>
              <a:rPr lang="en-US" dirty="0" err="1"/>
              <a:t>endl</a:t>
            </a:r>
            <a:r>
              <a:rPr lang="en-US" dirty="0"/>
              <a:t>;</a:t>
            </a:r>
          </a:p>
          <a:p>
            <a:r>
              <a:rPr lang="en-US" dirty="0"/>
              <a:t>		</a:t>
            </a:r>
            <a:r>
              <a:rPr lang="en-US" dirty="0" err="1"/>
              <a:t>getline</a:t>
            </a:r>
            <a:r>
              <a:rPr lang="en-US" dirty="0"/>
              <a:t>(</a:t>
            </a:r>
            <a:r>
              <a:rPr lang="en-US" dirty="0" err="1"/>
              <a:t>cin</a:t>
            </a:r>
            <a:r>
              <a:rPr lang="en-US" dirty="0"/>
              <a:t> ,title);</a:t>
            </a:r>
          </a:p>
          <a:p>
            <a:r>
              <a:rPr lang="en-US" dirty="0"/>
              <a:t>		</a:t>
            </a:r>
            <a:r>
              <a:rPr lang="en-US" dirty="0" err="1"/>
              <a:t>cout</a:t>
            </a:r>
            <a:r>
              <a:rPr lang="en-US" dirty="0"/>
              <a:t> &lt;&lt; "composer"&lt;&lt; </a:t>
            </a:r>
            <a:r>
              <a:rPr lang="en-US" dirty="0" err="1"/>
              <a:t>endl</a:t>
            </a:r>
            <a:r>
              <a:rPr lang="en-US" dirty="0"/>
              <a:t>;</a:t>
            </a:r>
          </a:p>
          <a:p>
            <a:r>
              <a:rPr lang="en-US" dirty="0"/>
              <a:t>		</a:t>
            </a:r>
            <a:r>
              <a:rPr lang="en-US" dirty="0" err="1"/>
              <a:t>getline</a:t>
            </a:r>
            <a:r>
              <a:rPr lang="en-US" dirty="0"/>
              <a:t>(</a:t>
            </a:r>
            <a:r>
              <a:rPr lang="en-US" dirty="0" err="1"/>
              <a:t>cin</a:t>
            </a:r>
            <a:r>
              <a:rPr lang="en-US" dirty="0"/>
              <a:t> ,compose);</a:t>
            </a:r>
          </a:p>
          <a:p>
            <a:r>
              <a:rPr lang="en-US" dirty="0"/>
              <a:t>		</a:t>
            </a:r>
            <a:r>
              <a:rPr lang="en-US" dirty="0" err="1"/>
              <a:t>cout</a:t>
            </a:r>
            <a:r>
              <a:rPr lang="en-US" dirty="0"/>
              <a:t> &lt;&lt; "enter year"&lt;&lt; </a:t>
            </a:r>
            <a:r>
              <a:rPr lang="en-US" dirty="0" err="1"/>
              <a:t>endl</a:t>
            </a:r>
            <a:r>
              <a:rPr lang="en-US" dirty="0"/>
              <a:t>;</a:t>
            </a:r>
          </a:p>
          <a:p>
            <a:r>
              <a:rPr lang="en-US" dirty="0"/>
              <a:t>		</a:t>
            </a:r>
            <a:r>
              <a:rPr lang="en-US" dirty="0" err="1"/>
              <a:t>cin</a:t>
            </a:r>
            <a:r>
              <a:rPr lang="en-US" dirty="0"/>
              <a:t> &gt;&gt; year;</a:t>
            </a:r>
          </a:p>
          <a:p>
            <a:r>
              <a:rPr lang="en-US" dirty="0"/>
              <a:t>	} </a:t>
            </a:r>
          </a:p>
        </p:txBody>
      </p:sp>
    </p:spTree>
    <p:extLst>
      <p:ext uri="{BB962C8B-B14F-4D97-AF65-F5344CB8AC3E}">
        <p14:creationId xmlns:p14="http://schemas.microsoft.com/office/powerpoint/2010/main" val="2505393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void display()  {  </a:t>
            </a:r>
          </a:p>
          <a:p>
            <a:r>
              <a:rPr lang="en-US" dirty="0"/>
              <a:t>        </a:t>
            </a:r>
            <a:r>
              <a:rPr lang="en-US" dirty="0" err="1"/>
              <a:t>cout</a:t>
            </a:r>
            <a:r>
              <a:rPr lang="en-US" dirty="0"/>
              <a:t> &lt;&lt; title &lt;&lt; compose &lt;&lt; year &lt;&lt;</a:t>
            </a:r>
            <a:r>
              <a:rPr lang="en-US" dirty="0" err="1"/>
              <a:t>endl</a:t>
            </a:r>
            <a:r>
              <a:rPr lang="en-US" dirty="0"/>
              <a:t>;  }  };  </a:t>
            </a:r>
          </a:p>
          <a:p>
            <a:r>
              <a:rPr lang="en-US" dirty="0"/>
              <a:t>class </a:t>
            </a:r>
            <a:r>
              <a:rPr lang="en-US" dirty="0" err="1"/>
              <a:t>NationalAnthem</a:t>
            </a:r>
            <a:r>
              <a:rPr lang="en-US" dirty="0"/>
              <a:t> : public </a:t>
            </a:r>
            <a:r>
              <a:rPr lang="en-US" dirty="0" err="1"/>
              <a:t>MusicComposition</a:t>
            </a:r>
            <a:r>
              <a:rPr lang="en-US" dirty="0"/>
              <a:t>{  </a:t>
            </a:r>
          </a:p>
          <a:p>
            <a:r>
              <a:rPr lang="en-US" dirty="0"/>
              <a:t>    public:  </a:t>
            </a:r>
          </a:p>
          <a:p>
            <a:r>
              <a:rPr lang="en-US" dirty="0"/>
              <a:t>    string name;</a:t>
            </a:r>
          </a:p>
          <a:p>
            <a:r>
              <a:rPr lang="en-US" dirty="0"/>
              <a:t>	void </a:t>
            </a:r>
            <a:r>
              <a:rPr lang="en-US" dirty="0" err="1"/>
              <a:t>setB</a:t>
            </a:r>
            <a:r>
              <a:rPr lang="en-US" dirty="0"/>
              <a:t>(){</a:t>
            </a:r>
          </a:p>
          <a:p>
            <a:r>
              <a:rPr lang="en-US" dirty="0"/>
              <a:t>		</a:t>
            </a:r>
            <a:r>
              <a:rPr lang="en-US" dirty="0" err="1"/>
              <a:t>cout</a:t>
            </a:r>
            <a:r>
              <a:rPr lang="en-US" dirty="0"/>
              <a:t> &lt;&lt; "enter name"&lt;&lt; </a:t>
            </a:r>
            <a:r>
              <a:rPr lang="en-US" dirty="0" err="1"/>
              <a:t>endl</a:t>
            </a:r>
            <a:r>
              <a:rPr lang="en-US" dirty="0"/>
              <a:t>;</a:t>
            </a:r>
          </a:p>
          <a:p>
            <a:r>
              <a:rPr lang="en-US" dirty="0"/>
              <a:t>		</a:t>
            </a:r>
            <a:r>
              <a:rPr lang="en-US" dirty="0" err="1"/>
              <a:t>cin.ignore</a:t>
            </a:r>
            <a:r>
              <a:rPr lang="en-US" dirty="0"/>
              <a:t>(</a:t>
            </a:r>
            <a:r>
              <a:rPr lang="en-US" dirty="0" err="1"/>
              <a:t>numeric_limits</a:t>
            </a:r>
            <a:r>
              <a:rPr lang="en-US" dirty="0"/>
              <a:t>&lt;</a:t>
            </a:r>
            <a:r>
              <a:rPr lang="en-US" dirty="0" err="1"/>
              <a:t>streamsize</a:t>
            </a:r>
            <a:r>
              <a:rPr lang="en-US" dirty="0"/>
              <a:t>&gt;::max(), '\n'); //clear buffer before taking new line</a:t>
            </a:r>
          </a:p>
          <a:p>
            <a:r>
              <a:rPr lang="en-US" dirty="0"/>
              <a:t>		</a:t>
            </a:r>
            <a:r>
              <a:rPr lang="en-US" dirty="0" err="1"/>
              <a:t>getline</a:t>
            </a:r>
            <a:r>
              <a:rPr lang="en-US" dirty="0"/>
              <a:t>(</a:t>
            </a:r>
            <a:r>
              <a:rPr lang="en-US" dirty="0" err="1"/>
              <a:t>cin</a:t>
            </a:r>
            <a:r>
              <a:rPr lang="en-US" dirty="0"/>
              <a:t> ,name);</a:t>
            </a:r>
          </a:p>
          <a:p>
            <a:r>
              <a:rPr lang="en-US" dirty="0"/>
              <a:t>	}</a:t>
            </a:r>
          </a:p>
          <a:p>
            <a:r>
              <a:rPr lang="en-US" dirty="0"/>
              <a:t>    void display()  {  </a:t>
            </a:r>
          </a:p>
          <a:p>
            <a:r>
              <a:rPr lang="en-US" dirty="0"/>
              <a:t>        </a:t>
            </a:r>
            <a:r>
              <a:rPr lang="en-US" dirty="0" err="1"/>
              <a:t>cout</a:t>
            </a:r>
            <a:r>
              <a:rPr lang="en-US" dirty="0"/>
              <a:t> &lt;&lt; name &lt;&lt; </a:t>
            </a:r>
            <a:r>
              <a:rPr lang="en-US" dirty="0" err="1"/>
              <a:t>endl</a:t>
            </a:r>
            <a:r>
              <a:rPr lang="en-US" dirty="0"/>
              <a:t>;  }  }; </a:t>
            </a:r>
          </a:p>
        </p:txBody>
      </p:sp>
    </p:spTree>
    <p:extLst>
      <p:ext uri="{BB962C8B-B14F-4D97-AF65-F5344CB8AC3E}">
        <p14:creationId xmlns:p14="http://schemas.microsoft.com/office/powerpoint/2010/main" val="2842987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lstStyle/>
          <a:p>
            <a:r>
              <a:rPr lang="en-US" dirty="0" err="1"/>
              <a:t>int</a:t>
            </a:r>
            <a:r>
              <a:rPr lang="en-US" dirty="0"/>
              <a:t> main()  {  </a:t>
            </a:r>
          </a:p>
          <a:p>
            <a:r>
              <a:rPr lang="en-US" dirty="0"/>
              <a:t>    </a:t>
            </a:r>
            <a:r>
              <a:rPr lang="en-US" dirty="0" err="1"/>
              <a:t>NationalAnthem</a:t>
            </a:r>
            <a:r>
              <a:rPr lang="en-US" dirty="0"/>
              <a:t> n; </a:t>
            </a:r>
          </a:p>
          <a:p>
            <a:r>
              <a:rPr lang="en-US" dirty="0"/>
              <a:t>	</a:t>
            </a:r>
            <a:r>
              <a:rPr lang="en-US" dirty="0" err="1"/>
              <a:t>n.setA</a:t>
            </a:r>
            <a:r>
              <a:rPr lang="en-US" dirty="0"/>
              <a:t>() ;</a:t>
            </a:r>
          </a:p>
          <a:p>
            <a:r>
              <a:rPr lang="en-US" dirty="0"/>
              <a:t>	</a:t>
            </a:r>
            <a:r>
              <a:rPr lang="en-US" dirty="0" err="1"/>
              <a:t>n.setB</a:t>
            </a:r>
            <a:r>
              <a:rPr lang="en-US" dirty="0"/>
              <a:t>();</a:t>
            </a:r>
          </a:p>
          <a:p>
            <a:r>
              <a:rPr lang="en-US" dirty="0"/>
              <a:t>    </a:t>
            </a:r>
            <a:r>
              <a:rPr lang="en-US" dirty="0" err="1"/>
              <a:t>n.MusicComposition</a:t>
            </a:r>
            <a:r>
              <a:rPr lang="en-US" dirty="0"/>
              <a:t>::display();  </a:t>
            </a:r>
          </a:p>
          <a:p>
            <a:r>
              <a:rPr lang="en-US" dirty="0"/>
              <a:t>    </a:t>
            </a:r>
            <a:r>
              <a:rPr lang="en-US" dirty="0" err="1"/>
              <a:t>n.display</a:t>
            </a:r>
            <a:r>
              <a:rPr lang="en-US" dirty="0"/>
              <a:t>();</a:t>
            </a:r>
          </a:p>
          <a:p>
            <a:r>
              <a:rPr lang="en-US" dirty="0"/>
              <a:t>    return 0;  } </a:t>
            </a:r>
          </a:p>
        </p:txBody>
      </p:sp>
    </p:spTree>
    <p:extLst>
      <p:ext uri="{BB962C8B-B14F-4D97-AF65-F5344CB8AC3E}">
        <p14:creationId xmlns:p14="http://schemas.microsoft.com/office/powerpoint/2010/main" val="10598835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F1A5-BA17-45AC-A722-AE82E7234450}"/>
              </a:ext>
            </a:extLst>
          </p:cNvPr>
          <p:cNvSpPr>
            <a:spLocks noGrp="1"/>
          </p:cNvSpPr>
          <p:nvPr>
            <p:ph type="title"/>
          </p:nvPr>
        </p:nvSpPr>
        <p:spPr/>
        <p:txBody>
          <a:bodyPr/>
          <a:lstStyle/>
          <a:p>
            <a:r>
              <a:rPr lang="en-US" sz="4400" b="1" i="0" u="none" strike="noStrike" baseline="0" dirty="0">
                <a:latin typeface="GoudySans-Bold"/>
              </a:rPr>
              <a:t>Constructors and Destructors in Derived Classes</a:t>
            </a:r>
            <a:endParaRPr lang="en-US" dirty="0"/>
          </a:p>
        </p:txBody>
      </p:sp>
      <p:sp>
        <p:nvSpPr>
          <p:cNvPr id="3" name="Content Placeholder 2">
            <a:extLst>
              <a:ext uri="{FF2B5EF4-FFF2-40B4-BE49-F238E27FC236}">
                <a16:creationId xmlns:a16="http://schemas.microsoft.com/office/drawing/2014/main" id="{E70ECDBC-9B4A-4846-94A3-E5BDB8D39F05}"/>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When we construct a derived class object, the base object must be created first. If we do not specify any base-constructor, it calls a base-constructor. This is because the base-constructor does initialization of derived object's the inherited base-class member. The members of derived object are initialized by the derived-constructor.</a:t>
            </a:r>
          </a:p>
          <a:p>
            <a:r>
              <a:rPr lang="en-US" b="0" i="0" dirty="0">
                <a:solidFill>
                  <a:srgbClr val="363636"/>
                </a:solidFill>
                <a:effectLst/>
                <a:latin typeface="Verdana" panose="020B0604030504040204" pitchFamily="34" charset="0"/>
              </a:rPr>
              <a:t>Invocation of constructors and destructors depends on the type of inheritance being implemented.</a:t>
            </a:r>
            <a:endParaRPr lang="en-US" dirty="0"/>
          </a:p>
        </p:txBody>
      </p:sp>
    </p:spTree>
    <p:extLst>
      <p:ext uri="{BB962C8B-B14F-4D97-AF65-F5344CB8AC3E}">
        <p14:creationId xmlns:p14="http://schemas.microsoft.com/office/powerpoint/2010/main" val="2598267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FB6-3DA6-46A4-9C8F-7015A6D69A47}"/>
              </a:ext>
            </a:extLst>
          </p:cNvPr>
          <p:cNvSpPr>
            <a:spLocks noGrp="1"/>
          </p:cNvSpPr>
          <p:nvPr>
            <p:ph type="title"/>
          </p:nvPr>
        </p:nvSpPr>
        <p:spPr/>
        <p:txBody>
          <a:bodyPr>
            <a:normAutofit/>
          </a:bodyPr>
          <a:lstStyle/>
          <a:p>
            <a:pPr algn="ctr"/>
            <a:r>
              <a:rPr lang="en-US" sz="3200" b="1" i="0" u="none" strike="noStrike" baseline="0" dirty="0">
                <a:latin typeface="GoudySans-Bold"/>
              </a:rPr>
              <a:t>Constructors and Destructors in Derived Classes</a:t>
            </a:r>
            <a:endParaRPr lang="en-US" sz="6600" dirty="0"/>
          </a:p>
        </p:txBody>
      </p:sp>
      <p:sp>
        <p:nvSpPr>
          <p:cNvPr id="3" name="Content Placeholder 2">
            <a:extLst>
              <a:ext uri="{FF2B5EF4-FFF2-40B4-BE49-F238E27FC236}">
                <a16:creationId xmlns:a16="http://schemas.microsoft.com/office/drawing/2014/main" id="{CDE5DF76-C977-4D4B-BC53-33DE4B5BBFCE}"/>
              </a:ext>
            </a:extLst>
          </p:cNvPr>
          <p:cNvSpPr>
            <a:spLocks noGrp="1"/>
          </p:cNvSpPr>
          <p:nvPr>
            <p:ph idx="1"/>
          </p:nvPr>
        </p:nvSpPr>
        <p:spPr/>
        <p:txBody>
          <a:bodyPr>
            <a:normAutofit lnSpcReduction="10000"/>
          </a:bodyPr>
          <a:lstStyle/>
          <a:p>
            <a:pPr algn="just"/>
            <a:r>
              <a:rPr lang="en-US" b="0" i="0" u="none" strike="noStrike" baseline="0" dirty="0">
                <a:solidFill>
                  <a:srgbClr val="231F20"/>
                </a:solidFill>
                <a:latin typeface="AGaramond-Regular"/>
              </a:rPr>
              <a:t>instantiating a derived-class object begins a chain of constructor calls in which the derived-class constructor, before performing its own tasks, invokes its direct base class’s constructor either explicitly (via a base-class member initializer) or implicitly (calling the base class’s default constructor). Similarly, if the base class is derived from another class, the base-class constructor is required to invoke the constructor of the next class up in the hierarchy, and so on. The last constructor called in this chain is the constructor of the class at the base of the hierarchy, whose body actually finishes executing first. The original derived-class constructor’s body finishes executing last. Each base-class constructor initializes the base-class data members that derived-class</a:t>
            </a:r>
            <a:r>
              <a:rPr lang="en-US" dirty="0">
                <a:solidFill>
                  <a:srgbClr val="231F20"/>
                </a:solidFill>
                <a:latin typeface="AGaramond-Regular"/>
              </a:rPr>
              <a:t> </a:t>
            </a:r>
            <a:r>
              <a:rPr lang="en-US" b="0" i="0" u="none" strike="noStrike" baseline="0" dirty="0">
                <a:solidFill>
                  <a:srgbClr val="231F20"/>
                </a:solidFill>
                <a:latin typeface="AGaramond-Regular"/>
              </a:rPr>
              <a:t>object inherits. </a:t>
            </a:r>
            <a:endParaRPr lang="en-US" sz="4000" dirty="0"/>
          </a:p>
        </p:txBody>
      </p:sp>
    </p:spTree>
    <p:extLst>
      <p:ext uri="{BB962C8B-B14F-4D97-AF65-F5344CB8AC3E}">
        <p14:creationId xmlns:p14="http://schemas.microsoft.com/office/powerpoint/2010/main" val="575124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8986-5A57-46F4-8891-FD48E4DF83FE}"/>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1A8ABE31-2261-489B-9DD3-0ACAC18F3D52}"/>
              </a:ext>
            </a:extLst>
          </p:cNvPr>
          <p:cNvSpPr>
            <a:spLocks noGrp="1"/>
          </p:cNvSpPr>
          <p:nvPr>
            <p:ph idx="1"/>
          </p:nvPr>
        </p:nvSpPr>
        <p:spPr/>
        <p:txBody>
          <a:bodyPr>
            <a:normAutofit fontScale="77500" lnSpcReduction="20000"/>
          </a:bodyPr>
          <a:lstStyle/>
          <a:p>
            <a:r>
              <a:rPr lang="en-US" dirty="0"/>
              <a:t>#include &lt;iostream&gt;</a:t>
            </a:r>
          </a:p>
          <a:p>
            <a:r>
              <a:rPr lang="en-US" dirty="0"/>
              <a:t>using namespace std;</a:t>
            </a:r>
          </a:p>
          <a:p>
            <a:r>
              <a:rPr lang="en-US" dirty="0"/>
              <a:t>class A{</a:t>
            </a:r>
          </a:p>
          <a:p>
            <a:r>
              <a:rPr lang="en-US" dirty="0"/>
              <a:t>public:</a:t>
            </a:r>
          </a:p>
          <a:p>
            <a:r>
              <a:rPr lang="en-US" dirty="0"/>
              <a:t>	A()  { </a:t>
            </a:r>
            <a:r>
              <a:rPr lang="en-US" dirty="0" err="1"/>
              <a:t>cout</a:t>
            </a:r>
            <a:r>
              <a:rPr lang="en-US" dirty="0"/>
              <a:t> &lt;&lt; "A()" &lt;&lt; </a:t>
            </a:r>
            <a:r>
              <a:rPr lang="en-US" dirty="0" err="1"/>
              <a:t>endl</a:t>
            </a:r>
            <a:r>
              <a:rPr lang="en-US" dirty="0"/>
              <a:t>; }};</a:t>
            </a:r>
          </a:p>
          <a:p>
            <a:r>
              <a:rPr lang="en-US" dirty="0"/>
              <a:t>class B : public A{</a:t>
            </a:r>
          </a:p>
          <a:p>
            <a:r>
              <a:rPr lang="en-US" dirty="0"/>
              <a:t>public:</a:t>
            </a:r>
          </a:p>
          <a:p>
            <a:r>
              <a:rPr lang="en-US" dirty="0"/>
              <a:t>	B()  { </a:t>
            </a:r>
            <a:r>
              <a:rPr lang="en-US" dirty="0" err="1"/>
              <a:t>cout</a:t>
            </a:r>
            <a:r>
              <a:rPr lang="en-US" dirty="0"/>
              <a:t> &lt;&lt; "B()" &lt;&lt; </a:t>
            </a:r>
            <a:r>
              <a:rPr lang="en-US" dirty="0" err="1"/>
              <a:t>endl</a:t>
            </a:r>
            <a:r>
              <a:rPr lang="en-US" dirty="0"/>
              <a:t>; }}; // BY DEFAULT B() : A()</a:t>
            </a:r>
          </a:p>
          <a:p>
            <a:r>
              <a:rPr lang="en-US" dirty="0"/>
              <a:t>int main(){</a:t>
            </a:r>
          </a:p>
          <a:p>
            <a:r>
              <a:rPr lang="en-US" dirty="0"/>
              <a:t>    B </a:t>
            </a:r>
            <a:r>
              <a:rPr lang="en-US" dirty="0" err="1"/>
              <a:t>b</a:t>
            </a:r>
            <a:r>
              <a:rPr lang="en-US" dirty="0"/>
              <a:t>;</a:t>
            </a:r>
          </a:p>
          <a:p>
            <a:r>
              <a:rPr lang="en-US" dirty="0"/>
              <a:t>return 0;</a:t>
            </a:r>
          </a:p>
          <a:p>
            <a:r>
              <a:rPr lang="en-US" dirty="0"/>
              <a:t>}</a:t>
            </a:r>
          </a:p>
        </p:txBody>
      </p:sp>
    </p:spTree>
    <p:extLst>
      <p:ext uri="{BB962C8B-B14F-4D97-AF65-F5344CB8AC3E}">
        <p14:creationId xmlns:p14="http://schemas.microsoft.com/office/powerpoint/2010/main" val="1570114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3C09-F60E-4DE0-8AB8-7AA87AE7BD23}"/>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pic>
        <p:nvPicPr>
          <p:cNvPr id="5" name="Content Placeholder 4">
            <a:extLst>
              <a:ext uri="{FF2B5EF4-FFF2-40B4-BE49-F238E27FC236}">
                <a16:creationId xmlns:a16="http://schemas.microsoft.com/office/drawing/2014/main" id="{70573400-50DB-441C-B344-63C441A8542F}"/>
              </a:ext>
            </a:extLst>
          </p:cNvPr>
          <p:cNvPicPr>
            <a:picLocks noGrp="1" noChangeAspect="1"/>
          </p:cNvPicPr>
          <p:nvPr>
            <p:ph idx="1"/>
          </p:nvPr>
        </p:nvPicPr>
        <p:blipFill>
          <a:blip r:embed="rId2"/>
          <a:stretch>
            <a:fillRect/>
          </a:stretch>
        </p:blipFill>
        <p:spPr>
          <a:xfrm>
            <a:off x="1444487" y="1690688"/>
            <a:ext cx="8203095" cy="2981739"/>
          </a:xfrm>
        </p:spPr>
      </p:pic>
      <p:sp>
        <p:nvSpPr>
          <p:cNvPr id="7" name="TextBox 6">
            <a:extLst>
              <a:ext uri="{FF2B5EF4-FFF2-40B4-BE49-F238E27FC236}">
                <a16:creationId xmlns:a16="http://schemas.microsoft.com/office/drawing/2014/main" id="{D3152BD9-711F-41CD-896A-7237E752357D}"/>
              </a:ext>
            </a:extLst>
          </p:cNvPr>
          <p:cNvSpPr txBox="1"/>
          <p:nvPr/>
        </p:nvSpPr>
        <p:spPr>
          <a:xfrm>
            <a:off x="1444486" y="4797661"/>
            <a:ext cx="8322365" cy="1569660"/>
          </a:xfrm>
          <a:prstGeom prst="rect">
            <a:avLst/>
          </a:prstGeom>
          <a:noFill/>
        </p:spPr>
        <p:txBody>
          <a:bodyPr wrap="square">
            <a:spAutoFit/>
          </a:bodyPr>
          <a:lstStyle/>
          <a:p>
            <a:r>
              <a:rPr lang="en-US" sz="2400" b="0" i="0" dirty="0">
                <a:solidFill>
                  <a:srgbClr val="000000"/>
                </a:solidFill>
                <a:effectLst/>
                <a:latin typeface="Open sans" panose="020B0606030504020204" pitchFamily="34" charset="0"/>
              </a:rPr>
              <a:t>Remember, </a:t>
            </a:r>
            <a:r>
              <a:rPr lang="en-US" sz="2400" b="0" i="0" dirty="0">
                <a:effectLst/>
                <a:latin typeface="Open sans" panose="020B0606030504020204" pitchFamily="34" charset="0"/>
              </a:rPr>
              <a:t>a derived-class constructor always calls a base-class constructor. The</a:t>
            </a:r>
            <a:r>
              <a:rPr lang="en-US" sz="2400" b="0" i="0" dirty="0">
                <a:solidFill>
                  <a:srgbClr val="000000"/>
                </a:solidFill>
                <a:effectLst/>
                <a:latin typeface="Open sans" panose="020B0606030504020204" pitchFamily="34" charset="0"/>
              </a:rPr>
              <a:t> base-class object should be constructed before the code enters the body of the derived-class constructor.</a:t>
            </a:r>
            <a:endParaRPr lang="en-US" sz="2400" dirty="0"/>
          </a:p>
        </p:txBody>
      </p:sp>
    </p:spTree>
    <p:extLst>
      <p:ext uri="{BB962C8B-B14F-4D97-AF65-F5344CB8AC3E}">
        <p14:creationId xmlns:p14="http://schemas.microsoft.com/office/powerpoint/2010/main" val="2536628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D1FC-CDE1-44FA-85CF-98E54FC83296}"/>
              </a:ext>
            </a:extLst>
          </p:cNvPr>
          <p:cNvSpPr>
            <a:spLocks noGrp="1"/>
          </p:cNvSpPr>
          <p:nvPr>
            <p:ph type="title"/>
          </p:nvPr>
        </p:nvSpPr>
        <p:spPr/>
        <p:txBody>
          <a:bodyPr/>
          <a:lstStyle/>
          <a:p>
            <a:r>
              <a:rPr lang="en-US" dirty="0"/>
              <a:t>Important points</a:t>
            </a:r>
          </a:p>
        </p:txBody>
      </p:sp>
      <p:sp>
        <p:nvSpPr>
          <p:cNvPr id="3" name="Content Placeholder 2">
            <a:extLst>
              <a:ext uri="{FF2B5EF4-FFF2-40B4-BE49-F238E27FC236}">
                <a16:creationId xmlns:a16="http://schemas.microsoft.com/office/drawing/2014/main" id="{C19688CA-F3E6-4746-88B8-0AF95741B3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Whenever the derived class’s default constructor is called, the base class’s default constructor is called automatically.</a:t>
            </a:r>
          </a:p>
          <a:p>
            <a:pPr algn="l" fontAlgn="base">
              <a:buFont typeface="Arial" panose="020B0604020202020204" pitchFamily="34" charset="0"/>
              <a:buChar char="•"/>
            </a:pPr>
            <a:r>
              <a:rPr lang="en-US" b="0" i="0" dirty="0">
                <a:solidFill>
                  <a:srgbClr val="40424E"/>
                </a:solidFill>
                <a:effectLst/>
                <a:latin typeface="urw-din"/>
              </a:rPr>
              <a:t>To call the parameterized constructor of base class inside the parameterized constructor of sub class, we have to mention it explicitly.</a:t>
            </a:r>
          </a:p>
          <a:p>
            <a:pPr algn="l" fontAlgn="base">
              <a:buFont typeface="Arial" panose="020B0604020202020204" pitchFamily="34" charset="0"/>
              <a:buChar char="•"/>
            </a:pPr>
            <a:r>
              <a:rPr lang="en-US" b="0" i="0" dirty="0">
                <a:solidFill>
                  <a:srgbClr val="40424E"/>
                </a:solidFill>
                <a:effectLst/>
                <a:latin typeface="urw-din"/>
              </a:rPr>
              <a:t>The parameterized constructor of base class can be called in default constructor of sub class</a:t>
            </a:r>
            <a:endParaRPr lang="en-US" dirty="0"/>
          </a:p>
        </p:txBody>
      </p:sp>
    </p:spTree>
    <p:extLst>
      <p:ext uri="{BB962C8B-B14F-4D97-AF65-F5344CB8AC3E}">
        <p14:creationId xmlns:p14="http://schemas.microsoft.com/office/powerpoint/2010/main" val="322937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4837-2990-4F3F-B2B9-EB6CDAEB7F58}"/>
              </a:ext>
            </a:extLst>
          </p:cNvPr>
          <p:cNvSpPr>
            <a:spLocks noGrp="1"/>
          </p:cNvSpPr>
          <p:nvPr>
            <p:ph type="title"/>
          </p:nvPr>
        </p:nvSpPr>
        <p:spPr/>
        <p:txBody>
          <a:bodyPr>
            <a:normAutofit/>
          </a:bodyPr>
          <a:lstStyle/>
          <a:p>
            <a:pPr algn="ct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Single Level Inheritance Example</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Inheriting Fields</a:t>
            </a:r>
            <a:br>
              <a:rPr lang="en-US" sz="32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789DD7-A4CD-4B9A-ABCB-45ECB44B6B65}"/>
              </a:ext>
            </a:extLst>
          </p:cNvPr>
          <p:cNvSpPr>
            <a:spLocks noGrp="1"/>
          </p:cNvSpPr>
          <p:nvPr>
            <p:ph idx="1"/>
          </p:nvPr>
        </p:nvSpPr>
        <p:spPr/>
        <p:txBody>
          <a:bodyPr>
            <a:normAutofit fontScale="92500" lnSpcReduction="20000"/>
          </a:bodyPr>
          <a:lstStyle/>
          <a:p>
            <a:pPr marL="0" indent="0">
              <a:buNone/>
            </a:pPr>
            <a:r>
              <a:rPr lang="en-US" sz="2000" dirty="0"/>
              <a:t>#include &lt;iostream&gt;  </a:t>
            </a:r>
          </a:p>
          <a:p>
            <a:pPr marL="0" indent="0">
              <a:buNone/>
            </a:pPr>
            <a:r>
              <a:rPr lang="en-US" sz="2000" dirty="0"/>
              <a:t>using namespace std;  </a:t>
            </a:r>
          </a:p>
          <a:p>
            <a:pPr marL="0" indent="0">
              <a:buNone/>
            </a:pPr>
            <a:r>
              <a:rPr lang="en-US" sz="2000" dirty="0"/>
              <a:t> class Account {  </a:t>
            </a:r>
          </a:p>
          <a:p>
            <a:pPr marL="0" indent="0">
              <a:buNone/>
            </a:pPr>
            <a:r>
              <a:rPr lang="en-US" sz="2000" dirty="0"/>
              <a:t>   public:  </a:t>
            </a:r>
          </a:p>
          <a:p>
            <a:pPr marL="0" indent="0">
              <a:buNone/>
            </a:pPr>
            <a:r>
              <a:rPr lang="en-US" sz="2000" dirty="0"/>
              <a:t>   float salary = 60000;    };  </a:t>
            </a:r>
          </a:p>
          <a:p>
            <a:pPr marL="0" indent="0">
              <a:buNone/>
            </a:pPr>
            <a:r>
              <a:rPr lang="en-US" sz="2000" dirty="0"/>
              <a:t>   class Programmer: public Account {  </a:t>
            </a:r>
          </a:p>
          <a:p>
            <a:pPr marL="0" indent="0">
              <a:buNone/>
            </a:pPr>
            <a:r>
              <a:rPr lang="en-US" sz="2000" dirty="0"/>
              <a:t>   public:  </a:t>
            </a:r>
          </a:p>
          <a:p>
            <a:pPr marL="0" indent="0">
              <a:buNone/>
            </a:pPr>
            <a:r>
              <a:rPr lang="en-US" sz="2000" dirty="0"/>
              <a:t>   float bonus = 5000;     };       </a:t>
            </a:r>
          </a:p>
          <a:p>
            <a:pPr marL="0" indent="0">
              <a:buNone/>
            </a:pPr>
            <a:r>
              <a:rPr lang="en-US" sz="2000" dirty="0"/>
              <a:t>int main(void) {  </a:t>
            </a:r>
          </a:p>
          <a:p>
            <a:pPr marL="0" indent="0">
              <a:buNone/>
            </a:pPr>
            <a:r>
              <a:rPr lang="en-US" sz="2000" dirty="0"/>
              <a:t>     Programmer p1;  </a:t>
            </a:r>
          </a:p>
          <a:p>
            <a:pPr marL="0" indent="0">
              <a:buNone/>
            </a:pPr>
            <a:r>
              <a:rPr lang="en-US" sz="2000" dirty="0"/>
              <a:t>     </a:t>
            </a:r>
            <a:r>
              <a:rPr lang="en-US" sz="2000" dirty="0" err="1"/>
              <a:t>cout</a:t>
            </a:r>
            <a:r>
              <a:rPr lang="en-US" sz="2000" dirty="0"/>
              <a:t>&lt;&lt;"Salary: "&lt;&lt;p1.salary&lt;&lt;</a:t>
            </a:r>
            <a:r>
              <a:rPr lang="en-US" sz="2000" dirty="0" err="1"/>
              <a:t>endl</a:t>
            </a:r>
            <a:r>
              <a:rPr lang="en-US" sz="2000" dirty="0"/>
              <a:t>;    </a:t>
            </a:r>
          </a:p>
          <a:p>
            <a:pPr marL="0" indent="0">
              <a:buNone/>
            </a:pPr>
            <a:r>
              <a:rPr lang="en-US" sz="2000" dirty="0"/>
              <a:t>     </a:t>
            </a:r>
            <a:r>
              <a:rPr lang="en-US" sz="2000" dirty="0" err="1"/>
              <a:t>cout</a:t>
            </a:r>
            <a:r>
              <a:rPr lang="en-US" sz="2000" dirty="0"/>
              <a:t>&lt;&lt;"Bonus : "&lt;&lt;p1.bonus&lt;&lt;</a:t>
            </a:r>
            <a:r>
              <a:rPr lang="en-US" sz="2000" dirty="0" err="1"/>
              <a:t>endl</a:t>
            </a:r>
            <a:r>
              <a:rPr lang="en-US" sz="2000" dirty="0"/>
              <a:t>;    </a:t>
            </a:r>
          </a:p>
          <a:p>
            <a:pPr marL="0" indent="0">
              <a:buNone/>
            </a:pPr>
            <a:r>
              <a:rPr lang="en-US" sz="2000" dirty="0"/>
              <a:t>    return 0;  } </a:t>
            </a:r>
          </a:p>
        </p:txBody>
      </p:sp>
    </p:spTree>
    <p:extLst>
      <p:ext uri="{BB962C8B-B14F-4D97-AF65-F5344CB8AC3E}">
        <p14:creationId xmlns:p14="http://schemas.microsoft.com/office/powerpoint/2010/main" val="145964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A{</a:t>
            </a:r>
          </a:p>
          <a:p>
            <a:r>
              <a:rPr lang="en-US" dirty="0"/>
              <a:t>protected:</a:t>
            </a:r>
          </a:p>
          <a:p>
            <a:r>
              <a:rPr lang="en-US" dirty="0"/>
              <a:t>    </a:t>
            </a:r>
            <a:r>
              <a:rPr lang="en-US" dirty="0" err="1"/>
              <a:t>int</a:t>
            </a:r>
            <a:r>
              <a:rPr lang="en-US" dirty="0"/>
              <a:t> </a:t>
            </a:r>
            <a:r>
              <a:rPr lang="en-US" dirty="0" err="1"/>
              <a:t>ia</a:t>
            </a:r>
            <a:r>
              <a:rPr lang="en-US" dirty="0"/>
              <a:t>;</a:t>
            </a:r>
          </a:p>
          <a:p>
            <a:r>
              <a:rPr lang="en-US" dirty="0"/>
              <a:t>public:</a:t>
            </a:r>
          </a:p>
          <a:p>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r>
              <a:rPr lang="en-US" dirty="0"/>
              <a:t>class B : public A{</a:t>
            </a:r>
          </a:p>
          <a:p>
            <a:r>
              <a:rPr lang="en-US" dirty="0"/>
              <a:t>	</a:t>
            </a:r>
            <a:r>
              <a:rPr lang="en-US" dirty="0" err="1"/>
              <a:t>int</a:t>
            </a:r>
            <a:r>
              <a:rPr lang="en-US" dirty="0"/>
              <a:t> </a:t>
            </a:r>
            <a:r>
              <a:rPr lang="en-US" dirty="0" err="1"/>
              <a:t>ib</a:t>
            </a:r>
            <a:r>
              <a:rPr lang="en-US" dirty="0"/>
              <a:t>;</a:t>
            </a:r>
          </a:p>
          <a:p>
            <a:r>
              <a:rPr lang="en-US" dirty="0"/>
              <a:t>public:</a:t>
            </a:r>
          </a:p>
          <a:p>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r>
              <a:rPr lang="en-US" dirty="0" err="1"/>
              <a:t>int</a:t>
            </a:r>
            <a:r>
              <a:rPr lang="en-US" dirty="0"/>
              <a:t> main(){</a:t>
            </a:r>
          </a:p>
          <a:p>
            <a:r>
              <a:rPr lang="en-US" dirty="0"/>
              <a:t>    B b(2);</a:t>
            </a:r>
          </a:p>
          <a:p>
            <a:r>
              <a:rPr lang="en-US" dirty="0"/>
              <a:t>return 0;}</a:t>
            </a:r>
          </a:p>
          <a:p>
            <a:endParaRPr lang="en-US" dirty="0"/>
          </a:p>
        </p:txBody>
      </p:sp>
    </p:spTree>
    <p:extLst>
      <p:ext uri="{BB962C8B-B14F-4D97-AF65-F5344CB8AC3E}">
        <p14:creationId xmlns:p14="http://schemas.microsoft.com/office/powerpoint/2010/main" val="348468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A{</a:t>
            </a:r>
          </a:p>
          <a:p>
            <a:r>
              <a:rPr lang="en-US" dirty="0"/>
              <a:t>protected:</a:t>
            </a:r>
          </a:p>
          <a:p>
            <a:r>
              <a:rPr lang="en-US" dirty="0"/>
              <a:t>    </a:t>
            </a:r>
            <a:r>
              <a:rPr lang="en-US" dirty="0" err="1"/>
              <a:t>int</a:t>
            </a:r>
            <a:r>
              <a:rPr lang="en-US" dirty="0"/>
              <a:t> </a:t>
            </a:r>
            <a:r>
              <a:rPr lang="en-US" dirty="0" err="1"/>
              <a:t>ia</a:t>
            </a:r>
            <a:r>
              <a:rPr lang="en-US" dirty="0"/>
              <a:t>;</a:t>
            </a:r>
          </a:p>
          <a:p>
            <a:r>
              <a:rPr lang="en-US" dirty="0"/>
              <a:t>public:</a:t>
            </a:r>
          </a:p>
          <a:p>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r>
              <a:rPr lang="en-US" dirty="0"/>
              <a:t>class B : public A{</a:t>
            </a:r>
          </a:p>
          <a:p>
            <a:r>
              <a:rPr lang="en-US" dirty="0"/>
              <a:t>	</a:t>
            </a:r>
            <a:r>
              <a:rPr lang="en-US" dirty="0" err="1"/>
              <a:t>int</a:t>
            </a:r>
            <a:r>
              <a:rPr lang="en-US" dirty="0"/>
              <a:t> </a:t>
            </a:r>
            <a:r>
              <a:rPr lang="en-US" dirty="0" err="1"/>
              <a:t>ib</a:t>
            </a:r>
            <a:r>
              <a:rPr lang="en-US" dirty="0"/>
              <a:t>;</a:t>
            </a:r>
          </a:p>
          <a:p>
            <a:r>
              <a:rPr lang="en-US" dirty="0"/>
              <a:t>public:</a:t>
            </a:r>
          </a:p>
          <a:p>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r>
              <a:rPr lang="en-US" dirty="0" err="1"/>
              <a:t>int</a:t>
            </a:r>
            <a:r>
              <a:rPr lang="en-US" dirty="0"/>
              <a:t> main(){</a:t>
            </a:r>
          </a:p>
          <a:p>
            <a:r>
              <a:rPr lang="en-US" dirty="0"/>
              <a:t>A </a:t>
            </a:r>
            <a:r>
              <a:rPr lang="en-US" dirty="0" err="1"/>
              <a:t>a</a:t>
            </a:r>
            <a:r>
              <a:rPr lang="en-US" dirty="0"/>
              <a:t> (3);</a:t>
            </a:r>
          </a:p>
          <a:p>
            <a:r>
              <a:rPr lang="en-US" dirty="0"/>
              <a:t>    B b(2);</a:t>
            </a:r>
          </a:p>
          <a:p>
            <a:r>
              <a:rPr lang="en-US" dirty="0"/>
              <a:t>return 0;}</a:t>
            </a:r>
          </a:p>
          <a:p>
            <a:endParaRPr lang="en-US" dirty="0"/>
          </a:p>
        </p:txBody>
      </p:sp>
    </p:spTree>
    <p:extLst>
      <p:ext uri="{BB962C8B-B14F-4D97-AF65-F5344CB8AC3E}">
        <p14:creationId xmlns:p14="http://schemas.microsoft.com/office/powerpoint/2010/main" val="16650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0424E"/>
                </a:solidFill>
                <a:latin typeface="urw-din"/>
              </a:rPr>
              <a:t>The parameterized constructor of base class can be called in default constructor of sub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 : A(3) { </a:t>
            </a:r>
            <a:r>
              <a:rPr lang="en-US" dirty="0" err="1"/>
              <a:t>cout</a:t>
            </a:r>
            <a:r>
              <a:rPr lang="en-US" dirty="0"/>
              <a:t> &lt;&lt; "B()" &lt;&lt; </a:t>
            </a:r>
            <a:r>
              <a:rPr lang="en-US" dirty="0" err="1"/>
              <a:t>endl</a:t>
            </a:r>
            <a:r>
              <a:rPr lang="en-US" dirty="0"/>
              <a:t>; }};</a:t>
            </a:r>
          </a:p>
          <a:p>
            <a:pPr marL="0" indent="0">
              <a:buNone/>
            </a:pPr>
            <a:r>
              <a:rPr lang="en-US" dirty="0" err="1"/>
              <a:t>int</a:t>
            </a:r>
            <a:r>
              <a:rPr lang="en-US" dirty="0"/>
              <a:t> main(){</a:t>
            </a:r>
          </a:p>
          <a:p>
            <a:pPr marL="0" indent="0">
              <a:buNone/>
            </a:pPr>
            <a:r>
              <a:rPr lang="en-US" dirty="0"/>
              <a:t>    B </a:t>
            </a:r>
            <a:r>
              <a:rPr lang="en-US" dirty="0" err="1"/>
              <a:t>b</a:t>
            </a:r>
            <a:r>
              <a:rPr lang="en-US" dirty="0"/>
              <a:t>;</a:t>
            </a:r>
          </a:p>
          <a:p>
            <a:pPr marL="0" indent="0">
              <a:buNone/>
            </a:pPr>
            <a:r>
              <a:rPr lang="en-US" dirty="0"/>
              <a:t>return 0;}</a:t>
            </a:r>
          </a:p>
          <a:p>
            <a:endParaRPr lang="en-US" dirty="0"/>
          </a:p>
        </p:txBody>
      </p:sp>
    </p:spTree>
    <p:extLst>
      <p:ext uri="{BB962C8B-B14F-4D97-AF65-F5344CB8AC3E}">
        <p14:creationId xmlns:p14="http://schemas.microsoft.com/office/powerpoint/2010/main" val="2734930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743325" y="2934494"/>
            <a:ext cx="4705350" cy="2133600"/>
          </a:xfrm>
          <a:prstGeom prst="rect">
            <a:avLst/>
          </a:prstGeom>
        </p:spPr>
      </p:pic>
    </p:spTree>
    <p:extLst>
      <p:ext uri="{BB962C8B-B14F-4D97-AF65-F5344CB8AC3E}">
        <p14:creationId xmlns:p14="http://schemas.microsoft.com/office/powerpoint/2010/main" val="1394815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F8BC-40F3-41A2-8872-00764A12EEE0}"/>
              </a:ext>
            </a:extLst>
          </p:cNvPr>
          <p:cNvSpPr>
            <a:spLocks noGrp="1"/>
          </p:cNvSpPr>
          <p:nvPr>
            <p:ph type="title"/>
          </p:nvPr>
        </p:nvSpPr>
        <p:spPr/>
        <p:txBody>
          <a:bodyPr/>
          <a:lstStyle/>
          <a:p>
            <a:r>
              <a:rPr lang="en-US" b="1" dirty="0"/>
              <a:t>Parametrized Base Constructor with default value</a:t>
            </a:r>
            <a:endParaRPr lang="en-US" dirty="0"/>
          </a:p>
        </p:txBody>
      </p:sp>
      <p:sp>
        <p:nvSpPr>
          <p:cNvPr id="3" name="Content Placeholder 2">
            <a:extLst>
              <a:ext uri="{FF2B5EF4-FFF2-40B4-BE49-F238E27FC236}">
                <a16:creationId xmlns:a16="http://schemas.microsoft.com/office/drawing/2014/main" id="{C4237495-58DA-4944-B765-CCF7F1CA4660}"/>
              </a:ext>
            </a:extLst>
          </p:cNvPr>
          <p:cNvSpPr>
            <a:spLocks noGrp="1"/>
          </p:cNvSpPr>
          <p:nvPr>
            <p:ph idx="1"/>
          </p:nvPr>
        </p:nvSpPr>
        <p:spPr/>
        <p:txBody>
          <a:bodyPr>
            <a:normAutofit fontScale="55000" lnSpcReduction="20000"/>
          </a:bodyPr>
          <a:lstStyle/>
          <a:p>
            <a:r>
              <a:rPr lang="en-US" dirty="0"/>
              <a:t>#include &lt;iostream&gt;</a:t>
            </a:r>
          </a:p>
          <a:p>
            <a:r>
              <a:rPr lang="en-US" dirty="0"/>
              <a:t>using namespace std;</a:t>
            </a:r>
          </a:p>
          <a:p>
            <a:r>
              <a:rPr lang="en-US" dirty="0"/>
              <a:t>class A{</a:t>
            </a:r>
          </a:p>
          <a:p>
            <a:r>
              <a:rPr lang="en-US" dirty="0"/>
              <a:t>protected:</a:t>
            </a:r>
          </a:p>
          <a:p>
            <a:r>
              <a:rPr lang="en-US" dirty="0"/>
              <a:t>    int </a:t>
            </a:r>
            <a:r>
              <a:rPr lang="en-US" dirty="0" err="1"/>
              <a:t>ia</a:t>
            </a:r>
            <a:r>
              <a:rPr lang="en-US" dirty="0"/>
              <a:t>;</a:t>
            </a:r>
          </a:p>
          <a:p>
            <a:r>
              <a:rPr lang="en-US" dirty="0"/>
              <a:t>public:</a:t>
            </a:r>
          </a:p>
          <a:p>
            <a:r>
              <a:rPr lang="en-US" dirty="0"/>
              <a:t>	A(int n=1) : </a:t>
            </a:r>
            <a:r>
              <a:rPr lang="en-US" dirty="0" err="1"/>
              <a:t>ia</a:t>
            </a:r>
            <a:r>
              <a:rPr lang="en-US" dirty="0"/>
              <a:t>(n) { </a:t>
            </a:r>
            <a:r>
              <a:rPr lang="en-US" dirty="0" err="1"/>
              <a:t>cout</a:t>
            </a:r>
            <a:r>
              <a:rPr lang="en-US" dirty="0"/>
              <a:t> &lt;&lt; "A()" &lt;&lt; </a:t>
            </a:r>
            <a:r>
              <a:rPr lang="en-US" dirty="0" err="1"/>
              <a:t>endl</a:t>
            </a:r>
            <a:r>
              <a:rPr lang="en-US" dirty="0"/>
              <a:t>; }};</a:t>
            </a:r>
          </a:p>
          <a:p>
            <a:r>
              <a:rPr lang="en-US" dirty="0"/>
              <a:t>class B : public A{</a:t>
            </a:r>
          </a:p>
          <a:p>
            <a:r>
              <a:rPr lang="en-US" dirty="0"/>
              <a:t>	int </a:t>
            </a:r>
            <a:r>
              <a:rPr lang="en-US" dirty="0" err="1"/>
              <a:t>ib</a:t>
            </a:r>
            <a:r>
              <a:rPr lang="en-US" dirty="0"/>
              <a:t>;</a:t>
            </a:r>
          </a:p>
          <a:p>
            <a:r>
              <a:rPr lang="en-US" dirty="0"/>
              <a:t>public:</a:t>
            </a:r>
          </a:p>
          <a:p>
            <a:r>
              <a:rPr lang="en-US" dirty="0"/>
              <a:t>	B(int n) : </a:t>
            </a:r>
            <a:r>
              <a:rPr lang="en-US" dirty="0" err="1"/>
              <a:t>ib</a:t>
            </a:r>
            <a:r>
              <a:rPr lang="en-US" dirty="0"/>
              <a:t>(n) { </a:t>
            </a:r>
            <a:r>
              <a:rPr lang="en-US" dirty="0" err="1"/>
              <a:t>cout</a:t>
            </a:r>
            <a:r>
              <a:rPr lang="en-US" dirty="0"/>
              <a:t> &lt;&lt; "B()" &lt;&lt; </a:t>
            </a:r>
            <a:r>
              <a:rPr lang="en-US" dirty="0" err="1"/>
              <a:t>endl</a:t>
            </a:r>
            <a:r>
              <a:rPr lang="en-US" dirty="0"/>
              <a:t>; }};</a:t>
            </a:r>
          </a:p>
          <a:p>
            <a:r>
              <a:rPr lang="en-US" dirty="0"/>
              <a:t>int main(){</a:t>
            </a:r>
          </a:p>
          <a:p>
            <a:r>
              <a:rPr lang="en-US" dirty="0"/>
              <a:t>    B b(2);</a:t>
            </a:r>
          </a:p>
          <a:p>
            <a:r>
              <a:rPr lang="en-US" dirty="0"/>
              <a:t>return 0;}</a:t>
            </a:r>
          </a:p>
        </p:txBody>
      </p:sp>
    </p:spTree>
    <p:extLst>
      <p:ext uri="{BB962C8B-B14F-4D97-AF65-F5344CB8AC3E}">
        <p14:creationId xmlns:p14="http://schemas.microsoft.com/office/powerpoint/2010/main" val="1221974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90887" y="2901156"/>
            <a:ext cx="5610225" cy="2200275"/>
          </a:xfrm>
          <a:prstGeom prst="rect">
            <a:avLst/>
          </a:prstGeom>
        </p:spPr>
      </p:pic>
    </p:spTree>
    <p:extLst>
      <p:ext uri="{BB962C8B-B14F-4D97-AF65-F5344CB8AC3E}">
        <p14:creationId xmlns:p14="http://schemas.microsoft.com/office/powerpoint/2010/main" val="523288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C74-4A2C-414D-8BE2-2927581D5FDF}"/>
              </a:ext>
            </a:extLst>
          </p:cNvPr>
          <p:cNvSpPr>
            <a:spLocks noGrp="1"/>
          </p:cNvSpPr>
          <p:nvPr>
            <p:ph type="title"/>
          </p:nvPr>
        </p:nvSpPr>
        <p:spPr/>
        <p:txBody>
          <a:bodyPr/>
          <a:lstStyle/>
          <a:p>
            <a:r>
              <a:rPr lang="en-US" b="1" dirty="0"/>
              <a:t>Parametrized Base Constructor</a:t>
            </a:r>
          </a:p>
        </p:txBody>
      </p:sp>
      <p:sp>
        <p:nvSpPr>
          <p:cNvPr id="3" name="Content Placeholder 2">
            <a:extLst>
              <a:ext uri="{FF2B5EF4-FFF2-40B4-BE49-F238E27FC236}">
                <a16:creationId xmlns:a16="http://schemas.microsoft.com/office/drawing/2014/main" id="{7E860EA8-1C4D-4894-B461-8E9FECBAF1DE}"/>
              </a:ext>
            </a:extLst>
          </p:cNvPr>
          <p:cNvSpPr>
            <a:spLocks noGrp="1"/>
          </p:cNvSpPr>
          <p:nvPr>
            <p:ph idx="1"/>
          </p:nvPr>
        </p:nvSpPr>
        <p:spPr/>
        <p:txBody>
          <a:bodyPr>
            <a:normAutofit lnSpcReduction="10000"/>
          </a:bodyPr>
          <a:lstStyle/>
          <a:p>
            <a:r>
              <a:rPr lang="en-US" b="0" i="0" dirty="0">
                <a:solidFill>
                  <a:srgbClr val="000000"/>
                </a:solidFill>
                <a:effectLst/>
                <a:latin typeface="Open sans" panose="020B0606030504020204" pitchFamily="34" charset="0"/>
              </a:rPr>
              <a:t>If we need to initialize inherited the base-class member with different value form a default value, we can use base-class constructor in the initializer list of the derived-class constructor</a:t>
            </a:r>
          </a:p>
          <a:p>
            <a:r>
              <a:rPr lang="en-US" dirty="0"/>
              <a:t>Derived class constructor(arg1,arg2) : base(arg1){</a:t>
            </a:r>
          </a:p>
          <a:p>
            <a:pPr marL="0" indent="0">
              <a:buNone/>
            </a:pPr>
            <a:r>
              <a:rPr lang="en-US" dirty="0"/>
              <a:t>derived= arg2;} // order of arguments doesn't matter</a:t>
            </a:r>
          </a:p>
          <a:p>
            <a:pPr marL="0" indent="0" algn="ctr">
              <a:buNone/>
            </a:pPr>
            <a:r>
              <a:rPr lang="en-US" dirty="0"/>
              <a:t>OR</a:t>
            </a:r>
          </a:p>
          <a:p>
            <a:r>
              <a:rPr lang="en-US" dirty="0"/>
              <a:t>Derived class constructor(arg1,arg2) : base(arg1) , derived(arg2){}</a:t>
            </a:r>
          </a:p>
          <a:p>
            <a:pPr algn="ctr"/>
            <a:r>
              <a:rPr lang="en-US" dirty="0"/>
              <a:t>OR</a:t>
            </a:r>
          </a:p>
          <a:p>
            <a:r>
              <a:rPr lang="en-US" dirty="0"/>
              <a:t>Derived class constructor(arg1) : base(any value) , derived(arg1){}</a:t>
            </a:r>
          </a:p>
          <a:p>
            <a:pPr marL="0" indent="0" algn="ctr">
              <a:buNone/>
            </a:pPr>
            <a:endParaRPr lang="en-US" dirty="0"/>
          </a:p>
          <a:p>
            <a:endParaRPr lang="en-US" dirty="0"/>
          </a:p>
          <a:p>
            <a:pPr marL="0" indent="0" algn="ctr">
              <a:buNone/>
            </a:pPr>
            <a:endParaRPr lang="en-US" dirty="0"/>
          </a:p>
        </p:txBody>
      </p:sp>
    </p:spTree>
    <p:extLst>
      <p:ext uri="{BB962C8B-B14F-4D97-AF65-F5344CB8AC3E}">
        <p14:creationId xmlns:p14="http://schemas.microsoft.com/office/powerpoint/2010/main" val="52437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A17B-B7FD-49ED-A0A4-B73E2D5EAA66}"/>
              </a:ext>
            </a:extLst>
          </p:cNvPr>
          <p:cNvSpPr>
            <a:spLocks noGrp="1"/>
          </p:cNvSpPr>
          <p:nvPr>
            <p:ph type="title"/>
          </p:nvPr>
        </p:nvSpPr>
        <p:spPr/>
        <p:txBody>
          <a:bodyPr/>
          <a:lstStyle/>
          <a:p>
            <a:r>
              <a:rPr lang="en-US" b="1" dirty="0"/>
              <a:t>Parametrized Base Constructor(order does not matter)</a:t>
            </a:r>
            <a:endParaRPr lang="en-US" dirty="0"/>
          </a:p>
        </p:txBody>
      </p:sp>
      <p:sp>
        <p:nvSpPr>
          <p:cNvPr id="3" name="Content Placeholder 2">
            <a:extLst>
              <a:ext uri="{FF2B5EF4-FFF2-40B4-BE49-F238E27FC236}">
                <a16:creationId xmlns:a16="http://schemas.microsoft.com/office/drawing/2014/main" id="{85E8F345-66EF-4CFC-80FF-F0FC27A57D64}"/>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class A{</a:t>
            </a:r>
          </a:p>
          <a:p>
            <a:r>
              <a:rPr lang="en-US" dirty="0"/>
              <a:t>public:</a:t>
            </a:r>
          </a:p>
          <a:p>
            <a:r>
              <a:rPr lang="en-US" dirty="0"/>
              <a:t>	A(int n = 1) : </a:t>
            </a:r>
            <a:r>
              <a:rPr lang="en-US" dirty="0" err="1"/>
              <a:t>ia</a:t>
            </a:r>
            <a:r>
              <a:rPr lang="en-US" dirty="0"/>
              <a:t>(n) </a:t>
            </a:r>
          </a:p>
          <a:p>
            <a:r>
              <a:rPr lang="en-US" dirty="0"/>
              <a:t>	{ </a:t>
            </a:r>
            <a:r>
              <a:rPr lang="en-US" dirty="0" err="1"/>
              <a:t>cout</a:t>
            </a:r>
            <a:r>
              <a:rPr lang="en-US" dirty="0"/>
              <a:t> &lt;&lt; "A() </a:t>
            </a:r>
            <a:r>
              <a:rPr lang="en-US" dirty="0" err="1"/>
              <a:t>ia</a:t>
            </a:r>
            <a:r>
              <a:rPr lang="en-US" dirty="0"/>
              <a:t> = " &lt;&lt; </a:t>
            </a:r>
            <a:r>
              <a:rPr lang="en-US" dirty="0" err="1"/>
              <a:t>ia</a:t>
            </a:r>
            <a:r>
              <a:rPr lang="en-US" dirty="0"/>
              <a:t> &lt;&lt;  </a:t>
            </a:r>
            <a:r>
              <a:rPr lang="en-US" dirty="0" err="1"/>
              <a:t>endl</a:t>
            </a:r>
            <a:r>
              <a:rPr lang="en-US" dirty="0"/>
              <a:t>; }</a:t>
            </a:r>
          </a:p>
          <a:p>
            <a:r>
              <a:rPr lang="en-US" dirty="0"/>
              <a:t>protected:</a:t>
            </a:r>
          </a:p>
          <a:p>
            <a:r>
              <a:rPr lang="en-US" dirty="0"/>
              <a:t>    int </a:t>
            </a:r>
            <a:r>
              <a:rPr lang="en-US" dirty="0" err="1"/>
              <a:t>ia</a:t>
            </a:r>
            <a:r>
              <a:rPr lang="en-US" dirty="0"/>
              <a:t>;};</a:t>
            </a:r>
          </a:p>
          <a:p>
            <a:r>
              <a:rPr lang="en-US" dirty="0"/>
              <a:t>class B : public A{</a:t>
            </a:r>
          </a:p>
          <a:p>
            <a:r>
              <a:rPr lang="en-US" dirty="0"/>
              <a:t>	int </a:t>
            </a:r>
            <a:r>
              <a:rPr lang="en-US" dirty="0" err="1"/>
              <a:t>ib</a:t>
            </a:r>
            <a:r>
              <a:rPr lang="en-US" dirty="0"/>
              <a:t>;</a:t>
            </a:r>
          </a:p>
          <a:p>
            <a:r>
              <a:rPr lang="en-US" dirty="0"/>
              <a:t>public:</a:t>
            </a:r>
          </a:p>
          <a:p>
            <a:r>
              <a:rPr lang="en-US" dirty="0"/>
              <a:t>	B(int n , int a) : </a:t>
            </a:r>
            <a:r>
              <a:rPr lang="en-US" dirty="0" err="1"/>
              <a:t>ib</a:t>
            </a:r>
            <a:r>
              <a:rPr lang="en-US" dirty="0"/>
              <a:t>(n), A(a)</a:t>
            </a:r>
          </a:p>
          <a:p>
            <a:r>
              <a:rPr lang="en-US" dirty="0"/>
              <a:t>	{ </a:t>
            </a:r>
            <a:r>
              <a:rPr lang="en-US" dirty="0" err="1"/>
              <a:t>cout</a:t>
            </a:r>
            <a:r>
              <a:rPr lang="en-US" dirty="0"/>
              <a:t> &lt;&lt; "B()" &lt;&lt; </a:t>
            </a:r>
            <a:r>
              <a:rPr lang="en-US" dirty="0" err="1"/>
              <a:t>endl</a:t>
            </a:r>
            <a:r>
              <a:rPr lang="en-US" dirty="0"/>
              <a:t>; } };</a:t>
            </a:r>
          </a:p>
          <a:p>
            <a:r>
              <a:rPr lang="en-US" dirty="0"/>
              <a:t>	int main(){</a:t>
            </a:r>
          </a:p>
          <a:p>
            <a:r>
              <a:rPr lang="en-US" dirty="0"/>
              <a:t>    B b(2 ,4);</a:t>
            </a:r>
          </a:p>
          <a:p>
            <a:r>
              <a:rPr lang="en-US" dirty="0"/>
              <a:t> return 0;}</a:t>
            </a:r>
          </a:p>
        </p:txBody>
      </p:sp>
    </p:spTree>
    <p:extLst>
      <p:ext uri="{BB962C8B-B14F-4D97-AF65-F5344CB8AC3E}">
        <p14:creationId xmlns:p14="http://schemas.microsoft.com/office/powerpoint/2010/main" val="1269509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79AE-4134-4200-B9E0-3C440FE8F0E6}"/>
              </a:ext>
            </a:extLst>
          </p:cNvPr>
          <p:cNvSpPr>
            <a:spLocks noGrp="1"/>
          </p:cNvSpPr>
          <p:nvPr>
            <p:ph type="title"/>
          </p:nvPr>
        </p:nvSpPr>
        <p:spPr/>
        <p:txBody>
          <a:bodyPr/>
          <a:lstStyle/>
          <a:p>
            <a:r>
              <a:rPr lang="en-US" b="1" dirty="0"/>
              <a:t>Parametrized Base Constructor</a:t>
            </a:r>
            <a:endParaRPr lang="en-US" dirty="0"/>
          </a:p>
        </p:txBody>
      </p:sp>
      <p:pic>
        <p:nvPicPr>
          <p:cNvPr id="5" name="Content Placeholder 4">
            <a:extLst>
              <a:ext uri="{FF2B5EF4-FFF2-40B4-BE49-F238E27FC236}">
                <a16:creationId xmlns:a16="http://schemas.microsoft.com/office/drawing/2014/main" id="{DF01B1F4-906D-4197-BD9B-C870282F97D9}"/>
              </a:ext>
            </a:extLst>
          </p:cNvPr>
          <p:cNvPicPr>
            <a:picLocks noGrp="1" noChangeAspect="1"/>
          </p:cNvPicPr>
          <p:nvPr>
            <p:ph idx="1"/>
          </p:nvPr>
        </p:nvPicPr>
        <p:blipFill>
          <a:blip r:embed="rId2"/>
          <a:stretch>
            <a:fillRect/>
          </a:stretch>
        </p:blipFill>
        <p:spPr>
          <a:xfrm>
            <a:off x="1683026" y="2199861"/>
            <a:ext cx="6846611" cy="3525078"/>
          </a:xfrm>
        </p:spPr>
      </p:pic>
    </p:spTree>
    <p:extLst>
      <p:ext uri="{BB962C8B-B14F-4D97-AF65-F5344CB8AC3E}">
        <p14:creationId xmlns:p14="http://schemas.microsoft.com/office/powerpoint/2010/main" val="2540731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Constructor(with same </a:t>
            </a:r>
            <a:r>
              <a:rPr lang="en-US" b="1" dirty="0" err="1"/>
              <a:t>val</a:t>
            </a:r>
            <a:r>
              <a:rPr lang="en-US" b="1" dirty="0"/>
              <a:t>)</a:t>
            </a:r>
            <a:endParaRPr lang="en-US" dirty="0"/>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class A{</a:t>
            </a:r>
          </a:p>
          <a:p>
            <a:r>
              <a:rPr lang="en-US" dirty="0"/>
              <a:t>public:</a:t>
            </a:r>
          </a:p>
          <a:p>
            <a:r>
              <a:rPr lang="en-US" dirty="0"/>
              <a:t>	A(</a:t>
            </a:r>
            <a:r>
              <a:rPr lang="en-US" dirty="0" err="1"/>
              <a:t>int</a:t>
            </a:r>
            <a:r>
              <a:rPr lang="en-US" dirty="0"/>
              <a:t> n) : </a:t>
            </a:r>
            <a:r>
              <a:rPr lang="en-US" dirty="0" err="1"/>
              <a:t>ia</a:t>
            </a:r>
            <a:r>
              <a:rPr lang="en-US" dirty="0"/>
              <a:t>(n) </a:t>
            </a:r>
          </a:p>
          <a:p>
            <a:r>
              <a:rPr lang="en-US" dirty="0"/>
              <a:t>	{ </a:t>
            </a:r>
            <a:r>
              <a:rPr lang="en-US" dirty="0" err="1"/>
              <a:t>cout</a:t>
            </a:r>
            <a:r>
              <a:rPr lang="en-US" dirty="0"/>
              <a:t> &lt;&lt; "A() </a:t>
            </a:r>
            <a:r>
              <a:rPr lang="en-US" dirty="0" err="1"/>
              <a:t>ia</a:t>
            </a:r>
            <a:r>
              <a:rPr lang="en-US" dirty="0"/>
              <a:t> = " &lt;&lt; </a:t>
            </a:r>
            <a:r>
              <a:rPr lang="en-US" dirty="0" err="1"/>
              <a:t>ia</a:t>
            </a:r>
            <a:r>
              <a:rPr lang="en-US" dirty="0"/>
              <a:t> &lt;&lt;  </a:t>
            </a:r>
            <a:r>
              <a:rPr lang="en-US" dirty="0" err="1"/>
              <a:t>endl</a:t>
            </a:r>
            <a:r>
              <a:rPr lang="en-US" dirty="0"/>
              <a:t>; }</a:t>
            </a:r>
          </a:p>
          <a:p>
            <a:r>
              <a:rPr lang="en-US" dirty="0"/>
              <a:t>protected:</a:t>
            </a:r>
          </a:p>
          <a:p>
            <a:r>
              <a:rPr lang="en-US" dirty="0"/>
              <a:t>    </a:t>
            </a:r>
            <a:r>
              <a:rPr lang="en-US" dirty="0" err="1"/>
              <a:t>int</a:t>
            </a:r>
            <a:r>
              <a:rPr lang="en-US" dirty="0"/>
              <a:t> </a:t>
            </a:r>
            <a:r>
              <a:rPr lang="en-US" dirty="0" err="1"/>
              <a:t>ia</a:t>
            </a:r>
            <a:r>
              <a:rPr lang="en-US" dirty="0"/>
              <a:t>;};</a:t>
            </a:r>
          </a:p>
          <a:p>
            <a:r>
              <a:rPr lang="en-US" dirty="0"/>
              <a:t>class B : public A{</a:t>
            </a:r>
          </a:p>
          <a:p>
            <a:r>
              <a:rPr lang="en-US" dirty="0"/>
              <a:t>	</a:t>
            </a:r>
            <a:r>
              <a:rPr lang="en-US" dirty="0" err="1"/>
              <a:t>int</a:t>
            </a:r>
            <a:r>
              <a:rPr lang="en-US" dirty="0"/>
              <a:t> </a:t>
            </a:r>
            <a:r>
              <a:rPr lang="en-US" dirty="0" err="1"/>
              <a:t>ib</a:t>
            </a:r>
            <a:r>
              <a:rPr lang="en-US" dirty="0"/>
              <a:t>;</a:t>
            </a:r>
          </a:p>
          <a:p>
            <a:r>
              <a:rPr lang="en-US" dirty="0"/>
              <a:t>public:</a:t>
            </a:r>
          </a:p>
          <a:p>
            <a:r>
              <a:rPr lang="en-US" dirty="0"/>
              <a:t>	B(</a:t>
            </a:r>
            <a:r>
              <a:rPr lang="en-US" dirty="0" err="1"/>
              <a:t>int</a:t>
            </a:r>
            <a:r>
              <a:rPr lang="en-US" dirty="0"/>
              <a:t> n) : </a:t>
            </a:r>
            <a:r>
              <a:rPr lang="en-US" dirty="0" err="1"/>
              <a:t>ib</a:t>
            </a:r>
            <a:r>
              <a:rPr lang="en-US" dirty="0"/>
              <a:t>(n), A(n)</a:t>
            </a:r>
          </a:p>
          <a:p>
            <a:r>
              <a:rPr lang="en-US" dirty="0"/>
              <a:t>	{ </a:t>
            </a:r>
            <a:r>
              <a:rPr lang="en-US" dirty="0" err="1"/>
              <a:t>cout</a:t>
            </a:r>
            <a:r>
              <a:rPr lang="en-US" dirty="0"/>
              <a:t> &lt;&lt; "B() </a:t>
            </a:r>
            <a:r>
              <a:rPr lang="en-US" dirty="0" err="1"/>
              <a:t>ib</a:t>
            </a:r>
            <a:r>
              <a:rPr lang="en-US" dirty="0"/>
              <a:t> =" &lt;&lt; </a:t>
            </a:r>
            <a:r>
              <a:rPr lang="en-US" dirty="0" err="1"/>
              <a:t>ib</a:t>
            </a:r>
            <a:r>
              <a:rPr lang="en-US" dirty="0"/>
              <a:t> &lt;&lt; </a:t>
            </a:r>
            <a:r>
              <a:rPr lang="en-US" dirty="0" err="1"/>
              <a:t>endl</a:t>
            </a:r>
            <a:r>
              <a:rPr lang="en-US" dirty="0"/>
              <a:t>; } };</a:t>
            </a:r>
          </a:p>
          <a:p>
            <a:r>
              <a:rPr lang="en-US" dirty="0"/>
              <a:t>	</a:t>
            </a:r>
            <a:r>
              <a:rPr lang="en-US" dirty="0" err="1"/>
              <a:t>int</a:t>
            </a:r>
            <a:r>
              <a:rPr lang="en-US" dirty="0"/>
              <a:t> main(){</a:t>
            </a:r>
          </a:p>
          <a:p>
            <a:r>
              <a:rPr lang="en-US" dirty="0"/>
              <a:t>    B b(2);</a:t>
            </a:r>
          </a:p>
          <a:p>
            <a:r>
              <a:rPr lang="en-US" dirty="0"/>
              <a:t> return 0;}</a:t>
            </a:r>
          </a:p>
          <a:p>
            <a:endParaRPr lang="en-US" dirty="0"/>
          </a:p>
        </p:txBody>
      </p:sp>
    </p:spTree>
    <p:extLst>
      <p:ext uri="{BB962C8B-B14F-4D97-AF65-F5344CB8AC3E}">
        <p14:creationId xmlns:p14="http://schemas.microsoft.com/office/powerpoint/2010/main" val="133626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4AF4-68F5-4012-BD88-4A76DCCB49F7}"/>
              </a:ext>
            </a:extLst>
          </p:cNvPr>
          <p:cNvSpPr>
            <a:spLocks noGrp="1"/>
          </p:cNvSpPr>
          <p:nvPr>
            <p:ph type="title"/>
          </p:nvPr>
        </p:nvSpPr>
        <p:spPr/>
        <p:txBody>
          <a:bodyPr/>
          <a:lstStyle/>
          <a:p>
            <a:pPr algn="ctr"/>
            <a:r>
              <a:rPr lang="en-US" b="1" dirty="0"/>
              <a:t>Output</a:t>
            </a:r>
          </a:p>
        </p:txBody>
      </p:sp>
      <p:pic>
        <p:nvPicPr>
          <p:cNvPr id="5" name="Content Placeholder 4">
            <a:extLst>
              <a:ext uri="{FF2B5EF4-FFF2-40B4-BE49-F238E27FC236}">
                <a16:creationId xmlns:a16="http://schemas.microsoft.com/office/drawing/2014/main" id="{EC9409FC-F157-4707-A9D7-520C5446952B}"/>
              </a:ext>
            </a:extLst>
          </p:cNvPr>
          <p:cNvPicPr>
            <a:picLocks noGrp="1" noChangeAspect="1"/>
          </p:cNvPicPr>
          <p:nvPr>
            <p:ph idx="1"/>
          </p:nvPr>
        </p:nvPicPr>
        <p:blipFill>
          <a:blip r:embed="rId2"/>
          <a:stretch>
            <a:fillRect/>
          </a:stretch>
        </p:blipFill>
        <p:spPr>
          <a:xfrm>
            <a:off x="2213113" y="2093843"/>
            <a:ext cx="6102212" cy="3578087"/>
          </a:xfrm>
        </p:spPr>
      </p:pic>
    </p:spTree>
    <p:extLst>
      <p:ext uri="{BB962C8B-B14F-4D97-AF65-F5344CB8AC3E}">
        <p14:creationId xmlns:p14="http://schemas.microsoft.com/office/powerpoint/2010/main" val="3124147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a:t>
            </a:r>
            <a:endParaRPr lang="en-US" dirty="0"/>
          </a:p>
        </p:txBody>
      </p:sp>
      <p:pic>
        <p:nvPicPr>
          <p:cNvPr id="4" name="Content Placeholder 3"/>
          <p:cNvPicPr>
            <a:picLocks noGrp="1" noChangeAspect="1"/>
          </p:cNvPicPr>
          <p:nvPr>
            <p:ph idx="1"/>
          </p:nvPr>
        </p:nvPicPr>
        <p:blipFill>
          <a:blip r:embed="rId2"/>
          <a:stretch>
            <a:fillRect/>
          </a:stretch>
        </p:blipFill>
        <p:spPr>
          <a:xfrm>
            <a:off x="2553730" y="2438400"/>
            <a:ext cx="5857102" cy="3377513"/>
          </a:xfrm>
          <a:prstGeom prst="rect">
            <a:avLst/>
          </a:prstGeom>
        </p:spPr>
      </p:pic>
    </p:spTree>
    <p:extLst>
      <p:ext uri="{BB962C8B-B14F-4D97-AF65-F5344CB8AC3E}">
        <p14:creationId xmlns:p14="http://schemas.microsoft.com/office/powerpoint/2010/main" val="2344718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BEFD-5390-47E4-ACF5-D1316EE5C1A8}"/>
              </a:ext>
            </a:extLst>
          </p:cNvPr>
          <p:cNvSpPr>
            <a:spLocks noGrp="1"/>
          </p:cNvSpPr>
          <p:nvPr>
            <p:ph type="title"/>
          </p:nvPr>
        </p:nvSpPr>
        <p:spPr/>
        <p:txBody>
          <a:bodyPr/>
          <a:lstStyle/>
          <a:p>
            <a:r>
              <a:rPr lang="en-US" b="1" i="0" dirty="0">
                <a:effectLst/>
                <a:latin typeface="Verdana" panose="020B0604030504040204" pitchFamily="34" charset="0"/>
              </a:rPr>
              <a:t>Constructor and destructor in Hierarchical inheritance</a:t>
            </a:r>
            <a:endParaRPr lang="en-US" dirty="0"/>
          </a:p>
        </p:txBody>
      </p:sp>
      <p:sp>
        <p:nvSpPr>
          <p:cNvPr id="3" name="Content Placeholder 2">
            <a:extLst>
              <a:ext uri="{FF2B5EF4-FFF2-40B4-BE49-F238E27FC236}">
                <a16:creationId xmlns:a16="http://schemas.microsoft.com/office/drawing/2014/main" id="{AE18BCE4-CB55-4833-A7F6-8896F7054F04}"/>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A{</a:t>
            </a:r>
          </a:p>
          <a:p>
            <a:pPr marL="0" indent="0">
              <a:buNone/>
            </a:pPr>
            <a:r>
              <a:rPr lang="en-US" dirty="0"/>
              <a:t>public:</a:t>
            </a:r>
          </a:p>
          <a:p>
            <a:pPr marL="0" indent="0">
              <a:buNone/>
            </a:pPr>
            <a:r>
              <a:rPr lang="en-US" dirty="0"/>
              <a:t>	C() { </a:t>
            </a:r>
            <a:r>
              <a:rPr lang="en-US" dirty="0" err="1"/>
              <a:t>cout</a:t>
            </a:r>
            <a:r>
              <a:rPr lang="en-US" dirty="0"/>
              <a:t> &lt;&lt; "C()" &lt;&lt; </a:t>
            </a:r>
            <a:r>
              <a:rPr lang="en-US" dirty="0" err="1"/>
              <a:t>endl</a:t>
            </a:r>
            <a:r>
              <a:rPr lang="en-US" dirty="0"/>
              <a:t>; } };</a:t>
            </a:r>
          </a:p>
          <a:p>
            <a:pPr marL="0" indent="0">
              <a:buNone/>
            </a:pPr>
            <a:r>
              <a:rPr lang="en-US" dirty="0"/>
              <a:t>	int main(){</a:t>
            </a:r>
          </a:p>
          <a:p>
            <a:pPr marL="0" indent="0">
              <a:buNone/>
            </a:pPr>
            <a:r>
              <a:rPr lang="en-US" dirty="0"/>
              <a:t>    B </a:t>
            </a:r>
            <a:r>
              <a:rPr lang="en-US" dirty="0" err="1"/>
              <a:t>b</a:t>
            </a:r>
            <a:r>
              <a:rPr lang="en-US" dirty="0"/>
              <a:t>;</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33533758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A282-AF9A-4339-BC0F-49A726EDD8AD}"/>
              </a:ext>
            </a:extLst>
          </p:cNvPr>
          <p:cNvSpPr>
            <a:spLocks noGrp="1"/>
          </p:cNvSpPr>
          <p:nvPr>
            <p:ph type="title"/>
          </p:nvPr>
        </p:nvSpPr>
        <p:spPr/>
        <p:txBody>
          <a:bodyPr/>
          <a:lstStyle/>
          <a:p>
            <a:r>
              <a:rPr lang="en-US" b="1" i="0" dirty="0">
                <a:effectLst/>
                <a:latin typeface="Verdana" panose="020B0604030504040204" pitchFamily="34" charset="0"/>
              </a:rPr>
              <a:t>Constructor and destructor in Hierarchical inheritance</a:t>
            </a:r>
            <a:endParaRPr lang="en-US" dirty="0"/>
          </a:p>
        </p:txBody>
      </p:sp>
      <p:pic>
        <p:nvPicPr>
          <p:cNvPr id="5" name="Content Placeholder 4">
            <a:extLst>
              <a:ext uri="{FF2B5EF4-FFF2-40B4-BE49-F238E27FC236}">
                <a16:creationId xmlns:a16="http://schemas.microsoft.com/office/drawing/2014/main" id="{595FAD6B-840B-4413-A06D-FBCB0C796977}"/>
              </a:ext>
            </a:extLst>
          </p:cNvPr>
          <p:cNvPicPr>
            <a:picLocks noGrp="1" noChangeAspect="1"/>
          </p:cNvPicPr>
          <p:nvPr>
            <p:ph idx="1"/>
          </p:nvPr>
        </p:nvPicPr>
        <p:blipFill>
          <a:blip r:embed="rId2"/>
          <a:stretch>
            <a:fillRect/>
          </a:stretch>
        </p:blipFill>
        <p:spPr>
          <a:xfrm>
            <a:off x="2385391" y="2438401"/>
            <a:ext cx="6225209" cy="3313042"/>
          </a:xfrm>
        </p:spPr>
      </p:pic>
    </p:spTree>
    <p:extLst>
      <p:ext uri="{BB962C8B-B14F-4D97-AF65-F5344CB8AC3E}">
        <p14:creationId xmlns:p14="http://schemas.microsoft.com/office/powerpoint/2010/main" val="1329861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A{</a:t>
            </a:r>
          </a:p>
          <a:p>
            <a:pPr marL="0" indent="0">
              <a:buNone/>
            </a:pPr>
            <a:r>
              <a:rPr lang="en-US" dirty="0"/>
              <a:t>public:</a:t>
            </a:r>
          </a:p>
          <a:p>
            <a:pPr marL="0" indent="0">
              <a:buNone/>
            </a:pPr>
            <a:r>
              <a:rPr lang="en-US" dirty="0"/>
              <a:t>	C() { </a:t>
            </a:r>
            <a:r>
              <a:rPr lang="en-US" dirty="0" err="1"/>
              <a:t>cout</a:t>
            </a:r>
            <a:r>
              <a:rPr lang="en-US" dirty="0"/>
              <a:t> &lt;&lt; "C()" &lt;&lt; </a:t>
            </a:r>
            <a:r>
              <a:rPr lang="en-US" dirty="0" err="1"/>
              <a:t>endl</a:t>
            </a:r>
            <a:r>
              <a:rPr lang="en-US" dirty="0"/>
              <a:t>; } };</a:t>
            </a:r>
          </a:p>
          <a:p>
            <a:pPr marL="0" indent="0">
              <a:buNone/>
            </a:pPr>
            <a:r>
              <a:rPr lang="en-US" dirty="0"/>
              <a:t>	</a:t>
            </a:r>
            <a:r>
              <a:rPr lang="en-US" dirty="0" err="1"/>
              <a:t>int</a:t>
            </a:r>
            <a:r>
              <a:rPr lang="en-US" dirty="0"/>
              <a:t> main(){</a:t>
            </a:r>
          </a:p>
          <a:p>
            <a:pPr marL="0" indent="0">
              <a:buNone/>
            </a:pPr>
            <a:r>
              <a:rPr lang="en-US" dirty="0"/>
              <a:t>    B </a:t>
            </a:r>
            <a:r>
              <a:rPr lang="en-US" dirty="0" err="1"/>
              <a:t>b</a:t>
            </a:r>
            <a:r>
              <a:rPr lang="en-US" dirty="0"/>
              <a:t>;</a:t>
            </a:r>
          </a:p>
          <a:p>
            <a:pPr marL="0" indent="0">
              <a:buNone/>
            </a:pPr>
            <a:r>
              <a:rPr lang="en-US" dirty="0"/>
              <a:t>    C </a:t>
            </a:r>
            <a:r>
              <a:rPr lang="en-US" dirty="0" err="1"/>
              <a:t>c</a:t>
            </a:r>
            <a:r>
              <a:rPr lang="en-US" dirty="0"/>
              <a:t>;</a:t>
            </a:r>
          </a:p>
          <a:p>
            <a:pPr marL="0" indent="0">
              <a:buNone/>
            </a:pPr>
            <a:r>
              <a:rPr lang="en-US" dirty="0"/>
              <a:t> return 0;}</a:t>
            </a:r>
          </a:p>
          <a:p>
            <a:endParaRPr lang="en-US" dirty="0"/>
          </a:p>
        </p:txBody>
      </p:sp>
    </p:spTree>
    <p:extLst>
      <p:ext uri="{BB962C8B-B14F-4D97-AF65-F5344CB8AC3E}">
        <p14:creationId xmlns:p14="http://schemas.microsoft.com/office/powerpoint/2010/main" val="1805522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43312" y="2948781"/>
            <a:ext cx="4905375" cy="2105025"/>
          </a:xfrm>
          <a:prstGeom prst="rect">
            <a:avLst/>
          </a:prstGeom>
        </p:spPr>
      </p:pic>
    </p:spTree>
    <p:extLst>
      <p:ext uri="{BB962C8B-B14F-4D97-AF65-F5344CB8AC3E}">
        <p14:creationId xmlns:p14="http://schemas.microsoft.com/office/powerpoint/2010/main" val="7231654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ED4F-5EB4-4459-AD7C-27564F3D4520}"/>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22908CF-7059-4880-989E-03556295E2B2}"/>
              </a:ext>
            </a:extLst>
          </p:cNvPr>
          <p:cNvSpPr>
            <a:spLocks noGrp="1"/>
          </p:cNvSpPr>
          <p:nvPr>
            <p:ph idx="1"/>
          </p:nvPr>
        </p:nvSpPr>
        <p:spPr/>
        <p:txBody>
          <a:bodyPr/>
          <a:lstStyle/>
          <a:p>
            <a:pPr algn="l">
              <a:buFont typeface="Arial" panose="020B0604020202020204" pitchFamily="34" charset="0"/>
              <a:buChar char="•"/>
            </a:pPr>
            <a:r>
              <a:rPr lang="en-US" b="0" i="0" dirty="0">
                <a:solidFill>
                  <a:srgbClr val="363636"/>
                </a:solidFill>
                <a:effectLst/>
                <a:latin typeface="Verdana" panose="020B0604030504040204" pitchFamily="34" charset="0"/>
              </a:rPr>
              <a:t>Constructors from all base class are invoked first and the derived class constructor is called.</a:t>
            </a:r>
          </a:p>
          <a:p>
            <a:pPr algn="l">
              <a:buFont typeface="Arial" panose="020B0604020202020204" pitchFamily="34" charset="0"/>
              <a:buChar char="•"/>
            </a:pPr>
            <a:r>
              <a:rPr lang="en-US" b="0" i="0" dirty="0">
                <a:solidFill>
                  <a:srgbClr val="363636"/>
                </a:solidFill>
                <a:effectLst/>
                <a:latin typeface="Verdana" panose="020B0604030504040204" pitchFamily="34" charset="0"/>
              </a:rPr>
              <a:t>Order of constructor invocation depends on the order of how the base is inherited.</a:t>
            </a:r>
          </a:p>
          <a:p>
            <a:pPr algn="l">
              <a:buFont typeface="Arial" panose="020B0604020202020204" pitchFamily="34" charset="0"/>
              <a:buChar char="•"/>
            </a:pPr>
            <a:r>
              <a:rPr lang="en-US" b="0" i="0" dirty="0">
                <a:solidFill>
                  <a:srgbClr val="363636"/>
                </a:solidFill>
                <a:effectLst/>
                <a:latin typeface="Verdana" panose="020B0604030504040204" pitchFamily="34" charset="0"/>
              </a:rPr>
              <a:t>For example:</a:t>
            </a:r>
          </a:p>
          <a:p>
            <a:pPr algn="l">
              <a:buFont typeface="Arial" panose="020B0604020202020204" pitchFamily="34" charset="0"/>
              <a:buChar char="•"/>
            </a:pPr>
            <a:r>
              <a:rPr lang="en-US" dirty="0"/>
              <a:t>class C :public A , public B</a:t>
            </a:r>
            <a:endParaRPr lang="en-US" b="0" i="0" dirty="0">
              <a:solidFill>
                <a:srgbClr val="363636"/>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3296856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1E6C-4D08-41D2-9940-91FC05F8AB2A}"/>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41F46F5-D570-43C8-ADB7-114C93EA5E11}"/>
              </a:ext>
            </a:extLst>
          </p:cNvPr>
          <p:cNvSpPr>
            <a:spLocks noGrp="1"/>
          </p:cNvSpPr>
          <p:nvPr>
            <p:ph idx="1"/>
          </p:nvPr>
        </p:nvSpPr>
        <p:spPr/>
        <p:txBody>
          <a:bodyPr/>
          <a:lstStyle/>
          <a:p>
            <a:pPr algn="l"/>
            <a:r>
              <a:rPr lang="en-US" b="0" i="0" dirty="0">
                <a:solidFill>
                  <a:srgbClr val="363636"/>
                </a:solidFill>
                <a:effectLst/>
                <a:latin typeface="Verdana" panose="020B0604030504040204" pitchFamily="34" charset="0"/>
              </a:rPr>
              <a:t>Here, A is inherited first, so the constructor of class A is called first and then constructor of class B is called next.</a:t>
            </a:r>
          </a:p>
          <a:p>
            <a:pPr algn="l">
              <a:buFont typeface="Arial" panose="020B0604020202020204" pitchFamily="34" charset="0"/>
              <a:buChar char="•"/>
            </a:pPr>
            <a:r>
              <a:rPr lang="en-US" b="0" i="0" dirty="0">
                <a:solidFill>
                  <a:srgbClr val="363636"/>
                </a:solidFill>
                <a:effectLst/>
                <a:latin typeface="Verdana" panose="020B0604030504040204" pitchFamily="34" charset="0"/>
              </a:rPr>
              <a:t> However, the destructor of derived class is called first and then destructor of the base class which is mentioned in the derived class declaration is called from last towards first in sequentially.</a:t>
            </a:r>
          </a:p>
          <a:p>
            <a:endParaRPr lang="en-US" dirty="0"/>
          </a:p>
        </p:txBody>
      </p:sp>
    </p:spTree>
    <p:extLst>
      <p:ext uri="{BB962C8B-B14F-4D97-AF65-F5344CB8AC3E}">
        <p14:creationId xmlns:p14="http://schemas.microsoft.com/office/powerpoint/2010/main" val="205457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7C32-3FFF-4CEA-A13F-87E364F5547A}"/>
              </a:ext>
            </a:extLst>
          </p:cNvPr>
          <p:cNvSpPr>
            <a:spLocks noGrp="1"/>
          </p:cNvSpPr>
          <p:nvPr>
            <p:ph type="title"/>
          </p:nvPr>
        </p:nvSpPr>
        <p:spPr/>
        <p:txBody>
          <a:bodyPr/>
          <a:lstStyle/>
          <a:p>
            <a:r>
              <a:rPr lang="en-US" b="1" dirty="0"/>
              <a:t>Syntax</a:t>
            </a:r>
          </a:p>
        </p:txBody>
      </p:sp>
      <p:sp>
        <p:nvSpPr>
          <p:cNvPr id="3" name="Content Placeholder 2">
            <a:extLst>
              <a:ext uri="{FF2B5EF4-FFF2-40B4-BE49-F238E27FC236}">
                <a16:creationId xmlns:a16="http://schemas.microsoft.com/office/drawing/2014/main" id="{5EE39CD5-C1E4-4089-943D-1C4A32190236}"/>
              </a:ext>
            </a:extLst>
          </p:cNvPr>
          <p:cNvSpPr>
            <a:spLocks noGrp="1"/>
          </p:cNvSpPr>
          <p:nvPr>
            <p:ph idx="1"/>
          </p:nvPr>
        </p:nvSpPr>
        <p:spPr/>
        <p:txBody>
          <a:bodyPr/>
          <a:lstStyle/>
          <a:p>
            <a:r>
              <a:rPr lang="en-US" dirty="0"/>
              <a:t>Derived class constructor(arg1,arg2,arg3) : base1(arg1) , base2(arg2){</a:t>
            </a:r>
          </a:p>
          <a:p>
            <a:pPr marL="0" indent="0">
              <a:buNone/>
            </a:pPr>
            <a:r>
              <a:rPr lang="en-US" dirty="0"/>
              <a:t>derived= arg3;}</a:t>
            </a:r>
          </a:p>
          <a:p>
            <a:pPr marL="0" indent="0">
              <a:buNone/>
            </a:pPr>
            <a:endParaRPr lang="en-US" dirty="0"/>
          </a:p>
          <a:p>
            <a:pPr marL="0" indent="0">
              <a:buNone/>
            </a:pPr>
            <a:r>
              <a:rPr lang="en-US" dirty="0"/>
              <a:t>OR</a:t>
            </a:r>
          </a:p>
          <a:p>
            <a:r>
              <a:rPr lang="en-US" dirty="0"/>
              <a:t>Derived class constructor(arg1,arg2,arg3) : base1(arg1) , base2(arg2), derived(arg3){}</a:t>
            </a:r>
          </a:p>
          <a:p>
            <a:pPr marL="0" indent="0">
              <a:buNone/>
            </a:pPr>
            <a:endParaRPr lang="en-US" dirty="0"/>
          </a:p>
        </p:txBody>
      </p:sp>
    </p:spTree>
    <p:extLst>
      <p:ext uri="{BB962C8B-B14F-4D97-AF65-F5344CB8AC3E}">
        <p14:creationId xmlns:p14="http://schemas.microsoft.com/office/powerpoint/2010/main" val="843986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6627-EBD4-41D4-BE06-8D318ACD844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sp>
        <p:nvSpPr>
          <p:cNvPr id="3" name="Content Placeholder 2">
            <a:extLst>
              <a:ext uri="{FF2B5EF4-FFF2-40B4-BE49-F238E27FC236}">
                <a16:creationId xmlns:a16="http://schemas.microsoft.com/office/drawing/2014/main" id="{031581C9-DB88-4C24-9CD3-3570D4BA9646}"/>
              </a:ext>
            </a:extLst>
          </p:cNvPr>
          <p:cNvSpPr>
            <a:spLocks noGrp="1"/>
          </p:cNvSpPr>
          <p:nvPr>
            <p:ph idx="1"/>
          </p:nvPr>
        </p:nvSpPr>
        <p:spPr/>
        <p:txBody>
          <a:bodyPr>
            <a:normAutofit fontScale="77500" lnSpcReduction="20000"/>
          </a:bodyPr>
          <a:lstStyle/>
          <a:p>
            <a:r>
              <a:rPr lang="en-US" dirty="0"/>
              <a:t>class A{</a:t>
            </a:r>
          </a:p>
          <a:p>
            <a:r>
              <a:rPr lang="en-US" dirty="0"/>
              <a:t>public: A(int a) { </a:t>
            </a:r>
            <a:r>
              <a:rPr lang="en-US" dirty="0" err="1"/>
              <a:t>cout</a:t>
            </a:r>
            <a:r>
              <a:rPr lang="en-US" dirty="0"/>
              <a:t> &lt;&lt; "A()" &lt;&lt; a &lt;&lt;  </a:t>
            </a:r>
            <a:r>
              <a:rPr lang="en-US" dirty="0" err="1"/>
              <a:t>endl</a:t>
            </a:r>
            <a:r>
              <a:rPr lang="en-US" dirty="0"/>
              <a:t>; }};</a:t>
            </a:r>
          </a:p>
          <a:p>
            <a:r>
              <a:rPr lang="en-US" dirty="0"/>
              <a:t>class B{</a:t>
            </a:r>
          </a:p>
          <a:p>
            <a:r>
              <a:rPr lang="en-US" dirty="0"/>
              <a:t>public: B(int b ){ </a:t>
            </a:r>
            <a:r>
              <a:rPr lang="en-US" dirty="0" err="1"/>
              <a:t>cout</a:t>
            </a:r>
            <a:r>
              <a:rPr lang="en-US" dirty="0"/>
              <a:t> &lt;&lt; "B()" &lt;&lt; b &lt;&lt;  </a:t>
            </a:r>
            <a:r>
              <a:rPr lang="en-US" dirty="0" err="1"/>
              <a:t>endl</a:t>
            </a:r>
            <a:r>
              <a:rPr lang="en-US" dirty="0"/>
              <a:t>; } };</a:t>
            </a:r>
          </a:p>
          <a:p>
            <a:r>
              <a:rPr lang="en-US" dirty="0"/>
              <a:t>class C :public A , public B{</a:t>
            </a:r>
          </a:p>
          <a:p>
            <a:r>
              <a:rPr lang="en-US" dirty="0"/>
              <a:t>public:</a:t>
            </a:r>
          </a:p>
          <a:p>
            <a:r>
              <a:rPr lang="en-US" dirty="0"/>
              <a:t>	int m;</a:t>
            </a:r>
          </a:p>
          <a:p>
            <a:r>
              <a:rPr lang="en-US" dirty="0"/>
              <a:t>	C(int x, int y, int z): A(x) , B(y) ,m(z){</a:t>
            </a:r>
          </a:p>
          <a:p>
            <a:r>
              <a:rPr lang="en-US" dirty="0"/>
              <a:t>     </a:t>
            </a:r>
            <a:r>
              <a:rPr lang="en-US" dirty="0" err="1"/>
              <a:t>cout</a:t>
            </a:r>
            <a:r>
              <a:rPr lang="en-US" dirty="0"/>
              <a:t>&lt;&lt; "C()" &lt;&lt; m &lt;&lt;  </a:t>
            </a:r>
            <a:r>
              <a:rPr lang="en-US" dirty="0" err="1"/>
              <a:t>endl</a:t>
            </a:r>
            <a:r>
              <a:rPr lang="en-US" dirty="0"/>
              <a:t>;}};</a:t>
            </a:r>
          </a:p>
          <a:p>
            <a:r>
              <a:rPr lang="en-US" dirty="0"/>
              <a:t>	int main(){</a:t>
            </a:r>
          </a:p>
          <a:p>
            <a:r>
              <a:rPr lang="en-US" dirty="0"/>
              <a:t>    C c(2,4,6);</a:t>
            </a:r>
          </a:p>
          <a:p>
            <a:r>
              <a:rPr lang="en-US" dirty="0"/>
              <a:t> return 0;}</a:t>
            </a:r>
          </a:p>
        </p:txBody>
      </p:sp>
    </p:spTree>
    <p:extLst>
      <p:ext uri="{BB962C8B-B14F-4D97-AF65-F5344CB8AC3E}">
        <p14:creationId xmlns:p14="http://schemas.microsoft.com/office/powerpoint/2010/main" val="2180249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193-AA74-407C-B8DD-B77F4E233A5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pic>
        <p:nvPicPr>
          <p:cNvPr id="5" name="Content Placeholder 4">
            <a:extLst>
              <a:ext uri="{FF2B5EF4-FFF2-40B4-BE49-F238E27FC236}">
                <a16:creationId xmlns:a16="http://schemas.microsoft.com/office/drawing/2014/main" id="{A90DDE4B-970F-41BA-B05A-77A49850903F}"/>
              </a:ext>
            </a:extLst>
          </p:cNvPr>
          <p:cNvPicPr>
            <a:picLocks noGrp="1" noChangeAspect="1"/>
          </p:cNvPicPr>
          <p:nvPr>
            <p:ph idx="1"/>
          </p:nvPr>
        </p:nvPicPr>
        <p:blipFill>
          <a:blip r:embed="rId2"/>
          <a:stretch>
            <a:fillRect/>
          </a:stretch>
        </p:blipFill>
        <p:spPr>
          <a:xfrm>
            <a:off x="2769705" y="2093844"/>
            <a:ext cx="5521808" cy="3670852"/>
          </a:xfrm>
        </p:spPr>
      </p:pic>
    </p:spTree>
    <p:extLst>
      <p:ext uri="{BB962C8B-B14F-4D97-AF65-F5344CB8AC3E}">
        <p14:creationId xmlns:p14="http://schemas.microsoft.com/office/powerpoint/2010/main" val="228483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7DE6-81AE-4AA2-845D-9E39813FE03C}"/>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9940AD83-D85B-4524-B1F0-A095C428333E}"/>
              </a:ext>
            </a:extLst>
          </p:cNvPr>
          <p:cNvSpPr>
            <a:spLocks noGrp="1"/>
          </p:cNvSpPr>
          <p:nvPr>
            <p:ph idx="1"/>
          </p:nvPr>
        </p:nvSpPr>
        <p:spPr/>
        <p:txBody>
          <a:bodyPr>
            <a:normAutofit fontScale="92500" lnSpcReduction="20000"/>
          </a:bodyPr>
          <a:lstStyle/>
          <a:p>
            <a:r>
              <a:rPr lang="en-US" sz="2000" dirty="0"/>
              <a:t>#include &lt;iostream&gt;  </a:t>
            </a:r>
          </a:p>
          <a:p>
            <a:r>
              <a:rPr lang="en-US" sz="2000" dirty="0"/>
              <a:t>using namespace std;  </a:t>
            </a:r>
          </a:p>
          <a:p>
            <a:r>
              <a:rPr lang="en-US" sz="2000" dirty="0"/>
              <a:t> class Account {  </a:t>
            </a:r>
          </a:p>
          <a:p>
            <a:r>
              <a:rPr lang="en-US" sz="2000" dirty="0"/>
              <a:t>   public:  </a:t>
            </a:r>
          </a:p>
          <a:p>
            <a:r>
              <a:rPr lang="en-US" sz="2000" dirty="0"/>
              <a:t>   float salary = 60000;   };  </a:t>
            </a:r>
          </a:p>
          <a:p>
            <a:r>
              <a:rPr lang="en-US" sz="2000" dirty="0"/>
              <a:t>   class Programmer: public Account {  </a:t>
            </a:r>
          </a:p>
          <a:p>
            <a:r>
              <a:rPr lang="en-US" sz="2000" dirty="0"/>
              <a:t>   public:  </a:t>
            </a:r>
          </a:p>
          <a:p>
            <a:r>
              <a:rPr lang="en-US" sz="2000" dirty="0"/>
              <a:t>   float bonus = 5000;     };       </a:t>
            </a:r>
          </a:p>
          <a:p>
            <a:r>
              <a:rPr lang="en-US" sz="2000" dirty="0"/>
              <a:t>int main(void) {  </a:t>
            </a:r>
          </a:p>
          <a:p>
            <a:r>
              <a:rPr lang="en-US" sz="2000" dirty="0"/>
              <a:t>     Account a1;  </a:t>
            </a:r>
          </a:p>
          <a:p>
            <a:r>
              <a:rPr lang="en-US" sz="2000" dirty="0"/>
              <a:t>     </a:t>
            </a:r>
            <a:r>
              <a:rPr lang="en-US" sz="2000" dirty="0" err="1"/>
              <a:t>cout</a:t>
            </a:r>
            <a:r>
              <a:rPr lang="en-US" sz="2000" dirty="0"/>
              <a:t>&lt;&lt;"Salary: "&lt;&lt;a1.salary&lt;&lt;</a:t>
            </a:r>
            <a:r>
              <a:rPr lang="en-US" sz="2000" dirty="0" err="1"/>
              <a:t>endl</a:t>
            </a:r>
            <a:r>
              <a:rPr lang="en-US" sz="2000" dirty="0"/>
              <a:t>;    </a:t>
            </a:r>
          </a:p>
          <a:p>
            <a:r>
              <a:rPr lang="en-US" sz="2000" dirty="0"/>
              <a:t>     </a:t>
            </a:r>
            <a:r>
              <a:rPr lang="en-US" sz="2000" dirty="0" err="1"/>
              <a:t>cout</a:t>
            </a:r>
            <a:r>
              <a:rPr lang="en-US" sz="2000" dirty="0"/>
              <a:t>&lt;&lt;"Bonus : "&lt;&lt;a1.bonus&lt;&lt;</a:t>
            </a:r>
            <a:r>
              <a:rPr lang="en-US" sz="2000" dirty="0" err="1"/>
              <a:t>endl</a:t>
            </a:r>
            <a:r>
              <a:rPr lang="en-US" sz="2000" dirty="0"/>
              <a:t>;    </a:t>
            </a:r>
          </a:p>
          <a:p>
            <a:r>
              <a:rPr lang="en-US" sz="2000" dirty="0"/>
              <a:t>    return 0; } </a:t>
            </a:r>
          </a:p>
        </p:txBody>
      </p:sp>
    </p:spTree>
    <p:extLst>
      <p:ext uri="{BB962C8B-B14F-4D97-AF65-F5344CB8AC3E}">
        <p14:creationId xmlns:p14="http://schemas.microsoft.com/office/powerpoint/2010/main" val="351226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3CA0-9B78-54EF-1AA8-C027474994B1}"/>
              </a:ext>
            </a:extLst>
          </p:cNvPr>
          <p:cNvSpPr>
            <a:spLocks noGrp="1"/>
          </p:cNvSpPr>
          <p:nvPr>
            <p:ph type="title"/>
          </p:nvPr>
        </p:nvSpPr>
        <p:spPr>
          <a:xfrm>
            <a:off x="838200" y="365126"/>
            <a:ext cx="10515600" cy="46976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D30F817-FC08-6E48-341D-1E3F44F42CA4}"/>
              </a:ext>
            </a:extLst>
          </p:cNvPr>
          <p:cNvSpPr>
            <a:spLocks noGrp="1"/>
          </p:cNvSpPr>
          <p:nvPr>
            <p:ph idx="1"/>
          </p:nvPr>
        </p:nvSpPr>
        <p:spPr>
          <a:xfrm>
            <a:off x="838200" y="834888"/>
            <a:ext cx="10515600" cy="5342075"/>
          </a:xfrm>
        </p:spPr>
        <p:txBody>
          <a:bodyPr>
            <a:normAutofit fontScale="40000" lnSpcReduction="20000"/>
          </a:bodyPr>
          <a:lstStyle/>
          <a:p>
            <a:r>
              <a:rPr lang="en-US" dirty="0"/>
              <a:t>#include &lt;iostream&gt;</a:t>
            </a:r>
          </a:p>
          <a:p>
            <a:r>
              <a:rPr lang="en-US" dirty="0"/>
              <a:t>using namespace std;</a:t>
            </a:r>
          </a:p>
          <a:p>
            <a:r>
              <a:rPr lang="en-US" dirty="0"/>
              <a:t>class A {</a:t>
            </a:r>
          </a:p>
          <a:p>
            <a:r>
              <a:rPr lang="en-US" dirty="0"/>
              <a:t>public:</a:t>
            </a:r>
          </a:p>
          <a:p>
            <a:r>
              <a:rPr lang="en-US" dirty="0"/>
              <a:t>    A() { </a:t>
            </a:r>
            <a:r>
              <a:rPr lang="en-US" dirty="0" err="1"/>
              <a:t>cout</a:t>
            </a:r>
            <a:r>
              <a:rPr lang="en-US" dirty="0"/>
              <a:t> &lt;&lt; "Constructor of A" &lt;&lt; </a:t>
            </a:r>
            <a:r>
              <a:rPr lang="en-US" dirty="0" err="1"/>
              <a:t>endl</a:t>
            </a:r>
            <a:r>
              <a:rPr lang="en-US" dirty="0"/>
              <a:t>; }</a:t>
            </a:r>
          </a:p>
          <a:p>
            <a:r>
              <a:rPr lang="en-US" dirty="0"/>
              <a:t>    ~A() { </a:t>
            </a:r>
            <a:r>
              <a:rPr lang="en-US" dirty="0" err="1"/>
              <a:t>cout</a:t>
            </a:r>
            <a:r>
              <a:rPr lang="en-US" dirty="0"/>
              <a:t> &lt;&lt; "Destructor of A" &lt;&lt; </a:t>
            </a:r>
            <a:r>
              <a:rPr lang="en-US" dirty="0" err="1"/>
              <a:t>endl</a:t>
            </a:r>
            <a:r>
              <a:rPr lang="en-US" dirty="0"/>
              <a:t>; }</a:t>
            </a:r>
          </a:p>
          <a:p>
            <a:r>
              <a:rPr lang="en-US" dirty="0"/>
              <a:t>};</a:t>
            </a:r>
          </a:p>
          <a:p>
            <a:r>
              <a:rPr lang="en-US" dirty="0"/>
              <a:t>class B {</a:t>
            </a:r>
          </a:p>
          <a:p>
            <a:r>
              <a:rPr lang="en-US" dirty="0"/>
              <a:t>public:</a:t>
            </a:r>
          </a:p>
          <a:p>
            <a:r>
              <a:rPr lang="en-US" dirty="0"/>
              <a:t>    B() { </a:t>
            </a:r>
            <a:r>
              <a:rPr lang="en-US" dirty="0" err="1"/>
              <a:t>cout</a:t>
            </a:r>
            <a:r>
              <a:rPr lang="en-US" dirty="0"/>
              <a:t> &lt;&lt; "Constructor of B" &lt;&lt; </a:t>
            </a:r>
            <a:r>
              <a:rPr lang="en-US" dirty="0" err="1"/>
              <a:t>endl</a:t>
            </a:r>
            <a:r>
              <a:rPr lang="en-US" dirty="0"/>
              <a:t>; }</a:t>
            </a:r>
          </a:p>
          <a:p>
            <a:r>
              <a:rPr lang="en-US" dirty="0"/>
              <a:t>    ~B() { </a:t>
            </a:r>
            <a:r>
              <a:rPr lang="en-US" dirty="0" err="1"/>
              <a:t>cout</a:t>
            </a:r>
            <a:r>
              <a:rPr lang="en-US" dirty="0"/>
              <a:t> &lt;&lt; "Destructor of B" &lt;&lt; </a:t>
            </a:r>
            <a:r>
              <a:rPr lang="en-US" dirty="0" err="1"/>
              <a:t>endl</a:t>
            </a:r>
            <a:r>
              <a:rPr lang="en-US" dirty="0"/>
              <a:t>; }</a:t>
            </a:r>
          </a:p>
          <a:p>
            <a:r>
              <a:rPr lang="en-US" dirty="0"/>
              <a:t>};</a:t>
            </a:r>
          </a:p>
          <a:p>
            <a:r>
              <a:rPr lang="en-US" dirty="0"/>
              <a:t>class C : public A, public B {  // A is inherited first, then B</a:t>
            </a:r>
          </a:p>
          <a:p>
            <a:r>
              <a:rPr lang="en-US" dirty="0"/>
              <a:t>public:</a:t>
            </a:r>
          </a:p>
          <a:p>
            <a:r>
              <a:rPr lang="en-US" dirty="0"/>
              <a:t>    C() { </a:t>
            </a:r>
            <a:r>
              <a:rPr lang="en-US" dirty="0" err="1"/>
              <a:t>cout</a:t>
            </a:r>
            <a:r>
              <a:rPr lang="en-US" dirty="0"/>
              <a:t> &lt;&lt; "Constructor of C" &lt;&lt; </a:t>
            </a:r>
            <a:r>
              <a:rPr lang="en-US" dirty="0" err="1"/>
              <a:t>endl</a:t>
            </a:r>
            <a:r>
              <a:rPr lang="en-US" dirty="0"/>
              <a:t>; }</a:t>
            </a:r>
          </a:p>
          <a:p>
            <a:r>
              <a:rPr lang="en-US" dirty="0"/>
              <a:t>    ~C() { </a:t>
            </a:r>
            <a:r>
              <a:rPr lang="en-US" dirty="0" err="1"/>
              <a:t>cout</a:t>
            </a:r>
            <a:r>
              <a:rPr lang="en-US" dirty="0"/>
              <a:t> &lt;&lt; "Destructor of C" &lt;&lt; </a:t>
            </a:r>
            <a:r>
              <a:rPr lang="en-US" dirty="0" err="1"/>
              <a:t>endl</a:t>
            </a:r>
            <a:r>
              <a:rPr lang="en-US" dirty="0"/>
              <a:t>; }</a:t>
            </a:r>
          </a:p>
          <a:p>
            <a:r>
              <a:rPr lang="en-US" dirty="0"/>
              <a:t>};</a:t>
            </a:r>
          </a:p>
          <a:p>
            <a:r>
              <a:rPr lang="en-US" dirty="0"/>
              <a:t>int main() {</a:t>
            </a:r>
          </a:p>
          <a:p>
            <a:r>
              <a:rPr lang="en-US" dirty="0"/>
              <a:t>    C obj;</a:t>
            </a:r>
          </a:p>
          <a:p>
            <a:r>
              <a:rPr lang="en-US" dirty="0"/>
              <a:t>    return 0;</a:t>
            </a:r>
          </a:p>
          <a:p>
            <a:r>
              <a:rPr lang="en-US" dirty="0"/>
              <a:t>}</a:t>
            </a:r>
          </a:p>
          <a:p>
            <a:endParaRPr lang="en-US" dirty="0"/>
          </a:p>
        </p:txBody>
      </p:sp>
    </p:spTree>
    <p:extLst>
      <p:ext uri="{BB962C8B-B14F-4D97-AF65-F5344CB8AC3E}">
        <p14:creationId xmlns:p14="http://schemas.microsoft.com/office/powerpoint/2010/main" val="648006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BC95B-5AB2-2780-9458-717BFA50965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26F3C0C-C567-A680-034F-584E5935715F}"/>
              </a:ext>
            </a:extLst>
          </p:cNvPr>
          <p:cNvPicPr>
            <a:picLocks noGrp="1" noChangeAspect="1"/>
          </p:cNvPicPr>
          <p:nvPr>
            <p:ph idx="1"/>
          </p:nvPr>
        </p:nvPicPr>
        <p:blipFill>
          <a:blip r:embed="rId2"/>
          <a:stretch>
            <a:fillRect/>
          </a:stretch>
        </p:blipFill>
        <p:spPr>
          <a:xfrm>
            <a:off x="4834780" y="3353538"/>
            <a:ext cx="2522439" cy="1295512"/>
          </a:xfrm>
        </p:spPr>
      </p:pic>
    </p:spTree>
    <p:extLst>
      <p:ext uri="{BB962C8B-B14F-4D97-AF65-F5344CB8AC3E}">
        <p14:creationId xmlns:p14="http://schemas.microsoft.com/office/powerpoint/2010/main" val="3922126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91D4-D6D1-48A3-9B99-B52C81A34CA4}"/>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sp>
        <p:nvSpPr>
          <p:cNvPr id="3" name="Content Placeholder 2">
            <a:extLst>
              <a:ext uri="{FF2B5EF4-FFF2-40B4-BE49-F238E27FC236}">
                <a16:creationId xmlns:a16="http://schemas.microsoft.com/office/drawing/2014/main" id="{FA8A0C24-3669-475C-996A-68D640751C5C}"/>
              </a:ext>
            </a:extLst>
          </p:cNvPr>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 { </a:t>
            </a:r>
            <a:r>
              <a:rPr lang="en-US" dirty="0" err="1"/>
              <a:t>cout</a:t>
            </a:r>
            <a:r>
              <a:rPr lang="en-US" dirty="0"/>
              <a:t> &lt;&lt; "C()" &lt;&lt; </a:t>
            </a:r>
            <a:r>
              <a:rPr lang="en-US" dirty="0" err="1"/>
              <a:t>endl</a:t>
            </a:r>
            <a:r>
              <a:rPr lang="en-US" dirty="0"/>
              <a:t>; } };</a:t>
            </a:r>
          </a:p>
          <a:p>
            <a:pPr marL="0" indent="0">
              <a:buNone/>
            </a:pPr>
            <a:r>
              <a:rPr lang="en-US" dirty="0"/>
              <a:t>int main(){</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2838275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208-7DB7-4C7D-9C7A-D581360C8AAA}"/>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pic>
        <p:nvPicPr>
          <p:cNvPr id="5" name="Content Placeholder 4">
            <a:extLst>
              <a:ext uri="{FF2B5EF4-FFF2-40B4-BE49-F238E27FC236}">
                <a16:creationId xmlns:a16="http://schemas.microsoft.com/office/drawing/2014/main" id="{80E2A17F-415D-41DC-AF9F-D6BE6391FF7B}"/>
              </a:ext>
            </a:extLst>
          </p:cNvPr>
          <p:cNvPicPr>
            <a:picLocks noGrp="1" noChangeAspect="1"/>
          </p:cNvPicPr>
          <p:nvPr>
            <p:ph idx="1"/>
          </p:nvPr>
        </p:nvPicPr>
        <p:blipFill>
          <a:blip r:embed="rId2"/>
          <a:stretch>
            <a:fillRect/>
          </a:stretch>
        </p:blipFill>
        <p:spPr>
          <a:xfrm>
            <a:off x="2491409" y="2199861"/>
            <a:ext cx="6732104" cy="3803373"/>
          </a:xfrm>
        </p:spPr>
      </p:pic>
    </p:spTree>
    <p:extLst>
      <p:ext uri="{BB962C8B-B14F-4D97-AF65-F5344CB8AC3E}">
        <p14:creationId xmlns:p14="http://schemas.microsoft.com/office/powerpoint/2010/main" val="14920925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041-073F-9E72-D31C-AB0D72E3AF51}"/>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7DBD0D9B-B597-D07C-B1E7-2BF1BF920F72}"/>
              </a:ext>
            </a:extLst>
          </p:cNvPr>
          <p:cNvSpPr>
            <a:spLocks noGrp="1"/>
          </p:cNvSpPr>
          <p:nvPr>
            <p:ph idx="1"/>
          </p:nvPr>
        </p:nvSpPr>
        <p:spPr>
          <a:xfrm>
            <a:off x="838200" y="914400"/>
            <a:ext cx="10515600" cy="5262563"/>
          </a:xfrm>
        </p:spPr>
        <p:txBody>
          <a:bodyPr>
            <a:normAutofit fontScale="2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A {</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    ~A() { </a:t>
            </a:r>
            <a:r>
              <a:rPr lang="en-US" dirty="0" err="1"/>
              <a:t>cout</a:t>
            </a:r>
            <a:r>
              <a:rPr lang="en-US" dirty="0"/>
              <a:t> &lt;&lt; "~A()" &lt;&lt; </a:t>
            </a:r>
            <a:r>
              <a:rPr lang="en-US" dirty="0" err="1"/>
              <a:t>endl</a:t>
            </a:r>
            <a:r>
              <a:rPr lang="en-US" dirty="0"/>
              <a:t>; }  // Destructor</a:t>
            </a:r>
          </a:p>
          <a:p>
            <a:pPr marL="0" indent="0">
              <a:buNone/>
            </a:pPr>
            <a:r>
              <a:rPr lang="en-US" dirty="0"/>
              <a:t>};</a:t>
            </a:r>
          </a:p>
          <a:p>
            <a:pPr marL="0" indent="0">
              <a:buNone/>
            </a:pPr>
            <a:endParaRPr lang="en-US" dirty="0"/>
          </a:p>
          <a:p>
            <a:pPr marL="0" indent="0">
              <a:buNone/>
            </a:pPr>
            <a:r>
              <a:rPr lang="en-US" dirty="0"/>
              <a:t>class B : public A {</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a:t>
            </a:r>
          </a:p>
          <a:p>
            <a:pPr marL="0" indent="0">
              <a:buNone/>
            </a:pPr>
            <a:r>
              <a:rPr lang="en-US" dirty="0"/>
              <a:t>    ~B() { </a:t>
            </a:r>
            <a:r>
              <a:rPr lang="en-US" dirty="0" err="1"/>
              <a:t>cout</a:t>
            </a:r>
            <a:r>
              <a:rPr lang="en-US" dirty="0"/>
              <a:t> &lt;&lt; "~B()" &lt;&lt; </a:t>
            </a:r>
            <a:r>
              <a:rPr lang="en-US" dirty="0" err="1"/>
              <a:t>endl</a:t>
            </a:r>
            <a:r>
              <a:rPr lang="en-US" dirty="0"/>
              <a:t>; }  // Destructor</a:t>
            </a:r>
          </a:p>
          <a:p>
            <a:pPr marL="0" indent="0">
              <a:buNone/>
            </a:pPr>
            <a:r>
              <a:rPr lang="en-US" dirty="0"/>
              <a:t>};</a:t>
            </a:r>
          </a:p>
          <a:p>
            <a:pPr marL="0" indent="0">
              <a:buNone/>
            </a:pPr>
            <a:endParaRPr lang="en-US" dirty="0"/>
          </a:p>
          <a:p>
            <a:pPr marL="0" indent="0">
              <a:buNone/>
            </a:pPr>
            <a:r>
              <a:rPr lang="en-US" dirty="0"/>
              <a:t>class C : public B {</a:t>
            </a:r>
          </a:p>
          <a:p>
            <a:pPr marL="0" indent="0">
              <a:buNone/>
            </a:pPr>
            <a:r>
              <a:rPr lang="en-US" dirty="0"/>
              <a:t>public:</a:t>
            </a:r>
          </a:p>
          <a:p>
            <a:pPr marL="0" indent="0">
              <a:buNone/>
            </a:pPr>
            <a:r>
              <a:rPr lang="en-US" dirty="0"/>
              <a:t>    C() { </a:t>
            </a:r>
            <a:r>
              <a:rPr lang="en-US" dirty="0" err="1"/>
              <a:t>cout</a:t>
            </a:r>
            <a:r>
              <a:rPr lang="en-US" dirty="0"/>
              <a:t> &lt;&lt; "C()" &lt;&lt; </a:t>
            </a:r>
            <a:r>
              <a:rPr lang="en-US" dirty="0" err="1"/>
              <a:t>endl</a:t>
            </a:r>
            <a:r>
              <a:rPr lang="en-US" dirty="0"/>
              <a:t>; }</a:t>
            </a:r>
          </a:p>
          <a:p>
            <a:pPr marL="0" indent="0">
              <a:buNone/>
            </a:pPr>
            <a:r>
              <a:rPr lang="en-US" dirty="0"/>
              <a:t>    ~C() { </a:t>
            </a:r>
            <a:r>
              <a:rPr lang="en-US" dirty="0" err="1"/>
              <a:t>cout</a:t>
            </a:r>
            <a:r>
              <a:rPr lang="en-US" dirty="0"/>
              <a:t> &lt;&lt; "~C()" &lt;&lt; </a:t>
            </a:r>
            <a:r>
              <a:rPr lang="en-US" dirty="0" err="1"/>
              <a:t>endl</a:t>
            </a:r>
            <a:r>
              <a:rPr lang="en-US" dirty="0"/>
              <a:t>; }  // Destructor</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C </a:t>
            </a:r>
            <a:r>
              <a:rPr lang="en-US" dirty="0" err="1"/>
              <a:t>c</a:t>
            </a:r>
            <a:r>
              <a:rPr lang="en-US" dirty="0"/>
              <a:t>;</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066829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not directly call indirect parent(A) constructor in C</a:t>
            </a:r>
          </a:p>
        </p:txBody>
      </p:sp>
      <p:sp>
        <p:nvSpPr>
          <p:cNvPr id="3" name="Content Placeholder 2"/>
          <p:cNvSpPr>
            <a:spLocks noGrp="1"/>
          </p:cNvSpPr>
          <p:nvPr>
            <p:ph idx="1"/>
          </p:nvPr>
        </p:nvSpPr>
        <p:spPr/>
        <p:txBody>
          <a:bodyPr>
            <a:normAutofit fontScale="77500" lnSpcReduction="20000"/>
          </a:bodyPr>
          <a:lstStyle/>
          <a:p>
            <a:r>
              <a:rPr lang="en-US" dirty="0"/>
              <a:t>class A{</a:t>
            </a:r>
          </a:p>
          <a:p>
            <a:r>
              <a:rPr lang="en-US" dirty="0"/>
              <a:t>public:</a:t>
            </a:r>
          </a:p>
          <a:p>
            <a:r>
              <a:rPr lang="en-US" dirty="0"/>
              <a:t>	A(</a:t>
            </a:r>
            <a:r>
              <a:rPr lang="en-US" dirty="0" err="1"/>
              <a:t>int</a:t>
            </a:r>
            <a:r>
              <a:rPr lang="en-US" dirty="0"/>
              <a:t> a) { </a:t>
            </a:r>
            <a:r>
              <a:rPr lang="en-US" dirty="0" err="1"/>
              <a:t>cout</a:t>
            </a:r>
            <a:r>
              <a:rPr lang="en-US" dirty="0"/>
              <a:t> &lt;&lt; "A()" &lt;&lt;  </a:t>
            </a:r>
            <a:r>
              <a:rPr lang="en-US" dirty="0" err="1"/>
              <a:t>endl</a:t>
            </a:r>
            <a:r>
              <a:rPr lang="en-US" dirty="0"/>
              <a:t>; }};</a:t>
            </a:r>
          </a:p>
          <a:p>
            <a:r>
              <a:rPr lang="en-US" dirty="0"/>
              <a:t>class B : public A{</a:t>
            </a:r>
          </a:p>
          <a:p>
            <a:r>
              <a:rPr lang="en-US" dirty="0"/>
              <a:t>public:</a:t>
            </a:r>
          </a:p>
          <a:p>
            <a:r>
              <a:rPr lang="en-US" dirty="0"/>
              <a:t>	B(</a:t>
            </a:r>
            <a:r>
              <a:rPr lang="en-US" dirty="0" err="1"/>
              <a:t>int</a:t>
            </a:r>
            <a:r>
              <a:rPr lang="en-US" dirty="0"/>
              <a:t> b) :A(b){ </a:t>
            </a:r>
            <a:r>
              <a:rPr lang="en-US" dirty="0" err="1"/>
              <a:t>cout</a:t>
            </a:r>
            <a:r>
              <a:rPr lang="en-US" dirty="0"/>
              <a:t> &lt;&lt; "B()" &lt;&lt; </a:t>
            </a:r>
            <a:r>
              <a:rPr lang="en-US" dirty="0" err="1"/>
              <a:t>endl</a:t>
            </a:r>
            <a:r>
              <a:rPr lang="en-US" dirty="0"/>
              <a:t>; } };</a:t>
            </a:r>
          </a:p>
          <a:p>
            <a:r>
              <a:rPr lang="en-US" dirty="0"/>
              <a:t>class C : public B{</a:t>
            </a:r>
          </a:p>
          <a:p>
            <a:r>
              <a:rPr lang="en-US" dirty="0"/>
              <a:t>public:</a:t>
            </a:r>
          </a:p>
          <a:p>
            <a:r>
              <a:rPr lang="en-US" dirty="0"/>
              <a:t>C():B(3) { </a:t>
            </a:r>
            <a:r>
              <a:rPr lang="en-US" dirty="0" err="1"/>
              <a:t>cout</a:t>
            </a:r>
            <a:r>
              <a:rPr lang="en-US" dirty="0"/>
              <a:t> &lt;&lt; "C()" &lt;&lt; </a:t>
            </a:r>
            <a:r>
              <a:rPr lang="en-US" dirty="0" err="1"/>
              <a:t>endl</a:t>
            </a:r>
            <a:r>
              <a:rPr lang="en-US" dirty="0"/>
              <a:t>; } };</a:t>
            </a:r>
          </a:p>
          <a:p>
            <a:r>
              <a:rPr lang="en-US" dirty="0" err="1"/>
              <a:t>int</a:t>
            </a:r>
            <a:r>
              <a:rPr lang="en-US" dirty="0"/>
              <a:t> main(){</a:t>
            </a:r>
          </a:p>
          <a:p>
            <a:r>
              <a:rPr lang="en-US" dirty="0"/>
              <a:t>    C </a:t>
            </a:r>
            <a:r>
              <a:rPr lang="en-US" dirty="0" err="1"/>
              <a:t>c</a:t>
            </a:r>
            <a:r>
              <a:rPr lang="en-US" dirty="0"/>
              <a:t>;</a:t>
            </a:r>
          </a:p>
          <a:p>
            <a:r>
              <a:rPr lang="en-US" dirty="0"/>
              <a:t> return 0;}</a:t>
            </a:r>
          </a:p>
        </p:txBody>
      </p:sp>
    </p:spTree>
    <p:extLst>
      <p:ext uri="{BB962C8B-B14F-4D97-AF65-F5344CB8AC3E}">
        <p14:creationId xmlns:p14="http://schemas.microsoft.com/office/powerpoint/2010/main" val="30506395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57587" y="3048794"/>
            <a:ext cx="5076825" cy="1905000"/>
          </a:xfrm>
          <a:prstGeom prst="rect">
            <a:avLst/>
          </a:prstGeom>
        </p:spPr>
      </p:pic>
    </p:spTree>
    <p:extLst>
      <p:ext uri="{BB962C8B-B14F-4D97-AF65-F5344CB8AC3E}">
        <p14:creationId xmlns:p14="http://schemas.microsoft.com/office/powerpoint/2010/main" val="15913742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class A{</a:t>
            </a:r>
          </a:p>
          <a:p>
            <a:r>
              <a:rPr lang="en-US" dirty="0"/>
              <a:t>public:</a:t>
            </a:r>
          </a:p>
          <a:p>
            <a:r>
              <a:rPr lang="en-US" dirty="0"/>
              <a:t>	A(</a:t>
            </a:r>
            <a:r>
              <a:rPr lang="en-US" dirty="0" err="1"/>
              <a:t>int</a:t>
            </a:r>
            <a:r>
              <a:rPr lang="en-US" dirty="0"/>
              <a:t> a) { </a:t>
            </a:r>
            <a:r>
              <a:rPr lang="en-US" dirty="0" err="1"/>
              <a:t>cout</a:t>
            </a:r>
            <a:r>
              <a:rPr lang="en-US" dirty="0"/>
              <a:t> &lt;&lt; "A()" &lt;&lt;  </a:t>
            </a:r>
            <a:r>
              <a:rPr lang="en-US" dirty="0" err="1"/>
              <a:t>endl</a:t>
            </a:r>
            <a:r>
              <a:rPr lang="en-US" dirty="0"/>
              <a:t>; }};</a:t>
            </a:r>
          </a:p>
          <a:p>
            <a:r>
              <a:rPr lang="en-US" dirty="0"/>
              <a:t>class B : public A{</a:t>
            </a:r>
          </a:p>
          <a:p>
            <a:r>
              <a:rPr lang="en-US" dirty="0"/>
              <a:t>public:</a:t>
            </a:r>
          </a:p>
          <a:p>
            <a:r>
              <a:rPr lang="en-US" dirty="0"/>
              <a:t>	B(){ </a:t>
            </a:r>
            <a:r>
              <a:rPr lang="en-US" dirty="0" err="1"/>
              <a:t>cout</a:t>
            </a:r>
            <a:r>
              <a:rPr lang="en-US" dirty="0"/>
              <a:t> &lt;&lt; "B()" &lt;&lt; </a:t>
            </a:r>
            <a:r>
              <a:rPr lang="en-US" dirty="0" err="1"/>
              <a:t>endl</a:t>
            </a:r>
            <a:r>
              <a:rPr lang="en-US" dirty="0"/>
              <a:t>; } };</a:t>
            </a:r>
          </a:p>
          <a:p>
            <a:r>
              <a:rPr lang="en-US" dirty="0"/>
              <a:t>class C : public B{</a:t>
            </a:r>
          </a:p>
          <a:p>
            <a:r>
              <a:rPr lang="en-US" dirty="0"/>
              <a:t>public:</a:t>
            </a:r>
          </a:p>
          <a:p>
            <a:r>
              <a:rPr lang="en-US" dirty="0"/>
              <a:t>C():A(3) { </a:t>
            </a:r>
            <a:r>
              <a:rPr lang="en-US" dirty="0" err="1"/>
              <a:t>cout</a:t>
            </a:r>
            <a:r>
              <a:rPr lang="en-US" dirty="0"/>
              <a:t> &lt;&lt; "C()" &lt;&lt; </a:t>
            </a:r>
            <a:r>
              <a:rPr lang="en-US" dirty="0" err="1"/>
              <a:t>endl</a:t>
            </a:r>
            <a:r>
              <a:rPr lang="en-US" dirty="0"/>
              <a:t>; } }; //error</a:t>
            </a:r>
          </a:p>
          <a:p>
            <a:r>
              <a:rPr lang="en-US" dirty="0" err="1"/>
              <a:t>int</a:t>
            </a:r>
            <a:r>
              <a:rPr lang="en-US" dirty="0"/>
              <a:t> main(){</a:t>
            </a:r>
          </a:p>
          <a:p>
            <a:r>
              <a:rPr lang="en-US" dirty="0"/>
              <a:t>    C </a:t>
            </a:r>
            <a:r>
              <a:rPr lang="en-US" dirty="0" err="1"/>
              <a:t>c</a:t>
            </a:r>
            <a:r>
              <a:rPr lang="en-US" dirty="0"/>
              <a:t>;</a:t>
            </a:r>
          </a:p>
          <a:p>
            <a:r>
              <a:rPr lang="en-US" dirty="0"/>
              <a:t> return 0;}</a:t>
            </a:r>
          </a:p>
          <a:p>
            <a:endParaRPr lang="en-US" dirty="0"/>
          </a:p>
        </p:txBody>
      </p:sp>
    </p:spTree>
    <p:extLst>
      <p:ext uri="{BB962C8B-B14F-4D97-AF65-F5344CB8AC3E}">
        <p14:creationId xmlns:p14="http://schemas.microsoft.com/office/powerpoint/2010/main" val="17684768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8EFA-369F-5281-26DF-E25192DC41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C63ADA-E094-86FA-F28F-F083D5ECF40F}"/>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A{</a:t>
            </a:r>
          </a:p>
          <a:p>
            <a:pPr marL="0" indent="0">
              <a:buNone/>
            </a:pPr>
            <a:r>
              <a:rPr lang="en-US" dirty="0"/>
              <a:t>public:</a:t>
            </a:r>
          </a:p>
          <a:p>
            <a:pPr marL="0" indent="0">
              <a:buNone/>
            </a:pPr>
            <a:r>
              <a:rPr lang="en-US" dirty="0"/>
              <a:t>	A(int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B():A(2){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 { </a:t>
            </a:r>
            <a:r>
              <a:rPr lang="en-US" dirty="0" err="1"/>
              <a:t>cout</a:t>
            </a:r>
            <a:r>
              <a:rPr lang="en-US" dirty="0"/>
              <a:t> &lt;&lt; "C()" &lt;&lt; </a:t>
            </a:r>
            <a:r>
              <a:rPr lang="en-US" dirty="0" err="1"/>
              <a:t>endl</a:t>
            </a:r>
            <a:r>
              <a:rPr lang="en-US" dirty="0"/>
              <a:t>; } }; //error</a:t>
            </a:r>
          </a:p>
          <a:p>
            <a:pPr marL="0" indent="0">
              <a:buNone/>
            </a:pPr>
            <a:r>
              <a:rPr lang="en-US" dirty="0"/>
              <a:t>int main(){</a:t>
            </a:r>
          </a:p>
          <a:p>
            <a:pPr marL="0" indent="0">
              <a:buNone/>
            </a:pPr>
            <a:r>
              <a:rPr lang="en-US" dirty="0"/>
              <a:t>    C </a:t>
            </a:r>
            <a:r>
              <a:rPr lang="en-US" dirty="0" err="1"/>
              <a:t>c</a:t>
            </a:r>
            <a:r>
              <a:rPr lang="en-US" dirty="0"/>
              <a:t>;</a:t>
            </a:r>
          </a:p>
          <a:p>
            <a:pPr marL="0" indent="0">
              <a:buNone/>
            </a:pPr>
            <a:r>
              <a:rPr lang="en-US" dirty="0"/>
              <a:t> return 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793774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4A82-5C6D-4EDC-5DC8-3ABBC19DB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406B6B-7FF0-4A68-5A72-0AD5EBC14CF5}"/>
              </a:ext>
            </a:extLst>
          </p:cNvPr>
          <p:cNvSpPr>
            <a:spLocks noGrp="1"/>
          </p:cNvSpPr>
          <p:nvPr>
            <p:ph idx="1"/>
          </p:nvPr>
        </p:nvSpPr>
        <p:spPr/>
        <p:txBody>
          <a:bodyPr>
            <a:normAutofit fontScale="3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 {</a:t>
            </a:r>
          </a:p>
          <a:p>
            <a:pPr marL="0" indent="0">
              <a:buNone/>
            </a:pPr>
            <a:r>
              <a:rPr lang="en-US" dirty="0"/>
              <a:t>public:</a:t>
            </a:r>
          </a:p>
          <a:p>
            <a:pPr marL="0" indent="0">
              <a:buNone/>
            </a:pPr>
            <a:r>
              <a:rPr lang="en-US" dirty="0"/>
              <a:t>    A(int a) { </a:t>
            </a:r>
            <a:r>
              <a:rPr lang="en-US" dirty="0" err="1"/>
              <a:t>cout</a:t>
            </a:r>
            <a:r>
              <a:rPr lang="en-US" dirty="0"/>
              <a:t> &lt;&lt; "A(" &lt;&lt; a &lt;&lt; ")" &lt;&lt; </a:t>
            </a:r>
            <a:r>
              <a:rPr lang="en-US" dirty="0" err="1"/>
              <a:t>endl</a:t>
            </a:r>
            <a:r>
              <a:rPr lang="en-US" dirty="0"/>
              <a:t>; }</a:t>
            </a:r>
          </a:p>
          <a:p>
            <a:pPr marL="0" indent="0">
              <a:buNone/>
            </a:pPr>
            <a:r>
              <a:rPr lang="en-US" dirty="0"/>
              <a:t>};</a:t>
            </a:r>
          </a:p>
          <a:p>
            <a:pPr marL="0" indent="0">
              <a:buNone/>
            </a:pPr>
            <a:r>
              <a:rPr lang="en-US" dirty="0"/>
              <a:t>class B : public A {</a:t>
            </a:r>
          </a:p>
          <a:p>
            <a:pPr marL="0" indent="0">
              <a:buNone/>
            </a:pPr>
            <a:r>
              <a:rPr lang="en-US" dirty="0"/>
              <a:t>public:</a:t>
            </a:r>
          </a:p>
          <a:p>
            <a:pPr marL="0" indent="0">
              <a:buNone/>
            </a:pPr>
            <a:r>
              <a:rPr lang="en-US" dirty="0"/>
              <a:t>    B(int a, double b) : A(a) { </a:t>
            </a:r>
            <a:r>
              <a:rPr lang="en-US" dirty="0" err="1"/>
              <a:t>cout</a:t>
            </a:r>
            <a:r>
              <a:rPr lang="en-US" dirty="0"/>
              <a:t> &lt;&lt; "B(" &lt;&lt; b &lt;&lt; ")" &lt;&lt; </a:t>
            </a:r>
            <a:r>
              <a:rPr lang="en-US" dirty="0" err="1"/>
              <a:t>endl</a:t>
            </a:r>
            <a:r>
              <a:rPr lang="en-US" dirty="0"/>
              <a:t>; }</a:t>
            </a:r>
          </a:p>
          <a:p>
            <a:pPr marL="0" indent="0">
              <a:buNone/>
            </a:pPr>
            <a:r>
              <a:rPr lang="en-US" dirty="0"/>
              <a:t>};</a:t>
            </a:r>
          </a:p>
          <a:p>
            <a:pPr marL="0" indent="0">
              <a:buNone/>
            </a:pPr>
            <a:r>
              <a:rPr lang="en-US" dirty="0"/>
              <a:t>class C : public B {</a:t>
            </a:r>
          </a:p>
          <a:p>
            <a:pPr marL="0" indent="0">
              <a:buNone/>
            </a:pPr>
            <a:r>
              <a:rPr lang="en-US" dirty="0"/>
              <a:t>public:</a:t>
            </a:r>
          </a:p>
          <a:p>
            <a:pPr marL="0" indent="0">
              <a:buNone/>
            </a:pPr>
            <a:r>
              <a:rPr lang="en-US" dirty="0"/>
              <a:t>    C(int a, double b, char c) : B(a, b) { </a:t>
            </a:r>
            <a:r>
              <a:rPr lang="en-US" dirty="0" err="1"/>
              <a:t>cout</a:t>
            </a:r>
            <a:r>
              <a:rPr lang="en-US" dirty="0"/>
              <a:t> &lt;&lt; "C(" &lt;&lt; c &lt;&lt; ")" &lt;&lt; </a:t>
            </a:r>
            <a:r>
              <a:rPr lang="en-US" dirty="0" err="1"/>
              <a:t>endl</a:t>
            </a:r>
            <a:r>
              <a:rPr lang="en-US" dirty="0"/>
              <a:t>; }</a:t>
            </a:r>
          </a:p>
          <a:p>
            <a:pPr marL="0" indent="0">
              <a:buNone/>
            </a:pPr>
            <a:r>
              <a:rPr lang="en-US" dirty="0"/>
              <a:t>};</a:t>
            </a:r>
          </a:p>
          <a:p>
            <a:pPr marL="0" indent="0">
              <a:buNone/>
            </a:pPr>
            <a:r>
              <a:rPr lang="en-US" dirty="0"/>
              <a:t>int main() {</a:t>
            </a:r>
          </a:p>
          <a:p>
            <a:pPr marL="0" indent="0">
              <a:buNone/>
            </a:pPr>
            <a:r>
              <a:rPr lang="en-US" dirty="0"/>
              <a:t>    C c(1, 2.5, 'X');</a:t>
            </a:r>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3099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F2B9-1FE7-41C5-9E43-C45A6560C5FA}"/>
              </a:ext>
            </a:extLst>
          </p:cNvPr>
          <p:cNvSpPr>
            <a:spLocks noGrp="1"/>
          </p:cNvSpPr>
          <p:nvPr>
            <p:ph type="title"/>
          </p:nvPr>
        </p:nvSpPr>
        <p:spPr/>
        <p:txBody>
          <a:bodyPr/>
          <a:lstStyle/>
          <a:p>
            <a:pPr algn="ctr"/>
            <a:r>
              <a:rPr lang="en-US" b="1" dirty="0"/>
              <a:t>ERROR</a:t>
            </a:r>
          </a:p>
        </p:txBody>
      </p:sp>
      <p:sp>
        <p:nvSpPr>
          <p:cNvPr id="3" name="Content Placeholder 2">
            <a:extLst>
              <a:ext uri="{FF2B5EF4-FFF2-40B4-BE49-F238E27FC236}">
                <a16:creationId xmlns:a16="http://schemas.microsoft.com/office/drawing/2014/main" id="{DF918D08-8952-4D11-86FD-389E1EFBA717}"/>
              </a:ext>
            </a:extLst>
          </p:cNvPr>
          <p:cNvSpPr>
            <a:spLocks noGrp="1"/>
          </p:cNvSpPr>
          <p:nvPr>
            <p:ph idx="1"/>
          </p:nvPr>
        </p:nvSpPr>
        <p:spPr/>
        <p:txBody>
          <a:bodyPr>
            <a:normAutofit fontScale="62500" lnSpcReduction="20000"/>
          </a:bodyPr>
          <a:lstStyle/>
          <a:p>
            <a:r>
              <a:rPr lang="en-US" sz="2800" dirty="0"/>
              <a:t>#include &lt;iostream&gt;  </a:t>
            </a:r>
          </a:p>
          <a:p>
            <a:r>
              <a:rPr lang="en-US" sz="2800" dirty="0"/>
              <a:t>using namespace std;  </a:t>
            </a:r>
          </a:p>
          <a:p>
            <a:r>
              <a:rPr lang="en-US" sz="2800" dirty="0"/>
              <a:t> class Account {  </a:t>
            </a:r>
          </a:p>
          <a:p>
            <a:r>
              <a:rPr lang="en-US" sz="2800" dirty="0"/>
              <a:t>   public:  </a:t>
            </a:r>
          </a:p>
          <a:p>
            <a:r>
              <a:rPr lang="en-US" sz="2800" dirty="0"/>
              <a:t>   float salary = 60000;   };  </a:t>
            </a:r>
          </a:p>
          <a:p>
            <a:r>
              <a:rPr lang="en-US" sz="2800" dirty="0"/>
              <a:t>   class Programmer: public Account {  </a:t>
            </a:r>
          </a:p>
          <a:p>
            <a:r>
              <a:rPr lang="en-US" sz="2800" dirty="0"/>
              <a:t>   public:  </a:t>
            </a:r>
          </a:p>
          <a:p>
            <a:r>
              <a:rPr lang="en-US" sz="2800" dirty="0"/>
              <a:t>   float bonus = 5000;     };       </a:t>
            </a:r>
          </a:p>
          <a:p>
            <a:r>
              <a:rPr lang="en-US" sz="2800" dirty="0"/>
              <a:t>int main(void) {  </a:t>
            </a:r>
          </a:p>
          <a:p>
            <a:r>
              <a:rPr lang="en-US" sz="2800" dirty="0"/>
              <a:t>     Account a1;  </a:t>
            </a:r>
          </a:p>
          <a:p>
            <a:r>
              <a:rPr lang="en-US" sz="2800" dirty="0"/>
              <a:t>     </a:t>
            </a:r>
            <a:r>
              <a:rPr lang="en-US" sz="2800" dirty="0" err="1"/>
              <a:t>cout</a:t>
            </a:r>
            <a:r>
              <a:rPr lang="en-US" sz="2800" dirty="0"/>
              <a:t>&lt;&lt;"Salary: "&lt;&lt;a1.salary&lt;&lt;</a:t>
            </a:r>
            <a:r>
              <a:rPr lang="en-US" sz="2800" dirty="0" err="1"/>
              <a:t>endl</a:t>
            </a:r>
            <a:r>
              <a:rPr lang="en-US" sz="2800" dirty="0"/>
              <a:t>;    </a:t>
            </a:r>
          </a:p>
          <a:p>
            <a:r>
              <a:rPr lang="en-US" sz="2800" dirty="0"/>
              <a:t>     </a:t>
            </a:r>
            <a:r>
              <a:rPr lang="en-US" sz="2800" dirty="0" err="1"/>
              <a:t>cout</a:t>
            </a:r>
            <a:r>
              <a:rPr lang="en-US" sz="2800" dirty="0"/>
              <a:t>&lt;&lt;"Bonus : "&lt;&lt;a1.bonus&lt;&lt;</a:t>
            </a:r>
            <a:r>
              <a:rPr lang="en-US" sz="2800" dirty="0" err="1"/>
              <a:t>endl</a:t>
            </a:r>
            <a:r>
              <a:rPr lang="en-US" sz="2800" dirty="0"/>
              <a:t>;    //[Error] 'class Account' has no member named 'bonus'</a:t>
            </a:r>
          </a:p>
          <a:p>
            <a:r>
              <a:rPr lang="en-US" sz="2800" dirty="0"/>
              <a:t>    return 0; } </a:t>
            </a:r>
          </a:p>
          <a:p>
            <a:endParaRPr lang="en-US" dirty="0"/>
          </a:p>
        </p:txBody>
      </p:sp>
    </p:spTree>
    <p:extLst>
      <p:ext uri="{BB962C8B-B14F-4D97-AF65-F5344CB8AC3E}">
        <p14:creationId xmlns:p14="http://schemas.microsoft.com/office/powerpoint/2010/main" val="13445690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1C2A-FC5C-48EF-B6E6-D69E2600389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51D9748-B5CD-4CB9-A43F-5F3E86599DAD}"/>
              </a:ext>
            </a:extLst>
          </p:cNvPr>
          <p:cNvSpPr>
            <a:spLocks noGrp="1"/>
          </p:cNvSpPr>
          <p:nvPr>
            <p:ph idx="1"/>
          </p:nvPr>
        </p:nvSpPr>
        <p:spPr/>
        <p:txBody>
          <a:bodyPr/>
          <a:lstStyle/>
          <a:p>
            <a:r>
              <a:rPr lang="en-US" dirty="0"/>
              <a:t>Create a class named A  include a constructor that accepts one parameter(any type) , create another class named B that inherits from A also include a constructor that accepts one parameter(any type) , create a class named C that inherits from B having a constructor that accepts one parameter now initialize all base class constructors through the child classes</a:t>
            </a:r>
          </a:p>
          <a:p>
            <a:r>
              <a:rPr lang="en-US" dirty="0">
                <a:solidFill>
                  <a:srgbClr val="FF0000"/>
                </a:solidFill>
              </a:rPr>
              <a:t>Remember</a:t>
            </a:r>
            <a:r>
              <a:rPr lang="en-US" dirty="0"/>
              <a:t> </a:t>
            </a:r>
            <a:r>
              <a:rPr lang="en-US" b="0" i="0" u="none" strike="noStrike" baseline="0" dirty="0">
                <a:solidFill>
                  <a:srgbClr val="231F20"/>
                </a:solidFill>
                <a:latin typeface="AGaramond-Regular"/>
              </a:rPr>
              <a:t>if the base class is derived from another class, the base-class constructor is required to invoke the constructor of the next class up in the hierarchy</a:t>
            </a:r>
            <a:endParaRPr lang="en-US" dirty="0"/>
          </a:p>
        </p:txBody>
      </p:sp>
    </p:spTree>
    <p:extLst>
      <p:ext uri="{BB962C8B-B14F-4D97-AF65-F5344CB8AC3E}">
        <p14:creationId xmlns:p14="http://schemas.microsoft.com/office/powerpoint/2010/main" val="4219386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CAB4-AE55-4F90-B398-52535B98B4B6}"/>
              </a:ext>
            </a:extLst>
          </p:cNvPr>
          <p:cNvSpPr>
            <a:spLocks noGrp="1"/>
          </p:cNvSpPr>
          <p:nvPr>
            <p:ph type="title"/>
          </p:nvPr>
        </p:nvSpPr>
        <p:spPr/>
        <p:txBody>
          <a:bodyPr/>
          <a:lstStyle/>
          <a:p>
            <a:pPr algn="ctr"/>
            <a:r>
              <a:rPr lang="en-US" b="1" dirty="0"/>
              <a:t>Solution</a:t>
            </a:r>
          </a:p>
        </p:txBody>
      </p:sp>
      <p:sp>
        <p:nvSpPr>
          <p:cNvPr id="3" name="Content Placeholder 2">
            <a:extLst>
              <a:ext uri="{FF2B5EF4-FFF2-40B4-BE49-F238E27FC236}">
                <a16:creationId xmlns:a16="http://schemas.microsoft.com/office/drawing/2014/main" id="{AA0CECD8-0FE0-46B6-BC59-173C53B716FB}"/>
              </a:ext>
            </a:extLst>
          </p:cNvPr>
          <p:cNvSpPr>
            <a:spLocks noGrp="1"/>
          </p:cNvSpPr>
          <p:nvPr>
            <p:ph idx="1"/>
          </p:nvPr>
        </p:nvSpPr>
        <p:spPr/>
        <p:txBody>
          <a:bodyPr>
            <a:normAutofit fontScale="55000" lnSpcReduction="20000"/>
          </a:bodyPr>
          <a:lstStyle/>
          <a:p>
            <a:r>
              <a:rPr lang="en-US" dirty="0"/>
              <a:t>#include &lt;iostream&gt;</a:t>
            </a:r>
          </a:p>
          <a:p>
            <a:r>
              <a:rPr lang="en-US" dirty="0"/>
              <a:t>using namespace std;</a:t>
            </a:r>
          </a:p>
          <a:p>
            <a:r>
              <a:rPr lang="en-US" dirty="0"/>
              <a:t>class A{</a:t>
            </a:r>
          </a:p>
          <a:p>
            <a:r>
              <a:rPr lang="en-US" dirty="0"/>
              <a:t>public:</a:t>
            </a:r>
          </a:p>
          <a:p>
            <a:r>
              <a:rPr lang="en-US" dirty="0"/>
              <a:t>	A(int a=1) { </a:t>
            </a:r>
            <a:r>
              <a:rPr lang="en-US" dirty="0" err="1"/>
              <a:t>cout</a:t>
            </a:r>
            <a:r>
              <a:rPr lang="en-US" dirty="0"/>
              <a:t> &lt;&lt; "A()" &lt;&lt; a &lt;&lt;  </a:t>
            </a:r>
            <a:r>
              <a:rPr lang="en-US" dirty="0" err="1"/>
              <a:t>endl</a:t>
            </a:r>
            <a:r>
              <a:rPr lang="en-US" dirty="0"/>
              <a:t>; }};</a:t>
            </a:r>
          </a:p>
          <a:p>
            <a:r>
              <a:rPr lang="en-US" dirty="0"/>
              <a:t>class B : public A{</a:t>
            </a:r>
          </a:p>
          <a:p>
            <a:r>
              <a:rPr lang="en-US" dirty="0"/>
              <a:t>public:</a:t>
            </a:r>
          </a:p>
          <a:p>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r>
              <a:rPr lang="en-US" dirty="0"/>
              <a:t>class C : public B{</a:t>
            </a:r>
          </a:p>
          <a:p>
            <a:r>
              <a:rPr lang="en-US" dirty="0"/>
              <a:t>public:</a:t>
            </a:r>
          </a:p>
          <a:p>
            <a:r>
              <a:rPr lang="en-US" dirty="0"/>
              <a:t>	C(int c ,int </a:t>
            </a:r>
            <a:r>
              <a:rPr lang="en-US" dirty="0" err="1"/>
              <a:t>valB</a:t>
            </a:r>
            <a:r>
              <a:rPr lang="en-US" dirty="0"/>
              <a:t>):B(</a:t>
            </a:r>
            <a:r>
              <a:rPr lang="en-US" dirty="0" err="1"/>
              <a:t>valB</a:t>
            </a:r>
            <a:r>
              <a:rPr lang="en-US" dirty="0"/>
              <a:t> ,6) { </a:t>
            </a:r>
            <a:r>
              <a:rPr lang="en-US" dirty="0" err="1"/>
              <a:t>cout</a:t>
            </a:r>
            <a:r>
              <a:rPr lang="en-US" dirty="0"/>
              <a:t> &lt;&lt; "C()" &lt;&lt;c  &lt;&lt; </a:t>
            </a:r>
            <a:r>
              <a:rPr lang="en-US" dirty="0" err="1"/>
              <a:t>endl</a:t>
            </a:r>
            <a:r>
              <a:rPr lang="en-US" dirty="0"/>
              <a:t>; } };</a:t>
            </a:r>
          </a:p>
          <a:p>
            <a:r>
              <a:rPr lang="en-US" dirty="0"/>
              <a:t>	int main(){</a:t>
            </a:r>
          </a:p>
          <a:p>
            <a:r>
              <a:rPr lang="en-US" dirty="0"/>
              <a:t>    C c(2,4);</a:t>
            </a:r>
          </a:p>
          <a:p>
            <a:r>
              <a:rPr lang="en-US" dirty="0"/>
              <a:t> return 0;}</a:t>
            </a:r>
          </a:p>
        </p:txBody>
      </p:sp>
    </p:spTree>
    <p:extLst>
      <p:ext uri="{BB962C8B-B14F-4D97-AF65-F5344CB8AC3E}">
        <p14:creationId xmlns:p14="http://schemas.microsoft.com/office/powerpoint/2010/main" val="40041030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E8D5-36A1-4672-800F-518C39BB2858}"/>
              </a:ext>
            </a:extLst>
          </p:cNvPr>
          <p:cNvSpPr>
            <a:spLocks noGrp="1"/>
          </p:cNvSpPr>
          <p:nvPr>
            <p:ph type="title"/>
          </p:nvPr>
        </p:nvSpPr>
        <p:spPr/>
        <p:txBody>
          <a:bodyPr/>
          <a:lstStyle/>
          <a:p>
            <a:pPr algn="ctr"/>
            <a:r>
              <a:rPr lang="en-US" b="1" dirty="0"/>
              <a:t>Solution</a:t>
            </a:r>
            <a:endParaRPr lang="en-US" dirty="0"/>
          </a:p>
        </p:txBody>
      </p:sp>
      <p:sp>
        <p:nvSpPr>
          <p:cNvPr id="3" name="Content Placeholder 2">
            <a:extLst>
              <a:ext uri="{FF2B5EF4-FFF2-40B4-BE49-F238E27FC236}">
                <a16:creationId xmlns:a16="http://schemas.microsoft.com/office/drawing/2014/main" id="{BF1E3FF8-58B6-4241-9C8E-45B0AFDB5CC0}"/>
              </a:ext>
            </a:extLst>
          </p:cNvPr>
          <p:cNvSpPr>
            <a:spLocks noGrp="1"/>
          </p:cNvSpPr>
          <p:nvPr>
            <p:ph idx="1"/>
          </p:nvPr>
        </p:nvSpPr>
        <p:spPr/>
        <p:txBody>
          <a:bodyPr>
            <a:normAutofit fontScale="55000" lnSpcReduction="20000"/>
          </a:bodyPr>
          <a:lstStyle/>
          <a:p>
            <a:r>
              <a:rPr lang="en-US" dirty="0"/>
              <a:t>#include &lt;iostream&gt;</a:t>
            </a:r>
          </a:p>
          <a:p>
            <a:r>
              <a:rPr lang="en-US" dirty="0"/>
              <a:t>using namespace std;</a:t>
            </a:r>
          </a:p>
          <a:p>
            <a:r>
              <a:rPr lang="en-US" dirty="0"/>
              <a:t>class A{</a:t>
            </a:r>
          </a:p>
          <a:p>
            <a:r>
              <a:rPr lang="en-US" dirty="0"/>
              <a:t>public:</a:t>
            </a:r>
          </a:p>
          <a:p>
            <a:r>
              <a:rPr lang="en-US" dirty="0"/>
              <a:t>	A(int a=1) { </a:t>
            </a:r>
            <a:r>
              <a:rPr lang="en-US" dirty="0" err="1"/>
              <a:t>cout</a:t>
            </a:r>
            <a:r>
              <a:rPr lang="en-US" dirty="0"/>
              <a:t> &lt;&lt; "A()" &lt;&lt; a &lt;&lt;  </a:t>
            </a:r>
            <a:r>
              <a:rPr lang="en-US" dirty="0" err="1"/>
              <a:t>endl</a:t>
            </a:r>
            <a:r>
              <a:rPr lang="en-US" dirty="0"/>
              <a:t>; }};</a:t>
            </a:r>
          </a:p>
          <a:p>
            <a:r>
              <a:rPr lang="en-US" dirty="0"/>
              <a:t>class B : public A{</a:t>
            </a:r>
          </a:p>
          <a:p>
            <a:r>
              <a:rPr lang="en-US" dirty="0"/>
              <a:t>public:</a:t>
            </a:r>
          </a:p>
          <a:p>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r>
              <a:rPr lang="en-US" dirty="0"/>
              <a:t>	class C : public B{</a:t>
            </a:r>
          </a:p>
          <a:p>
            <a:r>
              <a:rPr lang="en-US" dirty="0"/>
              <a:t>public:</a:t>
            </a:r>
          </a:p>
          <a:p>
            <a:r>
              <a:rPr lang="en-US" dirty="0"/>
              <a:t>	C(int c ,int </a:t>
            </a:r>
            <a:r>
              <a:rPr lang="en-US" dirty="0" err="1"/>
              <a:t>valB</a:t>
            </a:r>
            <a:r>
              <a:rPr lang="en-US" dirty="0"/>
              <a:t>, int </a:t>
            </a:r>
            <a:r>
              <a:rPr lang="en-US" dirty="0" err="1"/>
              <a:t>ia</a:t>
            </a:r>
            <a:r>
              <a:rPr lang="en-US" dirty="0"/>
              <a:t>):B(</a:t>
            </a:r>
            <a:r>
              <a:rPr lang="en-US" dirty="0" err="1"/>
              <a:t>valB</a:t>
            </a:r>
            <a:r>
              <a:rPr lang="en-US" dirty="0"/>
              <a:t> ,</a:t>
            </a:r>
            <a:r>
              <a:rPr lang="en-US" dirty="0" err="1"/>
              <a:t>ia</a:t>
            </a:r>
            <a:r>
              <a:rPr lang="en-US" dirty="0"/>
              <a:t>) { </a:t>
            </a:r>
            <a:r>
              <a:rPr lang="en-US" dirty="0" err="1"/>
              <a:t>cout</a:t>
            </a:r>
            <a:r>
              <a:rPr lang="en-US" dirty="0"/>
              <a:t> &lt;&lt; "C()" &lt;&lt;c  &lt;&lt; </a:t>
            </a:r>
            <a:r>
              <a:rPr lang="en-US" dirty="0" err="1"/>
              <a:t>endl</a:t>
            </a:r>
            <a:r>
              <a:rPr lang="en-US" dirty="0"/>
              <a:t>; } };</a:t>
            </a:r>
          </a:p>
          <a:p>
            <a:r>
              <a:rPr lang="en-US" dirty="0"/>
              <a:t>	int main(){</a:t>
            </a:r>
          </a:p>
          <a:p>
            <a:r>
              <a:rPr lang="en-US" dirty="0"/>
              <a:t>    C c(2,4,6);</a:t>
            </a:r>
          </a:p>
          <a:p>
            <a:r>
              <a:rPr lang="en-US" dirty="0"/>
              <a:t> return 0;}</a:t>
            </a:r>
          </a:p>
        </p:txBody>
      </p:sp>
    </p:spTree>
    <p:extLst>
      <p:ext uri="{BB962C8B-B14F-4D97-AF65-F5344CB8AC3E}">
        <p14:creationId xmlns:p14="http://schemas.microsoft.com/office/powerpoint/2010/main" val="3274470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8B23-A3CC-46A2-A869-DD8FD2F4CD5F}"/>
              </a:ext>
            </a:extLst>
          </p:cNvPr>
          <p:cNvSpPr>
            <a:spLocks noGrp="1"/>
          </p:cNvSpPr>
          <p:nvPr>
            <p:ph type="title"/>
          </p:nvPr>
        </p:nvSpPr>
        <p:spPr/>
        <p:txBody>
          <a:bodyPr/>
          <a:lstStyle/>
          <a:p>
            <a:pPr algn="ctr"/>
            <a:r>
              <a:rPr lang="en-US" b="1" dirty="0"/>
              <a:t>Solution</a:t>
            </a:r>
            <a:endParaRPr lang="en-US" dirty="0"/>
          </a:p>
        </p:txBody>
      </p:sp>
      <p:pic>
        <p:nvPicPr>
          <p:cNvPr id="5" name="Content Placeholder 4">
            <a:extLst>
              <a:ext uri="{FF2B5EF4-FFF2-40B4-BE49-F238E27FC236}">
                <a16:creationId xmlns:a16="http://schemas.microsoft.com/office/drawing/2014/main" id="{B5BF1396-150E-439B-BF48-CDD93A164752}"/>
              </a:ext>
            </a:extLst>
          </p:cNvPr>
          <p:cNvPicPr>
            <a:picLocks noGrp="1" noChangeAspect="1"/>
          </p:cNvPicPr>
          <p:nvPr>
            <p:ph idx="1"/>
          </p:nvPr>
        </p:nvPicPr>
        <p:blipFill>
          <a:blip r:embed="rId2"/>
          <a:stretch>
            <a:fillRect/>
          </a:stretch>
        </p:blipFill>
        <p:spPr>
          <a:xfrm>
            <a:off x="1895061" y="2372139"/>
            <a:ext cx="6553614" cy="3485322"/>
          </a:xfrm>
        </p:spPr>
      </p:pic>
    </p:spTree>
    <p:extLst>
      <p:ext uri="{BB962C8B-B14F-4D97-AF65-F5344CB8AC3E}">
        <p14:creationId xmlns:p14="http://schemas.microsoft.com/office/powerpoint/2010/main" val="569641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Case study</a:t>
            </a:r>
          </a:p>
        </p:txBody>
      </p:sp>
      <p:sp>
        <p:nvSpPr>
          <p:cNvPr id="3" name="Content Placeholder 2"/>
          <p:cNvSpPr>
            <a:spLocks noGrp="1"/>
          </p:cNvSpPr>
          <p:nvPr>
            <p:ph idx="1"/>
          </p:nvPr>
        </p:nvSpPr>
        <p:spPr/>
        <p:txBody>
          <a:bodyPr>
            <a:normAutofit lnSpcReduction="10000"/>
          </a:bodyPr>
          <a:lstStyle/>
          <a:p>
            <a:pPr algn="just"/>
            <a:r>
              <a:rPr lang="en-US" dirty="0"/>
              <a:t>Create an Investment class that contains fields to hold the initial value of an investment, the current </a:t>
            </a:r>
            <a:r>
              <a:rPr lang="en-US" dirty="0" err="1"/>
              <a:t>value,the</a:t>
            </a:r>
            <a:r>
              <a:rPr lang="en-US" dirty="0"/>
              <a:t> profit (calculated as the difference between current value and initial value), and the percent profit (the profit divided by the initial value). Include a constructor that requires initial and current values and a display function. Create a House class that includes fields for street address and square feet, a constructor that requires values for both fields, and a display function. Create a </a:t>
            </a:r>
            <a:r>
              <a:rPr lang="en-US" dirty="0" err="1"/>
              <a:t>HouseThatIsAnInvestment</a:t>
            </a:r>
            <a:r>
              <a:rPr lang="en-US" dirty="0"/>
              <a:t> class that inherits from Investment and House. It includes a constructor and a display function that calls the display functions of the parents. Write a main()function that declares a </a:t>
            </a:r>
            <a:r>
              <a:rPr lang="en-US" dirty="0" err="1"/>
              <a:t>HouseThatIsAnInvestment</a:t>
            </a:r>
            <a:r>
              <a:rPr lang="en-US" dirty="0"/>
              <a:t> and displays its values.</a:t>
            </a:r>
          </a:p>
        </p:txBody>
      </p:sp>
    </p:spTree>
    <p:extLst>
      <p:ext uri="{BB962C8B-B14F-4D97-AF65-F5344CB8AC3E}">
        <p14:creationId xmlns:p14="http://schemas.microsoft.com/office/powerpoint/2010/main" val="1888736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5689-C8D6-A364-0D76-220D992A51E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C250002-FD19-891D-A1F9-79AA2E50EC2D}"/>
              </a:ext>
            </a:extLst>
          </p:cNvPr>
          <p:cNvSpPr>
            <a:spLocks noGrp="1"/>
          </p:cNvSpPr>
          <p:nvPr>
            <p:ph idx="1"/>
          </p:nvPr>
        </p:nvSpPr>
        <p:spPr/>
        <p:txBody>
          <a:bodyPr>
            <a:normAutofit fontScale="92500"/>
          </a:bodyPr>
          <a:lstStyle/>
          <a:p>
            <a:pPr marL="0" indent="0">
              <a:buNone/>
            </a:pPr>
            <a:r>
              <a:rPr lang="en-US" dirty="0"/>
              <a:t>Create a class Number that contains the following attributes and methods.</a:t>
            </a:r>
          </a:p>
          <a:p>
            <a:pPr marL="0" indent="0">
              <a:buNone/>
            </a:pPr>
            <a:r>
              <a:rPr lang="en-US" dirty="0"/>
              <a:t>1. -number</a:t>
            </a:r>
          </a:p>
          <a:p>
            <a:pPr marL="0" indent="0">
              <a:buNone/>
            </a:pPr>
            <a:r>
              <a:rPr lang="en-US" dirty="0"/>
              <a:t>2. + </a:t>
            </a:r>
            <a:r>
              <a:rPr lang="en-US" dirty="0" err="1"/>
              <a:t>getNumber</a:t>
            </a:r>
            <a:r>
              <a:rPr lang="en-US" dirty="0"/>
              <a:t>()</a:t>
            </a:r>
          </a:p>
          <a:p>
            <a:pPr marL="0" indent="0">
              <a:buNone/>
            </a:pPr>
            <a:r>
              <a:rPr lang="en-US" dirty="0"/>
              <a:t>3. + </a:t>
            </a:r>
            <a:r>
              <a:rPr lang="en-US" dirty="0" err="1"/>
              <a:t>setNumber</a:t>
            </a:r>
            <a:r>
              <a:rPr lang="en-US" dirty="0"/>
              <a:t>()</a:t>
            </a:r>
          </a:p>
          <a:p>
            <a:pPr marL="0" indent="0">
              <a:buNone/>
            </a:pPr>
            <a:r>
              <a:rPr lang="en-US" dirty="0"/>
              <a:t>Derive two classes from class Number namely,</a:t>
            </a:r>
          </a:p>
          <a:p>
            <a:pPr marL="0" indent="0">
              <a:buNone/>
            </a:pPr>
            <a:r>
              <a:rPr lang="en-US" dirty="0"/>
              <a:t>1. </a:t>
            </a:r>
            <a:r>
              <a:rPr lang="en-US" dirty="0" err="1"/>
              <a:t>SquareOfNumber</a:t>
            </a:r>
            <a:endParaRPr lang="en-US" dirty="0"/>
          </a:p>
          <a:p>
            <a:pPr marL="0" indent="0">
              <a:buNone/>
            </a:pPr>
            <a:r>
              <a:rPr lang="en-US" dirty="0"/>
              <a:t>2. </a:t>
            </a:r>
            <a:r>
              <a:rPr lang="en-US" dirty="0" err="1"/>
              <a:t>CubeOfNumber</a:t>
            </a:r>
            <a:endParaRPr lang="en-US" dirty="0"/>
          </a:p>
          <a:p>
            <a:pPr marL="0" indent="0">
              <a:buNone/>
            </a:pPr>
            <a:r>
              <a:rPr lang="en-US" dirty="0"/>
              <a:t>Write appropriate functions in the class Square and Cube to calculate the square and cube of any given number.</a:t>
            </a:r>
          </a:p>
          <a:p>
            <a:pPr marL="0" indent="0">
              <a:buNone/>
            </a:pPr>
            <a:endParaRPr lang="en-US" dirty="0"/>
          </a:p>
        </p:txBody>
      </p:sp>
    </p:spTree>
    <p:extLst>
      <p:ext uri="{BB962C8B-B14F-4D97-AF65-F5344CB8AC3E}">
        <p14:creationId xmlns:p14="http://schemas.microsoft.com/office/powerpoint/2010/main" val="39416373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0C15-92A9-EF20-74E1-4B3FA380E0B7}"/>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51ED7205-3920-A7E3-605B-5E31CBABF5CD}"/>
              </a:ext>
            </a:extLst>
          </p:cNvPr>
          <p:cNvSpPr>
            <a:spLocks noGrp="1"/>
          </p:cNvSpPr>
          <p:nvPr>
            <p:ph sz="half" idx="1"/>
          </p:nvPr>
        </p:nvSpPr>
        <p:spPr/>
        <p:txBody>
          <a:bodyPr>
            <a:normAutofit fontScale="47500" lnSpcReduction="20000"/>
          </a:bodyPr>
          <a:lstStyle/>
          <a:p>
            <a:pPr marL="0" indent="0">
              <a:buNone/>
            </a:pPr>
            <a:r>
              <a:rPr lang="en-US" dirty="0"/>
              <a:t>class Number {</a:t>
            </a:r>
          </a:p>
          <a:p>
            <a:pPr marL="0" indent="0">
              <a:buNone/>
            </a:pPr>
            <a:r>
              <a:rPr lang="en-US" dirty="0"/>
              <a:t>protected:</a:t>
            </a:r>
          </a:p>
          <a:p>
            <a:pPr marL="0" indent="0">
              <a:buNone/>
            </a:pPr>
            <a:r>
              <a:rPr lang="en-US" dirty="0"/>
              <a:t>    int number;</a:t>
            </a:r>
          </a:p>
          <a:p>
            <a:pPr marL="0" indent="0">
              <a:buNone/>
            </a:pPr>
            <a:endParaRPr lang="en-US" dirty="0"/>
          </a:p>
          <a:p>
            <a:pPr marL="0" indent="0">
              <a:buNone/>
            </a:pPr>
            <a:r>
              <a:rPr lang="en-US" dirty="0"/>
              <a:t>public:</a:t>
            </a:r>
          </a:p>
          <a:p>
            <a:pPr marL="0" indent="0">
              <a:buNone/>
            </a:pPr>
            <a:r>
              <a:rPr lang="en-US" dirty="0"/>
              <a:t>    Number(int num) : number(num) {}</a:t>
            </a:r>
          </a:p>
          <a:p>
            <a:pPr marL="0" indent="0">
              <a:buNone/>
            </a:pPr>
            <a:endParaRPr lang="en-US" dirty="0"/>
          </a:p>
          <a:p>
            <a:pPr marL="0" indent="0">
              <a:buNone/>
            </a:pPr>
            <a:r>
              <a:rPr lang="en-US" dirty="0"/>
              <a:t>    int </a:t>
            </a:r>
            <a:r>
              <a:rPr lang="en-US" dirty="0" err="1"/>
              <a:t>getNumber</a:t>
            </a:r>
            <a:r>
              <a:rPr lang="en-US" dirty="0"/>
              <a:t>() {</a:t>
            </a:r>
          </a:p>
          <a:p>
            <a:pPr marL="0" indent="0">
              <a:buNone/>
            </a:pPr>
            <a:r>
              <a:rPr lang="en-US" dirty="0"/>
              <a:t>        return number;</a:t>
            </a:r>
          </a:p>
          <a:p>
            <a:pPr marL="0" indent="0">
              <a:buNone/>
            </a:pPr>
            <a:r>
              <a:rPr lang="en-US" dirty="0"/>
              <a:t>    }</a:t>
            </a:r>
          </a:p>
          <a:p>
            <a:pPr marL="0" indent="0">
              <a:buNone/>
            </a:pPr>
            <a:endParaRPr lang="en-US" dirty="0"/>
          </a:p>
          <a:p>
            <a:pPr marL="0" indent="0">
              <a:buNone/>
            </a:pPr>
            <a:r>
              <a:rPr lang="en-US" dirty="0"/>
              <a:t>    int </a:t>
            </a:r>
            <a:r>
              <a:rPr lang="en-US" dirty="0" err="1"/>
              <a:t>returnNumber</a:t>
            </a:r>
            <a:r>
              <a:rPr lang="en-US" dirty="0"/>
              <a:t>() {</a:t>
            </a:r>
          </a:p>
          <a:p>
            <a:pPr marL="0" indent="0">
              <a:buNone/>
            </a:pPr>
            <a:r>
              <a:rPr lang="en-US" dirty="0"/>
              <a:t>        return number;</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F7910099-379D-6CFF-644C-6EDD6E993362}"/>
              </a:ext>
            </a:extLst>
          </p:cNvPr>
          <p:cNvSpPr>
            <a:spLocks noGrp="1"/>
          </p:cNvSpPr>
          <p:nvPr>
            <p:ph sz="half" idx="2"/>
          </p:nvPr>
        </p:nvSpPr>
        <p:spPr/>
        <p:txBody>
          <a:bodyPr>
            <a:normAutofit fontScale="47500" lnSpcReduction="20000"/>
          </a:bodyPr>
          <a:lstStyle/>
          <a:p>
            <a:pPr marL="0" indent="0">
              <a:buNone/>
            </a:pPr>
            <a:r>
              <a:rPr lang="en-US" dirty="0"/>
              <a:t>class </a:t>
            </a:r>
            <a:r>
              <a:rPr lang="en-US" dirty="0" err="1"/>
              <a:t>SquareOfNumber</a:t>
            </a:r>
            <a:r>
              <a:rPr lang="en-US" dirty="0"/>
              <a:t> : public Number {</a:t>
            </a:r>
          </a:p>
          <a:p>
            <a:pPr marL="0" indent="0">
              <a:buNone/>
            </a:pPr>
            <a:r>
              <a:rPr lang="en-US" dirty="0"/>
              <a:t>public:</a:t>
            </a:r>
          </a:p>
          <a:p>
            <a:pPr marL="0" indent="0">
              <a:buNone/>
            </a:pPr>
            <a:r>
              <a:rPr lang="en-US" dirty="0"/>
              <a:t>    </a:t>
            </a:r>
            <a:r>
              <a:rPr lang="en-US" dirty="0" err="1"/>
              <a:t>SquareOfNumber</a:t>
            </a:r>
            <a:r>
              <a:rPr lang="en-US" dirty="0"/>
              <a:t>(int num) : Number(num) {}</a:t>
            </a:r>
          </a:p>
          <a:p>
            <a:pPr marL="0" indent="0">
              <a:buNone/>
            </a:pPr>
            <a:endParaRPr lang="en-US" dirty="0"/>
          </a:p>
          <a:p>
            <a:pPr marL="0" indent="0">
              <a:buNone/>
            </a:pPr>
            <a:r>
              <a:rPr lang="en-US" dirty="0"/>
              <a:t>    int </a:t>
            </a:r>
            <a:r>
              <a:rPr lang="en-US" dirty="0" err="1"/>
              <a:t>calculateSquare</a:t>
            </a:r>
            <a:r>
              <a:rPr lang="en-US" dirty="0"/>
              <a:t>() {</a:t>
            </a:r>
          </a:p>
          <a:p>
            <a:pPr marL="0" indent="0">
              <a:buNone/>
            </a:pPr>
            <a:r>
              <a:rPr lang="en-US" dirty="0"/>
              <a:t>        return number * number;</a:t>
            </a:r>
          </a:p>
          <a:p>
            <a:pPr marL="0" indent="0">
              <a:buNone/>
            </a:pPr>
            <a:r>
              <a:rPr lang="en-US" dirty="0"/>
              <a:t>    }</a:t>
            </a:r>
          </a:p>
          <a:p>
            <a:pPr marL="0" indent="0">
              <a:buNone/>
            </a:pPr>
            <a:r>
              <a:rPr lang="en-US" dirty="0"/>
              <a:t>};</a:t>
            </a:r>
          </a:p>
          <a:p>
            <a:pPr marL="0" indent="0">
              <a:buNone/>
            </a:pPr>
            <a:r>
              <a:rPr lang="en-US" dirty="0"/>
              <a:t>class </a:t>
            </a:r>
            <a:r>
              <a:rPr lang="en-US" dirty="0" err="1"/>
              <a:t>CubeOfNumber</a:t>
            </a:r>
            <a:r>
              <a:rPr lang="en-US" dirty="0"/>
              <a:t> : public Number {</a:t>
            </a:r>
          </a:p>
          <a:p>
            <a:pPr marL="0" indent="0">
              <a:buNone/>
            </a:pPr>
            <a:r>
              <a:rPr lang="en-US" dirty="0"/>
              <a:t>public:</a:t>
            </a:r>
          </a:p>
          <a:p>
            <a:pPr marL="0" indent="0">
              <a:buNone/>
            </a:pPr>
            <a:r>
              <a:rPr lang="en-US" dirty="0"/>
              <a:t>    </a:t>
            </a:r>
            <a:r>
              <a:rPr lang="en-US" dirty="0" err="1"/>
              <a:t>CubeOfNumber</a:t>
            </a:r>
            <a:r>
              <a:rPr lang="en-US" dirty="0"/>
              <a:t>(int num) : Number(num) {}</a:t>
            </a:r>
          </a:p>
          <a:p>
            <a:pPr marL="0" indent="0">
              <a:buNone/>
            </a:pPr>
            <a:endParaRPr lang="en-US" dirty="0"/>
          </a:p>
          <a:p>
            <a:pPr marL="0" indent="0">
              <a:buNone/>
            </a:pPr>
            <a:r>
              <a:rPr lang="en-US" dirty="0"/>
              <a:t>    int </a:t>
            </a:r>
            <a:r>
              <a:rPr lang="en-US" dirty="0" err="1"/>
              <a:t>calculateCube</a:t>
            </a:r>
            <a:r>
              <a:rPr lang="en-US" dirty="0"/>
              <a:t>() {</a:t>
            </a:r>
          </a:p>
          <a:p>
            <a:pPr marL="0" indent="0">
              <a:buNone/>
            </a:pPr>
            <a:r>
              <a:rPr lang="en-US" dirty="0"/>
              <a:t>        return number * number * number;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02778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5487-B6C0-C2A2-06FA-79D768DC5C72}"/>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E44A683E-5338-EA0A-AD73-0593F46D91A1}"/>
              </a:ext>
            </a:extLst>
          </p:cNvPr>
          <p:cNvSpPr>
            <a:spLocks noGrp="1"/>
          </p:cNvSpPr>
          <p:nvPr>
            <p:ph idx="1"/>
          </p:nvPr>
        </p:nvSpPr>
        <p:spPr/>
        <p:txBody>
          <a:bodyPr>
            <a:normAutofit/>
          </a:bodyPr>
          <a:lstStyle/>
          <a:p>
            <a:pPr marL="0" indent="0">
              <a:buNone/>
            </a:pPr>
            <a:r>
              <a:rPr lang="en-US" dirty="0"/>
              <a:t>Create a base class called shape. Use this class to store two double type values that could be used to compute the area of figures. Derive two specific classes called triangle and rectangle from the base shape. Add to the base class, a member function </a:t>
            </a:r>
            <a:r>
              <a:rPr lang="en-US" dirty="0" err="1"/>
              <a:t>get_data</a:t>
            </a:r>
            <a:r>
              <a:rPr lang="en-US" dirty="0"/>
              <a:t>( ) to initialize base class data members and another member function </a:t>
            </a:r>
            <a:r>
              <a:rPr lang="en-US" dirty="0" err="1"/>
              <a:t>display_area</a:t>
            </a:r>
            <a:r>
              <a:rPr lang="en-US" dirty="0"/>
              <a:t>( ) to compute and display the area of figures. Using these three classes, design a program that will accept dimensions of a triangle or a rectangle interactively and display the area. Remember the two values given as input will be treated as lengths of two sides in the case of rectangles and as base and height in the case of triangles and used as follows: Area of rectangle = x * y Area of triangle = ½ * x * y</a:t>
            </a:r>
          </a:p>
        </p:txBody>
      </p:sp>
    </p:spTree>
    <p:extLst>
      <p:ext uri="{BB962C8B-B14F-4D97-AF65-F5344CB8AC3E}">
        <p14:creationId xmlns:p14="http://schemas.microsoft.com/office/powerpoint/2010/main" val="9119700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2DC3-6F51-28E8-99FA-0E6FE7D90DD4}"/>
              </a:ext>
            </a:extLst>
          </p:cNvPr>
          <p:cNvSpPr>
            <a:spLocks noGrp="1"/>
          </p:cNvSpPr>
          <p:nvPr>
            <p:ph type="title"/>
          </p:nvPr>
        </p:nvSpPr>
        <p:spPr/>
        <p:txBody>
          <a:bodyPr/>
          <a:lstStyle/>
          <a:p>
            <a:r>
              <a:rPr lang="en-US"/>
              <a:t>Case Study</a:t>
            </a:r>
          </a:p>
        </p:txBody>
      </p:sp>
      <p:sp>
        <p:nvSpPr>
          <p:cNvPr id="3" name="Content Placeholder 2">
            <a:extLst>
              <a:ext uri="{FF2B5EF4-FFF2-40B4-BE49-F238E27FC236}">
                <a16:creationId xmlns:a16="http://schemas.microsoft.com/office/drawing/2014/main" id="{740A7CBB-2EA7-77AB-19A8-5DB94EBB15F3}"/>
              </a:ext>
            </a:extLst>
          </p:cNvPr>
          <p:cNvSpPr>
            <a:spLocks noGrp="1"/>
          </p:cNvSpPr>
          <p:nvPr>
            <p:ph sz="half" idx="1"/>
          </p:nvPr>
        </p:nvSpPr>
        <p:spPr/>
        <p:txBody>
          <a:bodyPr>
            <a:normAutofit fontScale="70000" lnSpcReduction="20000"/>
          </a:bodyPr>
          <a:lstStyle/>
          <a:p>
            <a:pPr marL="0" indent="0">
              <a:buNone/>
            </a:pPr>
            <a:r>
              <a:rPr lang="en-US" dirty="0"/>
              <a:t>Consider a class </a:t>
            </a:r>
            <a:r>
              <a:rPr lang="en-US" dirty="0" err="1"/>
              <a:t>BankAccount</a:t>
            </a:r>
            <a:r>
              <a:rPr lang="en-US" dirty="0"/>
              <a:t> that has:</a:t>
            </a:r>
          </a:p>
          <a:p>
            <a:pPr marL="0" indent="0">
              <a:buNone/>
            </a:pPr>
            <a:r>
              <a:rPr lang="en-US" dirty="0"/>
              <a:t>Two attributes i.e. </a:t>
            </a:r>
            <a:r>
              <a:rPr lang="en-US" dirty="0" err="1"/>
              <a:t>accountID</a:t>
            </a:r>
            <a:r>
              <a:rPr lang="en-US" dirty="0"/>
              <a:t> and balance</a:t>
            </a:r>
          </a:p>
          <a:p>
            <a:pPr marL="0" indent="0">
              <a:buNone/>
            </a:pPr>
            <a:r>
              <a:rPr lang="en-US" dirty="0"/>
              <a:t>A functions named </a:t>
            </a:r>
            <a:r>
              <a:rPr lang="en-US" dirty="0" err="1"/>
              <a:t>balanceInquiry</a:t>
            </a:r>
            <a:r>
              <a:rPr lang="en-US" dirty="0"/>
              <a:t>() to get information about the current amount in the </a:t>
            </a:r>
          </a:p>
          <a:p>
            <a:pPr marL="0" indent="0">
              <a:buNone/>
            </a:pPr>
            <a:r>
              <a:rPr lang="en-US" dirty="0"/>
              <a:t>account.</a:t>
            </a:r>
          </a:p>
          <a:p>
            <a:pPr marL="0" indent="0">
              <a:buNone/>
            </a:pPr>
            <a:r>
              <a:rPr lang="en-US" dirty="0"/>
              <a:t>Derive two classes from the </a:t>
            </a:r>
            <a:r>
              <a:rPr lang="en-US" dirty="0" err="1"/>
              <a:t>BankAccount</a:t>
            </a:r>
            <a:r>
              <a:rPr lang="en-US" dirty="0"/>
              <a:t> class i.e. </a:t>
            </a:r>
            <a:r>
              <a:rPr lang="en-US" dirty="0" err="1"/>
              <a:t>CurrentAccount</a:t>
            </a:r>
            <a:r>
              <a:rPr lang="en-US" dirty="0"/>
              <a:t> and </a:t>
            </a:r>
            <a:r>
              <a:rPr lang="en-US" dirty="0" err="1"/>
              <a:t>SavingAccount</a:t>
            </a:r>
            <a:r>
              <a:rPr lang="en-US" dirty="0"/>
              <a:t>. Both  classes inherit all the attributes and behaviors from the </a:t>
            </a:r>
            <a:r>
              <a:rPr lang="en-US" dirty="0" err="1"/>
              <a:t>BankAccount</a:t>
            </a:r>
            <a:r>
              <a:rPr lang="en-US" dirty="0"/>
              <a:t> class. In addition, followings are required to be the part of both classes:</a:t>
            </a:r>
          </a:p>
          <a:p>
            <a:pPr marL="0" indent="0">
              <a:buNone/>
            </a:pPr>
            <a:r>
              <a:rPr lang="en-US" dirty="0"/>
              <a:t>Appropriate constructors to initialize data fields of base class</a:t>
            </a:r>
          </a:p>
          <a:p>
            <a:pPr marL="0" indent="0">
              <a:buNone/>
            </a:pPr>
            <a:r>
              <a:rPr lang="en-US" dirty="0"/>
              <a:t>A function named </a:t>
            </a:r>
            <a:r>
              <a:rPr lang="en-US" dirty="0" err="1"/>
              <a:t>amountWithdraw</a:t>
            </a:r>
            <a:r>
              <a:rPr lang="en-US" dirty="0"/>
              <a:t>(amount) to withdraw certain amount while taken  into account the following conditions</a:t>
            </a:r>
          </a:p>
        </p:txBody>
      </p:sp>
      <p:sp>
        <p:nvSpPr>
          <p:cNvPr id="4" name="Content Placeholder 3">
            <a:extLst>
              <a:ext uri="{FF2B5EF4-FFF2-40B4-BE49-F238E27FC236}">
                <a16:creationId xmlns:a16="http://schemas.microsoft.com/office/drawing/2014/main" id="{9DB11581-7498-1C82-EBDB-0EF2EF57EB87}"/>
              </a:ext>
            </a:extLst>
          </p:cNvPr>
          <p:cNvSpPr>
            <a:spLocks noGrp="1"/>
          </p:cNvSpPr>
          <p:nvPr>
            <p:ph sz="half" idx="2"/>
          </p:nvPr>
        </p:nvSpPr>
        <p:spPr/>
        <p:txBody>
          <a:bodyPr>
            <a:normAutofit fontScale="70000" lnSpcReduction="20000"/>
          </a:bodyPr>
          <a:lstStyle/>
          <a:p>
            <a:pPr marL="0" indent="0">
              <a:buNone/>
            </a:pPr>
            <a:r>
              <a:rPr lang="en-US" dirty="0"/>
              <a:t> While withdrawing from current account, the minimum balance should not decrease Rs. 5000</a:t>
            </a:r>
          </a:p>
          <a:p>
            <a:pPr marL="0" indent="0">
              <a:buNone/>
            </a:pPr>
            <a:r>
              <a:rPr lang="en-US" dirty="0"/>
              <a:t>While withdrawing from saving account, the minimum balance should not decrease Rs. 10,000.</a:t>
            </a:r>
          </a:p>
          <a:p>
            <a:pPr marL="0" indent="0">
              <a:buNone/>
            </a:pPr>
            <a:r>
              <a:rPr lang="en-US" dirty="0" err="1"/>
              <a:t>AmoutDeposit</a:t>
            </a:r>
            <a:r>
              <a:rPr lang="en-US" dirty="0"/>
              <a:t>(amount) to deposit amount in the account.</a:t>
            </a:r>
          </a:p>
          <a:p>
            <a:pPr marL="0" indent="0">
              <a:buNone/>
            </a:pPr>
            <a:r>
              <a:rPr lang="en-US" dirty="0"/>
              <a:t>In main () function, create instance of derived class (i.e. </a:t>
            </a:r>
            <a:r>
              <a:rPr lang="en-US" dirty="0" err="1"/>
              <a:t>CurrentAccount</a:t>
            </a:r>
            <a:r>
              <a:rPr lang="en-US" dirty="0"/>
              <a:t> and </a:t>
            </a:r>
            <a:r>
              <a:rPr lang="en-US" dirty="0" err="1"/>
              <a:t>SavingAccounts</a:t>
            </a:r>
            <a:r>
              <a:rPr lang="en-US" dirty="0"/>
              <a:t>) </a:t>
            </a:r>
          </a:p>
          <a:p>
            <a:pPr marL="0" indent="0">
              <a:buNone/>
            </a:pPr>
            <a:r>
              <a:rPr lang="en-US" dirty="0"/>
              <a:t>and invoke their respective functions to test their working.</a:t>
            </a:r>
          </a:p>
          <a:p>
            <a:pPr marL="0" indent="0">
              <a:buNone/>
            </a:pPr>
            <a:endParaRPr lang="en-US" dirty="0"/>
          </a:p>
        </p:txBody>
      </p:sp>
    </p:spTree>
    <p:extLst>
      <p:ext uri="{BB962C8B-B14F-4D97-AF65-F5344CB8AC3E}">
        <p14:creationId xmlns:p14="http://schemas.microsoft.com/office/powerpoint/2010/main" val="3903338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6AB9-3848-5B34-D5C3-7CD4BC878CA3}"/>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EC2E699-417A-F953-2D36-B50246186C39}"/>
              </a:ext>
            </a:extLst>
          </p:cNvPr>
          <p:cNvSpPr>
            <a:spLocks noGrp="1"/>
          </p:cNvSpPr>
          <p:nvPr>
            <p:ph sz="half" idx="1"/>
          </p:nvPr>
        </p:nvSpPr>
        <p:spPr/>
        <p:txBody>
          <a:bodyPr>
            <a:normAutofit fontScale="62500" lnSpcReduction="20000"/>
          </a:bodyPr>
          <a:lstStyle/>
          <a:p>
            <a:pPr marL="0" indent="0">
              <a:buNone/>
            </a:pPr>
            <a:r>
              <a:rPr lang="en-US" dirty="0"/>
              <a:t>Consider a base class named Employee and its derived classes </a:t>
            </a:r>
            <a:r>
              <a:rPr lang="en-US" dirty="0" err="1"/>
              <a:t>HourlyEmployee</a:t>
            </a:r>
            <a:r>
              <a:rPr lang="en-US" dirty="0"/>
              <a:t> and </a:t>
            </a:r>
            <a:r>
              <a:rPr lang="en-US" dirty="0" err="1"/>
              <a:t>PermanentEmployee</a:t>
            </a:r>
            <a:r>
              <a:rPr lang="en-US" dirty="0"/>
              <a:t> while taking into account the following criteria.</a:t>
            </a:r>
          </a:p>
          <a:p>
            <a:pPr marL="0" indent="0">
              <a:buNone/>
            </a:pPr>
            <a:r>
              <a:rPr lang="en-US" dirty="0"/>
              <a:t>Employee class has two data fields i.e. name (type of string) and </a:t>
            </a:r>
            <a:r>
              <a:rPr lang="en-US" dirty="0" err="1"/>
              <a:t>empID</a:t>
            </a:r>
            <a:r>
              <a:rPr lang="en-US" dirty="0"/>
              <a:t> (of type integer).</a:t>
            </a:r>
          </a:p>
          <a:p>
            <a:pPr marL="0" indent="0">
              <a:buNone/>
            </a:pPr>
            <a:r>
              <a:rPr lang="en-US" dirty="0"/>
              <a:t>Both classes (</a:t>
            </a:r>
            <a:r>
              <a:rPr lang="en-US" dirty="0" err="1"/>
              <a:t>HourlyEmployee</a:t>
            </a:r>
            <a:r>
              <a:rPr lang="en-US" dirty="0"/>
              <a:t> and </a:t>
            </a:r>
            <a:r>
              <a:rPr lang="en-US" dirty="0" err="1"/>
              <a:t>PermanentEmployee</a:t>
            </a:r>
            <a:r>
              <a:rPr lang="en-US" dirty="0"/>
              <a:t>) have an attribute named  </a:t>
            </a:r>
            <a:r>
              <a:rPr lang="en-US" dirty="0" err="1"/>
              <a:t>hourlyIncome</a:t>
            </a:r>
            <a:r>
              <a:rPr lang="en-US" dirty="0"/>
              <a:t>.</a:t>
            </a:r>
          </a:p>
          <a:p>
            <a:pPr marL="0" indent="0">
              <a:buNone/>
            </a:pPr>
            <a:r>
              <a:rPr lang="en-US" dirty="0"/>
              <a:t> Both classes (</a:t>
            </a:r>
            <a:r>
              <a:rPr lang="en-US" dirty="0" err="1"/>
              <a:t>HourlyEmployee</a:t>
            </a:r>
            <a:r>
              <a:rPr lang="en-US" dirty="0"/>
              <a:t> and </a:t>
            </a:r>
            <a:r>
              <a:rPr lang="en-US" dirty="0" err="1"/>
              <a:t>PermanentEmployee</a:t>
            </a:r>
            <a:r>
              <a:rPr lang="en-US" dirty="0"/>
              <a:t>) have three argument  constructor to initialize the </a:t>
            </a:r>
            <a:r>
              <a:rPr lang="en-US" dirty="0" err="1"/>
              <a:t>hourlyIncome</a:t>
            </a:r>
            <a:r>
              <a:rPr lang="en-US" dirty="0"/>
              <a:t> as well as data fields of the base class.</a:t>
            </a:r>
          </a:p>
          <a:p>
            <a:pPr marL="0" indent="0">
              <a:buNone/>
            </a:pPr>
            <a:r>
              <a:rPr lang="en-US" dirty="0"/>
              <a:t>Class </a:t>
            </a:r>
            <a:r>
              <a:rPr lang="en-US" dirty="0" err="1"/>
              <a:t>HourlyEmployee</a:t>
            </a:r>
            <a:r>
              <a:rPr lang="en-US" dirty="0"/>
              <a:t> has a function named </a:t>
            </a:r>
            <a:r>
              <a:rPr lang="en-US" dirty="0" err="1"/>
              <a:t>calculate_hourly_income</a:t>
            </a:r>
            <a:r>
              <a:rPr lang="en-US" dirty="0"/>
              <a:t> to calculate the  income of an employee for the actual number of hours he or she worked. One-hour income is Rs.150.</a:t>
            </a:r>
          </a:p>
        </p:txBody>
      </p:sp>
      <p:sp>
        <p:nvSpPr>
          <p:cNvPr id="4" name="Content Placeholder 3">
            <a:extLst>
              <a:ext uri="{FF2B5EF4-FFF2-40B4-BE49-F238E27FC236}">
                <a16:creationId xmlns:a16="http://schemas.microsoft.com/office/drawing/2014/main" id="{E8B2BD84-6C05-E1B5-277A-CD00B2C8D3F6}"/>
              </a:ext>
            </a:extLst>
          </p:cNvPr>
          <p:cNvSpPr>
            <a:spLocks noGrp="1"/>
          </p:cNvSpPr>
          <p:nvPr>
            <p:ph sz="half" idx="2"/>
          </p:nvPr>
        </p:nvSpPr>
        <p:spPr/>
        <p:txBody>
          <a:bodyPr>
            <a:normAutofit fontScale="62500" lnSpcReduction="20000"/>
          </a:bodyPr>
          <a:lstStyle/>
          <a:p>
            <a:pPr marL="0" indent="0">
              <a:buNone/>
            </a:pPr>
            <a:r>
              <a:rPr lang="en-US" dirty="0"/>
              <a:t> Similarly, </a:t>
            </a:r>
            <a:r>
              <a:rPr lang="en-US" dirty="0" err="1"/>
              <a:t>PermanentEmployee</a:t>
            </a:r>
            <a:r>
              <a:rPr lang="en-US" dirty="0"/>
              <a:t> class has the function named </a:t>
            </a:r>
            <a:r>
              <a:rPr lang="en-US" dirty="0" err="1"/>
              <a:t>calculate_income</a:t>
            </a:r>
            <a:r>
              <a:rPr lang="en-US" dirty="0"/>
              <a:t> to  calculate the income of an employee that gets paid the salary for exact 240 hours, no  matter how many actual hours he or she worked. Again, one hour is Rs 150.</a:t>
            </a:r>
          </a:p>
          <a:p>
            <a:pPr marL="0" indent="0">
              <a:buNone/>
            </a:pPr>
            <a:r>
              <a:rPr lang="en-US" dirty="0"/>
              <a:t>Implement all class definition with their respective constructors to initialize all data members </a:t>
            </a:r>
          </a:p>
          <a:p>
            <a:pPr marL="0" indent="0">
              <a:buNone/>
            </a:pPr>
            <a:r>
              <a:rPr lang="en-US" dirty="0"/>
              <a:t>and functions to compute the total income of an employee. In the main() function, create an </a:t>
            </a:r>
          </a:p>
          <a:p>
            <a:pPr marL="0" indent="0">
              <a:buNone/>
            </a:pPr>
            <a:r>
              <a:rPr lang="en-US" dirty="0"/>
              <a:t>instance of both classes (i.e. </a:t>
            </a:r>
            <a:r>
              <a:rPr lang="en-US" dirty="0" err="1"/>
              <a:t>HourlyEmployee</a:t>
            </a:r>
            <a:r>
              <a:rPr lang="en-US" dirty="0"/>
              <a:t> and </a:t>
            </a:r>
            <a:r>
              <a:rPr lang="en-US" dirty="0" err="1"/>
              <a:t>PermanentEmployee</a:t>
            </a:r>
            <a:r>
              <a:rPr lang="en-US" dirty="0"/>
              <a:t>) and test the working </a:t>
            </a:r>
          </a:p>
          <a:p>
            <a:pPr marL="0" indent="0">
              <a:buNone/>
            </a:pPr>
            <a:r>
              <a:rPr lang="en-US" dirty="0"/>
              <a:t>of functions that calculate the total income of an employee.</a:t>
            </a:r>
          </a:p>
          <a:p>
            <a:pPr marL="0" indent="0">
              <a:buNone/>
            </a:pPr>
            <a:endParaRPr lang="en-US" dirty="0"/>
          </a:p>
        </p:txBody>
      </p:sp>
    </p:spTree>
    <p:extLst>
      <p:ext uri="{BB962C8B-B14F-4D97-AF65-F5344CB8AC3E}">
        <p14:creationId xmlns:p14="http://schemas.microsoft.com/office/powerpoint/2010/main" val="173642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B5B-0EB0-4323-8A5B-A9EEC44AE803}"/>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CA355988-06A5-4209-A24B-98F602F9255F}"/>
              </a:ext>
            </a:extLst>
          </p:cNvPr>
          <p:cNvSpPr>
            <a:spLocks noGrp="1"/>
          </p:cNvSpPr>
          <p:nvPr>
            <p:ph idx="1"/>
          </p:nvPr>
        </p:nvSpPr>
        <p:spPr/>
        <p:txBody>
          <a:bodyPr>
            <a:normAutofit/>
          </a:bodyPr>
          <a:lstStyle/>
          <a:p>
            <a:r>
              <a:rPr lang="en-US" dirty="0"/>
              <a:t>#include &lt;iostream&gt;  </a:t>
            </a:r>
          </a:p>
          <a:p>
            <a:r>
              <a:rPr lang="en-US" dirty="0"/>
              <a:t>using namespace std;  </a:t>
            </a:r>
          </a:p>
          <a:p>
            <a:r>
              <a:rPr lang="en-US" dirty="0"/>
              <a:t>class Animal {  </a:t>
            </a:r>
          </a:p>
          <a:p>
            <a:r>
              <a:rPr lang="en-US" dirty="0"/>
              <a:t>public:  </a:t>
            </a:r>
          </a:p>
          <a:p>
            <a:r>
              <a:rPr lang="en-US" dirty="0"/>
              <a:t>void eat() {   </a:t>
            </a:r>
          </a:p>
          <a:p>
            <a:r>
              <a:rPr lang="en-US" dirty="0" err="1"/>
              <a:t>cout</a:t>
            </a:r>
            <a:r>
              <a:rPr lang="en-US" dirty="0"/>
              <a:t>&lt;&lt;"Eating..."&lt;&lt;</a:t>
            </a:r>
            <a:r>
              <a:rPr lang="en-US" dirty="0" err="1"/>
              <a:t>endl</a:t>
            </a:r>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35039060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FBA7-735F-A30A-6186-2605C427BBE4}"/>
              </a:ext>
            </a:extLst>
          </p:cNvPr>
          <p:cNvSpPr>
            <a:spLocks noGrp="1"/>
          </p:cNvSpPr>
          <p:nvPr>
            <p:ph type="title"/>
          </p:nvPr>
        </p:nvSpPr>
        <p:spPr/>
        <p:txBody>
          <a:bodyPr/>
          <a:lstStyle/>
          <a:p>
            <a:r>
              <a:rPr lang="en-US" dirty="0"/>
              <a:t>Case </a:t>
            </a:r>
            <a:r>
              <a:rPr lang="en-US" dirty="0" err="1"/>
              <a:t>Studey</a:t>
            </a:r>
            <a:endParaRPr lang="en-US" dirty="0"/>
          </a:p>
        </p:txBody>
      </p:sp>
      <p:sp>
        <p:nvSpPr>
          <p:cNvPr id="3" name="Content Placeholder 2">
            <a:extLst>
              <a:ext uri="{FF2B5EF4-FFF2-40B4-BE49-F238E27FC236}">
                <a16:creationId xmlns:a16="http://schemas.microsoft.com/office/drawing/2014/main" id="{742905E6-D873-1F02-A33B-C82D4643524D}"/>
              </a:ext>
            </a:extLst>
          </p:cNvPr>
          <p:cNvSpPr>
            <a:spLocks noGrp="1"/>
          </p:cNvSpPr>
          <p:nvPr>
            <p:ph idx="1"/>
          </p:nvPr>
        </p:nvSpPr>
        <p:spPr/>
        <p:txBody>
          <a:bodyPr/>
          <a:lstStyle/>
          <a:p>
            <a:pPr marL="0" indent="0">
              <a:buNone/>
            </a:pPr>
            <a:r>
              <a:rPr lang="en-US" dirty="0"/>
              <a:t>We want to calculate the total marks of each student of a class in Physics, Chemistry and Mathematics and the average marks of the class. The number of students in the class are entered by the user. Create a class named Marks with private data members 1. roll number 2. name 3.. marks Create three other classes inheriting the Marks class, namely 1. Physics 2. Chemistry 3. Mathematics which are used to define marks in individual subject of each student. Roll number of each student will be generated automatically.</a:t>
            </a:r>
          </a:p>
        </p:txBody>
      </p:sp>
    </p:spTree>
    <p:extLst>
      <p:ext uri="{BB962C8B-B14F-4D97-AF65-F5344CB8AC3E}">
        <p14:creationId xmlns:p14="http://schemas.microsoft.com/office/powerpoint/2010/main" val="2531428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Case study</a:t>
            </a:r>
          </a:p>
        </p:txBody>
      </p:sp>
      <p:sp>
        <p:nvSpPr>
          <p:cNvPr id="3" name="Content Placeholder 2"/>
          <p:cNvSpPr>
            <a:spLocks noGrp="1"/>
          </p:cNvSpPr>
          <p:nvPr>
            <p:ph idx="1"/>
          </p:nvPr>
        </p:nvSpPr>
        <p:spPr/>
        <p:txBody>
          <a:bodyPr>
            <a:normAutofit lnSpcReduction="10000"/>
          </a:bodyPr>
          <a:lstStyle/>
          <a:p>
            <a:pPr algn="just"/>
            <a:r>
              <a:rPr lang="en-US" dirty="0"/>
              <a:t>Create an Investment class that contains fields to hold the initial value of an investment, the current </a:t>
            </a:r>
            <a:r>
              <a:rPr lang="en-US" dirty="0" err="1"/>
              <a:t>value,the</a:t>
            </a:r>
            <a:r>
              <a:rPr lang="en-US" dirty="0"/>
              <a:t> profit (calculated as the difference between current value and initial value), and the percent profit (the profit divided by the initial value). Include a constructor that requires initial and current values and a display function. Create a House class that includes fields for street address and square feet, a constructor that requires values for both fields, and a display function. Create a </a:t>
            </a:r>
            <a:r>
              <a:rPr lang="en-US" dirty="0" err="1"/>
              <a:t>HouseThatIsAnInvestment</a:t>
            </a:r>
            <a:r>
              <a:rPr lang="en-US" dirty="0"/>
              <a:t> class that inherits from Investment and House. It includes a constructor and a display function that calls the display functions of the parents. Write a main()function that declares a </a:t>
            </a:r>
            <a:r>
              <a:rPr lang="en-US" dirty="0" err="1"/>
              <a:t>HouseThatIsAnInvestment</a:t>
            </a:r>
            <a:r>
              <a:rPr lang="en-US" dirty="0"/>
              <a:t> and displays its values.</a:t>
            </a:r>
          </a:p>
        </p:txBody>
      </p:sp>
    </p:spTree>
    <p:extLst>
      <p:ext uri="{BB962C8B-B14F-4D97-AF65-F5344CB8AC3E}">
        <p14:creationId xmlns:p14="http://schemas.microsoft.com/office/powerpoint/2010/main" val="2630055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AA3C-818B-B7F3-3913-E217A8E9FAF6}"/>
              </a:ext>
            </a:extLst>
          </p:cNvPr>
          <p:cNvSpPr>
            <a:spLocks noGrp="1"/>
          </p:cNvSpPr>
          <p:nvPr>
            <p:ph type="title"/>
          </p:nvPr>
        </p:nvSpPr>
        <p:spPr/>
        <p:txBody>
          <a:bodyPr/>
          <a:lstStyle/>
          <a:p>
            <a:r>
              <a:rPr lang="en-US" dirty="0"/>
              <a:t>Home Task</a:t>
            </a:r>
          </a:p>
        </p:txBody>
      </p:sp>
      <p:sp>
        <p:nvSpPr>
          <p:cNvPr id="3" name="Content Placeholder 2">
            <a:extLst>
              <a:ext uri="{FF2B5EF4-FFF2-40B4-BE49-F238E27FC236}">
                <a16:creationId xmlns:a16="http://schemas.microsoft.com/office/drawing/2014/main" id="{8E12962B-FB2F-C3F3-6EE4-D137E50EA836}"/>
              </a:ext>
            </a:extLst>
          </p:cNvPr>
          <p:cNvSpPr>
            <a:spLocks noGrp="1"/>
          </p:cNvSpPr>
          <p:nvPr>
            <p:ph sz="half" idx="1"/>
          </p:nvPr>
        </p:nvSpPr>
        <p:spPr/>
        <p:txBody>
          <a:bodyPr>
            <a:normAutofit fontScale="62500" lnSpcReduction="20000"/>
          </a:bodyPr>
          <a:lstStyle/>
          <a:p>
            <a:pPr marL="0" indent="0">
              <a:buNone/>
            </a:pPr>
            <a:r>
              <a:rPr lang="en-US" dirty="0"/>
              <a:t>Write a C++ program that has a class named “Person”.</a:t>
            </a:r>
          </a:p>
          <a:p>
            <a:pPr marL="0" indent="0">
              <a:buNone/>
            </a:pPr>
            <a:r>
              <a:rPr lang="en-US" dirty="0"/>
              <a:t>The class has a default constructor that displays “I am a person”.</a:t>
            </a:r>
          </a:p>
          <a:p>
            <a:pPr marL="0" indent="0">
              <a:buNone/>
            </a:pPr>
            <a:r>
              <a:rPr lang="en-US" dirty="0"/>
              <a:t>The class has attributes name, age, nationality, address and CNIC.</a:t>
            </a:r>
          </a:p>
          <a:p>
            <a:pPr marL="0" indent="0">
              <a:buNone/>
            </a:pPr>
            <a:r>
              <a:rPr lang="en-US" dirty="0"/>
              <a:t>The class has an input function that prompts the user to enter all the details. For CNIC, the total number of digits should be exactly 13. If it’s less than 13 or greater display an error message.</a:t>
            </a:r>
          </a:p>
          <a:p>
            <a:pPr marL="0" indent="0">
              <a:buNone/>
            </a:pPr>
            <a:r>
              <a:rPr lang="en-US" dirty="0"/>
              <a:t>The class also has a display function that displays all the details.</a:t>
            </a:r>
          </a:p>
          <a:p>
            <a:pPr marL="0" indent="0">
              <a:buNone/>
            </a:pPr>
            <a:r>
              <a:rPr lang="en-US" dirty="0"/>
              <a:t>Derive a class Employee from Person.</a:t>
            </a:r>
          </a:p>
          <a:p>
            <a:pPr marL="0" indent="0">
              <a:buNone/>
            </a:pPr>
            <a:r>
              <a:rPr lang="en-US" dirty="0"/>
              <a:t>The class Employee has a default constructor that invokes the base class’s constructor and displays “I am an Employee”.</a:t>
            </a:r>
          </a:p>
          <a:p>
            <a:pPr marL="0" indent="0">
              <a:buNone/>
            </a:pPr>
            <a:r>
              <a:rPr lang="en-US" dirty="0"/>
              <a:t>The class has the attributes name of company, company’s location (city), no of years worked.</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6029F629-E9E2-7400-761F-ECAA0F9AAEF2}"/>
              </a:ext>
            </a:extLst>
          </p:cNvPr>
          <p:cNvSpPr>
            <a:spLocks noGrp="1"/>
          </p:cNvSpPr>
          <p:nvPr>
            <p:ph sz="half" idx="2"/>
          </p:nvPr>
        </p:nvSpPr>
        <p:spPr/>
        <p:txBody>
          <a:bodyPr>
            <a:normAutofit fontScale="62500" lnSpcReduction="20000"/>
          </a:bodyPr>
          <a:lstStyle/>
          <a:p>
            <a:pPr marL="0" indent="0">
              <a:buNone/>
            </a:pPr>
            <a:r>
              <a:rPr lang="en-US" dirty="0"/>
              <a:t>The class has an input function that prompts the user to enter all the details. It also has a</a:t>
            </a:r>
          </a:p>
          <a:p>
            <a:pPr marL="0" indent="0">
              <a:buNone/>
            </a:pPr>
            <a:r>
              <a:rPr lang="en-US" dirty="0"/>
              <a:t>display function that displays all the details.</a:t>
            </a:r>
          </a:p>
          <a:p>
            <a:pPr marL="0" indent="0">
              <a:buNone/>
            </a:pPr>
            <a:r>
              <a:rPr lang="en-US" dirty="0"/>
              <a:t>Derive a class Manager from Employee.</a:t>
            </a:r>
          </a:p>
          <a:p>
            <a:pPr marL="0" indent="0">
              <a:buNone/>
            </a:pPr>
            <a:r>
              <a:rPr lang="en-US" dirty="0"/>
              <a:t>The class Manager has a default constructor that invokes the base class’s constructor and</a:t>
            </a:r>
          </a:p>
          <a:p>
            <a:pPr marL="0" indent="0">
              <a:buNone/>
            </a:pPr>
            <a:r>
              <a:rPr lang="en-US" dirty="0"/>
              <a:t>displays “I am a Manager”.</a:t>
            </a:r>
          </a:p>
          <a:p>
            <a:pPr marL="0" indent="0">
              <a:buNone/>
            </a:pPr>
            <a:endParaRPr lang="en-US" dirty="0"/>
          </a:p>
          <a:p>
            <a:pPr marL="0" indent="0">
              <a:buNone/>
            </a:pPr>
            <a:r>
              <a:rPr lang="en-US" dirty="0"/>
              <a:t>The class has an array that contains the names of employee’s who are working under the</a:t>
            </a:r>
          </a:p>
          <a:p>
            <a:pPr marL="0" indent="0">
              <a:buNone/>
            </a:pPr>
            <a:r>
              <a:rPr lang="en-US" dirty="0"/>
              <a:t>manager’s supervision. Input at least five employee’s in the array from the user and display all</a:t>
            </a:r>
          </a:p>
          <a:p>
            <a:pPr marL="0" indent="0">
              <a:buNone/>
            </a:pPr>
            <a:r>
              <a:rPr lang="en-US" dirty="0"/>
              <a:t>these employee’s too.</a:t>
            </a:r>
          </a:p>
          <a:p>
            <a:pPr marL="0" indent="0">
              <a:buNone/>
            </a:pPr>
            <a:r>
              <a:rPr lang="en-US" dirty="0"/>
              <a:t>In the main program, call all the functions and display the details.</a:t>
            </a:r>
          </a:p>
        </p:txBody>
      </p:sp>
    </p:spTree>
    <p:extLst>
      <p:ext uri="{BB962C8B-B14F-4D97-AF65-F5344CB8AC3E}">
        <p14:creationId xmlns:p14="http://schemas.microsoft.com/office/powerpoint/2010/main" val="17178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10536</TotalTime>
  <Words>6481</Words>
  <Application>Microsoft Office PowerPoint</Application>
  <PresentationFormat>Widescreen</PresentationFormat>
  <Paragraphs>810</Paragraphs>
  <Slides>92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92</vt:i4>
      </vt:variant>
    </vt:vector>
  </HeadingPairs>
  <TitlesOfParts>
    <vt:vector size="105" baseType="lpstr">
      <vt:lpstr>AGaramond-Regular</vt:lpstr>
      <vt:lpstr>Aptos</vt:lpstr>
      <vt:lpstr>Arial</vt:lpstr>
      <vt:lpstr>Arial</vt:lpstr>
      <vt:lpstr>Calibri</vt:lpstr>
      <vt:lpstr>Calibri Light</vt:lpstr>
      <vt:lpstr>Cambria</vt:lpstr>
      <vt:lpstr>GoudySans-Bold</vt:lpstr>
      <vt:lpstr>Open Sans</vt:lpstr>
      <vt:lpstr>Times New Roman</vt:lpstr>
      <vt:lpstr>urw-din</vt:lpstr>
      <vt:lpstr>Verdana</vt:lpstr>
      <vt:lpstr>Office Theme</vt:lpstr>
      <vt:lpstr>Types of Inheritance</vt:lpstr>
      <vt:lpstr>Types of Inheritance</vt:lpstr>
      <vt:lpstr>Single Inheritance</vt:lpstr>
      <vt:lpstr>Syntax: </vt:lpstr>
      <vt:lpstr>Single Level Inheritance Example: Inheriting Fields </vt:lpstr>
      <vt:lpstr>Output</vt:lpstr>
      <vt:lpstr>OUTPUT?</vt:lpstr>
      <vt:lpstr>ERROR</vt:lpstr>
      <vt:lpstr>C++ Single Level Inheritance Example: Inheriting Methods </vt:lpstr>
      <vt:lpstr>C++ Single Level Inheritance Example: Inheriting Methods </vt:lpstr>
      <vt:lpstr>Output</vt:lpstr>
      <vt:lpstr>Multilevel Inheritance</vt:lpstr>
      <vt:lpstr>Multilevel Inheritance</vt:lpstr>
      <vt:lpstr>Multi Level Inheritance Example</vt:lpstr>
      <vt:lpstr>Multi Level Inheritance Example</vt:lpstr>
      <vt:lpstr>Multiple Inheritance</vt:lpstr>
      <vt:lpstr>Syntax of the Derived class: </vt:lpstr>
      <vt:lpstr>Multiple Inheritance Example</vt:lpstr>
      <vt:lpstr>Multiple Inheritance Example</vt:lpstr>
      <vt:lpstr>Ambiguity Resolution in Inheritance </vt:lpstr>
      <vt:lpstr>Ambiguity Resolution in Inheritance</vt:lpstr>
      <vt:lpstr>Ambiguity Resolution in Inheritance</vt:lpstr>
      <vt:lpstr>OUTPUT</vt:lpstr>
      <vt:lpstr>PowerPoint Presentation</vt:lpstr>
      <vt:lpstr> Hierarchical Inheritance </vt:lpstr>
      <vt:lpstr>Syntax of Hierarchical inheritance: </vt:lpstr>
      <vt:lpstr>Example</vt:lpstr>
      <vt:lpstr>Example</vt:lpstr>
      <vt:lpstr>Example</vt:lpstr>
      <vt:lpstr>C++ Hybrid Inheritance </vt:lpstr>
      <vt:lpstr>Example</vt:lpstr>
      <vt:lpstr>Example</vt:lpstr>
      <vt:lpstr>Example</vt:lpstr>
      <vt:lpstr>Example</vt:lpstr>
      <vt:lpstr>Example</vt:lpstr>
      <vt:lpstr>When static members are inherited, are they static for the entire hierarchy, or just that class?</vt:lpstr>
      <vt:lpstr>PowerPoint Presentation</vt:lpstr>
      <vt:lpstr>PowerPoint Presentation</vt:lpstr>
      <vt:lpstr>When static members are inherited in C++</vt:lpstr>
      <vt:lpstr>When static members are inherited in C++</vt:lpstr>
      <vt:lpstr>Task</vt:lpstr>
      <vt:lpstr>Solution</vt:lpstr>
      <vt:lpstr>Solution</vt:lpstr>
      <vt:lpstr>Solution</vt:lpstr>
      <vt:lpstr>Constructors and Destructors in Derived Classes</vt:lpstr>
      <vt:lpstr>Constructors and Destructors in Derived Classes</vt:lpstr>
      <vt:lpstr>Constructor and destructor in single inheritance </vt:lpstr>
      <vt:lpstr>Constructor and destructor in single inheritance </vt:lpstr>
      <vt:lpstr>Important points</vt:lpstr>
      <vt:lpstr>PowerPoint Presentation</vt:lpstr>
      <vt:lpstr>PowerPoint Presentation</vt:lpstr>
      <vt:lpstr>The parameterized constructor of base class can be called in default constructor of sub class</vt:lpstr>
      <vt:lpstr>PowerPoint Presentation</vt:lpstr>
      <vt:lpstr>Parametrized Base Constructor with default value</vt:lpstr>
      <vt:lpstr>PowerPoint Presentation</vt:lpstr>
      <vt:lpstr>Parametrized Base Constructor</vt:lpstr>
      <vt:lpstr>Parametrized Base Constructor(order does not matter)</vt:lpstr>
      <vt:lpstr>Parametrized Base Constructor</vt:lpstr>
      <vt:lpstr>Parametrized Base Constructor(with same val)</vt:lpstr>
      <vt:lpstr>Parametrized Base Constructor</vt:lpstr>
      <vt:lpstr>Constructor and destructor in Hierarchical inheritance</vt:lpstr>
      <vt:lpstr>Constructor and destructor in Hierarchical inheritance</vt:lpstr>
      <vt:lpstr>PowerPoint Presentation</vt:lpstr>
      <vt:lpstr>PowerPoint Presentation</vt:lpstr>
      <vt:lpstr>Constructor and destructor in multiple inheritance </vt:lpstr>
      <vt:lpstr>Constructor and destructor in multiple inheritance </vt:lpstr>
      <vt:lpstr>Syntax</vt:lpstr>
      <vt:lpstr>Constructor and destructor in multiple inheritance</vt:lpstr>
      <vt:lpstr>Constructor and destructor in multiple inheritance</vt:lpstr>
      <vt:lpstr>PowerPoint Presentation</vt:lpstr>
      <vt:lpstr>PowerPoint Presentation</vt:lpstr>
      <vt:lpstr>Constructor and destructor in multi level inheritance</vt:lpstr>
      <vt:lpstr>Constructor and destructor in multi level inheritance</vt:lpstr>
      <vt:lpstr>PowerPoint Presentation</vt:lpstr>
      <vt:lpstr>You can not directly call indirect parent(A) constructor in C</vt:lpstr>
      <vt:lpstr>PowerPoint Presentation</vt:lpstr>
      <vt:lpstr>PowerPoint Presentation</vt:lpstr>
      <vt:lpstr>PowerPoint Presentation</vt:lpstr>
      <vt:lpstr>PowerPoint Presentation</vt:lpstr>
      <vt:lpstr>Task</vt:lpstr>
      <vt:lpstr>Solution</vt:lpstr>
      <vt:lpstr>Solution</vt:lpstr>
      <vt:lpstr>Solution</vt:lpstr>
      <vt:lpstr>Case study</vt:lpstr>
      <vt:lpstr>Task</vt:lpstr>
      <vt:lpstr>Solution </vt:lpstr>
      <vt:lpstr>Case Study</vt:lpstr>
      <vt:lpstr>Case Study</vt:lpstr>
      <vt:lpstr>Case Study</vt:lpstr>
      <vt:lpstr>Case Studey</vt:lpstr>
      <vt:lpstr>Case study</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Inheritance</dc:title>
  <dc:creator>Nida Munawar</dc:creator>
  <cp:lastModifiedBy>Jahanzeb Mukhtar</cp:lastModifiedBy>
  <cp:revision>32</cp:revision>
  <dcterms:created xsi:type="dcterms:W3CDTF">2021-03-25T10:55:50Z</dcterms:created>
  <dcterms:modified xsi:type="dcterms:W3CDTF">2025-03-16T05:43:56Z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2025-03-05T10:38:34Z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ed448371-ee56-4121-9e24-f0bfecced74b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