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72" r:id="rId8"/>
    <p:sldId id="273" r:id="rId9"/>
    <p:sldId id="274" r:id="rId10"/>
    <p:sldId id="275" r:id="rId11"/>
    <p:sldId id="262" r:id="rId12"/>
    <p:sldId id="263" r:id="rId13"/>
    <p:sldId id="268" r:id="rId14"/>
    <p:sldId id="264" r:id="rId15"/>
    <p:sldId id="265" r:id="rId16"/>
    <p:sldId id="269" r:id="rId17"/>
    <p:sldId id="266" r:id="rId18"/>
    <p:sldId id="267" r:id="rId19"/>
    <p:sldId id="270" r:id="rId20"/>
    <p:sldId id="276" r:id="rId21"/>
    <p:sldId id="277" r:id="rId22"/>
    <p:sldId id="278" r:id="rId23"/>
    <p:sldId id="27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19E869-700E-4B1F-A176-A1FE4EABBAA7}" v="21" dt="2025-03-07T14:25:18.2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062" autoAdjust="0"/>
  </p:normalViewPr>
  <p:slideViewPr>
    <p:cSldViewPr>
      <p:cViewPr varScale="1">
        <p:scale>
          <a:sx n="104" d="100"/>
          <a:sy n="104" d="100"/>
        </p:scale>
        <p:origin x="850"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A1031D1-9FC8-4789-8712-98A17BC9AB4D}" type="datetimeFigureOut">
              <a:rPr lang="en-US" smtClean="0"/>
              <a:pPr/>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43DBE-AE02-4391-8AFC-01A19675E4A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1031D1-9FC8-4789-8712-98A17BC9AB4D}" type="datetimeFigureOut">
              <a:rPr lang="en-US" smtClean="0"/>
              <a:pPr/>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43DBE-AE02-4391-8AFC-01A19675E4A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1031D1-9FC8-4789-8712-98A17BC9AB4D}" type="datetimeFigureOut">
              <a:rPr lang="en-US" smtClean="0"/>
              <a:pPr/>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43DBE-AE02-4391-8AFC-01A19675E4A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1031D1-9FC8-4789-8712-98A17BC9AB4D}" type="datetimeFigureOut">
              <a:rPr lang="en-US" smtClean="0"/>
              <a:pPr/>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43DBE-AE02-4391-8AFC-01A19675E4A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1031D1-9FC8-4789-8712-98A17BC9AB4D}" type="datetimeFigureOut">
              <a:rPr lang="en-US" smtClean="0"/>
              <a:pPr/>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43DBE-AE02-4391-8AFC-01A19675E4A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1031D1-9FC8-4789-8712-98A17BC9AB4D}" type="datetimeFigureOut">
              <a:rPr lang="en-US" smtClean="0"/>
              <a:pPr/>
              <a:t>3/7/2025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43DBE-AE02-4391-8AFC-01A19675E4A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A1031D1-9FC8-4789-8712-98A17BC9AB4D}" type="datetimeFigureOut">
              <a:rPr lang="en-US" smtClean="0"/>
              <a:pPr/>
              <a:t>3/7/2025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A43DBE-AE02-4391-8AFC-01A19675E4A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A1031D1-9FC8-4789-8712-98A17BC9AB4D}" type="datetimeFigureOut">
              <a:rPr lang="en-US" smtClean="0"/>
              <a:pPr/>
              <a:t>3/7/2025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A43DBE-AE02-4391-8AFC-01A19675E4A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031D1-9FC8-4789-8712-98A17BC9AB4D}" type="datetimeFigureOut">
              <a:rPr lang="en-US" smtClean="0"/>
              <a:pPr/>
              <a:t>3/7/2025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A43DBE-AE02-4391-8AFC-01A19675E4A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1031D1-9FC8-4789-8712-98A17BC9AB4D}" type="datetimeFigureOut">
              <a:rPr lang="en-US" smtClean="0"/>
              <a:pPr/>
              <a:t>3/7/2025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43DBE-AE02-4391-8AFC-01A19675E4A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1031D1-9FC8-4789-8712-98A17BC9AB4D}" type="datetimeFigureOut">
              <a:rPr lang="en-US" smtClean="0"/>
              <a:pPr/>
              <a:t>3/7/2025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43DBE-AE02-4391-8AFC-01A19675E4A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1031D1-9FC8-4789-8712-98A17BC9AB4D}" type="datetimeFigureOut">
              <a:rPr lang="en-US" smtClean="0"/>
              <a:pPr/>
              <a:t>3/7/2025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A43DBE-AE02-4391-8AFC-01A19675E4A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b="1" dirty="0"/>
              <a:t>Object-oriented Programming</a:t>
            </a:r>
          </a:p>
        </p:txBody>
      </p:sp>
      <p:sp>
        <p:nvSpPr>
          <p:cNvPr id="3" name="Subtitle 2"/>
          <p:cNvSpPr>
            <a:spLocks noGrp="1"/>
          </p:cNvSpPr>
          <p:nvPr>
            <p:ph type="subTitle" idx="1"/>
          </p:nvPr>
        </p:nvSpPr>
        <p:spPr/>
        <p:txBody>
          <a:bodyPr>
            <a:normAutofit/>
          </a:bodyPr>
          <a:lstStyle/>
          <a:p>
            <a:r>
              <a:rPr lang="en-US" sz="4000" b="1" dirty="0">
                <a:solidFill>
                  <a:srgbClr val="0070C0"/>
                </a:solidFill>
              </a:rPr>
              <a:t>Week 6 | </a:t>
            </a:r>
            <a:r>
              <a:rPr lang="en-US" sz="4000" b="1" dirty="0"/>
              <a:t>Lecture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Access Modes in C++ Inheritance</a:t>
            </a:r>
            <a:endParaRPr lang="en-US" dirty="0"/>
          </a:p>
        </p:txBody>
      </p:sp>
      <p:pic>
        <p:nvPicPr>
          <p:cNvPr id="4" name="Content Placeholder 3"/>
          <p:cNvPicPr>
            <a:picLocks noGrp="1" noChangeAspect="1"/>
          </p:cNvPicPr>
          <p:nvPr>
            <p:ph idx="1"/>
          </p:nvPr>
        </p:nvPicPr>
        <p:blipFill>
          <a:blip r:embed="rId2"/>
          <a:stretch>
            <a:fillRect/>
          </a:stretch>
        </p:blipFill>
        <p:spPr>
          <a:xfrm>
            <a:off x="2133600" y="2472530"/>
            <a:ext cx="4953000" cy="3623469"/>
          </a:xfrm>
          <a:prstGeom prst="rect">
            <a:avLst/>
          </a:prstGeom>
        </p:spPr>
      </p:pic>
    </p:spTree>
    <p:extLst>
      <p:ext uri="{BB962C8B-B14F-4D97-AF65-F5344CB8AC3E}">
        <p14:creationId xmlns:p14="http://schemas.microsoft.com/office/powerpoint/2010/main" val="3237601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Public Inheritance</a:t>
            </a:r>
          </a:p>
        </p:txBody>
      </p:sp>
      <p:sp>
        <p:nvSpPr>
          <p:cNvPr id="3" name="Content Placeholder 2"/>
          <p:cNvSpPr>
            <a:spLocks noGrp="1"/>
          </p:cNvSpPr>
          <p:nvPr>
            <p:ph idx="1"/>
          </p:nvPr>
        </p:nvSpPr>
        <p:spPr/>
        <p:txBody>
          <a:bodyPr/>
          <a:lstStyle/>
          <a:p>
            <a:r>
              <a:rPr lang="en-US" dirty="0"/>
              <a:t>The use of access modifier public in derived class header</a:t>
            </a:r>
          </a:p>
          <a:p>
            <a:endParaRPr lang="en-US" dirty="0"/>
          </a:p>
          <a:p>
            <a:pPr>
              <a:buNone/>
            </a:pPr>
            <a:r>
              <a:rPr lang="en-US" b="1" dirty="0"/>
              <a:t>Example:</a:t>
            </a:r>
            <a:r>
              <a:rPr lang="en-US" dirty="0"/>
              <a:t>	</a:t>
            </a:r>
            <a:r>
              <a:rPr lang="en-US" b="1" dirty="0">
                <a:solidFill>
                  <a:schemeClr val="bg1">
                    <a:lumMod val="50000"/>
                  </a:schemeClr>
                </a:solidFill>
              </a:rPr>
              <a:t>class myDerived: </a:t>
            </a:r>
            <a:r>
              <a:rPr lang="en-US" b="1" dirty="0">
                <a:solidFill>
                  <a:srgbClr val="0070C0"/>
                </a:solidFill>
              </a:rPr>
              <a:t>public</a:t>
            </a:r>
            <a:r>
              <a:rPr lang="en-US" b="1" dirty="0">
                <a:solidFill>
                  <a:schemeClr val="bg1">
                    <a:lumMod val="50000"/>
                  </a:schemeClr>
                </a:solidFill>
              </a:rPr>
              <a:t> myBase</a:t>
            </a:r>
          </a:p>
          <a:p>
            <a:pPr>
              <a:buNone/>
            </a:pPr>
            <a:r>
              <a:rPr lang="en-US" b="1" dirty="0">
                <a:solidFill>
                  <a:schemeClr val="bg1">
                    <a:lumMod val="50000"/>
                  </a:schemeClr>
                </a:solidFill>
              </a:rPr>
              <a:t>			{</a:t>
            </a:r>
          </a:p>
          <a:p>
            <a:pPr>
              <a:buNone/>
            </a:pPr>
            <a:r>
              <a:rPr lang="en-US" b="1" dirty="0">
                <a:solidFill>
                  <a:schemeClr val="bg1">
                    <a:lumMod val="50000"/>
                  </a:schemeClr>
                </a:solidFill>
              </a:rPr>
              <a:t>				// derived class members</a:t>
            </a:r>
            <a:br>
              <a:rPr lang="en-US" b="1" dirty="0">
                <a:solidFill>
                  <a:schemeClr val="bg1">
                    <a:lumMod val="50000"/>
                  </a:schemeClr>
                </a:solidFill>
              </a:rPr>
            </a:br>
            <a:r>
              <a:rPr lang="en-US" b="1" dirty="0">
                <a:solidFill>
                  <a:schemeClr val="bg1">
                    <a:lumMod val="50000"/>
                  </a:schemeClr>
                </a:solidFill>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Public Inheritance</a:t>
            </a:r>
          </a:p>
        </p:txBody>
      </p:sp>
      <p:sp>
        <p:nvSpPr>
          <p:cNvPr id="3" name="Content Placeholder 2"/>
          <p:cNvSpPr>
            <a:spLocks noGrp="1"/>
          </p:cNvSpPr>
          <p:nvPr>
            <p:ph idx="1"/>
          </p:nvPr>
        </p:nvSpPr>
        <p:spPr/>
        <p:txBody>
          <a:bodyPr/>
          <a:lstStyle/>
          <a:p>
            <a:r>
              <a:rPr lang="en-US" dirty="0"/>
              <a:t>In public inheritance:</a:t>
            </a:r>
          </a:p>
          <a:p>
            <a:pPr lvl="1"/>
            <a:r>
              <a:rPr lang="en-US" dirty="0"/>
              <a:t>The </a:t>
            </a:r>
            <a:r>
              <a:rPr lang="en-US" b="1" dirty="0"/>
              <a:t>public</a:t>
            </a:r>
            <a:r>
              <a:rPr lang="en-US" dirty="0"/>
              <a:t> members of a base class are treated as </a:t>
            </a:r>
            <a:r>
              <a:rPr lang="en-US" b="1" dirty="0"/>
              <a:t>public</a:t>
            </a:r>
            <a:r>
              <a:rPr lang="en-US" dirty="0"/>
              <a:t> members of the derived class by other classes further down the hierarchy</a:t>
            </a:r>
          </a:p>
          <a:p>
            <a:pPr lvl="1"/>
            <a:endParaRPr lang="en-US" dirty="0"/>
          </a:p>
          <a:p>
            <a:pPr lvl="1"/>
            <a:r>
              <a:rPr lang="en-US" dirty="0"/>
              <a:t>The </a:t>
            </a:r>
            <a:r>
              <a:rPr lang="en-US" b="1" dirty="0"/>
              <a:t>protected</a:t>
            </a:r>
            <a:r>
              <a:rPr lang="en-US" dirty="0"/>
              <a:t> members of a base class are treated as </a:t>
            </a:r>
            <a:r>
              <a:rPr lang="en-US" b="1" dirty="0"/>
              <a:t>protected</a:t>
            </a:r>
            <a:r>
              <a:rPr lang="en-US" dirty="0"/>
              <a:t> members of the derived class by other classes further down the hierarchy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Public Inheritance</a:t>
            </a:r>
          </a:p>
        </p:txBody>
      </p:sp>
      <p:sp>
        <p:nvSpPr>
          <p:cNvPr id="3" name="Content Placeholder 2"/>
          <p:cNvSpPr>
            <a:spLocks noGrp="1"/>
          </p:cNvSpPr>
          <p:nvPr>
            <p:ph idx="1"/>
          </p:nvPr>
        </p:nvSpPr>
        <p:spPr/>
        <p:txBody>
          <a:bodyPr>
            <a:normAutofit fontScale="85000" lnSpcReduction="20000"/>
          </a:bodyPr>
          <a:lstStyle/>
          <a:p>
            <a:pPr>
              <a:buNone/>
            </a:pPr>
            <a:r>
              <a:rPr lang="en-US" dirty="0"/>
              <a:t>	class Parent</a:t>
            </a:r>
            <a:br>
              <a:rPr lang="en-US" dirty="0"/>
            </a:br>
            <a:r>
              <a:rPr lang="en-US" dirty="0"/>
              <a:t>{</a:t>
            </a:r>
          </a:p>
          <a:p>
            <a:pPr>
              <a:buNone/>
            </a:pPr>
            <a:r>
              <a:rPr lang="en-US" dirty="0"/>
              <a:t>		private:	int a;</a:t>
            </a:r>
            <a:br>
              <a:rPr lang="en-US" dirty="0"/>
            </a:br>
            <a:r>
              <a:rPr lang="en-US" dirty="0"/>
              <a:t>	public:	int b;</a:t>
            </a:r>
          </a:p>
          <a:p>
            <a:pPr>
              <a:buNone/>
            </a:pPr>
            <a:r>
              <a:rPr lang="en-US" dirty="0"/>
              <a:t>		protected:	int c;</a:t>
            </a:r>
            <a:br>
              <a:rPr lang="en-US" dirty="0"/>
            </a:br>
            <a:r>
              <a:rPr lang="en-US" dirty="0"/>
              <a:t>}</a:t>
            </a:r>
          </a:p>
          <a:p>
            <a:pPr>
              <a:buNone/>
            </a:pPr>
            <a:endParaRPr lang="en-US" dirty="0"/>
          </a:p>
          <a:p>
            <a:pPr>
              <a:buNone/>
            </a:pPr>
            <a:r>
              <a:rPr lang="en-US" dirty="0"/>
              <a:t>	class Child: public Parent</a:t>
            </a:r>
            <a:br>
              <a:rPr lang="en-US" dirty="0"/>
            </a:br>
            <a:r>
              <a:rPr lang="en-US" dirty="0"/>
              <a:t>{</a:t>
            </a:r>
            <a:br>
              <a:rPr lang="en-US" dirty="0"/>
            </a:br>
            <a:r>
              <a:rPr lang="en-US" b="1" dirty="0"/>
              <a:t>    </a:t>
            </a:r>
            <a:r>
              <a:rPr lang="en-US" sz="2600" b="1" dirty="0">
                <a:solidFill>
                  <a:schemeClr val="bg1">
                    <a:lumMod val="50000"/>
                  </a:schemeClr>
                </a:solidFill>
              </a:rPr>
              <a:t>// can never access a directly</a:t>
            </a:r>
            <a:br>
              <a:rPr lang="en-US" sz="2600" b="1" dirty="0">
                <a:solidFill>
                  <a:schemeClr val="bg1">
                    <a:lumMod val="50000"/>
                  </a:schemeClr>
                </a:solidFill>
              </a:rPr>
            </a:br>
            <a:r>
              <a:rPr lang="en-US" sz="2600" b="1" dirty="0">
                <a:solidFill>
                  <a:schemeClr val="bg1">
                    <a:lumMod val="50000"/>
                  </a:schemeClr>
                </a:solidFill>
              </a:rPr>
              <a:t>    // can access b &amp; c directly</a:t>
            </a:r>
            <a:br>
              <a:rPr lang="en-US" dirty="0"/>
            </a:br>
            <a:r>
              <a:rPr lang="en-US" dirty="0"/>
              <a:t>}</a:t>
            </a:r>
          </a:p>
        </p:txBody>
      </p:sp>
      <p:cxnSp>
        <p:nvCxnSpPr>
          <p:cNvPr id="5" name="Straight Connector 4"/>
          <p:cNvCxnSpPr/>
          <p:nvPr/>
        </p:nvCxnSpPr>
        <p:spPr>
          <a:xfrm rot="5400000">
            <a:off x="2439194" y="3809206"/>
            <a:ext cx="4418806" cy="7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800600" y="1524000"/>
            <a:ext cx="4114800" cy="2092881"/>
          </a:xfrm>
          <a:prstGeom prst="rect">
            <a:avLst/>
          </a:prstGeom>
          <a:noFill/>
        </p:spPr>
        <p:txBody>
          <a:bodyPr wrap="square" rtlCol="0">
            <a:spAutoFit/>
          </a:bodyPr>
          <a:lstStyle/>
          <a:p>
            <a:r>
              <a:rPr lang="en-US" sz="2400" dirty="0"/>
              <a:t> class GrandChild: public Child</a:t>
            </a:r>
          </a:p>
          <a:p>
            <a:r>
              <a:rPr lang="en-US" sz="2400" dirty="0"/>
              <a:t> {</a:t>
            </a:r>
            <a:br>
              <a:rPr lang="en-US" sz="2400" dirty="0"/>
            </a:br>
            <a:r>
              <a:rPr lang="en-US" b="1" dirty="0">
                <a:solidFill>
                  <a:schemeClr val="bg1">
                    <a:lumMod val="50000"/>
                  </a:schemeClr>
                </a:solidFill>
              </a:rPr>
              <a:t>     // can never access a directly</a:t>
            </a:r>
          </a:p>
          <a:p>
            <a:r>
              <a:rPr lang="en-US" b="1" dirty="0">
                <a:solidFill>
                  <a:schemeClr val="bg1">
                    <a:lumMod val="50000"/>
                  </a:schemeClr>
                </a:solidFill>
              </a:rPr>
              <a:t>     // can access b directly</a:t>
            </a:r>
            <a:br>
              <a:rPr lang="en-US" b="1" dirty="0">
                <a:solidFill>
                  <a:schemeClr val="bg1">
                    <a:lumMod val="50000"/>
                  </a:schemeClr>
                </a:solidFill>
              </a:rPr>
            </a:br>
            <a:r>
              <a:rPr lang="en-US" b="1" dirty="0">
                <a:solidFill>
                  <a:schemeClr val="bg1">
                    <a:lumMod val="50000"/>
                  </a:schemeClr>
                </a:solidFill>
              </a:rPr>
              <a:t>      // can access c directly</a:t>
            </a:r>
            <a:br>
              <a:rPr lang="en-US" sz="2400" dirty="0"/>
            </a:br>
            <a:r>
              <a:rPr lang="en-US" sz="2400"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Protected Inheritance</a:t>
            </a:r>
          </a:p>
        </p:txBody>
      </p:sp>
      <p:sp>
        <p:nvSpPr>
          <p:cNvPr id="3" name="Content Placeholder 2"/>
          <p:cNvSpPr>
            <a:spLocks noGrp="1"/>
          </p:cNvSpPr>
          <p:nvPr>
            <p:ph idx="1"/>
          </p:nvPr>
        </p:nvSpPr>
        <p:spPr/>
        <p:txBody>
          <a:bodyPr/>
          <a:lstStyle/>
          <a:p>
            <a:r>
              <a:rPr lang="en-US" dirty="0"/>
              <a:t>The use of access modifier protected in derived class header</a:t>
            </a:r>
          </a:p>
          <a:p>
            <a:endParaRPr lang="en-US" dirty="0"/>
          </a:p>
          <a:p>
            <a:pPr>
              <a:buNone/>
            </a:pPr>
            <a:r>
              <a:rPr lang="en-US" b="1" dirty="0"/>
              <a:t>Example:</a:t>
            </a:r>
            <a:r>
              <a:rPr lang="en-US" dirty="0"/>
              <a:t>	</a:t>
            </a:r>
            <a:r>
              <a:rPr lang="en-US" b="1" dirty="0">
                <a:solidFill>
                  <a:schemeClr val="bg1">
                    <a:lumMod val="50000"/>
                  </a:schemeClr>
                </a:solidFill>
              </a:rPr>
              <a:t>class myDerived: </a:t>
            </a:r>
            <a:r>
              <a:rPr lang="en-US" b="1" dirty="0">
                <a:solidFill>
                  <a:srgbClr val="0070C0"/>
                </a:solidFill>
              </a:rPr>
              <a:t>protected </a:t>
            </a:r>
            <a:r>
              <a:rPr lang="en-US" b="1" dirty="0">
                <a:solidFill>
                  <a:schemeClr val="bg1">
                    <a:lumMod val="50000"/>
                  </a:schemeClr>
                </a:solidFill>
              </a:rPr>
              <a:t>myBase</a:t>
            </a:r>
          </a:p>
          <a:p>
            <a:pPr>
              <a:buNone/>
            </a:pPr>
            <a:r>
              <a:rPr lang="en-US" b="1" dirty="0">
                <a:solidFill>
                  <a:schemeClr val="bg1">
                    <a:lumMod val="50000"/>
                  </a:schemeClr>
                </a:solidFill>
              </a:rPr>
              <a:t>			{</a:t>
            </a:r>
          </a:p>
          <a:p>
            <a:pPr>
              <a:buNone/>
            </a:pPr>
            <a:r>
              <a:rPr lang="en-US" b="1" dirty="0">
                <a:solidFill>
                  <a:schemeClr val="bg1">
                    <a:lumMod val="50000"/>
                  </a:schemeClr>
                </a:solidFill>
              </a:rPr>
              <a:t>				// derived class members</a:t>
            </a:r>
            <a:br>
              <a:rPr lang="en-US" b="1" dirty="0">
                <a:solidFill>
                  <a:schemeClr val="bg1">
                    <a:lumMod val="50000"/>
                  </a:schemeClr>
                </a:solidFill>
              </a:rPr>
            </a:br>
            <a:r>
              <a:rPr lang="en-US" b="1" dirty="0">
                <a:solidFill>
                  <a:schemeClr val="bg1">
                    <a:lumMod val="50000"/>
                  </a:schemeClr>
                </a:solidFill>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Protected Inheritance</a:t>
            </a:r>
          </a:p>
        </p:txBody>
      </p:sp>
      <p:sp>
        <p:nvSpPr>
          <p:cNvPr id="3" name="Content Placeholder 2"/>
          <p:cNvSpPr>
            <a:spLocks noGrp="1"/>
          </p:cNvSpPr>
          <p:nvPr>
            <p:ph idx="1"/>
          </p:nvPr>
        </p:nvSpPr>
        <p:spPr/>
        <p:txBody>
          <a:bodyPr/>
          <a:lstStyle/>
          <a:p>
            <a:r>
              <a:rPr lang="en-US" dirty="0"/>
              <a:t>In protected inheritance:</a:t>
            </a:r>
          </a:p>
          <a:p>
            <a:pPr lvl="1"/>
            <a:r>
              <a:rPr lang="en-US" dirty="0"/>
              <a:t>The </a:t>
            </a:r>
            <a:r>
              <a:rPr lang="en-US" b="1" dirty="0"/>
              <a:t>public</a:t>
            </a:r>
            <a:r>
              <a:rPr lang="en-US" dirty="0"/>
              <a:t> members of a base class are treated as </a:t>
            </a:r>
            <a:r>
              <a:rPr lang="en-US" b="1" dirty="0"/>
              <a:t>protected </a:t>
            </a:r>
            <a:r>
              <a:rPr lang="en-US" dirty="0"/>
              <a:t>members of the derived class by other classes further down the hierarchy</a:t>
            </a:r>
          </a:p>
          <a:p>
            <a:pPr lvl="1"/>
            <a:endParaRPr lang="en-US" dirty="0"/>
          </a:p>
          <a:p>
            <a:pPr lvl="1"/>
            <a:r>
              <a:rPr lang="en-US" dirty="0"/>
              <a:t>The </a:t>
            </a:r>
            <a:r>
              <a:rPr lang="en-US" b="1" dirty="0"/>
              <a:t>protected</a:t>
            </a:r>
            <a:r>
              <a:rPr lang="en-US" dirty="0"/>
              <a:t> members of a base class are treated as </a:t>
            </a:r>
            <a:r>
              <a:rPr lang="en-US" b="1" dirty="0"/>
              <a:t>protected</a:t>
            </a:r>
            <a:r>
              <a:rPr lang="en-US" dirty="0"/>
              <a:t> members of the derived class by other classes further down the hierarchy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Protected Inheritance</a:t>
            </a:r>
          </a:p>
        </p:txBody>
      </p:sp>
      <p:sp>
        <p:nvSpPr>
          <p:cNvPr id="3" name="Content Placeholder 2"/>
          <p:cNvSpPr>
            <a:spLocks noGrp="1"/>
          </p:cNvSpPr>
          <p:nvPr>
            <p:ph idx="1"/>
          </p:nvPr>
        </p:nvSpPr>
        <p:spPr/>
        <p:txBody>
          <a:bodyPr>
            <a:normAutofit fontScale="85000" lnSpcReduction="20000"/>
          </a:bodyPr>
          <a:lstStyle/>
          <a:p>
            <a:pPr>
              <a:buNone/>
            </a:pPr>
            <a:r>
              <a:rPr lang="en-US" dirty="0"/>
              <a:t>	class Parent</a:t>
            </a:r>
            <a:br>
              <a:rPr lang="en-US" dirty="0"/>
            </a:br>
            <a:r>
              <a:rPr lang="en-US" dirty="0"/>
              <a:t>{</a:t>
            </a:r>
          </a:p>
          <a:p>
            <a:pPr>
              <a:buNone/>
            </a:pPr>
            <a:r>
              <a:rPr lang="en-US" dirty="0"/>
              <a:t>		private:	int a;</a:t>
            </a:r>
            <a:br>
              <a:rPr lang="en-US" dirty="0"/>
            </a:br>
            <a:r>
              <a:rPr lang="en-US" dirty="0"/>
              <a:t>	public:	int b;</a:t>
            </a:r>
          </a:p>
          <a:p>
            <a:pPr>
              <a:buNone/>
            </a:pPr>
            <a:r>
              <a:rPr lang="en-US" dirty="0"/>
              <a:t>		protected:	int c;</a:t>
            </a:r>
            <a:br>
              <a:rPr lang="en-US" dirty="0"/>
            </a:br>
            <a:r>
              <a:rPr lang="en-US" dirty="0"/>
              <a:t>}</a:t>
            </a:r>
          </a:p>
          <a:p>
            <a:pPr>
              <a:buNone/>
            </a:pPr>
            <a:endParaRPr lang="en-US" dirty="0"/>
          </a:p>
          <a:p>
            <a:pPr>
              <a:buNone/>
            </a:pPr>
            <a:r>
              <a:rPr lang="en-US" dirty="0"/>
              <a:t>	class Child: protected Parent</a:t>
            </a:r>
            <a:br>
              <a:rPr lang="en-US" dirty="0"/>
            </a:br>
            <a:r>
              <a:rPr lang="en-US" dirty="0"/>
              <a:t>{</a:t>
            </a:r>
            <a:br>
              <a:rPr lang="en-US" dirty="0"/>
            </a:br>
            <a:r>
              <a:rPr lang="en-US" b="1" dirty="0"/>
              <a:t>    </a:t>
            </a:r>
            <a:r>
              <a:rPr lang="en-US" sz="2600" b="1" dirty="0">
                <a:solidFill>
                  <a:schemeClr val="bg1">
                    <a:lumMod val="50000"/>
                  </a:schemeClr>
                </a:solidFill>
              </a:rPr>
              <a:t>// can never access a directly</a:t>
            </a:r>
            <a:br>
              <a:rPr lang="en-US" sz="2600" b="1" dirty="0">
                <a:solidFill>
                  <a:schemeClr val="bg1">
                    <a:lumMod val="50000"/>
                  </a:schemeClr>
                </a:solidFill>
              </a:rPr>
            </a:br>
            <a:r>
              <a:rPr lang="en-US" sz="2600" b="1" dirty="0">
                <a:solidFill>
                  <a:schemeClr val="bg1">
                    <a:lumMod val="50000"/>
                  </a:schemeClr>
                </a:solidFill>
              </a:rPr>
              <a:t>    // can access b &amp; c directly</a:t>
            </a:r>
            <a:br>
              <a:rPr lang="en-US" dirty="0"/>
            </a:br>
            <a:r>
              <a:rPr lang="en-US" dirty="0"/>
              <a:t>}</a:t>
            </a:r>
          </a:p>
        </p:txBody>
      </p:sp>
      <p:cxnSp>
        <p:nvCxnSpPr>
          <p:cNvPr id="5" name="Straight Connector 4"/>
          <p:cNvCxnSpPr/>
          <p:nvPr/>
        </p:nvCxnSpPr>
        <p:spPr>
          <a:xfrm rot="5400000">
            <a:off x="2667794" y="3810000"/>
            <a:ext cx="4418806" cy="7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029200" y="1524000"/>
            <a:ext cx="3886200" cy="2092881"/>
          </a:xfrm>
          <a:prstGeom prst="rect">
            <a:avLst/>
          </a:prstGeom>
          <a:noFill/>
        </p:spPr>
        <p:txBody>
          <a:bodyPr wrap="square" rtlCol="0">
            <a:spAutoFit/>
          </a:bodyPr>
          <a:lstStyle/>
          <a:p>
            <a:r>
              <a:rPr lang="en-US" sz="2400" dirty="0"/>
              <a:t>class GrandChild: public Child</a:t>
            </a:r>
          </a:p>
          <a:p>
            <a:r>
              <a:rPr lang="en-US" sz="2400" dirty="0"/>
              <a:t> {</a:t>
            </a:r>
            <a:br>
              <a:rPr lang="en-US" sz="2400" dirty="0"/>
            </a:br>
            <a:r>
              <a:rPr lang="en-US" b="1" dirty="0">
                <a:solidFill>
                  <a:schemeClr val="bg1">
                    <a:lumMod val="50000"/>
                  </a:schemeClr>
                </a:solidFill>
              </a:rPr>
              <a:t>     // can never access a directly</a:t>
            </a:r>
          </a:p>
          <a:p>
            <a:r>
              <a:rPr lang="en-US" b="1" dirty="0">
                <a:solidFill>
                  <a:schemeClr val="bg1">
                    <a:lumMod val="50000"/>
                  </a:schemeClr>
                </a:solidFill>
              </a:rPr>
              <a:t>     // can access b directly</a:t>
            </a:r>
            <a:br>
              <a:rPr lang="en-US" b="1" dirty="0">
                <a:solidFill>
                  <a:schemeClr val="bg1">
                    <a:lumMod val="50000"/>
                  </a:schemeClr>
                </a:solidFill>
              </a:rPr>
            </a:br>
            <a:r>
              <a:rPr lang="en-US" b="1" dirty="0">
                <a:solidFill>
                  <a:schemeClr val="bg1">
                    <a:lumMod val="50000"/>
                  </a:schemeClr>
                </a:solidFill>
              </a:rPr>
              <a:t>      // can access c directly</a:t>
            </a:r>
            <a:br>
              <a:rPr lang="en-US" sz="2400" dirty="0"/>
            </a:br>
            <a:r>
              <a:rPr lang="en-US" sz="2400"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Private Inheritance</a:t>
            </a:r>
          </a:p>
        </p:txBody>
      </p:sp>
      <p:sp>
        <p:nvSpPr>
          <p:cNvPr id="3" name="Content Placeholder 2"/>
          <p:cNvSpPr>
            <a:spLocks noGrp="1"/>
          </p:cNvSpPr>
          <p:nvPr>
            <p:ph idx="1"/>
          </p:nvPr>
        </p:nvSpPr>
        <p:spPr/>
        <p:txBody>
          <a:bodyPr/>
          <a:lstStyle/>
          <a:p>
            <a:r>
              <a:rPr lang="en-US" dirty="0"/>
              <a:t>The use of access modifier private in derived class header</a:t>
            </a:r>
          </a:p>
          <a:p>
            <a:endParaRPr lang="en-US" dirty="0"/>
          </a:p>
          <a:p>
            <a:pPr>
              <a:buNone/>
            </a:pPr>
            <a:r>
              <a:rPr lang="en-US" b="1" dirty="0"/>
              <a:t>Example:</a:t>
            </a:r>
            <a:r>
              <a:rPr lang="en-US" dirty="0"/>
              <a:t>	</a:t>
            </a:r>
            <a:r>
              <a:rPr lang="en-US" b="1" dirty="0">
                <a:solidFill>
                  <a:schemeClr val="bg1">
                    <a:lumMod val="50000"/>
                  </a:schemeClr>
                </a:solidFill>
              </a:rPr>
              <a:t>class myDerived: </a:t>
            </a:r>
            <a:r>
              <a:rPr lang="en-US" b="1" dirty="0">
                <a:solidFill>
                  <a:srgbClr val="0070C0"/>
                </a:solidFill>
              </a:rPr>
              <a:t>private </a:t>
            </a:r>
            <a:r>
              <a:rPr lang="en-US" b="1" dirty="0">
                <a:solidFill>
                  <a:schemeClr val="bg1">
                    <a:lumMod val="50000"/>
                  </a:schemeClr>
                </a:solidFill>
              </a:rPr>
              <a:t>myBase</a:t>
            </a:r>
          </a:p>
          <a:p>
            <a:pPr>
              <a:buNone/>
            </a:pPr>
            <a:r>
              <a:rPr lang="en-US" b="1" dirty="0">
                <a:solidFill>
                  <a:schemeClr val="bg1">
                    <a:lumMod val="50000"/>
                  </a:schemeClr>
                </a:solidFill>
              </a:rPr>
              <a:t>			{</a:t>
            </a:r>
          </a:p>
          <a:p>
            <a:pPr>
              <a:buNone/>
            </a:pPr>
            <a:r>
              <a:rPr lang="en-US" b="1" dirty="0">
                <a:solidFill>
                  <a:schemeClr val="bg1">
                    <a:lumMod val="50000"/>
                  </a:schemeClr>
                </a:solidFill>
              </a:rPr>
              <a:t>				// derived class members</a:t>
            </a:r>
            <a:br>
              <a:rPr lang="en-US" b="1" dirty="0">
                <a:solidFill>
                  <a:schemeClr val="bg1">
                    <a:lumMod val="50000"/>
                  </a:schemeClr>
                </a:solidFill>
              </a:rPr>
            </a:br>
            <a:r>
              <a:rPr lang="en-US" b="1" dirty="0">
                <a:solidFill>
                  <a:schemeClr val="bg1">
                    <a:lumMod val="50000"/>
                  </a:schemeClr>
                </a:solidFill>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Private Inheritance</a:t>
            </a:r>
          </a:p>
        </p:txBody>
      </p:sp>
      <p:sp>
        <p:nvSpPr>
          <p:cNvPr id="3" name="Content Placeholder 2"/>
          <p:cNvSpPr>
            <a:spLocks noGrp="1"/>
          </p:cNvSpPr>
          <p:nvPr>
            <p:ph idx="1"/>
          </p:nvPr>
        </p:nvSpPr>
        <p:spPr/>
        <p:txBody>
          <a:bodyPr/>
          <a:lstStyle/>
          <a:p>
            <a:r>
              <a:rPr lang="en-US" dirty="0"/>
              <a:t>In private inheritance:</a:t>
            </a:r>
          </a:p>
          <a:p>
            <a:pPr lvl="1"/>
            <a:r>
              <a:rPr lang="en-US" dirty="0"/>
              <a:t>All </a:t>
            </a:r>
            <a:r>
              <a:rPr lang="en-US" b="1" dirty="0"/>
              <a:t>public</a:t>
            </a:r>
            <a:r>
              <a:rPr lang="en-US" dirty="0"/>
              <a:t> &amp; </a:t>
            </a:r>
            <a:r>
              <a:rPr lang="en-US" b="1" dirty="0"/>
              <a:t>protected</a:t>
            </a:r>
            <a:r>
              <a:rPr lang="en-US" dirty="0"/>
              <a:t> members of a base class are treated as </a:t>
            </a:r>
            <a:r>
              <a:rPr lang="en-US" b="1" dirty="0"/>
              <a:t>private </a:t>
            </a:r>
            <a:r>
              <a:rPr lang="en-US" dirty="0"/>
              <a:t>members of the derived class by other classes further down the hierarchy </a:t>
            </a:r>
          </a:p>
          <a:p>
            <a:pPr lvl="1"/>
            <a:endParaRPr lang="en-US" dirty="0"/>
          </a:p>
          <a:p>
            <a:pPr lvl="1"/>
            <a:r>
              <a:rPr lang="en-US" dirty="0"/>
              <a:t>In other words, these members can be seen as </a:t>
            </a:r>
            <a:r>
              <a:rPr lang="en-US" i="1" dirty="0"/>
              <a:t>locked</a:t>
            </a:r>
            <a:r>
              <a:rPr lang="en-US" dirty="0"/>
              <a:t> and cannot be accessed further down the hierarchy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Private Inheritance</a:t>
            </a:r>
          </a:p>
        </p:txBody>
      </p:sp>
      <p:sp>
        <p:nvSpPr>
          <p:cNvPr id="3" name="Content Placeholder 2"/>
          <p:cNvSpPr>
            <a:spLocks noGrp="1"/>
          </p:cNvSpPr>
          <p:nvPr>
            <p:ph idx="1"/>
          </p:nvPr>
        </p:nvSpPr>
        <p:spPr/>
        <p:txBody>
          <a:bodyPr>
            <a:normAutofit fontScale="85000" lnSpcReduction="20000"/>
          </a:bodyPr>
          <a:lstStyle/>
          <a:p>
            <a:pPr>
              <a:buNone/>
            </a:pPr>
            <a:r>
              <a:rPr lang="en-US" dirty="0"/>
              <a:t>	class Parent</a:t>
            </a:r>
            <a:br>
              <a:rPr lang="en-US" dirty="0"/>
            </a:br>
            <a:r>
              <a:rPr lang="en-US" dirty="0"/>
              <a:t>{</a:t>
            </a:r>
          </a:p>
          <a:p>
            <a:pPr>
              <a:buNone/>
            </a:pPr>
            <a:r>
              <a:rPr lang="en-US" dirty="0"/>
              <a:t>		private:	int a;</a:t>
            </a:r>
            <a:br>
              <a:rPr lang="en-US" dirty="0"/>
            </a:br>
            <a:r>
              <a:rPr lang="en-US" dirty="0"/>
              <a:t>	public:	int b;</a:t>
            </a:r>
          </a:p>
          <a:p>
            <a:pPr>
              <a:buNone/>
            </a:pPr>
            <a:r>
              <a:rPr lang="en-US" dirty="0"/>
              <a:t>		protected:	int c;</a:t>
            </a:r>
            <a:br>
              <a:rPr lang="en-US" dirty="0"/>
            </a:br>
            <a:r>
              <a:rPr lang="en-US" dirty="0"/>
              <a:t>}</a:t>
            </a:r>
          </a:p>
          <a:p>
            <a:pPr>
              <a:buNone/>
            </a:pPr>
            <a:endParaRPr lang="en-US" dirty="0"/>
          </a:p>
          <a:p>
            <a:pPr>
              <a:buNone/>
            </a:pPr>
            <a:r>
              <a:rPr lang="en-US" dirty="0"/>
              <a:t>	class Child: private Parent</a:t>
            </a:r>
            <a:br>
              <a:rPr lang="en-US" dirty="0"/>
            </a:br>
            <a:r>
              <a:rPr lang="en-US" dirty="0"/>
              <a:t>{</a:t>
            </a:r>
            <a:br>
              <a:rPr lang="en-US" dirty="0"/>
            </a:br>
            <a:r>
              <a:rPr lang="en-US" b="1" dirty="0"/>
              <a:t>     </a:t>
            </a:r>
            <a:r>
              <a:rPr lang="en-US" sz="2600" b="1" dirty="0">
                <a:solidFill>
                  <a:schemeClr val="bg1">
                    <a:lumMod val="50000"/>
                  </a:schemeClr>
                </a:solidFill>
              </a:rPr>
              <a:t>// can never access </a:t>
            </a:r>
            <a:r>
              <a:rPr lang="en-US" sz="2600" b="1">
                <a:solidFill>
                  <a:schemeClr val="bg1">
                    <a:lumMod val="50000"/>
                  </a:schemeClr>
                </a:solidFill>
              </a:rPr>
              <a:t>a directly</a:t>
            </a:r>
            <a:br>
              <a:rPr lang="en-US" sz="2600" b="1">
                <a:solidFill>
                  <a:schemeClr val="bg1">
                    <a:lumMod val="50000"/>
                  </a:schemeClr>
                </a:solidFill>
              </a:rPr>
            </a:br>
            <a:r>
              <a:rPr lang="en-US" sz="2600" b="1">
                <a:solidFill>
                  <a:schemeClr val="bg1">
                    <a:lumMod val="50000"/>
                  </a:schemeClr>
                </a:solidFill>
              </a:rPr>
              <a:t>     // </a:t>
            </a:r>
            <a:r>
              <a:rPr lang="en-US" sz="2600" b="1" dirty="0">
                <a:solidFill>
                  <a:schemeClr val="bg1">
                    <a:lumMod val="50000"/>
                  </a:schemeClr>
                </a:solidFill>
              </a:rPr>
              <a:t>can access b &amp; c directly</a:t>
            </a:r>
            <a:br>
              <a:rPr lang="en-US" dirty="0"/>
            </a:br>
            <a:r>
              <a:rPr lang="en-US" dirty="0"/>
              <a:t>}</a:t>
            </a:r>
          </a:p>
        </p:txBody>
      </p:sp>
      <p:cxnSp>
        <p:nvCxnSpPr>
          <p:cNvPr id="5" name="Straight Connector 4"/>
          <p:cNvCxnSpPr/>
          <p:nvPr/>
        </p:nvCxnSpPr>
        <p:spPr>
          <a:xfrm rot="5400000">
            <a:off x="2667794" y="3810000"/>
            <a:ext cx="4418806" cy="7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029200" y="1524000"/>
            <a:ext cx="3886200" cy="2092881"/>
          </a:xfrm>
          <a:prstGeom prst="rect">
            <a:avLst/>
          </a:prstGeom>
          <a:noFill/>
        </p:spPr>
        <p:txBody>
          <a:bodyPr wrap="square" rtlCol="0">
            <a:spAutoFit/>
          </a:bodyPr>
          <a:lstStyle/>
          <a:p>
            <a:r>
              <a:rPr lang="en-US" sz="2400" dirty="0"/>
              <a:t>class GrandChild: public Child</a:t>
            </a:r>
          </a:p>
          <a:p>
            <a:r>
              <a:rPr lang="en-US" sz="2400" dirty="0"/>
              <a:t> {</a:t>
            </a:r>
            <a:br>
              <a:rPr lang="en-US" sz="2400" dirty="0"/>
            </a:br>
            <a:r>
              <a:rPr lang="en-US" b="1" dirty="0">
                <a:solidFill>
                  <a:schemeClr val="bg1">
                    <a:lumMod val="50000"/>
                  </a:schemeClr>
                </a:solidFill>
              </a:rPr>
              <a:t>     // can never access a directly</a:t>
            </a:r>
          </a:p>
          <a:p>
            <a:r>
              <a:rPr lang="en-US" b="1" dirty="0">
                <a:solidFill>
                  <a:schemeClr val="bg1">
                    <a:lumMod val="50000"/>
                  </a:schemeClr>
                </a:solidFill>
              </a:rPr>
              <a:t>     // cannot access b directly</a:t>
            </a:r>
            <a:br>
              <a:rPr lang="en-US" b="1" dirty="0">
                <a:solidFill>
                  <a:schemeClr val="bg1">
                    <a:lumMod val="50000"/>
                  </a:schemeClr>
                </a:solidFill>
              </a:rPr>
            </a:br>
            <a:r>
              <a:rPr lang="en-US" b="1" dirty="0">
                <a:solidFill>
                  <a:schemeClr val="bg1">
                    <a:lumMod val="50000"/>
                  </a:schemeClr>
                </a:solidFill>
              </a:rPr>
              <a:t>      // cannot access c directly</a:t>
            </a:r>
            <a:br>
              <a:rPr lang="en-US" sz="2400" dirty="0"/>
            </a:br>
            <a:r>
              <a:rPr lang="en-US" sz="2400"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Inheritance</a:t>
            </a:r>
          </a:p>
        </p:txBody>
      </p:sp>
      <p:sp>
        <p:nvSpPr>
          <p:cNvPr id="3" name="Content Placeholder 2"/>
          <p:cNvSpPr>
            <a:spLocks noGrp="1"/>
          </p:cNvSpPr>
          <p:nvPr>
            <p:ph idx="1"/>
          </p:nvPr>
        </p:nvSpPr>
        <p:spPr/>
        <p:txBody>
          <a:bodyPr/>
          <a:lstStyle/>
          <a:p>
            <a:r>
              <a:rPr lang="en-US" dirty="0"/>
              <a:t>A form of software reusability where a class </a:t>
            </a:r>
            <a:r>
              <a:rPr lang="en-US" i="1" dirty="0"/>
              <a:t>inherits</a:t>
            </a:r>
            <a:r>
              <a:rPr lang="en-US" dirty="0"/>
              <a:t> an existing class’ behavior and enhances it by adding more functionalities</a:t>
            </a:r>
          </a:p>
          <a:p>
            <a:endParaRPr lang="en-US" dirty="0"/>
          </a:p>
          <a:p>
            <a:r>
              <a:rPr lang="en-US" dirty="0"/>
              <a:t>The existing class  is called base class (or sometimes super class) and the new class is referred  to  as derived class (or sometimes sub class)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25000" lnSpcReduction="20000"/>
          </a:bodyPr>
          <a:lstStyle/>
          <a:p>
            <a:r>
              <a:rPr lang="en-US" sz="4800" dirty="0">
                <a:latin typeface="Times New Roman" panose="02020603050405020304" pitchFamily="18" charset="0"/>
                <a:cs typeface="Times New Roman" panose="02020603050405020304" pitchFamily="18" charset="0"/>
              </a:rPr>
              <a:t>class A</a:t>
            </a:r>
          </a:p>
          <a:p>
            <a:r>
              <a:rPr lang="en-US" sz="4800" dirty="0">
                <a:latin typeface="Times New Roman" panose="02020603050405020304" pitchFamily="18" charset="0"/>
                <a:cs typeface="Times New Roman" panose="02020603050405020304" pitchFamily="18" charset="0"/>
              </a:rPr>
              <a:t>{</a:t>
            </a:r>
          </a:p>
          <a:p>
            <a:r>
              <a:rPr lang="en-US" sz="4800" dirty="0">
                <a:latin typeface="Times New Roman" panose="02020603050405020304" pitchFamily="18" charset="0"/>
                <a:cs typeface="Times New Roman" panose="02020603050405020304" pitchFamily="18" charset="0"/>
              </a:rPr>
              <a:t>public:</a:t>
            </a:r>
          </a:p>
          <a:p>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int</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xPublic</a:t>
            </a:r>
            <a:r>
              <a:rPr lang="en-US" sz="4800" dirty="0">
                <a:latin typeface="Times New Roman" panose="02020603050405020304" pitchFamily="18" charset="0"/>
                <a:cs typeface="Times New Roman" panose="02020603050405020304" pitchFamily="18" charset="0"/>
              </a:rPr>
              <a:t>;</a:t>
            </a:r>
          </a:p>
          <a:p>
            <a:r>
              <a:rPr lang="en-US" sz="4800" dirty="0">
                <a:latin typeface="Times New Roman" panose="02020603050405020304" pitchFamily="18" charset="0"/>
                <a:cs typeface="Times New Roman" panose="02020603050405020304" pitchFamily="18" charset="0"/>
              </a:rPr>
              <a:t>protected:</a:t>
            </a:r>
          </a:p>
          <a:p>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int</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xProtected</a:t>
            </a:r>
            <a:r>
              <a:rPr lang="en-US" sz="4800" dirty="0">
                <a:latin typeface="Times New Roman" panose="02020603050405020304" pitchFamily="18" charset="0"/>
                <a:cs typeface="Times New Roman" panose="02020603050405020304" pitchFamily="18" charset="0"/>
              </a:rPr>
              <a:t>;	</a:t>
            </a:r>
          </a:p>
          <a:p>
            <a:r>
              <a:rPr lang="en-US" sz="4800" dirty="0">
                <a:latin typeface="Times New Roman" panose="02020603050405020304" pitchFamily="18" charset="0"/>
                <a:cs typeface="Times New Roman" panose="02020603050405020304" pitchFamily="18" charset="0"/>
              </a:rPr>
              <a:t>private:</a:t>
            </a:r>
          </a:p>
          <a:p>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int</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xPrivate</a:t>
            </a:r>
            <a:r>
              <a:rPr lang="en-US" sz="4800" dirty="0">
                <a:latin typeface="Times New Roman" panose="02020603050405020304" pitchFamily="18" charset="0"/>
                <a:cs typeface="Times New Roman" panose="02020603050405020304" pitchFamily="18" charset="0"/>
              </a:rPr>
              <a:t>;</a:t>
            </a:r>
          </a:p>
          <a:p>
            <a:r>
              <a:rPr lang="en-US" sz="4800" dirty="0">
                <a:latin typeface="Times New Roman" panose="02020603050405020304" pitchFamily="18" charset="0"/>
                <a:cs typeface="Times New Roman" panose="02020603050405020304" pitchFamily="18" charset="0"/>
              </a:rPr>
              <a:t>};</a:t>
            </a:r>
          </a:p>
          <a:p>
            <a:r>
              <a:rPr lang="en-US" sz="4800" dirty="0">
                <a:latin typeface="Times New Roman" panose="02020603050405020304" pitchFamily="18" charset="0"/>
                <a:cs typeface="Times New Roman" panose="02020603050405020304" pitchFamily="18" charset="0"/>
              </a:rPr>
              <a:t>class B : public A</a:t>
            </a:r>
          </a:p>
          <a:p>
            <a:r>
              <a:rPr lang="en-US" sz="4800" dirty="0">
                <a:latin typeface="Times New Roman" panose="02020603050405020304" pitchFamily="18" charset="0"/>
                <a:cs typeface="Times New Roman" panose="02020603050405020304" pitchFamily="18" charset="0"/>
              </a:rPr>
              <a:t>{};</a:t>
            </a:r>
          </a:p>
          <a:p>
            <a:r>
              <a:rPr lang="en-US" sz="4800" dirty="0">
                <a:latin typeface="Times New Roman" panose="02020603050405020304" pitchFamily="18" charset="0"/>
                <a:cs typeface="Times New Roman" panose="02020603050405020304" pitchFamily="18" charset="0"/>
              </a:rPr>
              <a:t>int main()</a:t>
            </a:r>
          </a:p>
          <a:p>
            <a:r>
              <a:rPr lang="en-US" sz="4800" dirty="0">
                <a:latin typeface="Times New Roman" panose="02020603050405020304" pitchFamily="18" charset="0"/>
                <a:cs typeface="Times New Roman" panose="02020603050405020304" pitchFamily="18" charset="0"/>
              </a:rPr>
              <a:t>{</a:t>
            </a:r>
          </a:p>
          <a:p>
            <a:r>
              <a:rPr lang="en-US" sz="4800" dirty="0">
                <a:latin typeface="Times New Roman" panose="02020603050405020304" pitchFamily="18" charset="0"/>
                <a:cs typeface="Times New Roman" panose="02020603050405020304" pitchFamily="18" charset="0"/>
              </a:rPr>
              <a:t>	A </a:t>
            </a:r>
            <a:r>
              <a:rPr lang="en-US" sz="4800" dirty="0" err="1">
                <a:latin typeface="Times New Roman" panose="02020603050405020304" pitchFamily="18" charset="0"/>
                <a:cs typeface="Times New Roman" panose="02020603050405020304" pitchFamily="18" charset="0"/>
              </a:rPr>
              <a:t>a</a:t>
            </a:r>
            <a:r>
              <a:rPr lang="en-US" sz="4800" dirty="0">
                <a:latin typeface="Times New Roman" panose="02020603050405020304" pitchFamily="18" charset="0"/>
                <a:cs typeface="Times New Roman" panose="02020603050405020304" pitchFamily="18" charset="0"/>
              </a:rPr>
              <a:t>;</a:t>
            </a:r>
          </a:p>
          <a:p>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a.xPublic</a:t>
            </a:r>
            <a:r>
              <a:rPr lang="en-US" sz="4800" dirty="0">
                <a:latin typeface="Times New Roman" panose="02020603050405020304" pitchFamily="18" charset="0"/>
                <a:cs typeface="Times New Roman" panose="02020603050405020304" pitchFamily="18" charset="0"/>
              </a:rPr>
              <a:t> = 0;</a:t>
            </a:r>
          </a:p>
          <a:p>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a.xProtected</a:t>
            </a:r>
            <a:r>
              <a:rPr lang="en-US" sz="4800" dirty="0">
                <a:latin typeface="Times New Roman" panose="02020603050405020304" pitchFamily="18" charset="0"/>
                <a:cs typeface="Times New Roman" panose="02020603050405020304" pitchFamily="18" charset="0"/>
              </a:rPr>
              <a:t> = 0; // error: inaccessible</a:t>
            </a:r>
          </a:p>
          <a:p>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a.xPrivate</a:t>
            </a:r>
            <a:r>
              <a:rPr lang="en-US" sz="4800" dirty="0">
                <a:latin typeface="Times New Roman" panose="02020603050405020304" pitchFamily="18" charset="0"/>
                <a:cs typeface="Times New Roman" panose="02020603050405020304" pitchFamily="18" charset="0"/>
              </a:rPr>
              <a:t> = 0;   // error: inaccessible</a:t>
            </a:r>
          </a:p>
          <a:p>
            <a:endParaRPr lang="en-US" sz="4800" dirty="0">
              <a:latin typeface="Times New Roman" panose="02020603050405020304" pitchFamily="18" charset="0"/>
              <a:cs typeface="Times New Roman" panose="02020603050405020304" pitchFamily="18" charset="0"/>
            </a:endParaRPr>
          </a:p>
          <a:p>
            <a:r>
              <a:rPr lang="en-US" sz="4800" dirty="0">
                <a:latin typeface="Times New Roman" panose="02020603050405020304" pitchFamily="18" charset="0"/>
                <a:cs typeface="Times New Roman" panose="02020603050405020304" pitchFamily="18" charset="0"/>
              </a:rPr>
              <a:t>	B </a:t>
            </a:r>
            <a:r>
              <a:rPr lang="en-US" sz="4800" dirty="0" err="1">
                <a:latin typeface="Times New Roman" panose="02020603050405020304" pitchFamily="18" charset="0"/>
                <a:cs typeface="Times New Roman" panose="02020603050405020304" pitchFamily="18" charset="0"/>
              </a:rPr>
              <a:t>b</a:t>
            </a:r>
            <a:r>
              <a:rPr lang="en-US" sz="4800" dirty="0">
                <a:latin typeface="Times New Roman" panose="02020603050405020304" pitchFamily="18" charset="0"/>
                <a:cs typeface="Times New Roman" panose="02020603050405020304" pitchFamily="18" charset="0"/>
              </a:rPr>
              <a:t>;</a:t>
            </a:r>
          </a:p>
          <a:p>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b.xPublic</a:t>
            </a:r>
            <a:r>
              <a:rPr lang="en-US" sz="4800" dirty="0">
                <a:latin typeface="Times New Roman" panose="02020603050405020304" pitchFamily="18" charset="0"/>
                <a:cs typeface="Times New Roman" panose="02020603050405020304" pitchFamily="18" charset="0"/>
              </a:rPr>
              <a:t> = 0;</a:t>
            </a:r>
          </a:p>
          <a:p>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b.xProtected</a:t>
            </a:r>
            <a:r>
              <a:rPr lang="en-US" sz="4800" dirty="0">
                <a:latin typeface="Times New Roman" panose="02020603050405020304" pitchFamily="18" charset="0"/>
                <a:cs typeface="Times New Roman" panose="02020603050405020304" pitchFamily="18" charset="0"/>
              </a:rPr>
              <a:t> = 0;  // error: inaccessible</a:t>
            </a:r>
          </a:p>
          <a:p>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b.xPrivate</a:t>
            </a:r>
            <a:r>
              <a:rPr lang="en-US" sz="4800" dirty="0">
                <a:latin typeface="Times New Roman" panose="02020603050405020304" pitchFamily="18" charset="0"/>
                <a:cs typeface="Times New Roman" panose="02020603050405020304" pitchFamily="18" charset="0"/>
              </a:rPr>
              <a:t> = 0;    // error: inaccessible</a:t>
            </a:r>
          </a:p>
          <a:p>
            <a:endParaRPr lang="en-US" sz="4800" dirty="0">
              <a:latin typeface="Times New Roman" panose="02020603050405020304" pitchFamily="18" charset="0"/>
              <a:cs typeface="Times New Roman" panose="02020603050405020304" pitchFamily="18" charset="0"/>
            </a:endParaRPr>
          </a:p>
          <a:p>
            <a:r>
              <a:rPr lang="en-US" sz="4800" dirty="0">
                <a:latin typeface="Times New Roman" panose="02020603050405020304" pitchFamily="18" charset="0"/>
                <a:cs typeface="Times New Roman" panose="02020603050405020304" pitchFamily="18" charset="0"/>
              </a:rPr>
              <a:t> 	return 0;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5495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D037-B2BF-BE96-C271-722A0BF472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9559E3E-5A3E-993F-ECD8-97F675FEB27F}"/>
              </a:ext>
            </a:extLst>
          </p:cNvPr>
          <p:cNvSpPr>
            <a:spLocks noGrp="1"/>
          </p:cNvSpPr>
          <p:nvPr>
            <p:ph idx="1"/>
          </p:nvPr>
        </p:nvSpPr>
        <p:spPr/>
        <p:txBody>
          <a:bodyPr>
            <a:normAutofit fontScale="32500" lnSpcReduction="20000"/>
          </a:bodyPr>
          <a:lstStyle/>
          <a:p>
            <a:pPr marL="0" indent="0">
              <a:buNone/>
            </a:pPr>
            <a:r>
              <a:rPr lang="en-US" dirty="0"/>
              <a:t>#include &lt;iostream&gt;</a:t>
            </a:r>
          </a:p>
          <a:p>
            <a:pPr marL="0" indent="0">
              <a:buNone/>
            </a:pPr>
            <a:r>
              <a:rPr lang="en-US" dirty="0"/>
              <a:t>using namespace std;</a:t>
            </a:r>
          </a:p>
          <a:p>
            <a:pPr marL="0" indent="0">
              <a:buNone/>
            </a:pPr>
            <a:r>
              <a:rPr lang="en-US" dirty="0"/>
              <a:t>class A{</a:t>
            </a:r>
          </a:p>
          <a:p>
            <a:pPr marL="0" indent="0">
              <a:buNone/>
            </a:pPr>
            <a:r>
              <a:rPr lang="en-US" dirty="0"/>
              <a:t>public:</a:t>
            </a:r>
          </a:p>
          <a:p>
            <a:pPr marL="0" indent="0">
              <a:buNone/>
            </a:pPr>
            <a:r>
              <a:rPr lang="en-US" dirty="0"/>
              <a:t>    int </a:t>
            </a:r>
            <a:r>
              <a:rPr lang="en-US" dirty="0" err="1"/>
              <a:t>xPublic</a:t>
            </a:r>
            <a:r>
              <a:rPr lang="en-US" dirty="0"/>
              <a:t>;</a:t>
            </a:r>
          </a:p>
          <a:p>
            <a:pPr marL="0" indent="0">
              <a:buNone/>
            </a:pPr>
            <a:r>
              <a:rPr lang="en-US" dirty="0"/>
              <a:t>protected:</a:t>
            </a:r>
          </a:p>
          <a:p>
            <a:pPr marL="0" indent="0">
              <a:buNone/>
            </a:pPr>
            <a:r>
              <a:rPr lang="en-US" dirty="0"/>
              <a:t>    int </a:t>
            </a:r>
            <a:r>
              <a:rPr lang="en-US" dirty="0" err="1"/>
              <a:t>xProtected</a:t>
            </a:r>
            <a:r>
              <a:rPr lang="en-US" dirty="0"/>
              <a:t>;    </a:t>
            </a:r>
          </a:p>
          <a:p>
            <a:pPr marL="0" indent="0">
              <a:buNone/>
            </a:pPr>
            <a:r>
              <a:rPr lang="en-US" dirty="0"/>
              <a:t>private:</a:t>
            </a:r>
          </a:p>
          <a:p>
            <a:pPr marL="0" indent="0">
              <a:buNone/>
            </a:pPr>
            <a:r>
              <a:rPr lang="en-US" dirty="0"/>
              <a:t>    int </a:t>
            </a:r>
            <a:r>
              <a:rPr lang="en-US" dirty="0" err="1"/>
              <a:t>xPrivate</a:t>
            </a:r>
            <a:r>
              <a:rPr lang="en-US" dirty="0"/>
              <a:t>;};</a:t>
            </a:r>
          </a:p>
          <a:p>
            <a:pPr marL="0" indent="0">
              <a:buNone/>
            </a:pPr>
            <a:r>
              <a:rPr lang="en-US" dirty="0"/>
              <a:t>class B : public A{</a:t>
            </a:r>
          </a:p>
          <a:p>
            <a:pPr marL="0" indent="0">
              <a:buNone/>
            </a:pPr>
            <a:r>
              <a:rPr lang="en-US" dirty="0"/>
              <a:t>public:</a:t>
            </a:r>
          </a:p>
          <a:p>
            <a:pPr marL="0" indent="0">
              <a:buNone/>
            </a:pPr>
            <a:r>
              <a:rPr lang="en-US" dirty="0"/>
              <a:t>    void </a:t>
            </a:r>
            <a:r>
              <a:rPr lang="en-US" dirty="0" err="1"/>
              <a:t>accessMembers</a:t>
            </a:r>
            <a:r>
              <a:rPr lang="en-US" dirty="0"/>
              <a:t>()</a:t>
            </a:r>
          </a:p>
          <a:p>
            <a:pPr marL="0" indent="0">
              <a:buNone/>
            </a:pPr>
            <a:r>
              <a:rPr lang="en-US" dirty="0"/>
              <a:t>    {</a:t>
            </a:r>
          </a:p>
          <a:p>
            <a:pPr marL="0" indent="0">
              <a:buNone/>
            </a:pPr>
            <a:r>
              <a:rPr lang="en-US" dirty="0"/>
              <a:t>        </a:t>
            </a:r>
            <a:r>
              <a:rPr lang="en-US" dirty="0" err="1"/>
              <a:t>xPublic</a:t>
            </a:r>
            <a:r>
              <a:rPr lang="en-US" dirty="0"/>
              <a:t> = 10;   // Allowed: Public remains public</a:t>
            </a:r>
          </a:p>
          <a:p>
            <a:pPr marL="0" indent="0">
              <a:buNone/>
            </a:pPr>
            <a:r>
              <a:rPr lang="en-US" dirty="0"/>
              <a:t>        </a:t>
            </a:r>
            <a:r>
              <a:rPr lang="en-US" dirty="0" err="1"/>
              <a:t>xProtected</a:t>
            </a:r>
            <a:r>
              <a:rPr lang="en-US" dirty="0"/>
              <a:t> = 20; // Allowed: Protected remains protected</a:t>
            </a:r>
          </a:p>
          <a:p>
            <a:pPr marL="0" indent="0">
              <a:buNone/>
            </a:pPr>
            <a:r>
              <a:rPr lang="en-US" dirty="0"/>
              <a:t>        // </a:t>
            </a:r>
            <a:r>
              <a:rPr lang="en-US" dirty="0" err="1"/>
              <a:t>xPrivate</a:t>
            </a:r>
            <a:r>
              <a:rPr lang="en-US" dirty="0"/>
              <a:t> = 30; // Not Allowed: Private is inaccessible</a:t>
            </a:r>
          </a:p>
          <a:p>
            <a:pPr marL="0" indent="0">
              <a:buNone/>
            </a:pPr>
            <a:r>
              <a:rPr lang="en-US" dirty="0"/>
              <a:t>    }};</a:t>
            </a:r>
          </a:p>
          <a:p>
            <a:pPr marL="0" indent="0">
              <a:buNone/>
            </a:pPr>
            <a:r>
              <a:rPr lang="en-US" dirty="0"/>
              <a:t>int main(){</a:t>
            </a:r>
          </a:p>
          <a:p>
            <a:pPr marL="0" indent="0">
              <a:buNone/>
            </a:pPr>
            <a:r>
              <a:rPr lang="en-US" dirty="0"/>
              <a:t>    B </a:t>
            </a:r>
            <a:r>
              <a:rPr lang="en-US" dirty="0" err="1"/>
              <a:t>b</a:t>
            </a:r>
            <a:r>
              <a:rPr lang="en-US" dirty="0"/>
              <a:t>;</a:t>
            </a:r>
          </a:p>
          <a:p>
            <a:pPr marL="0" indent="0">
              <a:buNone/>
            </a:pPr>
            <a:r>
              <a:rPr lang="en-US" dirty="0"/>
              <a:t>    </a:t>
            </a:r>
            <a:r>
              <a:rPr lang="en-US" dirty="0" err="1"/>
              <a:t>b.xPublic</a:t>
            </a:r>
            <a:r>
              <a:rPr lang="en-US" dirty="0"/>
              <a:t> = 5;   // Allowed</a:t>
            </a:r>
          </a:p>
          <a:p>
            <a:pPr marL="0" indent="0">
              <a:buNone/>
            </a:pPr>
            <a:r>
              <a:rPr lang="en-US" dirty="0"/>
              <a:t>    // </a:t>
            </a:r>
            <a:r>
              <a:rPr lang="en-US" dirty="0" err="1"/>
              <a:t>b.xProtected</a:t>
            </a:r>
            <a:r>
              <a:rPr lang="en-US" dirty="0"/>
              <a:t> = 10; // Not Allowed (protected members can't be accessed through objects)</a:t>
            </a:r>
          </a:p>
          <a:p>
            <a:pPr marL="0" indent="0">
              <a:buNone/>
            </a:pPr>
            <a:r>
              <a:rPr lang="en-US" dirty="0"/>
              <a:t>    // </a:t>
            </a:r>
            <a:r>
              <a:rPr lang="en-US" dirty="0" err="1"/>
              <a:t>b.xPrivate</a:t>
            </a:r>
            <a:r>
              <a:rPr lang="en-US" dirty="0"/>
              <a:t> = 15;   // Not Allowed</a:t>
            </a:r>
          </a:p>
          <a:p>
            <a:pPr marL="0" indent="0">
              <a:buNone/>
            </a:pPr>
            <a:r>
              <a:rPr lang="en-US" dirty="0"/>
              <a:t>    return 0;}</a:t>
            </a:r>
          </a:p>
          <a:p>
            <a:pPr marL="0" indent="0">
              <a:buNone/>
            </a:pPr>
            <a:endParaRPr lang="en-US" dirty="0"/>
          </a:p>
        </p:txBody>
      </p:sp>
    </p:spTree>
    <p:extLst>
      <p:ext uri="{BB962C8B-B14F-4D97-AF65-F5344CB8AC3E}">
        <p14:creationId xmlns:p14="http://schemas.microsoft.com/office/powerpoint/2010/main" val="2601933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5F88E-6E7E-C4FF-2D12-9A8FBE4A3AD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0D03526-A0A7-FD1B-3596-014DAC1F6888}"/>
              </a:ext>
            </a:extLst>
          </p:cNvPr>
          <p:cNvSpPr>
            <a:spLocks noGrp="1"/>
          </p:cNvSpPr>
          <p:nvPr>
            <p:ph idx="1"/>
          </p:nvPr>
        </p:nvSpPr>
        <p:spPr/>
        <p:txBody>
          <a:bodyPr>
            <a:normAutofit fontScale="32500" lnSpcReduction="20000"/>
          </a:bodyPr>
          <a:lstStyle/>
          <a:p>
            <a:r>
              <a:rPr lang="en-US" dirty="0"/>
              <a:t>#include &lt;iostream&gt;</a:t>
            </a:r>
          </a:p>
          <a:p>
            <a:r>
              <a:rPr lang="en-US" dirty="0"/>
              <a:t>using namespace std;</a:t>
            </a:r>
          </a:p>
          <a:p>
            <a:endParaRPr lang="en-US" dirty="0"/>
          </a:p>
          <a:p>
            <a:r>
              <a:rPr lang="en-US" dirty="0"/>
              <a:t>class A</a:t>
            </a:r>
          </a:p>
          <a:p>
            <a:r>
              <a:rPr lang="en-US" dirty="0"/>
              <a:t>{</a:t>
            </a:r>
          </a:p>
          <a:p>
            <a:r>
              <a:rPr lang="en-US" dirty="0"/>
              <a:t>public:</a:t>
            </a:r>
          </a:p>
          <a:p>
            <a:r>
              <a:rPr lang="en-US" dirty="0"/>
              <a:t>    int </a:t>
            </a:r>
            <a:r>
              <a:rPr lang="en-US" dirty="0" err="1"/>
              <a:t>xPublic</a:t>
            </a:r>
            <a:r>
              <a:rPr lang="en-US" dirty="0"/>
              <a:t>;</a:t>
            </a:r>
          </a:p>
          <a:p>
            <a:r>
              <a:rPr lang="en-US" dirty="0"/>
              <a:t>protected:</a:t>
            </a:r>
          </a:p>
          <a:p>
            <a:r>
              <a:rPr lang="en-US" dirty="0"/>
              <a:t>    int </a:t>
            </a:r>
            <a:r>
              <a:rPr lang="en-US" dirty="0" err="1"/>
              <a:t>xProtected</a:t>
            </a:r>
            <a:r>
              <a:rPr lang="en-US" dirty="0"/>
              <a:t>;</a:t>
            </a:r>
          </a:p>
          <a:p>
            <a:r>
              <a:rPr lang="en-US" dirty="0"/>
              <a:t>private:</a:t>
            </a:r>
          </a:p>
          <a:p>
            <a:r>
              <a:rPr lang="en-US" dirty="0"/>
              <a:t>    int </a:t>
            </a:r>
            <a:r>
              <a:rPr lang="en-US" dirty="0" err="1"/>
              <a:t>xPrivate</a:t>
            </a:r>
            <a:r>
              <a:rPr lang="en-US" dirty="0"/>
              <a:t>;</a:t>
            </a:r>
          </a:p>
          <a:p>
            <a:r>
              <a:rPr lang="en-US" dirty="0"/>
              <a:t>};</a:t>
            </a:r>
          </a:p>
          <a:p>
            <a:endParaRPr lang="en-US" dirty="0"/>
          </a:p>
          <a:p>
            <a:r>
              <a:rPr lang="en-US" dirty="0"/>
              <a:t>class B : public A</a:t>
            </a:r>
          </a:p>
          <a:p>
            <a:r>
              <a:rPr lang="en-US" dirty="0"/>
              <a:t>{</a:t>
            </a:r>
          </a:p>
          <a:p>
            <a:r>
              <a:rPr lang="en-US" dirty="0"/>
              <a:t>public:</a:t>
            </a:r>
          </a:p>
          <a:p>
            <a:r>
              <a:rPr lang="en-US" dirty="0"/>
              <a:t>    int y = </a:t>
            </a:r>
            <a:r>
              <a:rPr lang="en-US" dirty="0" err="1"/>
              <a:t>xPublic</a:t>
            </a:r>
            <a:r>
              <a:rPr lang="en-US" dirty="0"/>
              <a:t> + 10;    // ? Allowed (</a:t>
            </a:r>
            <a:r>
              <a:rPr lang="en-US" dirty="0" err="1"/>
              <a:t>xPublic</a:t>
            </a:r>
            <a:r>
              <a:rPr lang="en-US" dirty="0"/>
              <a:t> is accessible)</a:t>
            </a:r>
          </a:p>
          <a:p>
            <a:r>
              <a:rPr lang="en-US" dirty="0"/>
              <a:t>    int z = </a:t>
            </a:r>
            <a:r>
              <a:rPr lang="en-US" dirty="0" err="1"/>
              <a:t>xProtected</a:t>
            </a:r>
            <a:r>
              <a:rPr lang="en-US" dirty="0"/>
              <a:t> + 20; // ? Allowed (</a:t>
            </a:r>
            <a:r>
              <a:rPr lang="en-US" dirty="0" err="1"/>
              <a:t>xProtected</a:t>
            </a:r>
            <a:r>
              <a:rPr lang="en-US" dirty="0"/>
              <a:t> is accessible)</a:t>
            </a:r>
          </a:p>
          <a:p>
            <a:r>
              <a:rPr lang="en-US" dirty="0"/>
              <a:t>    // int w = </a:t>
            </a:r>
            <a:r>
              <a:rPr lang="en-US" dirty="0" err="1"/>
              <a:t>xPrivate</a:t>
            </a:r>
            <a:r>
              <a:rPr lang="en-US" dirty="0"/>
              <a:t> + 30; // ? Not Allowed (</a:t>
            </a:r>
            <a:r>
              <a:rPr lang="en-US" dirty="0" err="1"/>
              <a:t>xPrivate</a:t>
            </a:r>
            <a:r>
              <a:rPr lang="en-US" dirty="0"/>
              <a:t> is inaccessible)</a:t>
            </a:r>
          </a:p>
          <a:p>
            <a:r>
              <a:rPr lang="en-US" dirty="0"/>
              <a:t>};</a:t>
            </a:r>
          </a:p>
          <a:p>
            <a:r>
              <a:rPr lang="en-US" dirty="0"/>
              <a:t>int main(){</a:t>
            </a:r>
          </a:p>
          <a:p>
            <a:r>
              <a:rPr lang="en-US" dirty="0"/>
              <a:t>    B </a:t>
            </a:r>
            <a:r>
              <a:rPr lang="en-US" dirty="0" err="1"/>
              <a:t>b</a:t>
            </a:r>
            <a:r>
              <a:rPr lang="en-US" dirty="0"/>
              <a:t>;</a:t>
            </a:r>
          </a:p>
          <a:p>
            <a:r>
              <a:rPr lang="en-US" dirty="0"/>
              <a:t>    </a:t>
            </a:r>
            <a:r>
              <a:rPr lang="en-US" dirty="0" err="1"/>
              <a:t>cout</a:t>
            </a:r>
            <a:r>
              <a:rPr lang="en-US" dirty="0"/>
              <a:t> &lt;&lt; "y: " &lt;&lt; </a:t>
            </a:r>
            <a:r>
              <a:rPr lang="en-US" dirty="0" err="1"/>
              <a:t>b.y</a:t>
            </a:r>
            <a:r>
              <a:rPr lang="en-US" dirty="0"/>
              <a:t> &lt;&lt; </a:t>
            </a:r>
            <a:r>
              <a:rPr lang="en-US" dirty="0" err="1"/>
              <a:t>endl</a:t>
            </a:r>
            <a:r>
              <a:rPr lang="en-US" dirty="0"/>
              <a:t>;  // ? Accessible (</a:t>
            </a:r>
            <a:r>
              <a:rPr lang="en-US" dirty="0" err="1"/>
              <a:t>xPublic</a:t>
            </a:r>
            <a:r>
              <a:rPr lang="en-US" dirty="0"/>
              <a:t> is public)  </a:t>
            </a:r>
          </a:p>
          <a:p>
            <a:r>
              <a:rPr lang="en-US" dirty="0"/>
              <a:t>    // </a:t>
            </a:r>
            <a:r>
              <a:rPr lang="en-US" dirty="0" err="1"/>
              <a:t>cout</a:t>
            </a:r>
            <a:r>
              <a:rPr lang="en-US" dirty="0"/>
              <a:t> &lt;&lt; "z: " &lt;&lt; </a:t>
            </a:r>
            <a:r>
              <a:rPr lang="en-US" dirty="0" err="1"/>
              <a:t>b.z</a:t>
            </a:r>
            <a:r>
              <a:rPr lang="en-US" dirty="0"/>
              <a:t> &lt;&lt; </a:t>
            </a:r>
            <a:r>
              <a:rPr lang="en-US" dirty="0" err="1"/>
              <a:t>endl</a:t>
            </a:r>
            <a:r>
              <a:rPr lang="en-US" dirty="0"/>
              <a:t>; // ? Error: </a:t>
            </a:r>
            <a:r>
              <a:rPr lang="en-US" dirty="0" err="1"/>
              <a:t>xProtected</a:t>
            </a:r>
            <a:r>
              <a:rPr lang="en-US" dirty="0"/>
              <a:t> is inaccessible in main()</a:t>
            </a:r>
          </a:p>
          <a:p>
            <a:r>
              <a:rPr lang="en-US" dirty="0"/>
              <a:t>    return 0;}</a:t>
            </a:r>
          </a:p>
          <a:p>
            <a:endParaRPr lang="en-US" dirty="0"/>
          </a:p>
        </p:txBody>
      </p:sp>
    </p:spTree>
    <p:extLst>
      <p:ext uri="{BB962C8B-B14F-4D97-AF65-F5344CB8AC3E}">
        <p14:creationId xmlns:p14="http://schemas.microsoft.com/office/powerpoint/2010/main" val="2625806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Next Lecture</a:t>
            </a:r>
          </a:p>
        </p:txBody>
      </p:sp>
      <p:sp>
        <p:nvSpPr>
          <p:cNvPr id="3" name="Content Placeholder 2"/>
          <p:cNvSpPr>
            <a:spLocks noGrp="1"/>
          </p:cNvSpPr>
          <p:nvPr>
            <p:ph idx="1"/>
          </p:nvPr>
        </p:nvSpPr>
        <p:spPr/>
        <p:txBody>
          <a:bodyPr/>
          <a:lstStyle/>
          <a:p>
            <a:r>
              <a:rPr lang="en-US" dirty="0"/>
              <a:t>Types of Inheritance</a:t>
            </a:r>
          </a:p>
          <a:p>
            <a:r>
              <a:rPr lang="en-US" dirty="0"/>
              <a:t>Function Overloading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Example</a:t>
            </a:r>
          </a:p>
        </p:txBody>
      </p:sp>
      <p:sp>
        <p:nvSpPr>
          <p:cNvPr id="3" name="Content Placeholder 2"/>
          <p:cNvSpPr>
            <a:spLocks noGrp="1"/>
          </p:cNvSpPr>
          <p:nvPr>
            <p:ph idx="1"/>
          </p:nvPr>
        </p:nvSpPr>
        <p:spPr/>
        <p:txBody>
          <a:bodyPr/>
          <a:lstStyle/>
          <a:p>
            <a:r>
              <a:rPr lang="en-US" dirty="0"/>
              <a:t>The </a:t>
            </a:r>
            <a:r>
              <a:rPr lang="en-US" i="1" dirty="0"/>
              <a:t>is-a</a:t>
            </a:r>
            <a:r>
              <a:rPr lang="en-US" dirty="0"/>
              <a:t> relationship represents inheritance</a:t>
            </a:r>
          </a:p>
          <a:p>
            <a:endParaRPr lang="en-US" dirty="0"/>
          </a:p>
          <a:p>
            <a:r>
              <a:rPr lang="en-US" dirty="0"/>
              <a:t>The </a:t>
            </a:r>
            <a:r>
              <a:rPr lang="en-US" i="1" dirty="0"/>
              <a:t>car</a:t>
            </a:r>
            <a:r>
              <a:rPr lang="en-US" dirty="0"/>
              <a:t> is a vehicle, so any attributes and behaviors of a </a:t>
            </a:r>
            <a:r>
              <a:rPr lang="en-US" i="1" dirty="0"/>
              <a:t>vehicle</a:t>
            </a:r>
            <a:r>
              <a:rPr lang="en-US" dirty="0"/>
              <a:t> are also attributes and behaviors of a </a:t>
            </a:r>
            <a:r>
              <a:rPr lang="en-US" i="1" dirty="0"/>
              <a:t>car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Example</a:t>
            </a:r>
          </a:p>
        </p:txBody>
      </p:sp>
      <p:sp>
        <p:nvSpPr>
          <p:cNvPr id="3" name="Content Placeholder 2"/>
          <p:cNvSpPr>
            <a:spLocks noGrp="1"/>
          </p:cNvSpPr>
          <p:nvPr>
            <p:ph idx="1"/>
          </p:nvPr>
        </p:nvSpPr>
        <p:spPr/>
        <p:txBody>
          <a:bodyPr>
            <a:normAutofit lnSpcReduction="10000"/>
          </a:bodyPr>
          <a:lstStyle/>
          <a:p>
            <a:pPr>
              <a:buNone/>
            </a:pPr>
            <a:r>
              <a:rPr lang="en-US" b="1" dirty="0"/>
              <a:t>	</a:t>
            </a:r>
            <a:r>
              <a:rPr lang="en-US" b="1" dirty="0">
                <a:solidFill>
                  <a:schemeClr val="tx2">
                    <a:lumMod val="60000"/>
                    <a:lumOff val="40000"/>
                  </a:schemeClr>
                </a:solidFill>
              </a:rPr>
              <a:t>class Vehicle</a:t>
            </a:r>
            <a:br>
              <a:rPr lang="en-US" b="1" dirty="0">
                <a:solidFill>
                  <a:schemeClr val="tx2">
                    <a:lumMod val="60000"/>
                    <a:lumOff val="40000"/>
                  </a:schemeClr>
                </a:solidFill>
              </a:rPr>
            </a:br>
            <a:r>
              <a:rPr lang="en-US" b="1" dirty="0">
                <a:solidFill>
                  <a:schemeClr val="tx2">
                    <a:lumMod val="60000"/>
                    <a:lumOff val="40000"/>
                  </a:schemeClr>
                </a:solidFill>
              </a:rPr>
              <a:t>{</a:t>
            </a:r>
            <a:br>
              <a:rPr lang="en-US" b="1" dirty="0">
                <a:solidFill>
                  <a:schemeClr val="tx2">
                    <a:lumMod val="60000"/>
                    <a:lumOff val="40000"/>
                  </a:schemeClr>
                </a:solidFill>
              </a:rPr>
            </a:br>
            <a:r>
              <a:rPr lang="en-US" b="1" dirty="0">
                <a:solidFill>
                  <a:schemeClr val="tx2">
                    <a:lumMod val="60000"/>
                    <a:lumOff val="40000"/>
                  </a:schemeClr>
                </a:solidFill>
              </a:rPr>
              <a:t>	// data members of base class</a:t>
            </a:r>
            <a:br>
              <a:rPr lang="en-US" b="1" dirty="0">
                <a:solidFill>
                  <a:schemeClr val="tx2">
                    <a:lumMod val="60000"/>
                    <a:lumOff val="40000"/>
                  </a:schemeClr>
                </a:solidFill>
              </a:rPr>
            </a:br>
            <a:r>
              <a:rPr lang="en-US" b="1" dirty="0">
                <a:solidFill>
                  <a:schemeClr val="tx2">
                    <a:lumMod val="60000"/>
                    <a:lumOff val="40000"/>
                  </a:schemeClr>
                </a:solidFill>
              </a:rPr>
              <a:t>}</a:t>
            </a:r>
            <a:br>
              <a:rPr lang="en-US" b="1" dirty="0">
                <a:solidFill>
                  <a:schemeClr val="tx2">
                    <a:lumMod val="60000"/>
                    <a:lumOff val="40000"/>
                  </a:schemeClr>
                </a:solidFill>
              </a:rPr>
            </a:br>
            <a:endParaRPr lang="en-US" b="1" dirty="0">
              <a:solidFill>
                <a:schemeClr val="tx2">
                  <a:lumMod val="60000"/>
                  <a:lumOff val="40000"/>
                </a:schemeClr>
              </a:solidFill>
            </a:endParaRPr>
          </a:p>
          <a:p>
            <a:pPr>
              <a:buNone/>
            </a:pPr>
            <a:r>
              <a:rPr lang="en-US" b="1" dirty="0">
                <a:solidFill>
                  <a:schemeClr val="tx2">
                    <a:lumMod val="60000"/>
                    <a:lumOff val="40000"/>
                  </a:schemeClr>
                </a:solidFill>
              </a:rPr>
              <a:t>	</a:t>
            </a:r>
            <a:r>
              <a:rPr lang="en-US" b="1" dirty="0">
                <a:solidFill>
                  <a:srgbClr val="002060"/>
                </a:solidFill>
              </a:rPr>
              <a:t>class Car: public Vehicle</a:t>
            </a:r>
            <a:br>
              <a:rPr lang="en-US" b="1" dirty="0">
                <a:solidFill>
                  <a:srgbClr val="002060"/>
                </a:solidFill>
              </a:rPr>
            </a:br>
            <a:r>
              <a:rPr lang="en-US" b="1" dirty="0">
                <a:solidFill>
                  <a:srgbClr val="002060"/>
                </a:solidFill>
              </a:rPr>
              <a:t>{</a:t>
            </a:r>
          </a:p>
          <a:p>
            <a:pPr>
              <a:buNone/>
            </a:pPr>
            <a:r>
              <a:rPr lang="en-US" b="1" dirty="0">
                <a:solidFill>
                  <a:srgbClr val="002060"/>
                </a:solidFill>
              </a:rPr>
              <a:t>		//data members of derived class</a:t>
            </a:r>
            <a:br>
              <a:rPr lang="en-US" b="1" dirty="0">
                <a:solidFill>
                  <a:srgbClr val="002060"/>
                </a:solidFill>
              </a:rPr>
            </a:br>
            <a:r>
              <a:rPr lang="en-US" b="1" dirty="0">
                <a:solidFill>
                  <a:srgbClr val="002060"/>
                </a:solidFill>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Base &amp; Derived Classes</a:t>
            </a:r>
          </a:p>
        </p:txBody>
      </p:sp>
      <p:sp>
        <p:nvSpPr>
          <p:cNvPr id="3" name="Content Placeholder 2"/>
          <p:cNvSpPr>
            <a:spLocks noGrp="1"/>
          </p:cNvSpPr>
          <p:nvPr>
            <p:ph idx="1"/>
          </p:nvPr>
        </p:nvSpPr>
        <p:spPr/>
        <p:txBody>
          <a:bodyPr/>
          <a:lstStyle/>
          <a:p>
            <a:r>
              <a:rPr lang="en-US" dirty="0"/>
              <a:t>Every derived-class object is also an object of its base class, and one base class can have many derived classes</a:t>
            </a:r>
          </a:p>
          <a:p>
            <a:endParaRPr lang="en-US" dirty="0"/>
          </a:p>
          <a:p>
            <a:r>
              <a:rPr lang="en-US" dirty="0"/>
              <a:t>A derived class can access all non-private members of its base class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Visibility of Base Class Members</a:t>
            </a:r>
          </a:p>
        </p:txBody>
      </p:sp>
      <p:sp>
        <p:nvSpPr>
          <p:cNvPr id="3" name="Content Placeholder 2"/>
          <p:cNvSpPr>
            <a:spLocks noGrp="1"/>
          </p:cNvSpPr>
          <p:nvPr>
            <p:ph idx="1"/>
          </p:nvPr>
        </p:nvSpPr>
        <p:spPr/>
        <p:txBody>
          <a:bodyPr/>
          <a:lstStyle/>
          <a:p>
            <a:r>
              <a:rPr lang="en-US" dirty="0"/>
              <a:t>A derived class can use the access modifiers public, protected or private to restrict access to its base class members</a:t>
            </a:r>
          </a:p>
          <a:p>
            <a:endParaRPr lang="en-US" dirty="0"/>
          </a:p>
          <a:p>
            <a:endParaRPr lang="en-US" dirty="0"/>
          </a:p>
          <a:p>
            <a:r>
              <a:rPr lang="en-US" dirty="0"/>
              <a:t>In all situations, a derived class can never access private members of its base class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Protected</a:t>
            </a:r>
          </a:p>
        </p:txBody>
      </p:sp>
      <p:sp>
        <p:nvSpPr>
          <p:cNvPr id="3" name="Content Placeholder 2"/>
          <p:cNvSpPr>
            <a:spLocks noGrp="1"/>
          </p:cNvSpPr>
          <p:nvPr>
            <p:ph idx="1"/>
          </p:nvPr>
        </p:nvSpPr>
        <p:spPr/>
        <p:txBody>
          <a:bodyPr/>
          <a:lstStyle/>
          <a:p>
            <a:r>
              <a:rPr lang="en-US" dirty="0"/>
              <a:t>Protected access modifier is similar to that of private access modifiers, the difference is that the class member declared as Protected are inaccessible outside the class but they can be accessed by any subclass(derived class) of that class.</a:t>
            </a:r>
          </a:p>
        </p:txBody>
      </p:sp>
    </p:spTree>
    <p:extLst>
      <p:ext uri="{BB962C8B-B14F-4D97-AF65-F5344CB8AC3E}">
        <p14:creationId xmlns:p14="http://schemas.microsoft.com/office/powerpoint/2010/main" val="4223557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Protected</a:t>
            </a:r>
          </a:p>
        </p:txBody>
      </p:sp>
      <p:sp>
        <p:nvSpPr>
          <p:cNvPr id="3" name="Content Placeholder 2"/>
          <p:cNvSpPr>
            <a:spLocks noGrp="1"/>
          </p:cNvSpPr>
          <p:nvPr>
            <p:ph idx="1"/>
          </p:nvPr>
        </p:nvSpPr>
        <p:spPr>
          <a:xfrm>
            <a:off x="457200" y="1219200"/>
            <a:ext cx="8229600" cy="4906963"/>
          </a:xfrm>
        </p:spPr>
        <p:txBody>
          <a:bodyPr>
            <a:normAutofit lnSpcReduction="10000"/>
          </a:bodyPr>
          <a:lstStyle/>
          <a:p>
            <a:pPr marL="0" indent="0">
              <a:buNone/>
            </a:pPr>
            <a:r>
              <a:rPr lang="en-US" sz="1600" dirty="0"/>
              <a:t>#include &lt;</a:t>
            </a:r>
            <a:r>
              <a:rPr lang="en-US" sz="1600" dirty="0" err="1"/>
              <a:t>iostream</a:t>
            </a:r>
            <a:r>
              <a:rPr lang="en-US" sz="1600" dirty="0"/>
              <a:t>&gt;</a:t>
            </a:r>
          </a:p>
          <a:p>
            <a:pPr marL="0" indent="0">
              <a:buNone/>
            </a:pPr>
            <a:r>
              <a:rPr lang="en-US" sz="1600" dirty="0"/>
              <a:t>using namespace std;</a:t>
            </a:r>
          </a:p>
          <a:p>
            <a:pPr marL="0" indent="0">
              <a:buNone/>
            </a:pPr>
            <a:r>
              <a:rPr lang="en-US" sz="1600" dirty="0"/>
              <a:t>class A{</a:t>
            </a:r>
          </a:p>
          <a:p>
            <a:pPr marL="0" indent="0">
              <a:buNone/>
            </a:pPr>
            <a:r>
              <a:rPr lang="en-US" sz="1600" dirty="0"/>
              <a:t>public:</a:t>
            </a:r>
          </a:p>
          <a:p>
            <a:pPr marL="0" indent="0">
              <a:buNone/>
            </a:pPr>
            <a:r>
              <a:rPr lang="en-US" sz="1600" dirty="0"/>
              <a:t>	</a:t>
            </a:r>
            <a:r>
              <a:rPr lang="en-US" sz="1600" dirty="0" err="1"/>
              <a:t>int</a:t>
            </a:r>
            <a:r>
              <a:rPr lang="en-US" sz="1600" dirty="0"/>
              <a:t> </a:t>
            </a:r>
            <a:r>
              <a:rPr lang="en-US" sz="1600" dirty="0" err="1"/>
              <a:t>xPublic</a:t>
            </a:r>
            <a:r>
              <a:rPr lang="en-US" sz="1600" dirty="0"/>
              <a:t>;</a:t>
            </a:r>
          </a:p>
          <a:p>
            <a:pPr marL="0" indent="0">
              <a:buNone/>
            </a:pPr>
            <a:r>
              <a:rPr lang="en-US" sz="1600" dirty="0"/>
              <a:t>protected:</a:t>
            </a:r>
          </a:p>
          <a:p>
            <a:pPr marL="0" indent="0">
              <a:buNone/>
            </a:pPr>
            <a:r>
              <a:rPr lang="en-US" sz="1600" dirty="0"/>
              <a:t>	</a:t>
            </a:r>
            <a:r>
              <a:rPr lang="en-US" sz="1600" dirty="0" err="1"/>
              <a:t>int</a:t>
            </a:r>
            <a:r>
              <a:rPr lang="en-US" sz="1600" dirty="0"/>
              <a:t> </a:t>
            </a:r>
            <a:r>
              <a:rPr lang="en-US" sz="1600" dirty="0" err="1"/>
              <a:t>xProtected</a:t>
            </a:r>
            <a:r>
              <a:rPr lang="en-US" sz="1600" dirty="0"/>
              <a:t>;	</a:t>
            </a:r>
          </a:p>
          <a:p>
            <a:pPr marL="0" indent="0">
              <a:buNone/>
            </a:pPr>
            <a:r>
              <a:rPr lang="en-US" sz="1600" dirty="0"/>
              <a:t>private:</a:t>
            </a:r>
          </a:p>
          <a:p>
            <a:pPr marL="0" indent="0">
              <a:buNone/>
            </a:pPr>
            <a:r>
              <a:rPr lang="en-US" sz="1600" dirty="0"/>
              <a:t>	</a:t>
            </a:r>
            <a:r>
              <a:rPr lang="en-US" sz="1600" dirty="0" err="1"/>
              <a:t>int</a:t>
            </a:r>
            <a:r>
              <a:rPr lang="en-US" sz="1600" dirty="0"/>
              <a:t> </a:t>
            </a:r>
            <a:r>
              <a:rPr lang="en-US" sz="1600" dirty="0" err="1"/>
              <a:t>xPrivate</a:t>
            </a:r>
            <a:r>
              <a:rPr lang="en-US" sz="1600" dirty="0"/>
              <a:t>;</a:t>
            </a:r>
          </a:p>
          <a:p>
            <a:pPr marL="0" indent="0">
              <a:buNone/>
            </a:pPr>
            <a:r>
              <a:rPr lang="en-US" sz="1600" dirty="0"/>
              <a:t>};</a:t>
            </a:r>
          </a:p>
          <a:p>
            <a:pPr marL="0" indent="0">
              <a:buNone/>
            </a:pPr>
            <a:r>
              <a:rPr lang="en-US" sz="1600" dirty="0" err="1"/>
              <a:t>int</a:t>
            </a:r>
            <a:r>
              <a:rPr lang="en-US" sz="1600" dirty="0"/>
              <a:t> main()</a:t>
            </a:r>
          </a:p>
          <a:p>
            <a:pPr marL="0" indent="0">
              <a:buNone/>
            </a:pPr>
            <a:r>
              <a:rPr lang="en-US" sz="1600" dirty="0"/>
              <a:t>{</a:t>
            </a:r>
          </a:p>
          <a:p>
            <a:pPr marL="0" indent="0">
              <a:buNone/>
            </a:pPr>
            <a:r>
              <a:rPr lang="en-US" sz="1600" dirty="0"/>
              <a:t>	A </a:t>
            </a:r>
            <a:r>
              <a:rPr lang="en-US" sz="1600" dirty="0" err="1"/>
              <a:t>a</a:t>
            </a:r>
            <a:r>
              <a:rPr lang="en-US" sz="1600" dirty="0"/>
              <a:t>;</a:t>
            </a:r>
          </a:p>
          <a:p>
            <a:pPr marL="0" indent="0">
              <a:buNone/>
            </a:pPr>
            <a:r>
              <a:rPr lang="en-US" sz="1600" dirty="0"/>
              <a:t>	</a:t>
            </a:r>
            <a:r>
              <a:rPr lang="en-US" sz="1600" dirty="0" err="1"/>
              <a:t>a.xPublic</a:t>
            </a:r>
            <a:r>
              <a:rPr lang="en-US" sz="1600" dirty="0"/>
              <a:t> = 0;</a:t>
            </a:r>
          </a:p>
          <a:p>
            <a:pPr marL="0" indent="0">
              <a:buNone/>
            </a:pPr>
            <a:r>
              <a:rPr lang="en-US" sz="1600" dirty="0"/>
              <a:t>	</a:t>
            </a:r>
            <a:r>
              <a:rPr lang="en-US" sz="1600" dirty="0" err="1"/>
              <a:t>a.xProtected</a:t>
            </a:r>
            <a:r>
              <a:rPr lang="en-US" sz="1600" dirty="0"/>
              <a:t> = 0; // error: inaccessible</a:t>
            </a:r>
          </a:p>
          <a:p>
            <a:pPr marL="0" indent="0">
              <a:buNone/>
            </a:pPr>
            <a:r>
              <a:rPr lang="en-US" sz="1600" dirty="0"/>
              <a:t>	</a:t>
            </a:r>
            <a:r>
              <a:rPr lang="en-US" sz="1600" dirty="0" err="1"/>
              <a:t>a.xPrivate</a:t>
            </a:r>
            <a:r>
              <a:rPr lang="en-US" sz="1600" dirty="0"/>
              <a:t> = 0;   // error: inaccessible</a:t>
            </a:r>
          </a:p>
          <a:p>
            <a:pPr marL="0" indent="0">
              <a:buNone/>
            </a:pPr>
            <a:r>
              <a:rPr lang="en-US" sz="1600" dirty="0"/>
              <a:t>}</a:t>
            </a:r>
          </a:p>
        </p:txBody>
      </p:sp>
    </p:spTree>
    <p:extLst>
      <p:ext uri="{BB962C8B-B14F-4D97-AF65-F5344CB8AC3E}">
        <p14:creationId xmlns:p14="http://schemas.microsoft.com/office/powerpoint/2010/main" val="2173500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Access Modes in C++ Inheritance</a:t>
            </a:r>
            <a:br>
              <a:rPr lang="en-US" b="1" dirty="0"/>
            </a:br>
            <a:endParaRPr lang="en-US" dirty="0"/>
          </a:p>
        </p:txBody>
      </p:sp>
      <p:sp>
        <p:nvSpPr>
          <p:cNvPr id="3" name="Content Placeholder 2"/>
          <p:cNvSpPr>
            <a:spLocks noGrp="1"/>
          </p:cNvSpPr>
          <p:nvPr>
            <p:ph idx="1"/>
          </p:nvPr>
        </p:nvSpPr>
        <p:spPr/>
        <p:txBody>
          <a:bodyPr/>
          <a:lstStyle/>
          <a:p>
            <a:r>
              <a:rPr lang="en-US" dirty="0"/>
              <a:t>In C++ Inheritance, we can derive a child class from the base class in different access modes.</a:t>
            </a:r>
          </a:p>
          <a:p>
            <a:endParaRPr lang="en-US" dirty="0"/>
          </a:p>
        </p:txBody>
      </p:sp>
      <p:sp>
        <p:nvSpPr>
          <p:cNvPr id="4" name="Rectangle 1"/>
          <p:cNvSpPr>
            <a:spLocks noChangeArrowheads="1"/>
          </p:cNvSpPr>
          <p:nvPr/>
        </p:nvSpPr>
        <p:spPr bwMode="auto">
          <a:xfrm>
            <a:off x="1143000" y="3276600"/>
            <a:ext cx="5257800" cy="193899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A626A4"/>
                </a:solidFill>
                <a:effectLst/>
                <a:latin typeface="Times New Roman" panose="02020603050405020304" pitchFamily="18" charset="0"/>
                <a:cs typeface="Times New Roman" panose="02020603050405020304" pitchFamily="18" charset="0"/>
              </a:rPr>
              <a:t>class</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rgbClr val="C18401"/>
                </a:solidFill>
                <a:effectLst/>
                <a:latin typeface="Times New Roman" panose="02020603050405020304" pitchFamily="18" charset="0"/>
                <a:cs typeface="Times New Roman" panose="02020603050405020304" pitchFamily="18" charset="0"/>
              </a:rPr>
              <a:t>Derived</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 </a:t>
            </a:r>
            <a:r>
              <a:rPr lang="en-US" altLang="en-US" sz="1400" dirty="0">
                <a:solidFill>
                  <a:srgbClr val="A626A4"/>
                </a:solidFill>
                <a:latin typeface="Times New Roman" panose="02020603050405020304" pitchFamily="18" charset="0"/>
                <a:cs typeface="Times New Roman" panose="02020603050405020304" pitchFamily="18" charset="0"/>
              </a:rPr>
              <a:t>Access Specifier</a:t>
            </a: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Base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383A42"/>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383A42"/>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383A42"/>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383A42"/>
                </a:solidFill>
                <a:effectLst/>
                <a:latin typeface="Times New Roman" panose="02020603050405020304" pitchFamily="18" charset="0"/>
                <a:cs typeface="Times New Roman" panose="02020603050405020304" pitchFamily="18" charset="0"/>
              </a:rPr>
              <a:t> };</a:t>
            </a: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258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1764</TotalTime>
  <Words>1289</Words>
  <Application>Microsoft Office PowerPoint</Application>
  <PresentationFormat>On-screen Show (4:3)</PresentationFormat>
  <Paragraphs>190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Times New Roman</vt:lpstr>
      <vt:lpstr>Office Theme</vt:lpstr>
      <vt:lpstr>Object-oriented Programming</vt:lpstr>
      <vt:lpstr>Inheritance</vt:lpstr>
      <vt:lpstr>Example</vt:lpstr>
      <vt:lpstr>Example</vt:lpstr>
      <vt:lpstr>Base &amp; Derived Classes</vt:lpstr>
      <vt:lpstr>Visibility of Base Class Members</vt:lpstr>
      <vt:lpstr>Protected</vt:lpstr>
      <vt:lpstr>Protected</vt:lpstr>
      <vt:lpstr>Access Modes in C++ Inheritance </vt:lpstr>
      <vt:lpstr>Access Modes in C++ Inheritance</vt:lpstr>
      <vt:lpstr>Public Inheritance</vt:lpstr>
      <vt:lpstr>Public Inheritance</vt:lpstr>
      <vt:lpstr>Public Inheritance</vt:lpstr>
      <vt:lpstr>Protected Inheritance</vt:lpstr>
      <vt:lpstr>Protected Inheritance</vt:lpstr>
      <vt:lpstr>Protected Inheritance</vt:lpstr>
      <vt:lpstr>Private Inheritance</vt:lpstr>
      <vt:lpstr>Private Inheritance</vt:lpstr>
      <vt:lpstr>Private Inheritance</vt:lpstr>
      <vt:lpstr>PowerPoint Presentation</vt:lpstr>
      <vt:lpstr>PowerPoint Presentation</vt:lpstr>
      <vt:lpstr>PowerPoint Presentation</vt:lpstr>
      <vt:lpstr>Next Lecture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dc:title>
  <dc:creator>Zain</dc:creator>
  <cp:lastModifiedBy>Jahanzeb Mukhtar</cp:lastModifiedBy>
  <cp:revision>24</cp:revision>
  <dcterms:created xsi:type="dcterms:W3CDTF">2019-03-10T10:46:59Z</dcterms:created>
  <dcterms:modified xsi:type="dcterms:W3CDTF">2025-03-07T14:26:28Z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2025-03-05T04:51:22Z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af56bd47-835b-443d-9efc-9b5e54a6a155</vt:lpwstr>
  </property>
  <property fmtid="{D5CDD505-2E9C-101B-9397-08002B2CF9AE}" pid="7" name="MSIP_Label_defa4170-0d19-0005-0004-bc88714345d2_ActionId">
    <vt:lpwstr>783f5dc6-7d3e-422e-a450-62ce12f5ec42</vt:lpwstr>
  </property>
  <property fmtid="{D5CDD505-2E9C-101B-9397-08002B2CF9AE}" pid="8" name="MSIP_Label_defa4170-0d19-0005-0004-bc88714345d2_ContentBits">
    <vt:lpwstr>0</vt:lpwstr>
  </property>
  <property fmtid="{D5CDD505-2E9C-101B-9397-08002B2CF9AE}" pid="9" name="MSIP_Label_defa4170-0d19-0005-0004-bc88714345d2_Tag">
    <vt:lpwstr>10, 3, 0, 1</vt:lpwstr>
  </property>
</Properties>
</file>