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296" r:id="rId3"/>
    <p:sldId id="297" r:id="rId4"/>
    <p:sldId id="298" r:id="rId5"/>
    <p:sldId id="299" r:id="rId6"/>
    <p:sldId id="300" r:id="rId7"/>
    <p:sldId id="268" r:id="rId8"/>
    <p:sldId id="257" r:id="rId9"/>
    <p:sldId id="321" r:id="rId10"/>
    <p:sldId id="258" r:id="rId11"/>
    <p:sldId id="259" r:id="rId12"/>
    <p:sldId id="269" r:id="rId13"/>
    <p:sldId id="270" r:id="rId14"/>
    <p:sldId id="272" r:id="rId15"/>
    <p:sldId id="271" r:id="rId16"/>
    <p:sldId id="273" r:id="rId17"/>
    <p:sldId id="274" r:id="rId18"/>
    <p:sldId id="295" r:id="rId19"/>
    <p:sldId id="283" r:id="rId20"/>
    <p:sldId id="275" r:id="rId21"/>
    <p:sldId id="276" r:id="rId22"/>
    <p:sldId id="277" r:id="rId23"/>
    <p:sldId id="281" r:id="rId24"/>
    <p:sldId id="278" r:id="rId25"/>
    <p:sldId id="279" r:id="rId26"/>
    <p:sldId id="282" r:id="rId27"/>
    <p:sldId id="280" r:id="rId28"/>
    <p:sldId id="324" r:id="rId29"/>
    <p:sldId id="325" r:id="rId30"/>
    <p:sldId id="326" r:id="rId31"/>
    <p:sldId id="327" r:id="rId32"/>
    <p:sldId id="328" r:id="rId33"/>
    <p:sldId id="329" r:id="rId34"/>
    <p:sldId id="287" r:id="rId35"/>
    <p:sldId id="288" r:id="rId36"/>
    <p:sldId id="265" r:id="rId37"/>
    <p:sldId id="284" r:id="rId38"/>
    <p:sldId id="322" r:id="rId39"/>
    <p:sldId id="323" r:id="rId40"/>
    <p:sldId id="330" r:id="rId41"/>
    <p:sldId id="336" r:id="rId42"/>
    <p:sldId id="337" r:id="rId43"/>
    <p:sldId id="344" r:id="rId44"/>
    <p:sldId id="285" r:id="rId45"/>
    <p:sldId id="286" r:id="rId46"/>
    <p:sldId id="343" r:id="rId47"/>
    <p:sldId id="301" r:id="rId48"/>
    <p:sldId id="331" r:id="rId49"/>
    <p:sldId id="332" r:id="rId50"/>
    <p:sldId id="333" r:id="rId51"/>
    <p:sldId id="289" r:id="rId52"/>
    <p:sldId id="290" r:id="rId53"/>
    <p:sldId id="291" r:id="rId54"/>
    <p:sldId id="334" r:id="rId55"/>
    <p:sldId id="335" r:id="rId56"/>
    <p:sldId id="345" r:id="rId57"/>
    <p:sldId id="260" r:id="rId58"/>
    <p:sldId id="302" r:id="rId59"/>
    <p:sldId id="303" r:id="rId60"/>
    <p:sldId id="304" r:id="rId61"/>
    <p:sldId id="305" r:id="rId62"/>
    <p:sldId id="338" r:id="rId63"/>
    <p:sldId id="339" r:id="rId64"/>
    <p:sldId id="340" r:id="rId65"/>
    <p:sldId id="307" r:id="rId66"/>
    <p:sldId id="306" r:id="rId67"/>
    <p:sldId id="309" r:id="rId68"/>
    <p:sldId id="311" r:id="rId69"/>
    <p:sldId id="310" r:id="rId70"/>
    <p:sldId id="341" r:id="rId71"/>
    <p:sldId id="312" r:id="rId72"/>
    <p:sldId id="315" r:id="rId73"/>
    <p:sldId id="314" r:id="rId74"/>
    <p:sldId id="316" r:id="rId75"/>
    <p:sldId id="308" r:id="rId76"/>
    <p:sldId id="313" r:id="rId77"/>
    <p:sldId id="342" r:id="rId78"/>
    <p:sldId id="319" r:id="rId79"/>
    <p:sldId id="320" r:id="rId80"/>
    <p:sldId id="317" r:id="rId81"/>
    <p:sldId id="318" r:id="rId82"/>
    <p:sldId id="293" r:id="rId83"/>
    <p:sldId id="294" r:id="rId84"/>
    <p:sldId id="267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9FE6F-CE70-49AA-8CA6-89D1E53EE042}" v="262" dt="2025-03-20T08:29:37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62" autoAdjust="0"/>
  </p:normalViewPr>
  <p:slideViewPr>
    <p:cSldViewPr>
      <p:cViewPr>
        <p:scale>
          <a:sx n="139" d="100"/>
          <a:sy n="139" d="100"/>
        </p:scale>
        <p:origin x="5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94621-75F8-428B-BD00-AA0EC7C320E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586CB-DCEC-4DE4-9847-32BB3730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5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86CB-DCEC-4DE4-9847-32BB3730CE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36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86CB-DCEC-4DE4-9847-32BB3730CEB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2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86CB-DCEC-4DE4-9847-32BB3730CEB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6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86CB-DCEC-4DE4-9847-32BB3730CEB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48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86CB-DCEC-4DE4-9847-32BB3730CEB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00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86CB-DCEC-4DE4-9847-32BB3730CEB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41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86CB-DCEC-4DE4-9847-32BB3730CEB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36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86CB-DCEC-4DE4-9847-32BB3730CEB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5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586CB-DCEC-4DE4-9847-32BB3730CEB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4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F594-9A9C-4F46-894B-AB68024C69B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DF92B-039F-4184-B07E-9838BCAC43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Week 9 | </a:t>
            </a:r>
            <a:r>
              <a:rPr lang="en-US" sz="4000" b="1" dirty="0"/>
              <a:t>Lecture 1&amp;2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prstClr val="black"/>
                </a:solidFill>
              </a:rPr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operator is overloaded by writing a non-static member function definition or global function definition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use an operator on class objects (as operands), that operator </a:t>
            </a:r>
            <a:r>
              <a:rPr lang="en-US" b="1" dirty="0"/>
              <a:t>“must” be overloaded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prstClr val="black"/>
                </a:solidFill>
              </a:rPr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overloading cannot change the arity of an operator</a:t>
            </a:r>
          </a:p>
          <a:p>
            <a:endParaRPr lang="en-US" dirty="0"/>
          </a:p>
          <a:p>
            <a:r>
              <a:rPr lang="en-US" dirty="0"/>
              <a:t>Operator overloading works when </a:t>
            </a:r>
            <a:r>
              <a:rPr lang="en-US" i="1" dirty="0"/>
              <a:t>at least</a:t>
            </a:r>
            <a:r>
              <a:rPr lang="en-US" dirty="0"/>
              <a:t> one argument of that operator is an object</a:t>
            </a:r>
          </a:p>
          <a:p>
            <a:endParaRPr lang="en-US" dirty="0"/>
          </a:p>
          <a:p>
            <a:r>
              <a:rPr lang="en-US" dirty="0"/>
              <a:t>We cannot create new operators using operator overloading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163B-275C-4656-A635-482C5E72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OF OPERATORS THAT CAN’T BE OVERLOADED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BCCA-2E28-44CD-B203-4FE855D18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Almost any operator can be overloaded in C++. However there are few operator which can not be overloaded. </a:t>
            </a:r>
          </a:p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scope operator (::) </a:t>
            </a:r>
          </a:p>
          <a:p>
            <a:r>
              <a:rPr lang="en-US" b="0" i="0" dirty="0" err="1">
                <a:solidFill>
                  <a:srgbClr val="030303"/>
                </a:solidFill>
                <a:effectLst/>
                <a:latin typeface="Roboto"/>
              </a:rPr>
              <a:t>sizeof</a:t>
            </a:r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 </a:t>
            </a:r>
          </a:p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member selector –(.) </a:t>
            </a:r>
          </a:p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member pointer selector – (.*) </a:t>
            </a:r>
          </a:p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ternary operator – (?:)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8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6250-674F-4A71-BB41-3313A454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 IN OVERLOADS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3C08-58A2-43B5-A4D6-2A877009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Most operators are already overloaded for fundamental types.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1) In the case of the expression:</a:t>
            </a:r>
          </a:p>
          <a:p>
            <a:r>
              <a:rPr lang="en-US" dirty="0"/>
              <a:t>a / b the operand type determines the machine code created by the compiler for the division operator. If both operands are integral types, an integral division is performed; </a:t>
            </a:r>
          </a:p>
          <a:p>
            <a:r>
              <a:rPr lang="en-US" dirty="0"/>
              <a:t>in all other cases floating-point division occurs. Thus, different actions are performed depending on the operand types involved.</a:t>
            </a:r>
          </a:p>
          <a:p>
            <a:r>
              <a:rPr lang="en-US" dirty="0"/>
              <a:t>2) &lt;&lt;, which is used both as the stream insertion operator and as the bitwise left-shift operator.</a:t>
            </a:r>
          </a:p>
        </p:txBody>
      </p:sp>
    </p:spTree>
    <p:extLst>
      <p:ext uri="{BB962C8B-B14F-4D97-AF65-F5344CB8AC3E}">
        <p14:creationId xmlns:p14="http://schemas.microsoft.com/office/powerpoint/2010/main" val="2327385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032-9F83-4585-BEE9-DCCBED30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3A4F-AA29-4188-B519-AAB1ACB7B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	int a=5;</a:t>
            </a:r>
          </a:p>
          <a:p>
            <a:r>
              <a:rPr lang="en-US" dirty="0"/>
              <a:t>	int b=3;</a:t>
            </a:r>
          </a:p>
          <a:p>
            <a:r>
              <a:rPr lang="en-US" dirty="0"/>
              <a:t>	int z=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z;</a:t>
            </a:r>
          </a:p>
          <a:p>
            <a:r>
              <a:rPr lang="en-US" dirty="0"/>
              <a:t>    return 0;}</a:t>
            </a:r>
          </a:p>
        </p:txBody>
      </p:sp>
    </p:spTree>
    <p:extLst>
      <p:ext uri="{BB962C8B-B14F-4D97-AF65-F5344CB8AC3E}">
        <p14:creationId xmlns:p14="http://schemas.microsoft.com/office/powerpoint/2010/main" val="4043663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4264-23FB-4EEE-BA70-998A766B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2EF1-CD6C-4DBF-B76B-FDD83D505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 class Complex {</a:t>
            </a:r>
          </a:p>
          <a:p>
            <a:r>
              <a:rPr lang="en-US" dirty="0"/>
              <a:t>   private:</a:t>
            </a:r>
          </a:p>
          <a:p>
            <a:r>
              <a:rPr lang="en-US" dirty="0"/>
              <a:t>      int real;             </a:t>
            </a:r>
          </a:p>
          <a:p>
            <a:r>
              <a:rPr lang="en-US" dirty="0"/>
              <a:t>      int image;           </a:t>
            </a:r>
          </a:p>
          <a:p>
            <a:r>
              <a:rPr lang="en-US" dirty="0"/>
              <a:t>   public:</a:t>
            </a:r>
          </a:p>
          <a:p>
            <a:r>
              <a:rPr lang="en-US" dirty="0"/>
              <a:t>Complex(){</a:t>
            </a:r>
          </a:p>
          <a:p>
            <a:r>
              <a:rPr lang="en-US" dirty="0"/>
              <a:t>         real = 0;</a:t>
            </a:r>
          </a:p>
          <a:p>
            <a:r>
              <a:rPr lang="en-US" dirty="0"/>
              <a:t>         image = 0; }</a:t>
            </a:r>
          </a:p>
          <a:p>
            <a:r>
              <a:rPr lang="pt-BR" dirty="0"/>
              <a:t>Complex(int r, int i){</a:t>
            </a:r>
          </a:p>
          <a:p>
            <a:r>
              <a:rPr lang="pt-BR" dirty="0"/>
              <a:t>         real = r;</a:t>
            </a:r>
          </a:p>
          <a:p>
            <a:r>
              <a:rPr lang="pt-BR" dirty="0"/>
              <a:t>         image = i;}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7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958E-377A-49FA-B176-90288478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CDECA-7EFA-47D1-B516-98971B87F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void </a:t>
            </a:r>
            <a:r>
              <a:rPr lang="en-US" dirty="0" err="1"/>
              <a:t>displayComplex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&lt;&lt; "real: "&lt;&lt; real &lt;&lt; " Imaginary:" &lt;&lt;image &lt;&lt;</a:t>
            </a:r>
            <a:r>
              <a:rPr lang="en-US" dirty="0" err="1"/>
              <a:t>endl</a:t>
            </a:r>
            <a:r>
              <a:rPr lang="en-US" dirty="0"/>
              <a:t>;     }};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	Complex c1(2,1);</a:t>
            </a:r>
          </a:p>
          <a:p>
            <a:pPr marL="0" indent="0">
              <a:buNone/>
            </a:pPr>
            <a:r>
              <a:rPr lang="en-US" dirty="0"/>
              <a:t>	Complex c2(3,1);</a:t>
            </a:r>
          </a:p>
          <a:p>
            <a:pPr marL="0" indent="0">
              <a:buNone/>
            </a:pPr>
            <a:r>
              <a:rPr lang="en-US" dirty="0"/>
              <a:t>	Complex c3;</a:t>
            </a:r>
          </a:p>
          <a:p>
            <a:pPr marL="0" indent="0">
              <a:buNone/>
            </a:pPr>
            <a:r>
              <a:rPr lang="en-US" dirty="0"/>
              <a:t>	c3=c1+c2;</a:t>
            </a:r>
          </a:p>
          <a:p>
            <a:pPr marL="0" indent="0">
              <a:buNone/>
            </a:pPr>
            <a:r>
              <a:rPr lang="en-US" dirty="0"/>
              <a:t>    return 0;}</a:t>
            </a:r>
          </a:p>
        </p:txBody>
      </p:sp>
    </p:spTree>
    <p:extLst>
      <p:ext uri="{BB962C8B-B14F-4D97-AF65-F5344CB8AC3E}">
        <p14:creationId xmlns:p14="http://schemas.microsoft.com/office/powerpoint/2010/main" val="1531185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9E8E-5DA9-4699-8E5D-9C49EECE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CA16-97AD-46F3-9E6B-759C3F7B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[Error] no match for 'operator+' (operand types are 'Complex' and 'Complex')</a:t>
            </a:r>
          </a:p>
        </p:txBody>
      </p:sp>
    </p:spTree>
    <p:extLst>
      <p:ext uri="{BB962C8B-B14F-4D97-AF65-F5344CB8AC3E}">
        <p14:creationId xmlns:p14="http://schemas.microsoft.com/office/powerpoint/2010/main" val="879609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criteria/rules to define the operator function: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of a non-static function, the binary operator should have only one argument and unary should not have an argument.</a:t>
            </a:r>
          </a:p>
        </p:txBody>
      </p:sp>
    </p:spTree>
    <p:extLst>
      <p:ext uri="{BB962C8B-B14F-4D97-AF65-F5344CB8AC3E}">
        <p14:creationId xmlns:p14="http://schemas.microsoft.com/office/powerpoint/2010/main" val="38795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69E2-C23F-469D-AFFD-AC4F0099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0F1A-D9E6-413B-B816-DF089A2DB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Return type operator op(argument list);</a:t>
            </a:r>
          </a:p>
          <a:p>
            <a:endParaRPr lang="en-US" dirty="0"/>
          </a:p>
          <a:p>
            <a:r>
              <a:rPr lang="en-US" dirty="0" err="1"/>
              <a:t>return_type</a:t>
            </a:r>
            <a:r>
              <a:rPr lang="en-US" dirty="0"/>
              <a:t> </a:t>
            </a:r>
            <a:r>
              <a:rPr lang="en-US" dirty="0" err="1"/>
              <a:t>class_name</a:t>
            </a:r>
            <a:r>
              <a:rPr lang="en-US" dirty="0"/>
              <a:t>  : : operator op(</a:t>
            </a:r>
            <a:r>
              <a:rPr lang="en-US" dirty="0" err="1"/>
              <a:t>argument_list</a:t>
            </a:r>
            <a:r>
              <a:rPr lang="en-US" dirty="0"/>
              <a:t>) </a:t>
            </a:r>
          </a:p>
          <a:p>
            <a:r>
              <a:rPr lang="en-US" dirty="0"/>
              <a:t>{ </a:t>
            </a:r>
          </a:p>
          <a:p>
            <a:r>
              <a:rPr lang="en-US" dirty="0"/>
              <a:t>// function body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099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 in </a:t>
            </a:r>
            <a:r>
              <a:rPr lang="en-US" dirty="0" err="1"/>
              <a:t>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default argument is a value provided in a function declaration that is automatically assigned by the compiler if the caller of the function doesn’t provide a value for the argument with a default value.</a:t>
            </a:r>
          </a:p>
        </p:txBody>
      </p:sp>
    </p:spTree>
    <p:extLst>
      <p:ext uri="{BB962C8B-B14F-4D97-AF65-F5344CB8AC3E}">
        <p14:creationId xmlns:p14="http://schemas.microsoft.com/office/powerpoint/2010/main" val="320806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4264-23FB-4EEE-BA70-998A766B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2EF1-CD6C-4DBF-B76B-FDD83D505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Complex {</a:t>
            </a:r>
          </a:p>
          <a:p>
            <a:pPr marL="0" indent="0">
              <a:buNone/>
            </a:pPr>
            <a:r>
              <a:rPr lang="en-US" dirty="0"/>
              <a:t>   private:</a:t>
            </a:r>
          </a:p>
          <a:p>
            <a:pPr marL="0" indent="0">
              <a:buNone/>
            </a:pPr>
            <a:r>
              <a:rPr lang="en-US" dirty="0"/>
              <a:t>      int real;             </a:t>
            </a:r>
          </a:p>
          <a:p>
            <a:pPr marL="0" indent="0">
              <a:buNone/>
            </a:pPr>
            <a:r>
              <a:rPr lang="en-US" dirty="0"/>
              <a:t>      int image;           </a:t>
            </a:r>
          </a:p>
          <a:p>
            <a:pPr marL="0" indent="0">
              <a:buNone/>
            </a:pPr>
            <a:r>
              <a:rPr lang="en-US" dirty="0"/>
              <a:t>   public:</a:t>
            </a:r>
          </a:p>
          <a:p>
            <a:pPr marL="0" indent="0">
              <a:buNone/>
            </a:pPr>
            <a:r>
              <a:rPr lang="en-US" dirty="0"/>
              <a:t>Complex(){</a:t>
            </a:r>
          </a:p>
          <a:p>
            <a:pPr marL="0" indent="0">
              <a:buNone/>
            </a:pPr>
            <a:r>
              <a:rPr lang="en-US" dirty="0"/>
              <a:t>         real = 0;</a:t>
            </a:r>
          </a:p>
          <a:p>
            <a:pPr marL="0" indent="0">
              <a:buNone/>
            </a:pPr>
            <a:r>
              <a:rPr lang="en-US" dirty="0"/>
              <a:t>         image = 0; }</a:t>
            </a:r>
          </a:p>
          <a:p>
            <a:pPr marL="0" indent="0">
              <a:buNone/>
            </a:pPr>
            <a:r>
              <a:rPr lang="pt-BR" dirty="0"/>
              <a:t>Complex(int r, int i){</a:t>
            </a:r>
          </a:p>
          <a:p>
            <a:pPr marL="0" indent="0">
              <a:buNone/>
            </a:pPr>
            <a:r>
              <a:rPr lang="pt-BR" dirty="0"/>
              <a:t>         real = r;</a:t>
            </a:r>
          </a:p>
          <a:p>
            <a:pPr marL="0" indent="0">
              <a:buNone/>
            </a:pPr>
            <a:r>
              <a:rPr lang="pt-BR" dirty="0"/>
              <a:t>         image = i;}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49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958E-377A-49FA-B176-90288478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CDECA-7EFA-47D1-B516-98971B87F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displayComplex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&lt;&lt; "real: "&lt;&lt; real &lt;&lt; " Imaginary:" &lt;&lt;image &lt;&lt;</a:t>
            </a:r>
            <a:r>
              <a:rPr lang="en-US" dirty="0" err="1"/>
              <a:t>endl</a:t>
            </a:r>
            <a:r>
              <a:rPr lang="en-US" dirty="0"/>
              <a:t>;     }</a:t>
            </a:r>
          </a:p>
          <a:p>
            <a:pPr marL="0" indent="0">
              <a:buNone/>
            </a:pPr>
            <a:r>
              <a:rPr lang="en-US" dirty="0"/>
              <a:t>// overloaded  (+) operator</a:t>
            </a:r>
          </a:p>
          <a:p>
            <a:pPr marL="0" indent="0">
              <a:buNone/>
            </a:pPr>
            <a:r>
              <a:rPr lang="en-US" dirty="0"/>
              <a:t>      Complex operator+ (Complex c) {</a:t>
            </a:r>
          </a:p>
          <a:p>
            <a:pPr marL="0" indent="0">
              <a:buNone/>
            </a:pPr>
            <a:r>
              <a:rPr lang="en-US" dirty="0"/>
              <a:t>      	Complex temp;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temp.real</a:t>
            </a:r>
            <a:r>
              <a:rPr lang="en-US" dirty="0"/>
              <a:t>=</a:t>
            </a:r>
            <a:r>
              <a:rPr lang="en-US" dirty="0" err="1"/>
              <a:t>real+c.real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temp.image</a:t>
            </a:r>
            <a:r>
              <a:rPr lang="en-US" dirty="0"/>
              <a:t>=</a:t>
            </a:r>
            <a:r>
              <a:rPr lang="en-US" dirty="0" err="1"/>
              <a:t>image+c.image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return temp;</a:t>
            </a:r>
          </a:p>
          <a:p>
            <a:pPr marL="0" indent="0">
              <a:buNone/>
            </a:pPr>
            <a:r>
              <a:rPr lang="en-US" dirty="0"/>
              <a:t>      }};</a:t>
            </a:r>
          </a:p>
        </p:txBody>
      </p:sp>
    </p:spTree>
    <p:extLst>
      <p:ext uri="{BB962C8B-B14F-4D97-AF65-F5344CB8AC3E}">
        <p14:creationId xmlns:p14="http://schemas.microsoft.com/office/powerpoint/2010/main" val="2054225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8A48-AC2D-4D31-9695-556DA39E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18F50-272F-46A8-9E90-86CBF8296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	Complex c1(2,1);</a:t>
            </a:r>
          </a:p>
          <a:p>
            <a:pPr marL="0" indent="0">
              <a:buNone/>
            </a:pPr>
            <a:r>
              <a:rPr lang="en-US" dirty="0"/>
              <a:t>	Complex c2(3,1);</a:t>
            </a:r>
          </a:p>
          <a:p>
            <a:pPr marL="0" indent="0">
              <a:buNone/>
            </a:pPr>
            <a:r>
              <a:rPr lang="en-US" dirty="0"/>
              <a:t>	Complex c3;</a:t>
            </a:r>
          </a:p>
          <a:p>
            <a:pPr marL="0" indent="0">
              <a:buNone/>
            </a:pPr>
            <a:r>
              <a:rPr lang="en-US" dirty="0"/>
              <a:t>          c3 = c1.operator+ ( c2 );</a:t>
            </a:r>
          </a:p>
          <a:p>
            <a:pPr marL="0" indent="0">
              <a:buNone/>
            </a:pPr>
            <a:r>
              <a:rPr lang="en-US" dirty="0"/>
              <a:t>           //c3=c1+c2;</a:t>
            </a:r>
          </a:p>
          <a:p>
            <a:pPr marL="0" indent="0">
              <a:buNone/>
            </a:pPr>
            <a:r>
              <a:rPr lang="en-US" dirty="0"/>
              <a:t>          c3.displayComplex(); </a:t>
            </a:r>
          </a:p>
          <a:p>
            <a:pPr marL="0" indent="0">
              <a:buNone/>
            </a:pPr>
            <a:r>
              <a:rPr lang="en-US" dirty="0"/>
              <a:t>    return 0;}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02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286B-3685-4A42-B52F-CFA953BD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C1F2-537F-4007-9313-2936DED8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c3=c1+c2; // statement 1</a:t>
            </a:r>
          </a:p>
          <a:p>
            <a:r>
              <a:rPr lang="en-US" dirty="0"/>
              <a:t>It is same like</a:t>
            </a:r>
          </a:p>
          <a:p>
            <a:r>
              <a:rPr lang="en-US" dirty="0"/>
              <a:t>c3=c1.add(c2); just for understanding</a:t>
            </a:r>
          </a:p>
          <a:p>
            <a:r>
              <a:rPr lang="en-US" dirty="0"/>
              <a:t>In statement 1, Left object c1 will invoke operator+() function and right object c2 is passing as an argument.</a:t>
            </a:r>
          </a:p>
          <a:p>
            <a:r>
              <a:rPr lang="en-US" dirty="0"/>
              <a:t>Another way of calling binary operator overloading function is to call like a normal member function as follows,</a:t>
            </a:r>
          </a:p>
          <a:p>
            <a:pPr marL="0" indent="0">
              <a:buNone/>
            </a:pPr>
            <a:r>
              <a:rPr lang="en-US" dirty="0"/>
              <a:t>c3 = c1.operator+ ( c2 );</a:t>
            </a:r>
          </a:p>
        </p:txBody>
      </p:sp>
    </p:spTree>
    <p:extLst>
      <p:ext uri="{BB962C8B-B14F-4D97-AF65-F5344CB8AC3E}">
        <p14:creationId xmlns:p14="http://schemas.microsoft.com/office/powerpoint/2010/main" val="4170472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0585-1642-4B37-9C6B-BD51B131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4A6C74-676E-4F11-B5D9-B24EEFDD7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905000"/>
            <a:ext cx="6934200" cy="4038600"/>
          </a:xfrm>
        </p:spPr>
      </p:pic>
    </p:spTree>
    <p:extLst>
      <p:ext uri="{BB962C8B-B14F-4D97-AF65-F5344CB8AC3E}">
        <p14:creationId xmlns:p14="http://schemas.microsoft.com/office/powerpoint/2010/main" val="1067464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B0CB-1243-4EA5-B068-9F70F083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9C3E-1C9C-42B7-B308-A10924E31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	Complex c1(2,1);</a:t>
            </a:r>
          </a:p>
          <a:p>
            <a:r>
              <a:rPr lang="en-US" dirty="0"/>
              <a:t>	Complex c2(3,1);</a:t>
            </a:r>
          </a:p>
          <a:p>
            <a:r>
              <a:rPr lang="en-US" dirty="0"/>
              <a:t>	Complex c3(1,1);</a:t>
            </a:r>
          </a:p>
          <a:p>
            <a:r>
              <a:rPr lang="en-US" dirty="0"/>
              <a:t>	Complex c4;</a:t>
            </a:r>
          </a:p>
          <a:p>
            <a:r>
              <a:rPr lang="en-US" dirty="0"/>
              <a:t>	c4=c1+c2+c3;</a:t>
            </a:r>
          </a:p>
          <a:p>
            <a:r>
              <a:rPr lang="en-US" dirty="0"/>
              <a:t>	c4.displayComplex();</a:t>
            </a:r>
          </a:p>
          <a:p>
            <a:r>
              <a:rPr lang="en-US" dirty="0"/>
              <a:t>    return 0;}</a:t>
            </a:r>
          </a:p>
        </p:txBody>
      </p:sp>
    </p:spTree>
    <p:extLst>
      <p:ext uri="{BB962C8B-B14F-4D97-AF65-F5344CB8AC3E}">
        <p14:creationId xmlns:p14="http://schemas.microsoft.com/office/powerpoint/2010/main" val="3752166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1907-4DF0-448D-9FF0-8CBE4527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E4DA-7B0D-4D24-871D-AAC551245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c4=c1+c2+c3;</a:t>
            </a:r>
          </a:p>
          <a:p>
            <a:r>
              <a:rPr lang="en-US" dirty="0"/>
              <a:t>Firstly addition of c1+c2 happen then the result of c1+c2 added to c3 and stored in c4 here add function called two times</a:t>
            </a:r>
          </a:p>
        </p:txBody>
      </p:sp>
    </p:spTree>
    <p:extLst>
      <p:ext uri="{BB962C8B-B14F-4D97-AF65-F5344CB8AC3E}">
        <p14:creationId xmlns:p14="http://schemas.microsoft.com/office/powerpoint/2010/main" val="1654562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BA05-ED47-43D4-8FC6-DEB6E033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22B5BE-CFF1-499B-89D2-8592F7A89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28800"/>
            <a:ext cx="7620000" cy="4419599"/>
          </a:xfrm>
        </p:spPr>
      </p:pic>
    </p:spTree>
    <p:extLst>
      <p:ext uri="{BB962C8B-B14F-4D97-AF65-F5344CB8AC3E}">
        <p14:creationId xmlns:p14="http://schemas.microsoft.com/office/powerpoint/2010/main" val="3662945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CDEE-054E-9D20-F469-242DEDE4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A693-5617-922B-A4B9-8668AA8A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class Binary {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Binary(int </a:t>
            </a:r>
            <a:r>
              <a:rPr lang="en-US" dirty="0" err="1"/>
              <a:t>val</a:t>
            </a:r>
            <a:r>
              <a:rPr lang="en-US" dirty="0"/>
              <a:t> = 0) : </a:t>
            </a:r>
            <a:r>
              <a:rPr lang="en-US" dirty="0" err="1"/>
              <a:t>i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Binary + Operator Overload (returns new object)</a:t>
            </a:r>
          </a:p>
          <a:p>
            <a:pPr marL="0" indent="0">
              <a:buNone/>
            </a:pPr>
            <a:r>
              <a:rPr lang="en-US" dirty="0"/>
              <a:t>    Binary operator+(const Binary&amp; obj) {</a:t>
            </a:r>
          </a:p>
          <a:p>
            <a:pPr marL="0" indent="0">
              <a:buNone/>
            </a:pPr>
            <a:r>
              <a:rPr lang="en-US" dirty="0"/>
              <a:t>        Binary temp;  // Create a new object (temp)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temp.i</a:t>
            </a:r>
            <a:r>
              <a:rPr lang="en-US" dirty="0"/>
              <a:t> = this-&gt;</a:t>
            </a:r>
            <a:r>
              <a:rPr lang="en-US" dirty="0" err="1"/>
              <a:t>i</a:t>
            </a:r>
            <a:r>
              <a:rPr lang="en-US" dirty="0"/>
              <a:t> + </a:t>
            </a:r>
            <a:r>
              <a:rPr lang="en-US" dirty="0" err="1"/>
              <a:t>obj.i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return temp;  // Return new object (not reference)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void Display() const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i</a:t>
            </a:r>
            <a:r>
              <a:rPr lang="en-US" dirty="0"/>
              <a:t>="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87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4685-0813-2764-F85B-904FCD04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8C05-7615-3337-18CE-5707FE8F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 Binary obj1(5), obj2(3), obj3;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obj3 = obj1 + obj2;  // obj3 = obj1.operator+(obj2);</a:t>
            </a:r>
          </a:p>
          <a:p>
            <a:pPr marL="0" indent="0">
              <a:buNone/>
            </a:pPr>
            <a:r>
              <a:rPr lang="en-US" dirty="0"/>
              <a:t>    obj3.Display();  // Output: </a:t>
            </a:r>
            <a:r>
              <a:rPr lang="en-US" dirty="0" err="1"/>
              <a:t>i</a:t>
            </a:r>
            <a:r>
              <a:rPr lang="en-US" dirty="0"/>
              <a:t>=8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Binary obj4;</a:t>
            </a:r>
          </a:p>
          <a:p>
            <a:pPr marL="0" indent="0">
              <a:buNone/>
            </a:pPr>
            <a:r>
              <a:rPr lang="en-US" dirty="0"/>
              <a:t>    obj4 = obj1 + obj2 + obj3;  // Chaining works: obj4 = (obj1 + obj2) + obj3;</a:t>
            </a:r>
          </a:p>
          <a:p>
            <a:pPr marL="0" indent="0">
              <a:buNone/>
            </a:pPr>
            <a:r>
              <a:rPr lang="en-US" dirty="0"/>
              <a:t>//obj4 = obj1.operator+(obj2).operator+(obj3);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obj4.Display();  // Output: </a:t>
            </a:r>
            <a:r>
              <a:rPr lang="en-US" dirty="0" err="1"/>
              <a:t>i</a:t>
            </a:r>
            <a:r>
              <a:rPr lang="en-US" dirty="0"/>
              <a:t>=16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1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arguments must be the rightmost (trailing) arguments in a function’s parameter list. default arguments are assigned from right to left</a:t>
            </a:r>
          </a:p>
          <a:p>
            <a:r>
              <a:rPr lang="en-US" dirty="0"/>
              <a:t>Once we provide a default value for a parameter, all subsequent parameters must also have default values. For example,</a:t>
            </a:r>
          </a:p>
        </p:txBody>
      </p:sp>
    </p:spTree>
    <p:extLst>
      <p:ext uri="{BB962C8B-B14F-4D97-AF65-F5344CB8AC3E}">
        <p14:creationId xmlns:p14="http://schemas.microsoft.com/office/powerpoint/2010/main" val="2895339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E7CB-35C1-7336-4E24-01ED3F1B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C250A5-B8B5-B750-F7CA-6589D66093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93251"/>
            <a:ext cx="7764305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Step-by-Step Execution of obj1 + obj2 + obj3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dirty="0"/>
              <a:t>First, obj1 + obj2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temp1.i = obj1.i + obj2.i = 5 + 3 = 8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Returns a new object (temp1 with </a:t>
            </a:r>
            <a:r>
              <a:rPr lang="en-US" altLang="en-US" dirty="0" err="1"/>
              <a:t>i</a:t>
            </a:r>
            <a:r>
              <a:rPr lang="en-US" altLang="en-US" dirty="0"/>
              <a:t>=8).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dirty="0"/>
              <a:t>Then, temp1 + obj3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temp2.i = temp1.i + obj3.i = 8 + 8 = 16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Returns another new object (temp2 with </a:t>
            </a:r>
            <a:r>
              <a:rPr lang="en-US" altLang="en-US" dirty="0" err="1"/>
              <a:t>i</a:t>
            </a:r>
            <a:r>
              <a:rPr lang="en-US" altLang="en-US" dirty="0"/>
              <a:t>=16).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dirty="0"/>
              <a:t>Assign result to obj4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obj4 = temp2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obj4.i = 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5665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CD30-5996-0569-DF0D-6D05ECE4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B7EA38-2A22-69F5-3170-A13A0B32EA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308910"/>
            <a:ext cx="866275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Step-by-Step Breakdown: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800" dirty="0"/>
              <a:t>obj1 + obj2 → Calls obj1.operator+(obj2), returns a new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dirty="0"/>
              <a:t>object (say temp1).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2800" dirty="0"/>
              <a:t>temp1 + obj3 → Calls temp1.operator+(obj3), returns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dirty="0"/>
              <a:t>another new object (say temp2).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2800" dirty="0"/>
              <a:t>obj4 = temp2 → Assigns temp2 to obj4.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0790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17F4-1DA1-BCC2-2FD0-9ADC1C83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Prefix Increment (++</a:t>
            </a:r>
            <a:r>
              <a:rPr lang="en-US" altLang="en-US" dirty="0" err="1"/>
              <a:t>i</a:t>
            </a:r>
            <a:r>
              <a:rPr lang="en-US" altLang="en-US" dirty="0"/>
              <a:t>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A0EBD9-E0C1-3BFC-2FFC-5E4255A953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3829" y="1083773"/>
            <a:ext cx="851297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Increments first, then returns the updated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0BDB1-4871-6C72-7E96-C6CB3A37DB84}"/>
              </a:ext>
            </a:extLst>
          </p:cNvPr>
          <p:cNvSpPr txBox="1"/>
          <p:nvPr/>
        </p:nvSpPr>
        <p:spPr>
          <a:xfrm>
            <a:off x="914400" y="2286000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 = 5;</a:t>
            </a:r>
          </a:p>
          <a:p>
            <a:r>
              <a:rPr lang="en-US" dirty="0"/>
              <a:t>    int x = ++</a:t>
            </a:r>
            <a:r>
              <a:rPr lang="en-US" dirty="0" err="1"/>
              <a:t>i</a:t>
            </a:r>
            <a:r>
              <a:rPr lang="en-US" dirty="0"/>
              <a:t>;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i</a:t>
            </a:r>
            <a:r>
              <a:rPr lang="en-US" dirty="0"/>
              <a:t> = " &lt;&lt; </a:t>
            </a:r>
            <a:r>
              <a:rPr lang="en-US" dirty="0" err="1"/>
              <a:t>i</a:t>
            </a:r>
            <a:r>
              <a:rPr lang="en-US" dirty="0"/>
              <a:t> &lt;&lt; std::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"x = " &lt;&lt; x &lt;&lt; std::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3390692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80A9-8F19-EF7C-878D-545169D1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Postfix Increment (</a:t>
            </a:r>
            <a:r>
              <a:rPr lang="en-US" altLang="en-US" dirty="0" err="1"/>
              <a:t>i</a:t>
            </a:r>
            <a:r>
              <a:rPr lang="en-US" altLang="en-US" dirty="0"/>
              <a:t>++)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229A50-1B96-2813-213D-FA88ACB956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0836" y="1219200"/>
            <a:ext cx="843596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Returns the original value first, then increments.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DF7D1-3680-F544-00FB-4EAC482EC430}"/>
              </a:ext>
            </a:extLst>
          </p:cNvPr>
          <p:cNvSpPr txBox="1"/>
          <p:nvPr/>
        </p:nvSpPr>
        <p:spPr>
          <a:xfrm>
            <a:off x="533400" y="2136338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 = 5;</a:t>
            </a:r>
          </a:p>
          <a:p>
            <a:r>
              <a:rPr lang="en-US" dirty="0"/>
              <a:t>    int x = </a:t>
            </a:r>
            <a:r>
              <a:rPr lang="en-US" dirty="0" err="1"/>
              <a:t>i</a:t>
            </a:r>
            <a:r>
              <a:rPr lang="en-US" dirty="0"/>
              <a:t>++; 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i</a:t>
            </a:r>
            <a:r>
              <a:rPr lang="en-US" dirty="0"/>
              <a:t> = " &lt;&lt; </a:t>
            </a:r>
            <a:r>
              <a:rPr lang="en-US" dirty="0" err="1"/>
              <a:t>i</a:t>
            </a:r>
            <a:r>
              <a:rPr lang="en-US" dirty="0"/>
              <a:t> &lt;&lt; std::</a:t>
            </a:r>
            <a:r>
              <a:rPr lang="en-US" dirty="0" err="1"/>
              <a:t>endl</a:t>
            </a:r>
            <a:r>
              <a:rPr lang="en-US" dirty="0"/>
              <a:t>;  </a:t>
            </a:r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"x = " &lt;&lt; x &lt;&lt; std::</a:t>
            </a:r>
            <a:r>
              <a:rPr lang="en-US" dirty="0" err="1"/>
              <a:t>endl</a:t>
            </a:r>
            <a:r>
              <a:rPr lang="en-US" dirty="0"/>
              <a:t>; 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7034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7B39-6FD0-4D28-A9F3-5B13F41E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post and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1568-33F6-4C2F-9BD4-1CB0FDAD8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y=0;</a:t>
            </a:r>
          </a:p>
          <a:p>
            <a:r>
              <a:rPr lang="en-US" dirty="0"/>
              <a:t>y=x++;</a:t>
            </a:r>
          </a:p>
          <a:p>
            <a:r>
              <a:rPr lang="en-US" dirty="0" err="1"/>
              <a:t>cout</a:t>
            </a:r>
            <a:r>
              <a:rPr lang="en-US" dirty="0"/>
              <a:t> &lt;&lt;x;</a:t>
            </a:r>
          </a:p>
          <a:p>
            <a:r>
              <a:rPr lang="en-US" dirty="0" err="1"/>
              <a:t>cout</a:t>
            </a:r>
            <a:r>
              <a:rPr lang="en-US" dirty="0"/>
              <a:t>&lt;&lt;y;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46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D41C-E71C-43E0-A1F3-0AF210BE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A8F2-5E8A-4B97-9C67-6A05AEC96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X=1</a:t>
            </a:r>
          </a:p>
          <a:p>
            <a:r>
              <a:rPr lang="en-US" dirty="0"/>
              <a:t>Y=0</a:t>
            </a:r>
          </a:p>
          <a:p>
            <a:r>
              <a:rPr lang="en-US" dirty="0"/>
              <a:t>In postfix firstly substitute the value then increment happens</a:t>
            </a:r>
          </a:p>
        </p:txBody>
      </p:sp>
    </p:spTree>
    <p:extLst>
      <p:ext uri="{BB962C8B-B14F-4D97-AF65-F5344CB8AC3E}">
        <p14:creationId xmlns:p14="http://schemas.microsoft.com/office/powerpoint/2010/main" val="481267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For Prefix ++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void operator ++ ( )</a:t>
            </a:r>
          </a:p>
          <a:p>
            <a:pPr>
              <a:buNone/>
            </a:pPr>
            <a:r>
              <a:rPr lang="en-US" b="1" dirty="0"/>
              <a:t> {</a:t>
            </a:r>
          </a:p>
          <a:p>
            <a:pPr>
              <a:buNone/>
            </a:pPr>
            <a:r>
              <a:rPr lang="en-US" b="1" dirty="0"/>
              <a:t>		++x;</a:t>
            </a:r>
          </a:p>
          <a:p>
            <a:pPr>
              <a:buNone/>
            </a:pPr>
            <a:r>
              <a:rPr lang="en-US" b="1" dirty="0"/>
              <a:t>		++y;</a:t>
            </a:r>
          </a:p>
          <a:p>
            <a:pPr>
              <a:buNone/>
            </a:pPr>
            <a:r>
              <a:rPr lang="en-US" b="1" dirty="0"/>
              <a:t> }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i="1" dirty="0"/>
              <a:t>	(Works the same way for prefix decrement operator)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87ED-B66B-4D6B-B530-3BC7DFA7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Prefix ++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F336-436C-4388-B9F9-EF2030133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000" dirty="0"/>
              <a:t>class Prefix{</a:t>
            </a:r>
          </a:p>
          <a:p>
            <a:r>
              <a:rPr lang="en-US" sz="4000" dirty="0"/>
              <a:t>       int </a:t>
            </a:r>
            <a:r>
              <a:rPr lang="en-US" sz="4000" dirty="0" err="1"/>
              <a:t>i</a:t>
            </a:r>
            <a:r>
              <a:rPr lang="en-US" sz="4000" dirty="0"/>
              <a:t>;</a:t>
            </a:r>
          </a:p>
          <a:p>
            <a:r>
              <a:rPr lang="en-US" sz="4000" dirty="0"/>
              <a:t>    public:</a:t>
            </a:r>
          </a:p>
          <a:p>
            <a:r>
              <a:rPr lang="en-US" sz="4000" dirty="0"/>
              <a:t>       Prefix(): </a:t>
            </a:r>
            <a:r>
              <a:rPr lang="en-US" sz="4000" dirty="0" err="1"/>
              <a:t>i</a:t>
            </a:r>
            <a:r>
              <a:rPr lang="en-US" sz="4000" dirty="0"/>
              <a:t>(0) {  }</a:t>
            </a:r>
          </a:p>
          <a:p>
            <a:r>
              <a:rPr lang="en-US" sz="4000" dirty="0"/>
              <a:t>       void operator ++() </a:t>
            </a:r>
          </a:p>
          <a:p>
            <a:r>
              <a:rPr lang="en-US" sz="4000" dirty="0"/>
              <a:t>          { ++</a:t>
            </a:r>
            <a:r>
              <a:rPr lang="en-US" sz="4000" dirty="0" err="1"/>
              <a:t>i</a:t>
            </a:r>
            <a:r>
              <a:rPr lang="en-US" sz="4000" dirty="0"/>
              <a:t>; }</a:t>
            </a:r>
          </a:p>
          <a:p>
            <a:r>
              <a:rPr lang="en-US" sz="4000" dirty="0"/>
              <a:t>       void Display() </a:t>
            </a:r>
          </a:p>
          <a:p>
            <a:r>
              <a:rPr lang="en-US" sz="4000" dirty="0"/>
              <a:t>          { </a:t>
            </a:r>
            <a:r>
              <a:rPr lang="en-US" sz="4000" dirty="0" err="1"/>
              <a:t>cout</a:t>
            </a:r>
            <a:r>
              <a:rPr lang="en-US" sz="4000" dirty="0"/>
              <a:t> &lt;&lt; "</a:t>
            </a:r>
            <a:r>
              <a:rPr lang="en-US" sz="4000" dirty="0" err="1"/>
              <a:t>i</a:t>
            </a:r>
            <a:r>
              <a:rPr lang="en-US" sz="4000" dirty="0"/>
              <a:t>=" &lt;&lt; </a:t>
            </a:r>
            <a:r>
              <a:rPr lang="en-US" sz="4000" dirty="0" err="1"/>
              <a:t>i</a:t>
            </a:r>
            <a:r>
              <a:rPr lang="en-US" sz="4000" dirty="0"/>
              <a:t> &lt;&lt; </a:t>
            </a:r>
            <a:r>
              <a:rPr lang="en-US" sz="4000" dirty="0" err="1"/>
              <a:t>endl</a:t>
            </a:r>
            <a:r>
              <a:rPr lang="en-US" sz="4000" dirty="0"/>
              <a:t>; }};</a:t>
            </a:r>
          </a:p>
          <a:p>
            <a:r>
              <a:rPr lang="en-US" sz="4000" dirty="0"/>
              <a:t>int main(){</a:t>
            </a:r>
          </a:p>
          <a:p>
            <a:r>
              <a:rPr lang="en-US" sz="4000" dirty="0"/>
              <a:t>    Prefix obj;</a:t>
            </a:r>
          </a:p>
          <a:p>
            <a:r>
              <a:rPr lang="en-US" sz="4000" dirty="0"/>
              <a:t>    </a:t>
            </a:r>
            <a:r>
              <a:rPr lang="en-US" sz="4000" dirty="0" err="1"/>
              <a:t>obj.Display</a:t>
            </a:r>
            <a:r>
              <a:rPr lang="en-US" sz="4000" dirty="0"/>
              <a:t>();</a:t>
            </a:r>
          </a:p>
          <a:p>
            <a:r>
              <a:rPr lang="en-US" sz="4000" dirty="0"/>
              <a:t>    ++obj; </a:t>
            </a:r>
          </a:p>
          <a:p>
            <a:r>
              <a:rPr lang="en-US" sz="4000" dirty="0"/>
              <a:t>    //you can also write  </a:t>
            </a:r>
            <a:r>
              <a:rPr lang="en-US" sz="4000" dirty="0" err="1"/>
              <a:t>obj.operator</a:t>
            </a:r>
            <a:r>
              <a:rPr lang="en-US" sz="4000" dirty="0"/>
              <a:t> ++();</a:t>
            </a:r>
          </a:p>
          <a:p>
            <a:r>
              <a:rPr lang="en-US" sz="4000" dirty="0"/>
              <a:t>    </a:t>
            </a:r>
            <a:r>
              <a:rPr lang="en-US" sz="4000" dirty="0" err="1"/>
              <a:t>obj.Display</a:t>
            </a:r>
            <a:r>
              <a:rPr lang="en-US" sz="4000" dirty="0"/>
              <a:t>();</a:t>
            </a:r>
          </a:p>
          <a:p>
            <a:r>
              <a:rPr lang="en-US" sz="4000" dirty="0"/>
              <a:t>	 return 0;}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86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8BC5E-2391-2B36-DB03-EC8FFA1B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class Prefix {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Prefix() : </a:t>
            </a:r>
            <a:r>
              <a:rPr lang="en-US" dirty="0" err="1"/>
              <a:t>i</a:t>
            </a:r>
            <a:r>
              <a:rPr lang="en-US" dirty="0"/>
              <a:t>(0) {}</a:t>
            </a:r>
          </a:p>
          <a:p>
            <a:endParaRPr lang="en-US" dirty="0"/>
          </a:p>
          <a:p>
            <a:r>
              <a:rPr lang="en-US" dirty="0"/>
              <a:t>    // Prefix increment overloading</a:t>
            </a:r>
          </a:p>
          <a:p>
            <a:r>
              <a:rPr lang="en-US" dirty="0"/>
              <a:t>    Prefix&amp; operator++() {  // Returning reference</a:t>
            </a:r>
          </a:p>
          <a:p>
            <a:r>
              <a:rPr lang="en-US" dirty="0"/>
              <a:t>        ++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return *this;  // Return the updated object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void Display()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i</a:t>
            </a:r>
            <a:r>
              <a:rPr lang="en-US" dirty="0"/>
              <a:t>="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456247-C048-5B6B-34A4-05C1C31D4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3639"/>
            <a:ext cx="783272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/>
              <a:t>Prefix (++obj) works by first incrementing and then </a:t>
            </a:r>
            <a:br>
              <a:rPr lang="en-US" altLang="en-US" sz="2800" dirty="0"/>
            </a:br>
            <a:r>
              <a:rPr lang="en-US" altLang="en-US" sz="2800" dirty="0"/>
              <a:t>returning the object.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/>
              <a:t>Returning *this allows chaining (++(++obj);). </a:t>
            </a:r>
          </a:p>
        </p:txBody>
      </p:sp>
    </p:spTree>
    <p:extLst>
      <p:ext uri="{BB962C8B-B14F-4D97-AF65-F5344CB8AC3E}">
        <p14:creationId xmlns:p14="http://schemas.microsoft.com/office/powerpoint/2010/main" val="1095791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A1E3-F961-50DC-0546-373EB5D5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57" y="-152400"/>
            <a:ext cx="8229600" cy="159138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781D8-5C3D-8A94-7461-467A95C7C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Prefix obj;</a:t>
            </a:r>
          </a:p>
          <a:p>
            <a:r>
              <a:rPr lang="en-US" dirty="0"/>
              <a:t>    </a:t>
            </a:r>
            <a:r>
              <a:rPr lang="en-US" dirty="0" err="1"/>
              <a:t>obj.Display</a:t>
            </a:r>
            <a:r>
              <a:rPr lang="en-US" dirty="0"/>
              <a:t>();  // </a:t>
            </a:r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endParaRPr lang="en-US" dirty="0"/>
          </a:p>
          <a:p>
            <a:r>
              <a:rPr lang="en-US" dirty="0"/>
              <a:t>    ++obj;  // Calls operator++()</a:t>
            </a:r>
          </a:p>
          <a:p>
            <a:r>
              <a:rPr lang="en-US" dirty="0"/>
              <a:t>    </a:t>
            </a:r>
            <a:r>
              <a:rPr lang="en-US" dirty="0" err="1"/>
              <a:t>obj.Display</a:t>
            </a:r>
            <a:r>
              <a:rPr lang="en-US" dirty="0"/>
              <a:t>();  // </a:t>
            </a: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endParaRPr lang="en-US" dirty="0"/>
          </a:p>
          <a:p>
            <a:r>
              <a:rPr lang="en-US" dirty="0"/>
              <a:t>    ++(++obj);  // Works because we return a reference</a:t>
            </a:r>
          </a:p>
          <a:p>
            <a:r>
              <a:rPr lang="en-US" dirty="0"/>
              <a:t>// </a:t>
            </a:r>
            <a:r>
              <a:rPr lang="en-US" dirty="0" err="1"/>
              <a:t>obj.operator</a:t>
            </a:r>
            <a:r>
              <a:rPr lang="en-US" dirty="0"/>
              <a:t>++().operator++();</a:t>
            </a:r>
          </a:p>
          <a:p>
            <a:r>
              <a:rPr lang="en-US" dirty="0"/>
              <a:t>    </a:t>
            </a:r>
            <a:r>
              <a:rPr lang="en-US" dirty="0" err="1"/>
              <a:t>obj.Display</a:t>
            </a:r>
            <a:r>
              <a:rPr lang="en-US" dirty="0"/>
              <a:t>();  // </a:t>
            </a:r>
            <a:r>
              <a:rPr lang="en-US" dirty="0" err="1"/>
              <a:t>i</a:t>
            </a:r>
            <a:r>
              <a:rPr lang="en-US" dirty="0"/>
              <a:t> = 3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1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// Invalid</a:t>
            </a:r>
          </a:p>
          <a:p>
            <a:r>
              <a:rPr lang="en-US" dirty="0"/>
              <a:t>void add(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 = 3, </a:t>
            </a:r>
            <a:r>
              <a:rPr lang="en-US" dirty="0" err="1"/>
              <a:t>int</a:t>
            </a:r>
            <a:r>
              <a:rPr lang="en-US" dirty="0"/>
              <a:t> c, </a:t>
            </a:r>
            <a:r>
              <a:rPr lang="en-US" dirty="0" err="1"/>
              <a:t>int</a:t>
            </a:r>
            <a:r>
              <a:rPr lang="en-US" dirty="0"/>
              <a:t> d);</a:t>
            </a:r>
          </a:p>
          <a:p>
            <a:endParaRPr lang="en-US" dirty="0"/>
          </a:p>
          <a:p>
            <a:r>
              <a:rPr lang="en-US" dirty="0"/>
              <a:t>// Invalid</a:t>
            </a:r>
          </a:p>
          <a:p>
            <a:r>
              <a:rPr lang="en-US" dirty="0"/>
              <a:t>void add(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 = 3, </a:t>
            </a:r>
            <a:r>
              <a:rPr lang="en-US" dirty="0" err="1"/>
              <a:t>int</a:t>
            </a:r>
            <a:r>
              <a:rPr lang="en-US" dirty="0"/>
              <a:t> c, </a:t>
            </a:r>
            <a:r>
              <a:rPr lang="en-US" dirty="0" err="1"/>
              <a:t>int</a:t>
            </a:r>
            <a:r>
              <a:rPr lang="en-US" dirty="0"/>
              <a:t> d = 4);</a:t>
            </a:r>
          </a:p>
          <a:p>
            <a:endParaRPr lang="en-US" dirty="0"/>
          </a:p>
          <a:p>
            <a:r>
              <a:rPr lang="en-US" dirty="0"/>
              <a:t>// Valid</a:t>
            </a:r>
          </a:p>
          <a:p>
            <a:r>
              <a:rPr lang="en-US" dirty="0"/>
              <a:t>void add(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c, </a:t>
            </a:r>
            <a:r>
              <a:rPr lang="en-US" dirty="0" err="1"/>
              <a:t>int</a:t>
            </a:r>
            <a:r>
              <a:rPr lang="en-US" dirty="0"/>
              <a:t> b = 3, </a:t>
            </a:r>
            <a:r>
              <a:rPr lang="en-US" dirty="0" err="1"/>
              <a:t>int</a:t>
            </a:r>
            <a:r>
              <a:rPr lang="en-US" dirty="0"/>
              <a:t> d = 4);</a:t>
            </a:r>
          </a:p>
        </p:txBody>
      </p:sp>
    </p:spTree>
    <p:extLst>
      <p:ext uri="{BB962C8B-B14F-4D97-AF65-F5344CB8AC3E}">
        <p14:creationId xmlns:p14="http://schemas.microsoft.com/office/powerpoint/2010/main" val="851183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9664-9B6F-ED8A-7E77-553C360D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execution order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DEF6A7-4731-A95B-0F33-93F2DA0690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102822"/>
            <a:ext cx="863601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This means that the execution order follows left-to-right evaluation: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400" dirty="0" err="1"/>
              <a:t>obj.operator</a:t>
            </a:r>
            <a:r>
              <a:rPr lang="en-US" altLang="en-US" sz="2400" dirty="0"/>
              <a:t>++() → modifies obj (increases value by 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2400" dirty="0" err="1"/>
              <a:t>obj.operator</a:t>
            </a:r>
            <a:r>
              <a:rPr lang="en-US" altLang="en-US" sz="2400" dirty="0"/>
              <a:t>++() (on the modified obj) → modifies obj again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/>
              <a:t> (increases value by 1 more)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0826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B789-ADE9-90D8-BFE2-9805DE1E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15C6D-5DD7-3B98-7E9E-EA78148D0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class Number {</a:t>
            </a:r>
          </a:p>
          <a:p>
            <a:r>
              <a:rPr lang="en-US" dirty="0"/>
              <a:t>    int value;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Number(int v) : value(v) {}</a:t>
            </a:r>
          </a:p>
          <a:p>
            <a:r>
              <a:rPr lang="en-US" dirty="0"/>
              <a:t>    Number(){	}</a:t>
            </a:r>
          </a:p>
          <a:p>
            <a:r>
              <a:rPr lang="en-US" dirty="0"/>
              <a:t>    Number operator++() {  </a:t>
            </a:r>
          </a:p>
          <a:p>
            <a:r>
              <a:rPr lang="en-US" dirty="0"/>
              <a:t>        Number z;</a:t>
            </a:r>
          </a:p>
          <a:p>
            <a:r>
              <a:rPr lang="en-US" dirty="0"/>
              <a:t>	z= ++value;</a:t>
            </a:r>
          </a:p>
          <a:p>
            <a:r>
              <a:rPr lang="en-US" dirty="0"/>
              <a:t>        return z;  }</a:t>
            </a:r>
          </a:p>
          <a:p>
            <a:r>
              <a:rPr lang="en-US" dirty="0"/>
              <a:t>    void display() const {</a:t>
            </a:r>
          </a:p>
          <a:p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"Current Value: " &lt;&lt; value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47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0B2-5795-71B2-DC1C-627C9D91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FC192-CD0F-2286-E84B-7699AE0C7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Number obj(5);</a:t>
            </a:r>
          </a:p>
          <a:p>
            <a:r>
              <a:rPr lang="en-US" dirty="0"/>
              <a:t>    </a:t>
            </a:r>
            <a:r>
              <a:rPr lang="en-US" dirty="0" err="1"/>
              <a:t>obj.display</a:t>
            </a:r>
            <a:r>
              <a:rPr lang="en-US" dirty="0"/>
              <a:t>();</a:t>
            </a:r>
          </a:p>
          <a:p>
            <a:r>
              <a:rPr lang="en-US" dirty="0"/>
              <a:t>    Number o;</a:t>
            </a:r>
          </a:p>
          <a:p>
            <a:r>
              <a:rPr lang="en-US" dirty="0"/>
              <a:t>    o=++(++obj);  //</a:t>
            </a:r>
            <a:r>
              <a:rPr lang="en-US" dirty="0" err="1"/>
              <a:t>obj.operator</a:t>
            </a:r>
            <a:r>
              <a:rPr lang="en-US" dirty="0"/>
              <a:t>++().operator++();</a:t>
            </a:r>
          </a:p>
          <a:p>
            <a:r>
              <a:rPr lang="en-US" dirty="0"/>
              <a:t>    </a:t>
            </a:r>
            <a:r>
              <a:rPr lang="en-US" dirty="0" err="1"/>
              <a:t>obj.display</a:t>
            </a:r>
            <a:r>
              <a:rPr lang="en-US" dirty="0"/>
              <a:t>();</a:t>
            </a:r>
          </a:p>
          <a:p>
            <a:r>
              <a:rPr lang="en-US" dirty="0"/>
              <a:t>    o .display();//effects on z object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22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F5F5-37E9-0789-1BFD-BD555E9B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A1614-BE27-C29E-2ECF-27062EBBE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838" y="2693410"/>
            <a:ext cx="5578323" cy="2339543"/>
          </a:xfrm>
        </p:spPr>
      </p:pic>
    </p:spTree>
    <p:extLst>
      <p:ext uri="{BB962C8B-B14F-4D97-AF65-F5344CB8AC3E}">
        <p14:creationId xmlns:p14="http://schemas.microsoft.com/office/powerpoint/2010/main" val="2856902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2706-CE9F-4C25-8918-7D9B032F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40424E"/>
                </a:solidFill>
                <a:latin typeface="urw-din"/>
              </a:rPr>
              <a:t>distinguish between post and prefix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2818-66F8-4D9B-B5DA-FE657FCD6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The operator symbol for both </a:t>
            </a:r>
            <a:r>
              <a:rPr lang="en-US" b="1" i="0" dirty="0">
                <a:effectLst/>
                <a:latin typeface="urw-din"/>
              </a:rPr>
              <a:t>prefix(++</a:t>
            </a:r>
            <a:r>
              <a:rPr lang="en-US" b="1" i="0" dirty="0" err="1">
                <a:effectLst/>
                <a:latin typeface="urw-din"/>
              </a:rPr>
              <a:t>i</a:t>
            </a:r>
            <a:r>
              <a:rPr lang="en-US" b="1" i="0" dirty="0">
                <a:effectLst/>
                <a:latin typeface="urw-din"/>
              </a:rPr>
              <a:t>)</a:t>
            </a:r>
            <a:r>
              <a:rPr lang="en-US" b="0" i="0" dirty="0">
                <a:effectLst/>
                <a:latin typeface="urw-din"/>
              </a:rPr>
              <a:t> and </a:t>
            </a:r>
            <a:r>
              <a:rPr lang="en-US" b="1" i="0" dirty="0">
                <a:effectLst/>
                <a:latin typeface="urw-din"/>
              </a:rPr>
              <a:t>postfix(</a:t>
            </a:r>
            <a:r>
              <a:rPr lang="en-US" b="1" i="0" dirty="0" err="1">
                <a:effectLst/>
                <a:latin typeface="urw-din"/>
              </a:rPr>
              <a:t>i</a:t>
            </a:r>
            <a:r>
              <a:rPr lang="en-US" b="1" i="0" dirty="0">
                <a:effectLst/>
                <a:latin typeface="urw-din"/>
              </a:rPr>
              <a:t>++)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are the same. Hence, we need two different function definitions to distinguish between them. This is achieved by passing a dummy int parameter in the postfix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53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6EF9-477B-40D4-8A28-F7475BE4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For Postfix ++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11C51-DB40-4511-864C-121EC4EB8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#include&lt;iostream&gt;</a:t>
            </a:r>
          </a:p>
          <a:p>
            <a:pPr marL="0" indent="0">
              <a:buNone/>
            </a:pPr>
            <a:r>
              <a:rPr lang="en-US" sz="2400" b="1" dirty="0"/>
              <a:t>using namespace std;</a:t>
            </a:r>
          </a:p>
          <a:p>
            <a:pPr marL="0" indent="0">
              <a:buNone/>
            </a:pPr>
            <a:r>
              <a:rPr lang="en-US" sz="2400" b="1" dirty="0"/>
              <a:t>class Postfix{</a:t>
            </a:r>
          </a:p>
          <a:p>
            <a:pPr marL="0" indent="0">
              <a:buNone/>
            </a:pPr>
            <a:r>
              <a:rPr lang="en-US" sz="2400" b="1" dirty="0"/>
              <a:t>       int </a:t>
            </a:r>
            <a:r>
              <a:rPr lang="en-US" sz="2400" b="1" dirty="0" err="1"/>
              <a:t>i</a:t>
            </a:r>
            <a:r>
              <a:rPr lang="en-US" sz="2400" b="1" dirty="0"/>
              <a:t>;</a:t>
            </a:r>
          </a:p>
          <a:p>
            <a:pPr marL="0" indent="0">
              <a:buNone/>
            </a:pPr>
            <a:r>
              <a:rPr lang="en-US" sz="2400" b="1" dirty="0"/>
              <a:t>    public:</a:t>
            </a:r>
          </a:p>
          <a:p>
            <a:pPr marL="0" indent="0">
              <a:buNone/>
            </a:pPr>
            <a:r>
              <a:rPr lang="en-US" sz="2400" b="1" dirty="0"/>
              <a:t>       Postfix(): </a:t>
            </a:r>
            <a:r>
              <a:rPr lang="en-US" sz="2400" b="1" dirty="0" err="1"/>
              <a:t>i</a:t>
            </a:r>
            <a:r>
              <a:rPr lang="en-US" sz="2400" b="1" dirty="0"/>
              <a:t>(0) {  }</a:t>
            </a:r>
          </a:p>
          <a:p>
            <a:pPr marL="0" indent="0">
              <a:buNone/>
            </a:pPr>
            <a:r>
              <a:rPr lang="en-US" sz="2400" b="1" dirty="0"/>
              <a:t>       void operator ++(int) </a:t>
            </a:r>
          </a:p>
          <a:p>
            <a:pPr marL="0" indent="0">
              <a:buNone/>
            </a:pPr>
            <a:r>
              <a:rPr lang="en-US" sz="2400" b="1" dirty="0"/>
              <a:t>          { </a:t>
            </a:r>
            <a:r>
              <a:rPr lang="en-US" sz="2400" b="1" dirty="0" err="1"/>
              <a:t>i</a:t>
            </a:r>
            <a:r>
              <a:rPr lang="en-US" sz="2400" b="1" dirty="0"/>
              <a:t>++; }</a:t>
            </a:r>
          </a:p>
          <a:p>
            <a:pPr marL="0" indent="0">
              <a:buNone/>
            </a:pPr>
            <a:r>
              <a:rPr lang="en-US" sz="2400" b="1" dirty="0"/>
              <a:t>       void Display() </a:t>
            </a:r>
          </a:p>
          <a:p>
            <a:pPr marL="0" indent="0">
              <a:buNone/>
            </a:pPr>
            <a:r>
              <a:rPr lang="en-US" sz="2400" b="1" dirty="0"/>
              <a:t>          { </a:t>
            </a:r>
            <a:r>
              <a:rPr lang="en-US" sz="2400" b="1" dirty="0" err="1"/>
              <a:t>cout</a:t>
            </a:r>
            <a:r>
              <a:rPr lang="en-US" sz="2400" b="1" dirty="0"/>
              <a:t> &lt;&lt; "</a:t>
            </a:r>
            <a:r>
              <a:rPr lang="en-US" sz="2400" b="1" dirty="0" err="1"/>
              <a:t>i</a:t>
            </a:r>
            <a:r>
              <a:rPr lang="en-US" sz="2400" b="1" dirty="0"/>
              <a:t>=" &lt;&lt; </a:t>
            </a:r>
            <a:r>
              <a:rPr lang="en-US" sz="2400" b="1" dirty="0" err="1"/>
              <a:t>i</a:t>
            </a:r>
            <a:r>
              <a:rPr lang="en-US" sz="2400" b="1" dirty="0"/>
              <a:t> &lt;&lt; </a:t>
            </a:r>
            <a:r>
              <a:rPr lang="en-US" sz="2400" b="1" dirty="0" err="1"/>
              <a:t>endl</a:t>
            </a:r>
            <a:r>
              <a:rPr lang="en-US" sz="2400" b="1" dirty="0"/>
              <a:t>; }};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362299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6694-51CB-4941-B53C-6106404F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978B-E97F-FCEA-3E0A-4F08E81D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int main(){</a:t>
            </a:r>
          </a:p>
          <a:p>
            <a:pPr marL="0" indent="0">
              <a:buNone/>
            </a:pPr>
            <a:r>
              <a:rPr lang="en-US" sz="3200" b="1" dirty="0"/>
              <a:t>    Postfix obj;</a:t>
            </a:r>
          </a:p>
          <a:p>
            <a:pPr marL="0" indent="0">
              <a:buNone/>
            </a:pPr>
            <a:r>
              <a:rPr lang="en-US" sz="3200" b="1" dirty="0"/>
              <a:t>    </a:t>
            </a:r>
            <a:r>
              <a:rPr lang="en-US" sz="3200" b="1" dirty="0" err="1"/>
              <a:t>obj.Display</a:t>
            </a:r>
            <a:r>
              <a:rPr lang="en-US" sz="3200" b="1" dirty="0"/>
              <a:t>(); </a:t>
            </a:r>
          </a:p>
          <a:p>
            <a:pPr marL="0" indent="0">
              <a:buNone/>
            </a:pPr>
            <a:r>
              <a:rPr lang="en-US" sz="3200" b="1" dirty="0"/>
              <a:t>	</a:t>
            </a:r>
            <a:r>
              <a:rPr lang="en-US" sz="3200" b="1" dirty="0" err="1"/>
              <a:t>obj.operator</a:t>
            </a:r>
            <a:r>
              <a:rPr lang="en-US" sz="3200" b="1" dirty="0"/>
              <a:t> ++(4);//for this syntax you must have to pass a dummy value</a:t>
            </a:r>
          </a:p>
          <a:p>
            <a:pPr marL="0" indent="0">
              <a:buNone/>
            </a:pPr>
            <a:r>
              <a:rPr lang="en-US" sz="3200" b="1" dirty="0"/>
              <a:t>	// you can also write obj++; </a:t>
            </a:r>
          </a:p>
          <a:p>
            <a:pPr marL="0" indent="0">
              <a:buNone/>
            </a:pPr>
            <a:r>
              <a:rPr lang="en-US" sz="3200" b="1" dirty="0"/>
              <a:t>    </a:t>
            </a:r>
            <a:r>
              <a:rPr lang="en-US" sz="3200" b="1" dirty="0" err="1"/>
              <a:t>obj.Display</a:t>
            </a:r>
            <a:r>
              <a:rPr lang="en-US" sz="3200" b="1" dirty="0"/>
              <a:t>();</a:t>
            </a:r>
          </a:p>
          <a:p>
            <a:pPr marL="0" indent="0">
              <a:buNone/>
            </a:pPr>
            <a:r>
              <a:rPr lang="en-US" sz="3200" b="1" dirty="0"/>
              <a:t>	 return 0;}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33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88CA-B413-400F-81BE-8610B7E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5D7064-7AAD-41B5-A3F7-8FB7F73AF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864875"/>
            <a:ext cx="7162799" cy="2773925"/>
          </a:xfrm>
        </p:spPr>
      </p:pic>
    </p:spTree>
    <p:extLst>
      <p:ext uri="{BB962C8B-B14F-4D97-AF65-F5344CB8AC3E}">
        <p14:creationId xmlns:p14="http://schemas.microsoft.com/office/powerpoint/2010/main" val="23910092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6467-6F11-6239-7F58-1D63A390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 should return old value as postfix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A0CD9-11BB-C76E-7D18-8C30E7391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#include &lt;iostream&gt;</a:t>
            </a:r>
          </a:p>
          <a:p>
            <a:pPr marL="0" indent="0">
              <a:buNone/>
            </a:pPr>
            <a:r>
              <a:rPr lang="en-US" sz="1600" b="1" dirty="0"/>
              <a:t>using namespace std;</a:t>
            </a:r>
          </a:p>
          <a:p>
            <a:pPr marL="0" indent="0">
              <a:buNone/>
            </a:pPr>
            <a:r>
              <a:rPr lang="en-US" sz="1600" b="1" dirty="0"/>
              <a:t>class Postfix {</a:t>
            </a:r>
          </a:p>
          <a:p>
            <a:pPr marL="0" indent="0">
              <a:buNone/>
            </a:pPr>
            <a:r>
              <a:rPr lang="en-US" sz="1600" b="1" dirty="0"/>
              <a:t>    int </a:t>
            </a:r>
            <a:r>
              <a:rPr lang="en-US" sz="1600" b="1" dirty="0" err="1"/>
              <a:t>i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public:</a:t>
            </a:r>
          </a:p>
          <a:p>
            <a:pPr marL="0" indent="0">
              <a:buNone/>
            </a:pPr>
            <a:r>
              <a:rPr lang="en-US" sz="1600" b="1" dirty="0"/>
              <a:t>    Postfix() : </a:t>
            </a:r>
            <a:r>
              <a:rPr lang="en-US" sz="1600" b="1" dirty="0" err="1"/>
              <a:t>i</a:t>
            </a:r>
            <a:r>
              <a:rPr lang="en-US" sz="1600" b="1" dirty="0"/>
              <a:t>(0) {  }</a:t>
            </a:r>
          </a:p>
          <a:p>
            <a:pPr marL="0" indent="0">
              <a:buNone/>
            </a:pPr>
            <a:r>
              <a:rPr lang="en-US" sz="1600" b="1" dirty="0"/>
              <a:t>    Postfix operator++(int) {  </a:t>
            </a:r>
          </a:p>
          <a:p>
            <a:pPr marL="0" indent="0">
              <a:buNone/>
            </a:pPr>
            <a:r>
              <a:rPr lang="en-US" sz="1600" b="1" dirty="0"/>
              <a:t>        Postfix temp = *this; // Store current state</a:t>
            </a:r>
          </a:p>
          <a:p>
            <a:pPr marL="0" indent="0">
              <a:buNone/>
            </a:pPr>
            <a:r>
              <a:rPr lang="en-US" sz="1600" b="1" dirty="0"/>
              <a:t>        </a:t>
            </a:r>
            <a:r>
              <a:rPr lang="en-US" sz="1600" b="1" dirty="0" err="1"/>
              <a:t>i</a:t>
            </a:r>
            <a:r>
              <a:rPr lang="en-US" sz="1600" b="1" dirty="0"/>
              <a:t>++; // Increment current object</a:t>
            </a:r>
          </a:p>
          <a:p>
            <a:pPr marL="0" indent="0">
              <a:buNone/>
            </a:pPr>
            <a:r>
              <a:rPr lang="en-US" sz="1600" b="1" dirty="0"/>
              <a:t>        return temp; // Return old state</a:t>
            </a:r>
          </a:p>
          <a:p>
            <a:pPr marL="0" indent="0">
              <a:buNone/>
            </a:pPr>
            <a:r>
              <a:rPr lang="en-US" sz="1600" b="1" dirty="0"/>
              <a:t>    }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   void Display() {</a:t>
            </a:r>
          </a:p>
          <a:p>
            <a:pPr marL="0" indent="0">
              <a:buNone/>
            </a:pPr>
            <a:r>
              <a:rPr lang="en-US" sz="1600" b="1" dirty="0"/>
              <a:t>        </a:t>
            </a:r>
            <a:r>
              <a:rPr lang="en-US" sz="1600" b="1" dirty="0" err="1"/>
              <a:t>cout</a:t>
            </a:r>
            <a:r>
              <a:rPr lang="en-US" sz="1600" b="1" dirty="0"/>
              <a:t> &lt;&lt; "</a:t>
            </a:r>
            <a:r>
              <a:rPr lang="en-US" sz="1600" b="1" dirty="0" err="1"/>
              <a:t>i</a:t>
            </a:r>
            <a:r>
              <a:rPr lang="en-US" sz="1600" b="1" dirty="0"/>
              <a:t> = " &lt;&lt; </a:t>
            </a:r>
            <a:r>
              <a:rPr lang="en-US" sz="1600" b="1" dirty="0" err="1"/>
              <a:t>i</a:t>
            </a:r>
            <a:r>
              <a:rPr lang="en-US" sz="1600" b="1" dirty="0"/>
              <a:t>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    }</a:t>
            </a:r>
          </a:p>
          <a:p>
            <a:pPr marL="0" indent="0">
              <a:buNone/>
            </a:pPr>
            <a:r>
              <a:rPr lang="en-US" sz="1600" b="1" dirty="0"/>
              <a:t>};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73283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17A3-184D-9A60-61B5-C40289C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code for postfix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618FB-5D5E-C3C7-7EE2-82A9D920F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 Postfix obj;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obj.Display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Postfix obj2 = obj++;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obj.Display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 obj2.Display();  // Should still hold old value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1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are defining the default arguments in the function definition instead of the function prototype, then the function must be defined before the function call.</a:t>
            </a:r>
          </a:p>
        </p:txBody>
      </p:sp>
    </p:spTree>
    <p:extLst>
      <p:ext uri="{BB962C8B-B14F-4D97-AF65-F5344CB8AC3E}">
        <p14:creationId xmlns:p14="http://schemas.microsoft.com/office/powerpoint/2010/main" val="31844912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67B4-E0C9-1200-4B48-0646ECBB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8C887-DD22-FE76-BE4A-0846B4F4FF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6308" y="1613118"/>
            <a:ext cx="809478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/>
              <a:t>Prefix (++obj) allows chaining because it returns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dirty="0"/>
              <a:t>*this (a reference).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/>
              <a:t>Postfix (obj++) cannot allow chaining because it must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dirty="0"/>
              <a:t> return a temporary copy.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057E4B-4552-1C7E-214F-60EE2DCDB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643699"/>
            <a:ext cx="96121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Since temp is a local object, it gets destroyed after the function returns.</a:t>
            </a:r>
            <a:br>
              <a:rPr lang="en-US" altLang="en-US" dirty="0"/>
            </a:br>
            <a:r>
              <a:rPr lang="en-US" altLang="en-US" dirty="0"/>
              <a:t>So, if we write: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obj++.operator++();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This will not compile, because obj++ returns a temporary object, and we cannot modify a temporary.</a:t>
            </a:r>
          </a:p>
        </p:txBody>
      </p:sp>
    </p:spTree>
    <p:extLst>
      <p:ext uri="{BB962C8B-B14F-4D97-AF65-F5344CB8AC3E}">
        <p14:creationId xmlns:p14="http://schemas.microsoft.com/office/powerpoint/2010/main" val="2998157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231E-41BE-4EC4-9E0C-08C77FFE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3CD40-DCB0-48BD-9F04-A97FD5EBF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Check{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public:</a:t>
            </a:r>
          </a:p>
          <a:p>
            <a:r>
              <a:rPr lang="en-US" dirty="0"/>
              <a:t>    Check(): </a:t>
            </a:r>
            <a:r>
              <a:rPr lang="en-US" dirty="0" err="1"/>
              <a:t>i</a:t>
            </a:r>
            <a:r>
              <a:rPr lang="en-US" dirty="0"/>
              <a:t>(0) {  }</a:t>
            </a:r>
          </a:p>
          <a:p>
            <a:r>
              <a:rPr lang="en-US" dirty="0"/>
              <a:t>    Check operator ++ (int){</a:t>
            </a:r>
          </a:p>
          <a:p>
            <a:r>
              <a:rPr lang="en-US" dirty="0"/>
              <a:t>        Check temp;</a:t>
            </a:r>
          </a:p>
          <a:p>
            <a:r>
              <a:rPr lang="en-US" dirty="0"/>
              <a:t>        </a:t>
            </a:r>
            <a:r>
              <a:rPr lang="en-US" dirty="0" err="1"/>
              <a:t>temp.i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        return temp;}</a:t>
            </a:r>
          </a:p>
          <a:p>
            <a:r>
              <a:rPr lang="en-US" dirty="0"/>
              <a:t>void Display()</a:t>
            </a:r>
          </a:p>
          <a:p>
            <a:r>
              <a:rPr lang="en-US" dirty="0"/>
              <a:t>    {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i</a:t>
            </a:r>
            <a:r>
              <a:rPr lang="en-US" dirty="0"/>
              <a:t> = "&lt;&lt; </a:t>
            </a:r>
            <a:r>
              <a:rPr lang="en-US" dirty="0" err="1"/>
              <a:t>i</a:t>
            </a:r>
            <a:r>
              <a:rPr lang="en-US" dirty="0"/>
              <a:t> &lt;&lt;</a:t>
            </a:r>
            <a:r>
              <a:rPr lang="en-US" dirty="0" err="1"/>
              <a:t>endl</a:t>
            </a:r>
            <a:r>
              <a:rPr lang="en-US" dirty="0"/>
              <a:t>; }};</a:t>
            </a:r>
          </a:p>
        </p:txBody>
      </p:sp>
    </p:spTree>
    <p:extLst>
      <p:ext uri="{BB962C8B-B14F-4D97-AF65-F5344CB8AC3E}">
        <p14:creationId xmlns:p14="http://schemas.microsoft.com/office/powerpoint/2010/main" val="31756498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3168-F873-4536-A018-3764CF3C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38689-CA53-44D1-992C-EA2FA635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 main(){</a:t>
            </a:r>
          </a:p>
          <a:p>
            <a:r>
              <a:rPr lang="en-US" dirty="0"/>
              <a:t>    Check obj, obj1;    </a:t>
            </a:r>
          </a:p>
          <a:p>
            <a:r>
              <a:rPr lang="en-US" dirty="0"/>
              <a:t>    </a:t>
            </a:r>
            <a:r>
              <a:rPr lang="en-US" dirty="0" err="1"/>
              <a:t>obj.Display</a:t>
            </a:r>
            <a:r>
              <a:rPr lang="en-US" dirty="0"/>
              <a:t>(); </a:t>
            </a:r>
          </a:p>
          <a:p>
            <a:r>
              <a:rPr lang="en-US" dirty="0"/>
              <a:t>    obj1.Display();</a:t>
            </a:r>
          </a:p>
          <a:p>
            <a:r>
              <a:rPr lang="en-US" dirty="0"/>
              <a:t>    obj1 = obj++;</a:t>
            </a:r>
          </a:p>
          <a:p>
            <a:r>
              <a:rPr lang="en-US" dirty="0"/>
              <a:t>    </a:t>
            </a:r>
            <a:r>
              <a:rPr lang="en-US" dirty="0" err="1"/>
              <a:t>obj.Display</a:t>
            </a:r>
            <a:r>
              <a:rPr lang="en-US" dirty="0"/>
              <a:t>();</a:t>
            </a:r>
          </a:p>
          <a:p>
            <a:r>
              <a:rPr lang="en-US" dirty="0"/>
              <a:t>    obj1.Display();</a:t>
            </a:r>
          </a:p>
          <a:p>
            <a:r>
              <a:rPr lang="en-US" dirty="0"/>
              <a:t>    return 0;}</a:t>
            </a:r>
          </a:p>
        </p:txBody>
      </p:sp>
    </p:spTree>
    <p:extLst>
      <p:ext uri="{BB962C8B-B14F-4D97-AF65-F5344CB8AC3E}">
        <p14:creationId xmlns:p14="http://schemas.microsoft.com/office/powerpoint/2010/main" val="16113861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8604-4A0B-4EF4-9B55-0E5E3F8B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2EBBD0-7AE7-41C4-B963-763C45E83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00200"/>
            <a:ext cx="6400799" cy="3962399"/>
          </a:xfrm>
        </p:spPr>
      </p:pic>
    </p:spTree>
    <p:extLst>
      <p:ext uri="{BB962C8B-B14F-4D97-AF65-F5344CB8AC3E}">
        <p14:creationId xmlns:p14="http://schemas.microsoft.com/office/powerpoint/2010/main" val="21617052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4286-700F-4446-592C-C5B17F1F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Why Not return *this; in Postfix? 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E7B90-AA16-5955-21DB-EE2C5EEEB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class Postfix {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Postfix() : </a:t>
            </a:r>
            <a:r>
              <a:rPr lang="en-US" dirty="0" err="1"/>
              <a:t>i</a:t>
            </a:r>
            <a:r>
              <a:rPr lang="en-US" dirty="0"/>
              <a:t>(0) { }</a:t>
            </a:r>
          </a:p>
          <a:p>
            <a:r>
              <a:rPr lang="en-US" dirty="0"/>
              <a:t>    Postfix&amp; operator++(int) {  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++;  // Increment first</a:t>
            </a:r>
          </a:p>
          <a:p>
            <a:r>
              <a:rPr lang="en-US" dirty="0"/>
              <a:t>        return *this;   }</a:t>
            </a:r>
          </a:p>
          <a:p>
            <a:r>
              <a:rPr lang="en-US" dirty="0"/>
              <a:t>    void Display()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i</a:t>
            </a:r>
            <a:r>
              <a:rPr lang="en-US" dirty="0"/>
              <a:t> = "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502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0B47-B535-E395-E74E-A8DDE7A3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8ABF-A104-BA66-9071-5CAF267D8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Postfix obj;</a:t>
            </a:r>
          </a:p>
          <a:p>
            <a:r>
              <a:rPr lang="en-US" dirty="0"/>
              <a:t>    </a:t>
            </a:r>
            <a:r>
              <a:rPr lang="en-US" dirty="0" err="1"/>
              <a:t>obj.Display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Postfix obj2 = obj++; </a:t>
            </a:r>
          </a:p>
          <a:p>
            <a:r>
              <a:rPr lang="en-US" dirty="0"/>
              <a:t>    </a:t>
            </a:r>
            <a:r>
              <a:rPr lang="en-US" dirty="0" err="1"/>
              <a:t>obj.Display</a:t>
            </a:r>
            <a:r>
              <a:rPr lang="en-US" dirty="0"/>
              <a:t>();</a:t>
            </a:r>
          </a:p>
          <a:p>
            <a:r>
              <a:rPr lang="en-US" dirty="0"/>
              <a:t>    obj2.Display(); 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607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BCDB-66DB-4B92-4BBF-AFD76252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E1A5E-96E9-E7A6-B831-06B26077A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079" y="2922030"/>
            <a:ext cx="5547841" cy="1882303"/>
          </a:xfrm>
        </p:spPr>
      </p:pic>
    </p:spTree>
    <p:extLst>
      <p:ext uri="{BB962C8B-B14F-4D97-AF65-F5344CB8AC3E}">
        <p14:creationId xmlns:p14="http://schemas.microsoft.com/office/powerpoint/2010/main" val="26270678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Restrictions on Operator Overloading</a:t>
            </a:r>
          </a:p>
        </p:txBody>
      </p:sp>
      <p:pic>
        <p:nvPicPr>
          <p:cNvPr id="4" name="Content Placeholder 3" descr="operatoroverload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371600"/>
            <a:ext cx="7956006" cy="4343400"/>
          </a:xfr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5716E3A-30DB-4E78-97DA-7536D3971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2918"/>
            <a:ext cx="5475858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x-none" altLang="x-none" dirty="0"/>
              <a:t>Assignment Operator 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C75AE3-3654-49AE-BE57-344BF78A0C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69358"/>
            <a:ext cx="78486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x-none" altLang="x-none" dirty="0"/>
              <a:t>The assignment operator has a signature like this: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x-none" altLang="x-none" b="1" dirty="0"/>
              <a:t>class </a:t>
            </a:r>
            <a:r>
              <a:rPr lang="x-none" altLang="x-none" b="1" dirty="0" err="1"/>
              <a:t>MyClass</a:t>
            </a:r>
            <a:r>
              <a:rPr lang="x-none" altLang="x-none" b="1" dirty="0"/>
              <a:t> { </a:t>
            </a:r>
            <a:endParaRPr lang="en-US" altLang="x-none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x-none" altLang="x-none" b="1" dirty="0"/>
              <a:t>public: </a:t>
            </a:r>
            <a:endParaRPr lang="en-US" altLang="x-none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x-none" altLang="x-none" b="1" dirty="0" err="1"/>
              <a:t>MyClass</a:t>
            </a:r>
            <a:r>
              <a:rPr lang="x-none" altLang="x-none" b="1" dirty="0"/>
              <a:t> &amp; operator=(const </a:t>
            </a:r>
            <a:r>
              <a:rPr lang="x-none" altLang="x-none" b="1" dirty="0" err="1"/>
              <a:t>MyClass</a:t>
            </a:r>
            <a:r>
              <a:rPr lang="x-none" altLang="x-none" b="1" dirty="0"/>
              <a:t> &amp;</a:t>
            </a:r>
            <a:r>
              <a:rPr lang="x-none" altLang="x-none" b="1" dirty="0" err="1"/>
              <a:t>rhs</a:t>
            </a:r>
            <a:r>
              <a:rPr lang="x-none" altLang="x-none" b="1" dirty="0"/>
              <a:t>); </a:t>
            </a:r>
            <a:endParaRPr lang="en-US" altLang="x-none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x-none" altLang="x-none" b="1" dirty="0"/>
              <a:t>} </a:t>
            </a:r>
            <a:r>
              <a:rPr lang="en-US" altLang="x-none" b="1" dirty="0"/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x-none" b="1" dirty="0"/>
              <a:t>int main(){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x-none" altLang="x-none" b="1" dirty="0" err="1"/>
              <a:t>MyClass</a:t>
            </a:r>
            <a:r>
              <a:rPr lang="x-none" altLang="x-none" b="1" dirty="0"/>
              <a:t> a, b; ... </a:t>
            </a:r>
            <a:endParaRPr lang="en-US" altLang="x-none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x-none" altLang="x-none" b="1" dirty="0"/>
              <a:t>b = a; // Same as </a:t>
            </a:r>
            <a:r>
              <a:rPr lang="x-none" altLang="x-none" b="1" dirty="0" err="1"/>
              <a:t>b.operator</a:t>
            </a:r>
            <a:r>
              <a:rPr lang="x-none" altLang="x-none" b="1" dirty="0"/>
              <a:t>=(a); </a:t>
            </a:r>
            <a:endParaRPr lang="en-US" altLang="x-none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x-none" b="1" dirty="0"/>
              <a:t>}</a:t>
            </a:r>
            <a:endParaRPr lang="x-none" altLang="x-none" b="1" dirty="0"/>
          </a:p>
        </p:txBody>
      </p:sp>
    </p:spTree>
    <p:extLst>
      <p:ext uri="{BB962C8B-B14F-4D97-AF65-F5344CB8AC3E}">
        <p14:creationId xmlns:p14="http://schemas.microsoft.com/office/powerpoint/2010/main" val="20336049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145A-1347-4C77-B21C-8B088FD7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84F8FD-9518-40F4-8F39-F398DE3B14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720334"/>
            <a:ext cx="8229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Notice that the = operator takes a const-reference to the right hand side of the assignment. </a:t>
            </a:r>
            <a:endParaRPr kumimoji="0" lang="en-US" altLang="x-non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The reason for this should be obvious, since we don't want to change </a:t>
            </a:r>
            <a:r>
              <a:rPr lang="en-US" altLang="x-none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that value; we only want to change what's on the left hand side.</a:t>
            </a:r>
            <a:endParaRPr kumimoji="0" lang="x-none" altLang="x-non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Also, you will notice that a reference is returned by the assignment operator.</a:t>
            </a:r>
            <a:endParaRPr kumimoji="0" lang="en-US" altLang="x-non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endParaRPr kumimoji="0" lang="en-US" altLang="x-non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This is to allow </a:t>
            </a:r>
            <a:r>
              <a:rPr kumimoji="0" lang="x-none" altLang="x-none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operator chaining</a:t>
            </a:r>
            <a:r>
              <a:rPr kumimoji="0" lang="x-none" altLang="x-non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. You typically see it with primitive types, like this:</a:t>
            </a:r>
            <a:endParaRPr kumimoji="0" lang="x-none" altLang="x-non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393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// Invalid code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 // function call</a:t>
            </a:r>
          </a:p>
          <a:p>
            <a:r>
              <a:rPr lang="en-US" dirty="0"/>
              <a:t>    display();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display(char c = '*', </a:t>
            </a:r>
            <a:r>
              <a:rPr lang="en-US" dirty="0" err="1"/>
              <a:t>int</a:t>
            </a:r>
            <a:r>
              <a:rPr lang="en-US" dirty="0"/>
              <a:t> count = 5) {</a:t>
            </a:r>
          </a:p>
          <a:p>
            <a:r>
              <a:rPr lang="en-US" dirty="0"/>
              <a:t>    // code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95565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8F60-6151-4C68-912A-69FEF4E3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altLang="x-none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operator chaining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68301-450B-4B1B-A180-D7FEC2A5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0" lang="x-none" altLang="x-none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operator chaining</a:t>
            </a:r>
            <a:r>
              <a:rPr kumimoji="0" lang="x-none" altLang="x-non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 with primitive types, like this:</a:t>
            </a:r>
            <a:endParaRPr kumimoji="0" lang="en-US" altLang="x-none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 a, b, c, d, e;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 = b = c = d = e = 42;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This is interpreted by the compiler as: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a = (b = (c = (d = (e = 42))));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other words, assignment is right-associative. The last assignment operation is evaluated first, and is propagated leftward through the series of assignments. Specifically: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 = 42 assigns 42 to e, then returns e as the result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value of e is then assigned to d, and then d is returned as the result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value of d is then assigned to c, and then c is returned as the result</a:t>
            </a:r>
            <a:r>
              <a:rPr lang="en-US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x-none" sz="2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etc. 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839482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5428-B6F3-40F9-B90B-A4682D47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altLang="x-none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operator chaining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35E70-E0D2-44AD-B494-C93C5EC08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Now, in order to support operator chaining, the assignment operator must return some value. The value that should be returned is a reference to the left-hand side of the assignment.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4496087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786-AF89-E772-DEDC-CF9E6812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altLang="x-none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operator chaining</a:t>
            </a:r>
            <a:r>
              <a:rPr kumimoji="0" lang="en-US" altLang="x-none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with =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397C-1604-6B29-4C56-4592B59F8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#include &lt;iostream&gt;</a:t>
            </a:r>
          </a:p>
          <a:p>
            <a:r>
              <a:rPr lang="en-US" sz="1600" dirty="0"/>
              <a:t>using namespace std;</a:t>
            </a:r>
          </a:p>
          <a:p>
            <a:r>
              <a:rPr lang="en-US" sz="1600" dirty="0"/>
              <a:t>class </a:t>
            </a:r>
            <a:r>
              <a:rPr lang="en-US" sz="1600" dirty="0" err="1"/>
              <a:t>MyClass</a:t>
            </a:r>
            <a:r>
              <a:rPr lang="en-US" sz="1600" dirty="0"/>
              <a:t> {</a:t>
            </a:r>
          </a:p>
          <a:p>
            <a:r>
              <a:rPr lang="en-US" sz="1600" dirty="0"/>
              <a:t>private:</a:t>
            </a:r>
          </a:p>
          <a:p>
            <a:r>
              <a:rPr lang="en-US" sz="1600" dirty="0"/>
              <a:t>    int value;  // Example member variable</a:t>
            </a:r>
          </a:p>
          <a:p>
            <a:r>
              <a:rPr lang="en-US" sz="1600" dirty="0"/>
              <a:t>public:</a:t>
            </a:r>
          </a:p>
          <a:p>
            <a:r>
              <a:rPr lang="en-US" sz="1600" dirty="0"/>
              <a:t>    // Constructor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MyClass</a:t>
            </a:r>
            <a:r>
              <a:rPr lang="en-US" sz="1600" dirty="0"/>
              <a:t>(int </a:t>
            </a:r>
            <a:r>
              <a:rPr lang="en-US" sz="1600" dirty="0" err="1"/>
              <a:t>val</a:t>
            </a:r>
            <a:r>
              <a:rPr lang="en-US" sz="1600" dirty="0"/>
              <a:t> = 0) : value(</a:t>
            </a:r>
            <a:r>
              <a:rPr lang="en-US" sz="1600" dirty="0" err="1"/>
              <a:t>val</a:t>
            </a:r>
            <a:r>
              <a:rPr lang="en-US" sz="1600" dirty="0"/>
              <a:t>) {}</a:t>
            </a:r>
          </a:p>
          <a:p>
            <a:endParaRPr lang="en-US" sz="1600" dirty="0"/>
          </a:p>
          <a:p>
            <a:r>
              <a:rPr lang="en-US" sz="1600" dirty="0" err="1"/>
              <a:t>MyClass</a:t>
            </a:r>
            <a:r>
              <a:rPr lang="en-US" sz="1600" dirty="0"/>
              <a:t>&amp; operator=(const </a:t>
            </a:r>
            <a:r>
              <a:rPr lang="en-US" sz="1600" dirty="0" err="1"/>
              <a:t>MyClass</a:t>
            </a:r>
            <a:r>
              <a:rPr lang="en-US" sz="1600" dirty="0"/>
              <a:t> &amp;</a:t>
            </a:r>
            <a:r>
              <a:rPr lang="en-US" sz="1600" dirty="0" err="1"/>
              <a:t>rhs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    this-&gt;value = </a:t>
            </a:r>
            <a:r>
              <a:rPr lang="en-US" sz="1600" dirty="0" err="1"/>
              <a:t>rhs.value</a:t>
            </a:r>
            <a:r>
              <a:rPr lang="en-US" sz="1600" dirty="0"/>
              <a:t>;     }</a:t>
            </a:r>
          </a:p>
          <a:p>
            <a:r>
              <a:rPr lang="en-US" sz="1600" dirty="0"/>
              <a:t>        return *this;  // Return reference to the current object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void display() const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 &lt;&lt; "Value: " &lt;&lt; value &lt;&lt; 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};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73482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B656-AAFB-E827-7CA4-EA7809DC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78F3-75D4-9F58-C3BA-CCD6C25D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 a(10), b(20) , c(30);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"Before assignment:"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a.display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b.display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c.display</a:t>
            </a:r>
            <a:r>
              <a:rPr lang="en-US" dirty="0"/>
              <a:t>();</a:t>
            </a:r>
          </a:p>
          <a:p>
            <a:r>
              <a:rPr lang="en-US" dirty="0"/>
              <a:t>    c = b = a; 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"After assignment:"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a.display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b.display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c.display</a:t>
            </a:r>
            <a:r>
              <a:rPr lang="en-US" dirty="0"/>
              <a:t>();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771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29A4-212C-CF59-772D-7906E31B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/>
              <a:t>Explanation:</a:t>
            </a:r>
            <a:br>
              <a:rPr lang="en-US" altLang="en-US" sz="4400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0FB112-6780-9D66-80A6-96B67D4192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770573"/>
            <a:ext cx="8518871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c = b = a; // Same as </a:t>
            </a:r>
            <a:r>
              <a:rPr lang="en-US" altLang="en-US" sz="2400" dirty="0" err="1"/>
              <a:t>b.operator</a:t>
            </a:r>
            <a:r>
              <a:rPr lang="en-US" altLang="en-US" sz="2400" dirty="0"/>
              <a:t>=(a), then </a:t>
            </a:r>
            <a:r>
              <a:rPr lang="en-US" altLang="en-US" sz="2400" dirty="0" err="1"/>
              <a:t>c.operator</a:t>
            </a:r>
            <a:r>
              <a:rPr lang="en-US" altLang="en-US" sz="2400" dirty="0"/>
              <a:t>=(b);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400" dirty="0"/>
              <a:t>Right-to-left evaluation: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/>
              <a:t>b = a → Calls </a:t>
            </a:r>
            <a:r>
              <a:rPr lang="en-US" altLang="en-US" sz="2000" dirty="0" err="1"/>
              <a:t>b.operator</a:t>
            </a:r>
            <a:r>
              <a:rPr lang="en-US" altLang="en-US" sz="2000" dirty="0"/>
              <a:t>=(a), copying a into b.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/>
              <a:t>c = b → Calls </a:t>
            </a:r>
            <a:r>
              <a:rPr lang="en-US" altLang="en-US" sz="2000" dirty="0" err="1"/>
              <a:t>c.operator</a:t>
            </a:r>
            <a:r>
              <a:rPr lang="en-US" altLang="en-US" sz="2000" dirty="0"/>
              <a:t>=(b), copying b (which is now equal to a) into 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2400" dirty="0"/>
              <a:t>Since operator= returns *this (a reference to the current object),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/>
              <a:t>it allows chaining (c = b = a works as (c = (b = a))).</a:t>
            </a:r>
          </a:p>
        </p:txBody>
      </p:sp>
    </p:spTree>
    <p:extLst>
      <p:ext uri="{BB962C8B-B14F-4D97-AF65-F5344CB8AC3E}">
        <p14:creationId xmlns:p14="http://schemas.microsoft.com/office/powerpoint/2010/main" val="21156090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47E5-6931-46CA-B3B4-D89B8BDB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altLang="x-none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operator chaining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BF5D8-BBBD-496D-B279-A6B3215F3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#include&lt;iostream&gt;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int main(){</a:t>
            </a:r>
          </a:p>
          <a:p>
            <a:r>
              <a:rPr lang="en-US" dirty="0"/>
              <a:t>	int a = 10 , b , c = 0;</a:t>
            </a:r>
          </a:p>
          <a:p>
            <a:r>
              <a:rPr lang="en-US" dirty="0"/>
              <a:t>	(b=c)=a;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"b is :" &lt;&lt; b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"c is :" &lt;&lt; c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171251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4189-AC14-4C12-BA98-95373BB8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altLang="x-none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operator chaining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D73B73-1DF7-4A36-8C38-0A872A3A4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2600"/>
            <a:ext cx="7239000" cy="4419600"/>
          </a:xfrm>
        </p:spPr>
      </p:pic>
    </p:spTree>
    <p:extLst>
      <p:ext uri="{BB962C8B-B14F-4D97-AF65-F5344CB8AC3E}">
        <p14:creationId xmlns:p14="http://schemas.microsoft.com/office/powerpoint/2010/main" val="11245433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116A-FEF8-42FD-B185-EADBA3C2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altLang="x-none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operator chaining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DFEA7-494A-411B-AF45-E828F3291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#include&lt;iostream&gt;</a:t>
            </a:r>
          </a:p>
          <a:p>
            <a:pPr marL="0" indent="0">
              <a:buNone/>
            </a:pPr>
            <a:r>
              <a:rPr lang="en-US" sz="1600" b="1" dirty="0"/>
              <a:t>using namespace std;</a:t>
            </a:r>
          </a:p>
          <a:p>
            <a:pPr marL="0" indent="0">
              <a:buNone/>
            </a:pPr>
            <a:r>
              <a:rPr lang="en-US" sz="1600" b="1" dirty="0"/>
              <a:t>class chain {</a:t>
            </a:r>
          </a:p>
          <a:p>
            <a:pPr marL="0" indent="0">
              <a:buNone/>
            </a:pPr>
            <a:r>
              <a:rPr lang="en-US" sz="1600" b="1" dirty="0"/>
              <a:t>   private:</a:t>
            </a:r>
          </a:p>
          <a:p>
            <a:pPr marL="0" indent="0">
              <a:buNone/>
            </a:pPr>
            <a:r>
              <a:rPr lang="en-US" sz="1600" b="1" dirty="0"/>
              <a:t>      int var;                       </a:t>
            </a:r>
          </a:p>
          <a:p>
            <a:pPr marL="0" indent="0">
              <a:buNone/>
            </a:pPr>
            <a:r>
              <a:rPr lang="en-US" sz="1600" b="1" dirty="0"/>
              <a:t>   public:</a:t>
            </a:r>
          </a:p>
          <a:p>
            <a:pPr marL="0" indent="0">
              <a:buNone/>
            </a:pPr>
            <a:r>
              <a:rPr lang="en-US" sz="1600" b="1" dirty="0"/>
              <a:t>chain(){</a:t>
            </a:r>
          </a:p>
          <a:p>
            <a:pPr marL="0" indent="0">
              <a:buNone/>
            </a:pPr>
            <a:r>
              <a:rPr lang="en-US" sz="1600" b="1" dirty="0"/>
              <a:t>         var = 0; }</a:t>
            </a:r>
          </a:p>
          <a:p>
            <a:pPr marL="0" indent="0">
              <a:buNone/>
            </a:pPr>
            <a:r>
              <a:rPr lang="en-US" sz="1600" b="1" dirty="0"/>
              <a:t>chain(int </a:t>
            </a:r>
            <a:r>
              <a:rPr lang="en-US" sz="1600" b="1" dirty="0" err="1"/>
              <a:t>val</a:t>
            </a:r>
            <a:r>
              <a:rPr lang="en-US" sz="1600" b="1" dirty="0"/>
              <a:t>){</a:t>
            </a:r>
          </a:p>
          <a:p>
            <a:pPr marL="0" indent="0">
              <a:buNone/>
            </a:pPr>
            <a:r>
              <a:rPr lang="en-US" sz="1600" b="1" dirty="0"/>
              <a:t>         var = </a:t>
            </a:r>
            <a:r>
              <a:rPr lang="en-US" sz="1600" b="1" dirty="0" err="1"/>
              <a:t>val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         }</a:t>
            </a:r>
          </a:p>
          <a:p>
            <a:pPr marL="0" indent="0">
              <a:buNone/>
            </a:pPr>
            <a:r>
              <a:rPr lang="en-US" sz="1600" b="1" dirty="0"/>
              <a:t>void display() {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err="1"/>
              <a:t>cout</a:t>
            </a:r>
            <a:r>
              <a:rPr lang="en-US" sz="1600" b="1" dirty="0"/>
              <a:t> &lt;&lt; "var: "&lt;&lt; var &lt;&lt;</a:t>
            </a:r>
            <a:r>
              <a:rPr lang="en-US" sz="1600" b="1" dirty="0" err="1"/>
              <a:t>endl</a:t>
            </a:r>
            <a:r>
              <a:rPr lang="en-US" sz="1600" b="1" dirty="0"/>
              <a:t>;     }</a:t>
            </a:r>
          </a:p>
          <a:p>
            <a:pPr marL="0" indent="0">
              <a:buNone/>
            </a:pPr>
            <a:endParaRPr lang="x-none" sz="1600" b="1" dirty="0"/>
          </a:p>
        </p:txBody>
      </p:sp>
    </p:spTree>
    <p:extLst>
      <p:ext uri="{BB962C8B-B14F-4D97-AF65-F5344CB8AC3E}">
        <p14:creationId xmlns:p14="http://schemas.microsoft.com/office/powerpoint/2010/main" val="40666865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9D8C-ADAD-4276-9395-C50A1209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altLang="x-none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operator chaining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25D90-ABF1-4B5B-9364-DF9BFC379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// overloaded  (=) operator</a:t>
            </a:r>
          </a:p>
          <a:p>
            <a:pPr marL="0" indent="0">
              <a:buNone/>
            </a:pPr>
            <a:r>
              <a:rPr lang="en-US" sz="3200" b="1" dirty="0"/>
              <a:t>      chain&amp; operator= (chain </a:t>
            </a:r>
            <a:r>
              <a:rPr lang="en-US" sz="3200" b="1" dirty="0" err="1"/>
              <a:t>rhs</a:t>
            </a:r>
            <a:r>
              <a:rPr lang="en-US" sz="3200" b="1" dirty="0"/>
              <a:t>) {</a:t>
            </a:r>
          </a:p>
          <a:p>
            <a:pPr marL="0" indent="0">
              <a:buNone/>
            </a:pPr>
            <a:r>
              <a:rPr lang="en-US" sz="3200" b="1" dirty="0"/>
              <a:t>         this-&gt;var=</a:t>
            </a:r>
            <a:r>
              <a:rPr lang="en-US" sz="3200" b="1" dirty="0" err="1"/>
              <a:t>rhs.var</a:t>
            </a:r>
            <a:r>
              <a:rPr lang="en-US" sz="3200" b="1" dirty="0"/>
              <a:t>; // this pointer is optional here</a:t>
            </a:r>
          </a:p>
          <a:p>
            <a:pPr marL="0" indent="0">
              <a:buNone/>
            </a:pPr>
            <a:r>
              <a:rPr lang="en-US" sz="3200" b="1" dirty="0"/>
              <a:t>         return *this; }};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080785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5675-ECF6-40E2-9D55-0437BFF1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altLang="x-none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operator chaining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64C0-68DA-44CA-A6D1-2EE5C2F8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int main() {</a:t>
            </a:r>
          </a:p>
          <a:p>
            <a:pPr marL="0" indent="0">
              <a:buNone/>
            </a:pPr>
            <a:r>
              <a:rPr lang="en-US" sz="3200" b="1" dirty="0"/>
              <a:t>	chain c1(2);</a:t>
            </a:r>
          </a:p>
          <a:p>
            <a:pPr marL="0" indent="0">
              <a:buNone/>
            </a:pPr>
            <a:r>
              <a:rPr lang="en-US" sz="3200" b="1" dirty="0"/>
              <a:t>	chain c2 , c3;</a:t>
            </a:r>
          </a:p>
          <a:p>
            <a:pPr marL="0" indent="0">
              <a:buNone/>
            </a:pPr>
            <a:r>
              <a:rPr lang="en-US" sz="3200" b="1" dirty="0"/>
              <a:t>           (c2=c3)=c1;</a:t>
            </a:r>
          </a:p>
          <a:p>
            <a:pPr marL="0" indent="0">
              <a:buNone/>
            </a:pPr>
            <a:r>
              <a:rPr lang="en-US" sz="3200" b="1" dirty="0"/>
              <a:t>        c2.display();</a:t>
            </a:r>
          </a:p>
          <a:p>
            <a:pPr marL="0" indent="0">
              <a:buNone/>
            </a:pPr>
            <a:r>
              <a:rPr lang="en-US" sz="3200" b="1" dirty="0"/>
              <a:t>        c1.display();</a:t>
            </a:r>
          </a:p>
          <a:p>
            <a:pPr marL="0" indent="0">
              <a:buNone/>
            </a:pPr>
            <a:r>
              <a:rPr lang="en-US" sz="3200" b="1" dirty="0"/>
              <a:t>		c3.display();</a:t>
            </a:r>
          </a:p>
          <a:p>
            <a:pPr marL="0" indent="0">
              <a:buNone/>
            </a:pPr>
            <a:r>
              <a:rPr lang="en-US" sz="3200" b="1" dirty="0"/>
              <a:t>          return 0;}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56692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20E5-37C0-455D-95FB-1DD77898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Operator Overloading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761D5-8C14-48DD-9225-145A50132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C++ allows you to specify more than one definition for an operator in the same scope, which is called operator overloading. </a:t>
            </a:r>
          </a:p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You can redefine or overload most of the built-in operators available in C++</a:t>
            </a:r>
          </a:p>
          <a:p>
            <a:r>
              <a:rPr lang="en-US" b="0" i="0" dirty="0">
                <a:solidFill>
                  <a:srgbClr val="030303"/>
                </a:solidFill>
                <a:effectLst/>
                <a:latin typeface="Roboto"/>
              </a:rPr>
              <a:t>It is a type of polymorphism in which an operator is overloaded to give user defined meaning to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430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AA7E-2645-1D9D-9664-5C38CC56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96CC2C-E14E-6050-D284-96CC78737C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339688"/>
            <a:ext cx="655217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Step 1: c2 = c3 → c2.operator=(c3)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Copies c3.var into c2.var.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Returns *this (which is c2).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Step 2: (c2 = c3) = c1 → Now, c2 = c1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Copies c1.var into c2.var.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13304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F8DD-5CAA-464A-9413-3E926BFD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altLang="x-none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operator chaining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06930-83D7-4BC2-BD06-1AFDD77ED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28800"/>
            <a:ext cx="6096000" cy="4114799"/>
          </a:xfrm>
        </p:spPr>
      </p:pic>
    </p:spTree>
    <p:extLst>
      <p:ext uri="{BB962C8B-B14F-4D97-AF65-F5344CB8AC3E}">
        <p14:creationId xmlns:p14="http://schemas.microsoft.com/office/powerpoint/2010/main" val="36030066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B926-8A10-40B6-A53A-C1099E80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altLang="x-none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operator chaining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9CF7-28CC-479C-9456-B2A3C8B2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/>
              <a:t>If you are returning by value</a:t>
            </a:r>
            <a:endParaRPr lang="x-none" sz="4000" b="1" dirty="0"/>
          </a:p>
        </p:txBody>
      </p:sp>
    </p:spTree>
    <p:extLst>
      <p:ext uri="{BB962C8B-B14F-4D97-AF65-F5344CB8AC3E}">
        <p14:creationId xmlns:p14="http://schemas.microsoft.com/office/powerpoint/2010/main" val="17751732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B1BD-2686-406C-8FB4-43AB1641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Works fine when there is no parenthesis 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99F3-BEDB-4D10-B413-D6F14E151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// overloaded  (=) operator</a:t>
            </a:r>
          </a:p>
          <a:p>
            <a:r>
              <a:rPr lang="en-US" dirty="0"/>
              <a:t>      chain operator= (chain </a:t>
            </a:r>
            <a:r>
              <a:rPr lang="en-US" dirty="0" err="1"/>
              <a:t>rhs</a:t>
            </a:r>
            <a:r>
              <a:rPr lang="en-US" dirty="0"/>
              <a:t>) {</a:t>
            </a:r>
          </a:p>
          <a:p>
            <a:r>
              <a:rPr lang="en-US" dirty="0"/>
              <a:t>         this-&gt;var=</a:t>
            </a:r>
            <a:r>
              <a:rPr lang="en-US" dirty="0" err="1"/>
              <a:t>rhs.var</a:t>
            </a:r>
            <a:r>
              <a:rPr lang="en-US" dirty="0"/>
              <a:t>; // this pointer is optional here</a:t>
            </a:r>
          </a:p>
          <a:p>
            <a:r>
              <a:rPr lang="en-US" dirty="0"/>
              <a:t>         return *this; }};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	chain c1(2);</a:t>
            </a:r>
          </a:p>
          <a:p>
            <a:r>
              <a:rPr lang="en-US" dirty="0"/>
              <a:t>	chain c2 , c3;</a:t>
            </a:r>
          </a:p>
          <a:p>
            <a:r>
              <a:rPr lang="en-US" dirty="0"/>
              <a:t>           c2=c3=c1;</a:t>
            </a:r>
          </a:p>
          <a:p>
            <a:r>
              <a:rPr lang="en-US" dirty="0"/>
              <a:t>        c2.display();</a:t>
            </a:r>
          </a:p>
          <a:p>
            <a:r>
              <a:rPr lang="en-US" dirty="0"/>
              <a:t>        c1.display();</a:t>
            </a:r>
          </a:p>
          <a:p>
            <a:r>
              <a:rPr lang="en-US" dirty="0"/>
              <a:t>		c3.display();</a:t>
            </a:r>
          </a:p>
          <a:p>
            <a:r>
              <a:rPr lang="en-US" dirty="0"/>
              <a:t>          return 0;}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9444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04FD-316E-4278-A089-9C629546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altLang="x-none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operator chaining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12897-BEB5-42DC-90A7-5B2AA1D86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2362201"/>
            <a:ext cx="5589542" cy="3276600"/>
          </a:xfrm>
        </p:spPr>
      </p:pic>
    </p:spTree>
    <p:extLst>
      <p:ext uri="{BB962C8B-B14F-4D97-AF65-F5344CB8AC3E}">
        <p14:creationId xmlns:p14="http://schemas.microsoft.com/office/powerpoint/2010/main" val="29365176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BEEF-E652-41AA-BF2F-F73AE2D5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returning by value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8987-10C4-4E9B-9A23-3B294008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chain operator= (chain </a:t>
            </a:r>
            <a:r>
              <a:rPr lang="en-US" dirty="0" err="1"/>
              <a:t>rhs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this-&gt;var=</a:t>
            </a:r>
            <a:r>
              <a:rPr lang="en-US" dirty="0" err="1"/>
              <a:t>rhs.var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         return *this; }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	chain c1(2);</a:t>
            </a:r>
          </a:p>
          <a:p>
            <a:pPr marL="0" indent="0">
              <a:buNone/>
            </a:pPr>
            <a:r>
              <a:rPr lang="en-US" dirty="0"/>
              <a:t>	chain c2 , c3;</a:t>
            </a:r>
          </a:p>
          <a:p>
            <a:pPr marL="0" indent="0">
              <a:buNone/>
            </a:pPr>
            <a:r>
              <a:rPr lang="en-US" dirty="0"/>
              <a:t>           (c2=c3)=c1;</a:t>
            </a:r>
          </a:p>
          <a:p>
            <a:pPr marL="0" indent="0">
              <a:buNone/>
            </a:pPr>
            <a:r>
              <a:rPr lang="en-US" dirty="0"/>
              <a:t>        c2.display();</a:t>
            </a:r>
          </a:p>
          <a:p>
            <a:pPr marL="0" indent="0">
              <a:buNone/>
            </a:pPr>
            <a:r>
              <a:rPr lang="en-US" dirty="0"/>
              <a:t>        c1.display();</a:t>
            </a:r>
          </a:p>
          <a:p>
            <a:pPr marL="0" indent="0">
              <a:buNone/>
            </a:pPr>
            <a:r>
              <a:rPr lang="en-US" dirty="0"/>
              <a:t>	c3.display();</a:t>
            </a:r>
          </a:p>
          <a:p>
            <a:pPr marL="0" indent="0">
              <a:buNone/>
            </a:pPr>
            <a:r>
              <a:rPr lang="en-US" dirty="0"/>
              <a:t>          return 0;}</a:t>
            </a:r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44551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28E4-6A7C-4878-A856-A29031A0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altLang="x-none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operator chaining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E76A63-E867-4AD5-9D03-E356A4969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28524"/>
            <a:ext cx="5985731" cy="29339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CC261E-7D69-4B72-86A8-6559413803CF}"/>
              </a:ext>
            </a:extLst>
          </p:cNvPr>
          <p:cNvSpPr txBox="1"/>
          <p:nvPr/>
        </p:nvSpPr>
        <p:spPr>
          <a:xfrm flipH="1">
            <a:off x="1188719" y="5105400"/>
            <a:ext cx="704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 chaining is not possible by returning value you must return reference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5234180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D00A-9ABC-8D30-E448-7C355D80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/>
              <a:t>Issue: Returning by Value (chain operator=(chain </a:t>
            </a:r>
            <a:r>
              <a:rPr lang="en-US" altLang="en-US" sz="4400" dirty="0" err="1"/>
              <a:t>rhs</a:t>
            </a:r>
            <a:r>
              <a:rPr lang="en-US" altLang="en-US" sz="4400" dirty="0"/>
              <a:t>))</a:t>
            </a:r>
            <a:br>
              <a:rPr lang="en-US" altLang="en-US" sz="4400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623D29-2EFE-6006-A450-0F15A1B3F5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397914"/>
            <a:ext cx="875624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Your assignment operator is returning a copy instead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a reference.</a:t>
            </a:r>
            <a:br>
              <a:rPr lang="en-US" altLang="en-US" sz="2800" dirty="0"/>
            </a:br>
            <a:r>
              <a:rPr lang="en-US" altLang="en-US" sz="2800" dirty="0"/>
              <a:t>(c2 = c3) = c1;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dirty="0"/>
              <a:t>c2 = c3 returns a temporary object (copy) of c2.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/>
              <a:t>Then, = c1 is applied to this temporary copy, not c2 itself.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/>
              <a:t>This means c2 is not affected by c1, and its value remains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dirty="0"/>
              <a:t>from c3.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421002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21F5-671A-4E60-ACF1-1A430C90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Pass by value changes only reflect inside function scope not in main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55B75-D096-4BEF-80F1-7D8244D5D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#include&lt;iostream&gt;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class chain {</a:t>
            </a:r>
          </a:p>
          <a:p>
            <a:r>
              <a:rPr lang="en-US" dirty="0"/>
              <a:t>   private:</a:t>
            </a:r>
          </a:p>
          <a:p>
            <a:r>
              <a:rPr lang="en-US" dirty="0"/>
              <a:t>      int var;                       </a:t>
            </a:r>
          </a:p>
          <a:p>
            <a:r>
              <a:rPr lang="en-US" dirty="0"/>
              <a:t>   public:</a:t>
            </a:r>
          </a:p>
          <a:p>
            <a:r>
              <a:rPr lang="en-US" dirty="0"/>
              <a:t>chain(){</a:t>
            </a:r>
          </a:p>
          <a:p>
            <a:r>
              <a:rPr lang="en-US" dirty="0"/>
              <a:t>         var = 0; }</a:t>
            </a:r>
          </a:p>
          <a:p>
            <a:r>
              <a:rPr lang="en-US" dirty="0"/>
              <a:t>chain(int </a:t>
            </a:r>
            <a:r>
              <a:rPr lang="en-US" dirty="0" err="1"/>
              <a:t>val</a:t>
            </a:r>
            <a:r>
              <a:rPr lang="en-US" dirty="0"/>
              <a:t>){</a:t>
            </a:r>
          </a:p>
          <a:p>
            <a:r>
              <a:rPr lang="en-US" dirty="0"/>
              <a:t>         var = 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r>
              <a:rPr lang="en-US" dirty="0"/>
              <a:t>         }</a:t>
            </a:r>
          </a:p>
          <a:p>
            <a:r>
              <a:rPr lang="en-US" dirty="0"/>
              <a:t>void display() {</a:t>
            </a:r>
          </a:p>
          <a:p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&lt;&lt; "var: "&lt;&lt; var &lt;&lt;</a:t>
            </a:r>
            <a:r>
              <a:rPr lang="en-US" dirty="0" err="1"/>
              <a:t>endl</a:t>
            </a:r>
            <a:r>
              <a:rPr lang="en-US" dirty="0"/>
              <a:t>;     }</a:t>
            </a:r>
          </a:p>
          <a:p>
            <a:endParaRPr lang="en-US" dirty="0"/>
          </a:p>
          <a:p>
            <a:r>
              <a:rPr lang="en-US" dirty="0"/>
              <a:t>chain operator= (chain </a:t>
            </a:r>
            <a:r>
              <a:rPr lang="en-US" dirty="0" err="1"/>
              <a:t>rhs</a:t>
            </a:r>
            <a:r>
              <a:rPr lang="en-US" dirty="0"/>
              <a:t>) {</a:t>
            </a:r>
          </a:p>
          <a:p>
            <a:r>
              <a:rPr lang="en-US" dirty="0"/>
              <a:t>         this-&gt;var=</a:t>
            </a:r>
            <a:r>
              <a:rPr lang="en-US" dirty="0" err="1"/>
              <a:t>rhs.var</a:t>
            </a:r>
            <a:r>
              <a:rPr lang="en-US" dirty="0"/>
              <a:t>; </a:t>
            </a:r>
          </a:p>
          <a:p>
            <a:r>
              <a:rPr lang="en-US" dirty="0"/>
              <a:t>         </a:t>
            </a:r>
            <a:r>
              <a:rPr lang="en-US" dirty="0" err="1"/>
              <a:t>cout</a:t>
            </a:r>
            <a:r>
              <a:rPr lang="en-US" dirty="0"/>
              <a:t> &lt;&lt; "inside </a:t>
            </a:r>
            <a:r>
              <a:rPr lang="en-US" dirty="0" err="1"/>
              <a:t>func</a:t>
            </a:r>
            <a:r>
              <a:rPr lang="en-US" dirty="0"/>
              <a:t>" &lt;&lt; </a:t>
            </a:r>
            <a:r>
              <a:rPr lang="en-US" dirty="0" err="1"/>
              <a:t>rhs.var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 return *this; }</a:t>
            </a:r>
          </a:p>
          <a:p>
            <a:r>
              <a:rPr lang="en-US" dirty="0"/>
              <a:t>     };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	chain c1(2);</a:t>
            </a:r>
          </a:p>
          <a:p>
            <a:r>
              <a:rPr lang="en-US" dirty="0"/>
              <a:t>	chain c2 , c3;</a:t>
            </a:r>
          </a:p>
          <a:p>
            <a:r>
              <a:rPr lang="en-US" dirty="0"/>
              <a:t>           (c2=c3)=c1;</a:t>
            </a:r>
          </a:p>
          <a:p>
            <a:r>
              <a:rPr lang="en-US" dirty="0"/>
              <a:t>        c2.display();</a:t>
            </a:r>
          </a:p>
          <a:p>
            <a:r>
              <a:rPr lang="en-US" dirty="0"/>
              <a:t>        c1.display();</a:t>
            </a:r>
          </a:p>
          <a:p>
            <a:r>
              <a:rPr lang="en-US" dirty="0"/>
              <a:t>	c3.display();</a:t>
            </a:r>
          </a:p>
          <a:p>
            <a:r>
              <a:rPr lang="en-US" dirty="0"/>
              <a:t>          }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862315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C24A-2E24-4A16-9647-471E524D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924867-0997-47E1-B1B7-543C267C0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05000"/>
            <a:ext cx="6122883" cy="3246073"/>
          </a:xfrm>
        </p:spPr>
      </p:pic>
    </p:spTree>
    <p:extLst>
      <p:ext uri="{BB962C8B-B14F-4D97-AF65-F5344CB8AC3E}">
        <p14:creationId xmlns:p14="http://schemas.microsoft.com/office/powerpoint/2010/main" val="176678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Defining a new behavior for common operators of a language</a:t>
            </a:r>
          </a:p>
          <a:p>
            <a:endParaRPr lang="en-US" dirty="0"/>
          </a:p>
          <a:p>
            <a:r>
              <a:rPr lang="en-US" dirty="0"/>
              <a:t>C++ enables you to overload most operators to be sensitive to the context in which they’re used</a:t>
            </a:r>
          </a:p>
          <a:p>
            <a:endParaRPr lang="en-US" dirty="0"/>
          </a:p>
          <a:p>
            <a:r>
              <a:rPr lang="en-US" dirty="0"/>
              <a:t>Using operator overloading makes a program clearer than accomplishing the same operations with function calls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02BD-B646-499E-832D-12F7F34B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altLang="x-none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operator chaining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7B6A-AAE4-4B15-8984-4B88E06E0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for the hypothetical </a:t>
            </a:r>
            <a:r>
              <a:rPr lang="x-non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MyClass</a:t>
            </a:r>
            <a:r>
              <a:rPr lang="x-non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assignment operator, you would do something like this: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// Take a const-reference to the right-hand side of the assignment.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// Return a non-const reference to the left-hand side.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x-non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MyClass</a:t>
            </a:r>
            <a:r>
              <a:rPr lang="x-non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x-non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MyClass</a:t>
            </a:r>
            <a:r>
              <a:rPr lang="x-non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::operator=(const </a:t>
            </a:r>
            <a:r>
              <a:rPr lang="x-non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MyClass</a:t>
            </a:r>
            <a:r>
              <a:rPr lang="x-non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</a:t>
            </a:r>
            <a:r>
              <a:rPr lang="x-non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rhs</a:t>
            </a:r>
            <a:r>
              <a:rPr lang="x-non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...  // Do the assignment operation!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*this;  // Return a reference to myself.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36528579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0763-C210-479B-9937-F6CEE4F2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altLang="x-none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operator chaining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2904D-1161-40CC-96AD-B51ACF3DC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Remember, this is a pointer to the object that the member function is being called on. Since a = b is treated as </a:t>
            </a:r>
            <a:r>
              <a:rPr lang="x-non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a.operator</a:t>
            </a:r>
            <a:r>
              <a:rPr lang="x-non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=(b), you can see why it makes sense to return the object that the function is called on; object a is the left-hand side.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But, the member function needs to return a reference to the object, not a pointer to the object. So, it returns *this, which returns what this points at (i.e. the object), not the pointer itself. (In C++, instances are turned into references, and vice versa, pretty much automatically, so even though *this is an instance, C++ implicitly converts it into a reference to the instance.)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66487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For +=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Vector&amp; operator += (const Vector &amp;ob)</a:t>
            </a:r>
          </a:p>
          <a:p>
            <a:pPr>
              <a:buNone/>
            </a:pPr>
            <a:r>
              <a:rPr lang="en-US" b="1" dirty="0"/>
              <a:t>{</a:t>
            </a:r>
            <a:br>
              <a:rPr lang="en-US" b="1" dirty="0"/>
            </a:br>
            <a:r>
              <a:rPr lang="en-US" b="1" dirty="0"/>
              <a:t>	x += ob.x;</a:t>
            </a:r>
          </a:p>
          <a:p>
            <a:pPr>
              <a:buNone/>
            </a:pPr>
            <a:r>
              <a:rPr lang="en-US" b="1" dirty="0"/>
              <a:t>		y += ob.y;</a:t>
            </a:r>
          </a:p>
          <a:p>
            <a:pPr>
              <a:buNone/>
            </a:pPr>
            <a:r>
              <a:rPr lang="en-US" b="1" dirty="0"/>
              <a:t>		return *this;</a:t>
            </a:r>
          </a:p>
          <a:p>
            <a:pPr>
              <a:buNone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65435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For Unary - operator (Negation)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Vector operator – ( ) const</a:t>
            </a:r>
          </a:p>
          <a:p>
            <a:pPr>
              <a:buNone/>
            </a:pPr>
            <a:r>
              <a:rPr lang="en-US" b="1" dirty="0"/>
              <a:t>{</a:t>
            </a:r>
            <a:br>
              <a:rPr lang="en-US" b="1" dirty="0"/>
            </a:br>
            <a:r>
              <a:rPr lang="en-US" b="1" dirty="0"/>
              <a:t>	Vector temp;</a:t>
            </a:r>
          </a:p>
          <a:p>
            <a:pPr>
              <a:buNone/>
            </a:pPr>
            <a:r>
              <a:rPr lang="en-US" b="1" dirty="0"/>
              <a:t>		temp.x = -x;</a:t>
            </a:r>
          </a:p>
          <a:p>
            <a:pPr>
              <a:buNone/>
            </a:pPr>
            <a:r>
              <a:rPr lang="en-US" b="1" dirty="0"/>
              <a:t>		temp.y = -y;</a:t>
            </a:r>
          </a:p>
          <a:p>
            <a:pPr>
              <a:buNone/>
            </a:pPr>
            <a:r>
              <a:rPr lang="en-US" b="1" dirty="0"/>
              <a:t>		return temp;</a:t>
            </a:r>
          </a:p>
          <a:p>
            <a:pPr>
              <a:buNone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3867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Overriding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C8D9-A388-002D-DFB1-19719F39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operators are overloaded as member functions, they must be non-static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DAF00-7BB5-C148-048D-81474210F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operators are overloaded as </a:t>
            </a:r>
            <a:r>
              <a:rPr lang="en-US" b="1" dirty="0"/>
              <a:t>member functions</a:t>
            </a:r>
            <a:r>
              <a:rPr lang="en-US" dirty="0"/>
              <a:t>, they must be </a:t>
            </a:r>
            <a:r>
              <a:rPr lang="en-US" b="1" dirty="0"/>
              <a:t>non-static</a:t>
            </a:r>
            <a:r>
              <a:rPr lang="en-US" dirty="0"/>
              <a:t> because they operate on </a:t>
            </a:r>
            <a:r>
              <a:rPr lang="en-US" b="1" dirty="0"/>
              <a:t>instances</a:t>
            </a:r>
            <a:r>
              <a:rPr lang="en-US" dirty="0"/>
              <a:t> of a class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Static Functions Do Not Have this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A static function does not have access to this, meaning it cannot directly access instance variables.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Since operator overloading usually involves modifying or accessing object attributes, a static function would not work properly.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9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8650</TotalTime>
  <Words>4290</Words>
  <Application>Microsoft Office PowerPoint</Application>
  <PresentationFormat>On-screen Show (4:3)</PresentationFormat>
  <Paragraphs>630</Paragraphs>
  <Slides>84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9" baseType="lpstr">
      <vt:lpstr>Arial</vt:lpstr>
      <vt:lpstr>Calibri</vt:lpstr>
      <vt:lpstr>Roboto</vt:lpstr>
      <vt:lpstr>urw-din</vt:lpstr>
      <vt:lpstr>Office Theme</vt:lpstr>
      <vt:lpstr>Object-oriented Programming</vt:lpstr>
      <vt:lpstr>default arguments in c++</vt:lpstr>
      <vt:lpstr>Rule 1</vt:lpstr>
      <vt:lpstr>PowerPoint Presentation</vt:lpstr>
      <vt:lpstr>Rule 2</vt:lpstr>
      <vt:lpstr>PowerPoint Presentation</vt:lpstr>
      <vt:lpstr>Operator Overloading</vt:lpstr>
      <vt:lpstr>Operator Overloading</vt:lpstr>
      <vt:lpstr>When operators are overloaded as member functions, they must be non-static </vt:lpstr>
      <vt:lpstr>Operator Overloading</vt:lpstr>
      <vt:lpstr>Operator Overloading</vt:lpstr>
      <vt:lpstr>LIST OF OPERATORS THAT CAN’T BE OVERLOADED</vt:lpstr>
      <vt:lpstr>BUILT IN OVERLOADS</vt:lpstr>
      <vt:lpstr>Works fine</vt:lpstr>
      <vt:lpstr>Output?</vt:lpstr>
      <vt:lpstr>Output?</vt:lpstr>
      <vt:lpstr>Output</vt:lpstr>
      <vt:lpstr>criteria/rules to define the operator function:</vt:lpstr>
      <vt:lpstr>Syntax of Operator Overloading</vt:lpstr>
      <vt:lpstr>Example of Operator Overloading</vt:lpstr>
      <vt:lpstr>Example of Operator Overloading</vt:lpstr>
      <vt:lpstr>Example of Operator Overloading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Prefix Increment (++i) </vt:lpstr>
      <vt:lpstr>Postfix Increment (i++) </vt:lpstr>
      <vt:lpstr>Difference between post and prefix</vt:lpstr>
      <vt:lpstr>PowerPoint Presentation</vt:lpstr>
      <vt:lpstr>For Prefix ++ operator</vt:lpstr>
      <vt:lpstr>For Prefix ++ operator</vt:lpstr>
      <vt:lpstr>Prefix (++obj) works by first incrementing and then  returning the object.  Returning *this allows chaining (++(++obj);). </vt:lpstr>
      <vt:lpstr>PowerPoint Presentation</vt:lpstr>
      <vt:lpstr>execution order</vt:lpstr>
      <vt:lpstr>Output?</vt:lpstr>
      <vt:lpstr>PowerPoint Presentation</vt:lpstr>
      <vt:lpstr>PowerPoint Presentation</vt:lpstr>
      <vt:lpstr>distinguish between post and prefix</vt:lpstr>
      <vt:lpstr>For Postfix ++ Operator</vt:lpstr>
      <vt:lpstr>PowerPoint Presentation</vt:lpstr>
      <vt:lpstr>PowerPoint Presentation</vt:lpstr>
      <vt:lpstr>It should return old value as postfix rules</vt:lpstr>
      <vt:lpstr>Correct code for postfix</vt:lpstr>
      <vt:lpstr>PowerPoint Presentation</vt:lpstr>
      <vt:lpstr>Output?</vt:lpstr>
      <vt:lpstr>Output?</vt:lpstr>
      <vt:lpstr>Output</vt:lpstr>
      <vt:lpstr>Why Not return *this; in Postfix?  </vt:lpstr>
      <vt:lpstr>PowerPoint Presentation</vt:lpstr>
      <vt:lpstr>PowerPoint Presentation</vt:lpstr>
      <vt:lpstr>Restrictions on Operator Overloading</vt:lpstr>
      <vt:lpstr>Assignment Operator = </vt:lpstr>
      <vt:lpstr>PowerPoint Presentation</vt:lpstr>
      <vt:lpstr>operator chaining</vt:lpstr>
      <vt:lpstr>operator chaining</vt:lpstr>
      <vt:lpstr>operator chaining with =</vt:lpstr>
      <vt:lpstr>PowerPoint Presentation</vt:lpstr>
      <vt:lpstr>Explanation: </vt:lpstr>
      <vt:lpstr>operator chaining</vt:lpstr>
      <vt:lpstr>operator chaining</vt:lpstr>
      <vt:lpstr>operator chaining</vt:lpstr>
      <vt:lpstr>operator chaining</vt:lpstr>
      <vt:lpstr>operator chaining</vt:lpstr>
      <vt:lpstr>PowerPoint Presentation</vt:lpstr>
      <vt:lpstr>operator chaining</vt:lpstr>
      <vt:lpstr>operator chaining</vt:lpstr>
      <vt:lpstr>Works fine when there is no parenthesis </vt:lpstr>
      <vt:lpstr>operator chaining</vt:lpstr>
      <vt:lpstr>If you are returning by value</vt:lpstr>
      <vt:lpstr>operator chaining</vt:lpstr>
      <vt:lpstr>Issue: Returning by Value (chain operator=(chain rhs)) </vt:lpstr>
      <vt:lpstr>In Pass by value changes only reflect inside function scope not in main</vt:lpstr>
      <vt:lpstr>PowerPoint Presentation</vt:lpstr>
      <vt:lpstr>operator chaining</vt:lpstr>
      <vt:lpstr>operator chaining</vt:lpstr>
      <vt:lpstr>For += operator</vt:lpstr>
      <vt:lpstr>For Unary - operator (Negation)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Zain</dc:creator>
  <cp:lastModifiedBy>Jahanzeb Mukhtar</cp:lastModifiedBy>
  <cp:revision>39</cp:revision>
  <dcterms:created xsi:type="dcterms:W3CDTF">2019-03-13T20:10:42Z</dcterms:created>
  <dcterms:modified xsi:type="dcterms:W3CDTF">2025-03-20T08:38:11Z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2025-03-16T12:10:20Z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af56bd47-835b-443d-9efc-9b5e54a6a155</vt:lpwstr>
  </property>
  <property fmtid="{D5CDD505-2E9C-101B-9397-08002B2CF9AE}" pid="7" name="MSIP_Label_defa4170-0d19-0005-0004-bc88714345d2_ActionId">
    <vt:lpwstr>4c6e5af2-5679-41f4-a6ab-5752b8368ce1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