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91" r:id="rId3"/>
    <p:sldId id="257" r:id="rId4"/>
    <p:sldId id="276" r:id="rId5"/>
    <p:sldId id="258" r:id="rId6"/>
    <p:sldId id="259" r:id="rId7"/>
    <p:sldId id="260" r:id="rId8"/>
    <p:sldId id="261" r:id="rId9"/>
    <p:sldId id="262" r:id="rId10"/>
    <p:sldId id="277" r:id="rId11"/>
    <p:sldId id="278" r:id="rId12"/>
    <p:sldId id="279" r:id="rId13"/>
    <p:sldId id="280" r:id="rId14"/>
    <p:sldId id="263" r:id="rId15"/>
    <p:sldId id="310" r:id="rId16"/>
    <p:sldId id="264" r:id="rId17"/>
    <p:sldId id="265" r:id="rId18"/>
    <p:sldId id="266" r:id="rId19"/>
    <p:sldId id="267" r:id="rId20"/>
    <p:sldId id="290" r:id="rId21"/>
    <p:sldId id="281" r:id="rId22"/>
    <p:sldId id="312" r:id="rId23"/>
    <p:sldId id="282" r:id="rId24"/>
    <p:sldId id="283" r:id="rId25"/>
    <p:sldId id="284" r:id="rId26"/>
    <p:sldId id="285" r:id="rId27"/>
    <p:sldId id="286" r:id="rId28"/>
    <p:sldId id="314" r:id="rId29"/>
    <p:sldId id="315" r:id="rId30"/>
    <p:sldId id="316" r:id="rId31"/>
    <p:sldId id="317" r:id="rId32"/>
    <p:sldId id="274" r:id="rId33"/>
    <p:sldId id="275" r:id="rId34"/>
    <p:sldId id="273" r:id="rId35"/>
    <p:sldId id="270" r:id="rId36"/>
    <p:sldId id="271" r:id="rId37"/>
    <p:sldId id="269" r:id="rId38"/>
    <p:sldId id="272" r:id="rId39"/>
    <p:sldId id="327" r:id="rId40"/>
    <p:sldId id="325" r:id="rId41"/>
    <p:sldId id="326" r:id="rId42"/>
    <p:sldId id="292" r:id="rId43"/>
    <p:sldId id="293" r:id="rId44"/>
    <p:sldId id="311" r:id="rId45"/>
    <p:sldId id="294" r:id="rId46"/>
    <p:sldId id="296" r:id="rId47"/>
    <p:sldId id="297" r:id="rId48"/>
    <p:sldId id="298" r:id="rId49"/>
    <p:sldId id="300" r:id="rId50"/>
    <p:sldId id="301" r:id="rId51"/>
    <p:sldId id="306" r:id="rId52"/>
    <p:sldId id="307" r:id="rId53"/>
    <p:sldId id="302" r:id="rId54"/>
    <p:sldId id="303" r:id="rId55"/>
    <p:sldId id="304" r:id="rId56"/>
    <p:sldId id="305" r:id="rId57"/>
    <p:sldId id="308" r:id="rId58"/>
    <p:sldId id="309" r:id="rId59"/>
    <p:sldId id="318" r:id="rId60"/>
    <p:sldId id="299" r:id="rId61"/>
    <p:sldId id="319" r:id="rId62"/>
    <p:sldId id="320" r:id="rId63"/>
    <p:sldId id="321" r:id="rId64"/>
    <p:sldId id="324" r:id="rId65"/>
    <p:sldId id="323" r:id="rId66"/>
    <p:sldId id="322" r:id="rId67"/>
    <p:sldId id="31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15D8B-68AA-4A8D-9BD3-71A36B8F17D4}" v="1" dt="2025-03-23T01:43:13.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161" autoAdjust="0"/>
  </p:normalViewPr>
  <p:slideViewPr>
    <p:cSldViewPr snapToGrid="0">
      <p:cViewPr varScale="1">
        <p:scale>
          <a:sx n="98" d="100"/>
          <a:sy n="98" d="100"/>
        </p:scale>
        <p:origin x="11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anzeb Mukhtar" userId="cdea816e-09fc-49d8-ab0d-1dfa411d0dba" providerId="ADAL" clId="{41515D8B-68AA-4A8D-9BD3-71A36B8F17D4}"/>
    <pc:docChg chg="addSld modSld">
      <pc:chgData name="Jahanzeb Mukhtar" userId="cdea816e-09fc-49d8-ab0d-1dfa411d0dba" providerId="ADAL" clId="{41515D8B-68AA-4A8D-9BD3-71A36B8F17D4}" dt="2025-03-23T01:43:13.881" v="0"/>
      <pc:docMkLst>
        <pc:docMk/>
      </pc:docMkLst>
      <pc:sldChg chg="add">
        <pc:chgData name="Jahanzeb Mukhtar" userId="cdea816e-09fc-49d8-ab0d-1dfa411d0dba" providerId="ADAL" clId="{41515D8B-68AA-4A8D-9BD3-71A36B8F17D4}" dt="2025-03-23T01:43:13.881" v="0"/>
        <pc:sldMkLst>
          <pc:docMk/>
          <pc:sldMk cId="1052042572" sldId="325"/>
        </pc:sldMkLst>
      </pc:sldChg>
      <pc:sldChg chg="add">
        <pc:chgData name="Jahanzeb Mukhtar" userId="cdea816e-09fc-49d8-ab0d-1dfa411d0dba" providerId="ADAL" clId="{41515D8B-68AA-4A8D-9BD3-71A36B8F17D4}" dt="2025-03-23T01:43:13.881" v="0"/>
        <pc:sldMkLst>
          <pc:docMk/>
          <pc:sldMk cId="1814218651" sldId="326"/>
        </pc:sldMkLst>
      </pc:sldChg>
      <pc:sldChg chg="add">
        <pc:chgData name="Jahanzeb Mukhtar" userId="cdea816e-09fc-49d8-ab0d-1dfa411d0dba" providerId="ADAL" clId="{41515D8B-68AA-4A8D-9BD3-71A36B8F17D4}" dt="2025-03-23T01:43:13.881" v="0"/>
        <pc:sldMkLst>
          <pc:docMk/>
          <pc:sldMk cId="187546220" sldId="3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EA7B1-9257-43DA-82BC-EF9E95A5890C}"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822B7-015D-4BF7-937D-9BDAD6857949}" type="slidenum">
              <a:rPr lang="en-US" smtClean="0"/>
              <a:t>‹#›</a:t>
            </a:fld>
            <a:endParaRPr lang="en-US"/>
          </a:p>
        </p:txBody>
      </p:sp>
    </p:spTree>
    <p:extLst>
      <p:ext uri="{BB962C8B-B14F-4D97-AF65-F5344CB8AC3E}">
        <p14:creationId xmlns:p14="http://schemas.microsoft.com/office/powerpoint/2010/main" val="331387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1822B7-015D-4BF7-937D-9BDAD6857949}" type="slidenum">
              <a:rPr lang="en-US" smtClean="0"/>
              <a:t>65</a:t>
            </a:fld>
            <a:endParaRPr lang="en-US"/>
          </a:p>
        </p:txBody>
      </p:sp>
    </p:spTree>
    <p:extLst>
      <p:ext uri="{BB962C8B-B14F-4D97-AF65-F5344CB8AC3E}">
        <p14:creationId xmlns:p14="http://schemas.microsoft.com/office/powerpoint/2010/main" val="132562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D668-CB3D-427E-B404-71616C639D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DACD4D-BD31-4BEC-BEE6-4E153AB14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35401-A83A-4116-B0EB-3F53D135D8D7}"/>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756028E9-FD18-46A0-9168-11B6B6668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663DB-8259-4081-9E09-4A7E8954E718}"/>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5047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7257-3CF2-452F-8C57-38EB7A569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768CA-EFFE-484C-BF09-3EEF770AE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9C777-1AFB-45DD-B8FE-F0467A8B18E5}"/>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FBA6D70D-8CA3-4DE9-8A90-132764312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AA889-17E4-4D28-B448-822CA0CE7726}"/>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41300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A5960-7AE3-430F-82F6-177C1F91E4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F9D4E2-6A1E-4731-AC9D-0E0E9580C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DB9E-7ED4-434C-9968-956D40F47651}"/>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490B9491-306D-4737-AA05-4AA2F29D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07EA5-DAC5-49F3-93C6-BFBD76591733}"/>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313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899C-C36B-489B-BDE2-7E0931C87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767E2-E336-4423-904E-0E8CA1D232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21EA9-02D1-4647-ADB7-5B92F9E545A6}"/>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6816FAFF-FF0D-42B8-BFB7-F5B781DCB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FF56D-EF88-4FFA-B46A-3B19C329047A}"/>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411003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00B-31FF-439C-9221-83975E952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083F8A-F56C-4DBE-81B1-41F42FC1C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AD702-93B0-4A71-94FA-86D8FA331337}"/>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D7BEE525-9FD8-43DD-BD6B-24FE08564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66CB5-FC70-455B-86AE-00EDD4F5ABD5}"/>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41643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67D0-7340-4E3C-B89A-32A1A58A6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E4404-0ABF-466C-9D04-A15B585D1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DD887-9BA5-44CA-9538-853E439ED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5FC87-5355-442C-B713-3D4BB1679508}"/>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6" name="Footer Placeholder 5">
            <a:extLst>
              <a:ext uri="{FF2B5EF4-FFF2-40B4-BE49-F238E27FC236}">
                <a16:creationId xmlns:a16="http://schemas.microsoft.com/office/drawing/2014/main" id="{6186FFDC-2FE4-4DDC-85D2-4D9C25AF2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8D73C-0AEF-4533-B72B-C2307A11DEC2}"/>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25615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FCFA-00DA-4D45-9550-A0208C219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9E14C-4F13-4A36-93DF-8BC352484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50C0E-3967-4AAE-92B7-E6C4CDBCA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7B9C6-58ED-4929-B973-50F9967E5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603D0-D979-4D35-9D7D-1B157E6BA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66187-711D-478A-9E67-49FAE894F765}"/>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8" name="Footer Placeholder 7">
            <a:extLst>
              <a:ext uri="{FF2B5EF4-FFF2-40B4-BE49-F238E27FC236}">
                <a16:creationId xmlns:a16="http://schemas.microsoft.com/office/drawing/2014/main" id="{5F958EDC-E75A-4A83-AD3B-6FC1D9739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72998-342D-4C51-BCCE-F6FA52F5CD01}"/>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42443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03B3-C9D6-44DB-8C4F-331480C52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844F5-0E0E-4B14-935C-FA3CDB78E431}"/>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4" name="Footer Placeholder 3">
            <a:extLst>
              <a:ext uri="{FF2B5EF4-FFF2-40B4-BE49-F238E27FC236}">
                <a16:creationId xmlns:a16="http://schemas.microsoft.com/office/drawing/2014/main" id="{9F4EBB20-0F07-4F85-9B4A-F13FF1AAF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B53A8-EA7C-4228-B3AD-9F00F9D4631D}"/>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307865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47278-9115-4179-95FB-BD569D719479}"/>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3" name="Footer Placeholder 2">
            <a:extLst>
              <a:ext uri="{FF2B5EF4-FFF2-40B4-BE49-F238E27FC236}">
                <a16:creationId xmlns:a16="http://schemas.microsoft.com/office/drawing/2014/main" id="{E20BFA17-6521-4C4E-AB0B-3D1BC048F9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B2F201-A581-46B1-882F-084CF51AE573}"/>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64351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63BD-3D55-4A66-874D-015FADFBC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898B2-61A7-4EB5-A1EF-4A9950810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F4745E-82EA-4D64-AB33-4CBA67573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87D71-6779-4733-BED1-B640A3BB49DE}"/>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6" name="Footer Placeholder 5">
            <a:extLst>
              <a:ext uri="{FF2B5EF4-FFF2-40B4-BE49-F238E27FC236}">
                <a16:creationId xmlns:a16="http://schemas.microsoft.com/office/drawing/2014/main" id="{986FE2C1-99BE-48F8-BE70-69988F305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87782-5038-4F34-B918-7111DC6EAFB6}"/>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37986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DC42-BB0D-4CE9-82E9-735B5B70E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6985F-D4E9-495F-BCC0-4CFB8AB78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E67AAA-C110-4B2D-A3A3-FF635347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21937-5B83-486C-B6A2-EBD82165964A}"/>
              </a:ext>
            </a:extLst>
          </p:cNvPr>
          <p:cNvSpPr>
            <a:spLocks noGrp="1"/>
          </p:cNvSpPr>
          <p:nvPr>
            <p:ph type="dt" sz="half" idx="10"/>
          </p:nvPr>
        </p:nvSpPr>
        <p:spPr/>
        <p:txBody>
          <a:bodyPr/>
          <a:lstStyle/>
          <a:p>
            <a:fld id="{8714F01D-591E-4B8A-91F7-424F295EE15E}" type="datetimeFigureOut">
              <a:rPr lang="en-US" smtClean="0"/>
              <a:t>3/23/2025</a:t>
            </a:fld>
            <a:endParaRPr lang="en-US"/>
          </a:p>
        </p:txBody>
      </p:sp>
      <p:sp>
        <p:nvSpPr>
          <p:cNvPr id="6" name="Footer Placeholder 5">
            <a:extLst>
              <a:ext uri="{FF2B5EF4-FFF2-40B4-BE49-F238E27FC236}">
                <a16:creationId xmlns:a16="http://schemas.microsoft.com/office/drawing/2014/main" id="{B37AE3A3-E2E8-475A-9D70-2634D3B6A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7475D-2093-4E9B-B4D8-E78D647DB558}"/>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02154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19307-D124-4666-B122-C49F7A89F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A52EF6-6503-4E9B-B69C-2D3DE6F3E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D4656-7645-4913-B8AA-20094A1EC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4F01D-591E-4B8A-91F7-424F295EE15E}" type="datetimeFigureOut">
              <a:rPr lang="en-US" smtClean="0"/>
              <a:t>3/23/2025</a:t>
            </a:fld>
            <a:endParaRPr lang="en-US"/>
          </a:p>
        </p:txBody>
      </p:sp>
      <p:sp>
        <p:nvSpPr>
          <p:cNvPr id="5" name="Footer Placeholder 4">
            <a:extLst>
              <a:ext uri="{FF2B5EF4-FFF2-40B4-BE49-F238E27FC236}">
                <a16:creationId xmlns:a16="http://schemas.microsoft.com/office/drawing/2014/main" id="{A67152AA-9604-41E6-B7A2-A83449ABC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E3915-20D2-4BB8-9434-F2BDF0994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54FCB-A8BE-417B-A420-1F7F314B9278}" type="slidenum">
              <a:rPr lang="en-US" smtClean="0"/>
              <a:t>‹#›</a:t>
            </a:fld>
            <a:endParaRPr lang="en-US"/>
          </a:p>
        </p:txBody>
      </p:sp>
    </p:spTree>
    <p:extLst>
      <p:ext uri="{BB962C8B-B14F-4D97-AF65-F5344CB8AC3E}">
        <p14:creationId xmlns:p14="http://schemas.microsoft.com/office/powerpoint/2010/main" val="2792890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3288-C963-4E32-BB7B-7834BBD213D9}"/>
              </a:ext>
            </a:extLst>
          </p:cNvPr>
          <p:cNvSpPr>
            <a:spLocks noGrp="1"/>
          </p:cNvSpPr>
          <p:nvPr>
            <p:ph type="ctrTitle"/>
          </p:nvPr>
        </p:nvSpPr>
        <p:spPr/>
        <p:txBody>
          <a:bodyPr/>
          <a:lstStyle/>
          <a:p>
            <a:r>
              <a:rPr lang="en-US" b="1" dirty="0"/>
              <a:t>Object Oriented Programming</a:t>
            </a:r>
          </a:p>
        </p:txBody>
      </p:sp>
      <p:sp>
        <p:nvSpPr>
          <p:cNvPr id="3" name="Subtitle 2">
            <a:extLst>
              <a:ext uri="{FF2B5EF4-FFF2-40B4-BE49-F238E27FC236}">
                <a16:creationId xmlns:a16="http://schemas.microsoft.com/office/drawing/2014/main" id="{1A54314A-2223-4A27-A9CA-DCDC00B0F6AE}"/>
              </a:ext>
            </a:extLst>
          </p:cNvPr>
          <p:cNvSpPr>
            <a:spLocks noGrp="1"/>
          </p:cNvSpPr>
          <p:nvPr>
            <p:ph type="subTitle" idx="1"/>
          </p:nvPr>
        </p:nvSpPr>
        <p:spPr/>
        <p:txBody>
          <a:bodyPr/>
          <a:lstStyle/>
          <a:p>
            <a:r>
              <a:rPr lang="en-US" b="1" dirty="0"/>
              <a:t>Week 9</a:t>
            </a:r>
          </a:p>
        </p:txBody>
      </p:sp>
    </p:spTree>
    <p:extLst>
      <p:ext uri="{BB962C8B-B14F-4D97-AF65-F5344CB8AC3E}">
        <p14:creationId xmlns:p14="http://schemas.microsoft.com/office/powerpoint/2010/main" val="17727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FD4E-AC8D-4312-887E-6221E3C40E74}"/>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CFE493CD-4F64-45BA-83FC-3F9DF0ADB9B7}"/>
              </a:ext>
            </a:extLst>
          </p:cNvPr>
          <p:cNvSpPr>
            <a:spLocks noGrp="1"/>
          </p:cNvSpPr>
          <p:nvPr>
            <p:ph idx="1"/>
          </p:nvPr>
        </p:nvSpPr>
        <p:spPr/>
        <p:txBody>
          <a:bodyPr/>
          <a:lstStyle/>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err="1">
                <a:solidFill>
                  <a:srgbClr val="000000"/>
                </a:solidFill>
                <a:effectLst/>
                <a:latin typeface="Arial" panose="020B0604020202020204" pitchFamily="34" charset="0"/>
                <a:ea typeface="Calibri" panose="020F0502020204030204" pitchFamily="34" charset="0"/>
              </a:rPr>
              <a:t>obj.a</a:t>
            </a:r>
            <a:r>
              <a:rPr lang="en-US" b="1" dirty="0">
                <a:solidFill>
                  <a:srgbClr val="000000"/>
                </a:solidFill>
                <a:effectLst/>
                <a:latin typeface="Arial" panose="020B0604020202020204" pitchFamily="34" charset="0"/>
                <a:ea typeface="Calibri" panose="020F0502020204030204" pitchFamily="34" charset="0"/>
              </a:rPr>
              <a:t> = 3; //Error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err="1">
                <a:solidFill>
                  <a:srgbClr val="000000"/>
                </a:solidFill>
                <a:effectLst/>
                <a:latin typeface="Arial" panose="020B0604020202020204" pitchFamily="34" charset="0"/>
                <a:ea typeface="Calibri" panose="020F0502020204030204" pitchFamily="34" charset="0"/>
              </a:rPr>
              <a:t>obj.b</a:t>
            </a:r>
            <a:r>
              <a:rPr lang="en-US" b="1" dirty="0">
                <a:solidFill>
                  <a:srgbClr val="000000"/>
                </a:solidFill>
                <a:effectLst/>
                <a:latin typeface="Arial" panose="020B0604020202020204" pitchFamily="34" charset="0"/>
                <a:ea typeface="Calibri" panose="020F0502020204030204" pitchFamily="34" charset="0"/>
              </a:rPr>
              <a:t> = 4; //Error } </a:t>
            </a:r>
            <a:endParaRPr lang="en-US" dirty="0">
              <a:solidFill>
                <a:srgbClr val="000000"/>
              </a:solidFill>
              <a:effectLst/>
              <a:latin typeface="Calibri" panose="020F0502020204030204" pitchFamily="34" charset="0"/>
              <a:ea typeface="Calibri" panose="020F0502020204030204" pitchFamily="34" charset="0"/>
            </a:endParaRPr>
          </a:p>
          <a:p>
            <a:r>
              <a:rPr lang="en-US" sz="2400" dirty="0">
                <a:effectLst/>
                <a:latin typeface="Arial" panose="020B0604020202020204" pitchFamily="34" charset="0"/>
                <a:ea typeface="Calibri" panose="020F0502020204030204" pitchFamily="34" charset="0"/>
              </a:rPr>
              <a:t>In order to access the member variables of the class, we must make function friend of that class</a:t>
            </a:r>
            <a:endParaRPr lang="en-US" sz="3600" dirty="0"/>
          </a:p>
        </p:txBody>
      </p:sp>
    </p:spTree>
    <p:extLst>
      <p:ext uri="{BB962C8B-B14F-4D97-AF65-F5344CB8AC3E}">
        <p14:creationId xmlns:p14="http://schemas.microsoft.com/office/powerpoint/2010/main" val="236592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769-112D-474E-BABA-B5ED33D29871}"/>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F7682932-D84F-4B5E-94E0-6366AC6E3752}"/>
              </a:ext>
            </a:extLst>
          </p:cNvPr>
          <p:cNvSpPr>
            <a:spLocks noGrp="1"/>
          </p:cNvSpPr>
          <p:nvPr>
            <p:ph idx="1"/>
          </p:nvPr>
        </p:nvSpPr>
        <p:spPr/>
        <p:txBody>
          <a:bodyPr/>
          <a:lstStyle/>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class X {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private: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int a, b; </a:t>
            </a:r>
          </a:p>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public: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friend 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dirty="0">
                <a:solidFill>
                  <a:srgbClr val="000000"/>
                </a:solidFill>
                <a:effectLst/>
                <a:latin typeface="Arial" panose="020B0604020202020204" pitchFamily="34" charset="0"/>
                <a:ea typeface="Calibri" panose="020F0502020204030204" pitchFamily="34" charset="0"/>
              </a:rPr>
              <a:t>Now the function DoSomething can access data members of </a:t>
            </a:r>
            <a:r>
              <a:rPr lang="en-US" b="1" dirty="0">
                <a:solidFill>
                  <a:srgbClr val="000000"/>
                </a:solidFill>
                <a:effectLst/>
                <a:latin typeface="Arial" panose="020B0604020202020204" pitchFamily="34" charset="0"/>
                <a:ea typeface="Calibri" panose="020F0502020204030204" pitchFamily="34" charset="0"/>
              </a:rPr>
              <a:t>class X </a:t>
            </a:r>
          </a:p>
          <a:p>
            <a:pPr marL="0" marR="0">
              <a:spcBef>
                <a:spcPts val="0"/>
              </a:spcBef>
              <a:spcAft>
                <a:spcPts val="0"/>
              </a:spcAft>
            </a:pPr>
            <a:r>
              <a:rPr lang="en-US" b="1" dirty="0">
                <a:solidFill>
                  <a:srgbClr val="000000"/>
                </a:solidFill>
                <a:effectLst/>
                <a:latin typeface="Arial" panose="020B0604020202020204" pitchFamily="34" charset="0"/>
                <a:ea typeface="Calibri" panose="020F0502020204030204" pitchFamily="34" charset="0"/>
              </a:rPr>
              <a:t>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err="1">
                <a:solidFill>
                  <a:srgbClr val="000000"/>
                </a:solidFill>
                <a:effectLst/>
                <a:latin typeface="Arial" panose="020B0604020202020204" pitchFamily="34" charset="0"/>
                <a:ea typeface="Calibri" panose="020F0502020204030204" pitchFamily="34" charset="0"/>
              </a:rPr>
              <a:t>obj.a</a:t>
            </a:r>
            <a:r>
              <a:rPr lang="en-US" b="1" dirty="0">
                <a:solidFill>
                  <a:srgbClr val="000000"/>
                </a:solidFill>
                <a:effectLst/>
                <a:latin typeface="Arial" panose="020B0604020202020204" pitchFamily="34" charset="0"/>
                <a:ea typeface="Calibri" panose="020F0502020204030204" pitchFamily="34" charset="0"/>
              </a:rPr>
              <a:t> = 3; </a:t>
            </a:r>
            <a:endParaRPr lang="en-US"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b="1" dirty="0" err="1">
                <a:solidFill>
                  <a:srgbClr val="000000"/>
                </a:solidFill>
                <a:effectLst/>
                <a:latin typeface="Arial" panose="020B0604020202020204" pitchFamily="34" charset="0"/>
                <a:ea typeface="Calibri" panose="020F0502020204030204" pitchFamily="34" charset="0"/>
              </a:rPr>
              <a:t>obj.b</a:t>
            </a:r>
            <a:r>
              <a:rPr lang="en-US" b="1" dirty="0">
                <a:solidFill>
                  <a:srgbClr val="000000"/>
                </a:solidFill>
                <a:effectLst/>
                <a:latin typeface="Arial" panose="020B0604020202020204" pitchFamily="34" charset="0"/>
                <a:ea typeface="Calibri" panose="020F0502020204030204" pitchFamily="34" charset="0"/>
              </a:rPr>
              <a:t> = 4; } </a:t>
            </a:r>
            <a:endParaRPr lang="en-US"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04425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1037-5411-4C2A-A92B-35DB4455360C}"/>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50D8AC08-66E7-4C84-ABC5-910523E50537}"/>
              </a:ext>
            </a:extLst>
          </p:cNvPr>
          <p:cNvSpPr>
            <a:spLocks noGrp="1"/>
          </p:cNvSpPr>
          <p:nvPr>
            <p:ph idx="1"/>
          </p:nvPr>
        </p:nvSpPr>
        <p:spPr/>
        <p:txBody>
          <a:bodyPr/>
          <a:lstStyle/>
          <a:p>
            <a:r>
              <a:rPr lang="en-US" dirty="0"/>
              <a:t>Prototypes of friend functions appear in the class definition. But friend functions are NOT member functions. </a:t>
            </a:r>
          </a:p>
          <a:p>
            <a:endParaRPr lang="en-US" dirty="0"/>
          </a:p>
          <a:p>
            <a:pPr marL="0" indent="0">
              <a:buNone/>
            </a:pPr>
            <a:endParaRPr lang="en-US" dirty="0"/>
          </a:p>
          <a:p>
            <a:r>
              <a:rPr lang="en-US" dirty="0"/>
              <a:t>Friend functions can be placed anywhere in the class without any effect Access specifiers don’t affect friend functions or Classes. </a:t>
            </a:r>
          </a:p>
          <a:p>
            <a:endParaRPr lang="en-US" dirty="0"/>
          </a:p>
        </p:txBody>
      </p:sp>
    </p:spTree>
    <p:extLst>
      <p:ext uri="{BB962C8B-B14F-4D97-AF65-F5344CB8AC3E}">
        <p14:creationId xmlns:p14="http://schemas.microsoft.com/office/powerpoint/2010/main" val="383215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class X{ </a:t>
            </a:r>
            <a:endParaRPr lang="en-US" dirty="0"/>
          </a:p>
          <a:p>
            <a:r>
              <a:rPr lang="en-US" b="1" dirty="0"/>
              <a:t>... </a:t>
            </a:r>
            <a:endParaRPr lang="en-US" dirty="0"/>
          </a:p>
          <a:p>
            <a:r>
              <a:rPr lang="en-US" b="1" dirty="0"/>
              <a:t>private: </a:t>
            </a:r>
            <a:endParaRPr lang="en-US" dirty="0"/>
          </a:p>
          <a:p>
            <a:r>
              <a:rPr lang="en-US" b="1" dirty="0"/>
              <a:t>friend void DoSomething(X); public: friend void </a:t>
            </a:r>
            <a:r>
              <a:rPr lang="en-US" b="1" dirty="0" err="1"/>
              <a:t>DoAnything</a:t>
            </a:r>
            <a:r>
              <a:rPr lang="en-US" b="1" dirty="0"/>
              <a:t>(X); </a:t>
            </a:r>
            <a:endParaRPr lang="en-US" dirty="0"/>
          </a:p>
          <a:p>
            <a:r>
              <a:rPr lang="en-US" b="1" dirty="0"/>
              <a:t>... </a:t>
            </a:r>
            <a:endParaRPr lang="en-US" dirty="0"/>
          </a:p>
          <a:p>
            <a:r>
              <a:rPr lang="en-US" b="1" dirty="0"/>
              <a:t>} ; </a:t>
            </a:r>
            <a:endParaRPr lang="en-US" dirty="0"/>
          </a:p>
          <a:p>
            <a:r>
              <a:rPr lang="en-US" dirty="0"/>
              <a:t>While the definition of the friend function is: </a:t>
            </a:r>
          </a:p>
          <a:p>
            <a:r>
              <a:rPr lang="en-US" b="1" dirty="0"/>
              <a:t>void DoSomething(X </a:t>
            </a:r>
            <a:r>
              <a:rPr lang="en-US" b="1" dirty="0" err="1"/>
              <a:t>obj</a:t>
            </a:r>
            <a:r>
              <a:rPr lang="en-US" b="1" dirty="0"/>
              <a:t>) </a:t>
            </a:r>
            <a:endParaRPr lang="en-US" dirty="0"/>
          </a:p>
          <a:p>
            <a:r>
              <a:rPr lang="en-US" b="1" dirty="0"/>
              <a:t>{ </a:t>
            </a:r>
            <a:r>
              <a:rPr lang="en-US" b="1" dirty="0" err="1"/>
              <a:t>obj.a</a:t>
            </a:r>
            <a:r>
              <a:rPr lang="en-US" b="1" dirty="0"/>
              <a:t> = 3; // No Error </a:t>
            </a:r>
            <a:r>
              <a:rPr lang="en-US" b="1" dirty="0" err="1"/>
              <a:t>obj.b</a:t>
            </a:r>
            <a:r>
              <a:rPr lang="en-US" b="1" dirty="0"/>
              <a:t> = 4; // No Error </a:t>
            </a:r>
            <a:endParaRPr lang="en-US" dirty="0"/>
          </a:p>
          <a:p>
            <a:r>
              <a:rPr lang="en-US" b="1" dirty="0"/>
              <a:t>… </a:t>
            </a:r>
            <a:endParaRPr lang="en-US" dirty="0"/>
          </a:p>
          <a:p>
            <a:r>
              <a:rPr lang="en-US" b="1" dirty="0"/>
              <a:t>} </a:t>
            </a:r>
            <a:endParaRPr lang="en-US" dirty="0"/>
          </a:p>
          <a:p>
            <a:r>
              <a:rPr lang="en-US" b="1" dirty="0"/>
              <a:t>friend </a:t>
            </a:r>
            <a:r>
              <a:rPr lang="en-US" dirty="0"/>
              <a:t>keyword is not given in definition. </a:t>
            </a:r>
          </a:p>
        </p:txBody>
      </p:sp>
    </p:spTree>
    <p:extLst>
      <p:ext uri="{BB962C8B-B14F-4D97-AF65-F5344CB8AC3E}">
        <p14:creationId xmlns:p14="http://schemas.microsoft.com/office/powerpoint/2010/main" val="123183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4DB4-C4B7-4FEA-B53D-CDD0DC6CDFEB}"/>
              </a:ext>
            </a:extLst>
          </p:cNvPr>
          <p:cNvSpPr>
            <a:spLocks noGrp="1"/>
          </p:cNvSpPr>
          <p:nvPr>
            <p:ph type="title"/>
          </p:nvPr>
        </p:nvSpPr>
        <p:spPr/>
        <p:txBody>
          <a:bodyPr/>
          <a:lstStyle/>
          <a:p>
            <a:r>
              <a:rPr lang="en-US" b="1" dirty="0"/>
              <a:t>global friend function</a:t>
            </a:r>
          </a:p>
        </p:txBody>
      </p:sp>
      <p:sp>
        <p:nvSpPr>
          <p:cNvPr id="3" name="Content Placeholder 2">
            <a:extLst>
              <a:ext uri="{FF2B5EF4-FFF2-40B4-BE49-F238E27FC236}">
                <a16:creationId xmlns:a16="http://schemas.microsoft.com/office/drawing/2014/main" id="{8D06D02A-8684-4072-8309-D4C44F530365}"/>
              </a:ext>
            </a:extLst>
          </p:cNvPr>
          <p:cNvSpPr>
            <a:spLocks noGrp="1"/>
          </p:cNvSpPr>
          <p:nvPr>
            <p:ph idx="1"/>
          </p:nvPr>
        </p:nvSpPr>
        <p:spPr/>
        <p:txBody>
          <a:bodyPr>
            <a:normAutofit fontScale="85000" lnSpcReduction="20000"/>
          </a:bodyPr>
          <a:lstStyle/>
          <a:p>
            <a:r>
              <a:rPr lang="en-US" dirty="0"/>
              <a:t>#include &lt;iostream&gt;</a:t>
            </a:r>
          </a:p>
          <a:p>
            <a:r>
              <a:rPr lang="en-US" dirty="0"/>
              <a:t>using namespace std;</a:t>
            </a:r>
          </a:p>
          <a:p>
            <a:r>
              <a:rPr lang="en-US" dirty="0"/>
              <a:t> class Box {</a:t>
            </a:r>
          </a:p>
          <a:p>
            <a:r>
              <a:rPr lang="en-US" dirty="0"/>
              <a:t>   double width;</a:t>
            </a:r>
          </a:p>
          <a:p>
            <a:r>
              <a:rPr lang="en-US" dirty="0"/>
              <a:t>   public:</a:t>
            </a:r>
          </a:p>
          <a:p>
            <a:r>
              <a:rPr lang="en-US" dirty="0"/>
              <a:t>      friend void </a:t>
            </a:r>
            <a:r>
              <a:rPr lang="en-US" dirty="0" err="1"/>
              <a:t>printWidth</a:t>
            </a:r>
            <a:r>
              <a:rPr lang="en-US" dirty="0"/>
              <a:t>( Box </a:t>
            </a:r>
            <a:r>
              <a:rPr lang="en-US" dirty="0" err="1"/>
              <a:t>box</a:t>
            </a:r>
            <a:r>
              <a:rPr lang="en-US" dirty="0"/>
              <a:t> );</a:t>
            </a:r>
          </a:p>
          <a:p>
            <a:r>
              <a:rPr lang="en-US" dirty="0"/>
              <a:t>      void </a:t>
            </a:r>
            <a:r>
              <a:rPr lang="en-US" dirty="0" err="1"/>
              <a:t>setWidth</a:t>
            </a:r>
            <a:r>
              <a:rPr lang="en-US" dirty="0"/>
              <a:t>( double </a:t>
            </a:r>
            <a:r>
              <a:rPr lang="en-US" dirty="0" err="1"/>
              <a:t>wid</a:t>
            </a:r>
            <a:r>
              <a:rPr lang="en-US" dirty="0"/>
              <a:t> );};</a:t>
            </a:r>
          </a:p>
          <a:p>
            <a:r>
              <a:rPr lang="en-US" dirty="0"/>
              <a:t>void Box::</a:t>
            </a:r>
            <a:r>
              <a:rPr lang="en-US" dirty="0" err="1"/>
              <a:t>setWidth</a:t>
            </a:r>
            <a:r>
              <a:rPr lang="en-US" dirty="0"/>
              <a:t>( double </a:t>
            </a:r>
            <a:r>
              <a:rPr lang="en-US" dirty="0" err="1"/>
              <a:t>wid</a:t>
            </a:r>
            <a:r>
              <a:rPr lang="en-US" dirty="0"/>
              <a:t> ) {</a:t>
            </a:r>
          </a:p>
          <a:p>
            <a:r>
              <a:rPr lang="en-US" dirty="0"/>
              <a:t>   width = </a:t>
            </a:r>
            <a:r>
              <a:rPr lang="en-US" dirty="0" err="1"/>
              <a:t>wid</a:t>
            </a:r>
            <a:r>
              <a:rPr lang="en-US" dirty="0"/>
              <a:t>;}</a:t>
            </a:r>
          </a:p>
          <a:p>
            <a:r>
              <a:rPr lang="en-US" dirty="0"/>
              <a:t>void </a:t>
            </a:r>
            <a:r>
              <a:rPr lang="en-US" dirty="0" err="1"/>
              <a:t>printWidth</a:t>
            </a:r>
            <a:r>
              <a:rPr lang="en-US" dirty="0"/>
              <a:t>( Box </a:t>
            </a:r>
            <a:r>
              <a:rPr lang="en-US" dirty="0" err="1"/>
              <a:t>box</a:t>
            </a:r>
            <a:r>
              <a:rPr lang="en-US" dirty="0"/>
              <a:t> ) {</a:t>
            </a:r>
          </a:p>
          <a:p>
            <a:r>
              <a:rPr lang="en-US" dirty="0"/>
              <a:t>   </a:t>
            </a:r>
            <a:r>
              <a:rPr lang="en-US" dirty="0" err="1"/>
              <a:t>cout</a:t>
            </a:r>
            <a:r>
              <a:rPr lang="en-US" dirty="0"/>
              <a:t> &lt;&lt; "Width of box : " &lt;&lt; </a:t>
            </a:r>
            <a:r>
              <a:rPr lang="en-US" dirty="0" err="1"/>
              <a:t>box.width</a:t>
            </a:r>
            <a:r>
              <a:rPr lang="en-US" dirty="0"/>
              <a:t> &lt;&lt;</a:t>
            </a:r>
            <a:r>
              <a:rPr lang="en-US" dirty="0" err="1"/>
              <a:t>endl</a:t>
            </a:r>
            <a:r>
              <a:rPr lang="en-US" dirty="0"/>
              <a:t>;}</a:t>
            </a:r>
          </a:p>
        </p:txBody>
      </p:sp>
    </p:spTree>
    <p:extLst>
      <p:ext uri="{BB962C8B-B14F-4D97-AF65-F5344CB8AC3E}">
        <p14:creationId xmlns:p14="http://schemas.microsoft.com/office/powerpoint/2010/main" val="12564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0C2D-5AB2-4A26-BBE8-90052C7638AC}"/>
              </a:ext>
            </a:extLst>
          </p:cNvPr>
          <p:cNvSpPr>
            <a:spLocks noGrp="1"/>
          </p:cNvSpPr>
          <p:nvPr>
            <p:ph type="title"/>
          </p:nvPr>
        </p:nvSpPr>
        <p:spPr/>
        <p:txBody>
          <a:bodyPr/>
          <a:lstStyle/>
          <a:p>
            <a:r>
              <a:rPr lang="en-US" b="1" dirty="0"/>
              <a:t>global friend function</a:t>
            </a:r>
            <a:endParaRPr lang="en-US" dirty="0"/>
          </a:p>
        </p:txBody>
      </p:sp>
      <p:sp>
        <p:nvSpPr>
          <p:cNvPr id="3" name="Content Placeholder 2">
            <a:extLst>
              <a:ext uri="{FF2B5EF4-FFF2-40B4-BE49-F238E27FC236}">
                <a16:creationId xmlns:a16="http://schemas.microsoft.com/office/drawing/2014/main" id="{1E02D9BD-368E-4B6F-88CF-242DAE2F79D0}"/>
              </a:ext>
            </a:extLst>
          </p:cNvPr>
          <p:cNvSpPr>
            <a:spLocks noGrp="1"/>
          </p:cNvSpPr>
          <p:nvPr>
            <p:ph idx="1"/>
          </p:nvPr>
        </p:nvSpPr>
        <p:spPr/>
        <p:txBody>
          <a:bodyPr/>
          <a:lstStyle/>
          <a:p>
            <a:r>
              <a:rPr lang="en-US" dirty="0"/>
              <a:t>int main() {</a:t>
            </a:r>
          </a:p>
          <a:p>
            <a:r>
              <a:rPr lang="en-US" dirty="0"/>
              <a:t>   Box </a:t>
            </a:r>
            <a:r>
              <a:rPr lang="en-US" dirty="0" err="1"/>
              <a:t>box</a:t>
            </a:r>
            <a:r>
              <a:rPr lang="en-US" dirty="0"/>
              <a:t>;</a:t>
            </a:r>
          </a:p>
          <a:p>
            <a:r>
              <a:rPr lang="en-US" dirty="0"/>
              <a:t>   </a:t>
            </a:r>
            <a:r>
              <a:rPr lang="en-US" dirty="0" err="1"/>
              <a:t>box.setWidth</a:t>
            </a:r>
            <a:r>
              <a:rPr lang="en-US" dirty="0"/>
              <a:t>(10.0);</a:t>
            </a:r>
          </a:p>
          <a:p>
            <a:r>
              <a:rPr lang="en-US" dirty="0"/>
              <a:t>   </a:t>
            </a:r>
            <a:r>
              <a:rPr lang="en-US" dirty="0" err="1"/>
              <a:t>printWidth</a:t>
            </a:r>
            <a:r>
              <a:rPr lang="en-US" dirty="0"/>
              <a:t>( box );</a:t>
            </a:r>
          </a:p>
          <a:p>
            <a:r>
              <a:rPr lang="en-US" dirty="0"/>
              <a:t> return 0;</a:t>
            </a:r>
          </a:p>
          <a:p>
            <a:r>
              <a:rPr lang="en-US" dirty="0"/>
              <a:t>}</a:t>
            </a:r>
          </a:p>
          <a:p>
            <a:endParaRPr lang="en-US" dirty="0"/>
          </a:p>
        </p:txBody>
      </p:sp>
    </p:spTree>
    <p:extLst>
      <p:ext uri="{BB962C8B-B14F-4D97-AF65-F5344CB8AC3E}">
        <p14:creationId xmlns:p14="http://schemas.microsoft.com/office/powerpoint/2010/main" val="114888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4191-0E6A-4FF9-A98C-423B777593EB}"/>
              </a:ext>
            </a:extLst>
          </p:cNvPr>
          <p:cNvSpPr>
            <a:spLocks noGrp="1"/>
          </p:cNvSpPr>
          <p:nvPr>
            <p:ph type="title"/>
          </p:nvPr>
        </p:nvSpPr>
        <p:spPr/>
        <p:txBody>
          <a:bodyPr/>
          <a:lstStyle/>
          <a:p>
            <a:r>
              <a:rPr lang="en-US" b="1" dirty="0"/>
              <a:t>global friend function</a:t>
            </a:r>
            <a:endParaRPr lang="en-US" dirty="0"/>
          </a:p>
        </p:txBody>
      </p:sp>
      <p:pic>
        <p:nvPicPr>
          <p:cNvPr id="5" name="Content Placeholder 4">
            <a:extLst>
              <a:ext uri="{FF2B5EF4-FFF2-40B4-BE49-F238E27FC236}">
                <a16:creationId xmlns:a16="http://schemas.microsoft.com/office/drawing/2014/main" id="{EEEC4D8A-5262-487E-AD5D-90CC58C1A984}"/>
              </a:ext>
            </a:extLst>
          </p:cNvPr>
          <p:cNvPicPr>
            <a:picLocks noGrp="1" noChangeAspect="1"/>
          </p:cNvPicPr>
          <p:nvPr>
            <p:ph idx="1"/>
          </p:nvPr>
        </p:nvPicPr>
        <p:blipFill>
          <a:blip r:embed="rId2"/>
          <a:stretch>
            <a:fillRect/>
          </a:stretch>
        </p:blipFill>
        <p:spPr>
          <a:xfrm>
            <a:off x="1934817" y="2014330"/>
            <a:ext cx="6561483" cy="4161183"/>
          </a:xfrm>
        </p:spPr>
      </p:pic>
    </p:spTree>
    <p:extLst>
      <p:ext uri="{BB962C8B-B14F-4D97-AF65-F5344CB8AC3E}">
        <p14:creationId xmlns:p14="http://schemas.microsoft.com/office/powerpoint/2010/main" val="90391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942F-46F5-4E4A-8B3F-224AA1F22B7D}"/>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Inline friend definitions</a:t>
            </a:r>
            <a:br>
              <a:rPr lang="en-US" b="1" i="0" dirty="0">
                <a:solidFill>
                  <a:srgbClr val="17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427F0AE1-6535-4AB4-A94F-332F4A3C259C}"/>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Friend functions can be defined (given a function body) inside class declarations. These functions are inline functions, and like member inline functions they behave as though they were defined immediately after all class members have been seen but before the class scope is closed (the end of the class declaration). Friend functions that are defined inside class declarations are in the scope of the enclosing class.</a:t>
            </a:r>
          </a:p>
          <a:p>
            <a:r>
              <a:rPr lang="en-US" sz="3200" b="1" dirty="0">
                <a:solidFill>
                  <a:srgbClr val="171717"/>
                </a:solidFill>
                <a:latin typeface="Segoe UI" panose="020B0502040204020203" pitchFamily="34" charset="0"/>
              </a:rPr>
              <a:t>Remember </a:t>
            </a:r>
            <a:r>
              <a:rPr lang="en-US" sz="2400" b="0" i="0" dirty="0">
                <a:solidFill>
                  <a:srgbClr val="000000"/>
                </a:solidFill>
                <a:effectLst/>
                <a:latin typeface="Arial" panose="020B0604020202020204" pitchFamily="34" charset="0"/>
              </a:rPr>
              <a:t>friends are not member functions you cannot access it through the object of class.</a:t>
            </a:r>
            <a:endParaRPr lang="en-US" sz="3200" b="1" dirty="0"/>
          </a:p>
        </p:txBody>
      </p:sp>
    </p:spTree>
    <p:extLst>
      <p:ext uri="{BB962C8B-B14F-4D97-AF65-F5344CB8AC3E}">
        <p14:creationId xmlns:p14="http://schemas.microsoft.com/office/powerpoint/2010/main" val="79040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A5F8-7C61-4881-875E-0E8281578B7F}"/>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Inline friend definitions</a:t>
            </a:r>
            <a:br>
              <a:rPr lang="en-US" b="1" i="0" dirty="0">
                <a:solidFill>
                  <a:srgbClr val="17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CA446A5-105C-495A-9C01-EAF946EA43B4}"/>
              </a:ext>
            </a:extLst>
          </p:cNvPr>
          <p:cNvSpPr>
            <a:spLocks noGrp="1"/>
          </p:cNvSpPr>
          <p:nvPr>
            <p:ph idx="1"/>
          </p:nvPr>
        </p:nvSpPr>
        <p:spPr/>
        <p:txBody>
          <a:bodyPr>
            <a:normAutofit fontScale="77500" lnSpcReduction="20000"/>
          </a:bodyPr>
          <a:lstStyle/>
          <a:p>
            <a:r>
              <a:rPr lang="en-US" dirty="0"/>
              <a:t>class Box {</a:t>
            </a:r>
          </a:p>
          <a:p>
            <a:r>
              <a:rPr lang="en-US" dirty="0"/>
              <a:t>   double width;</a:t>
            </a:r>
          </a:p>
          <a:p>
            <a:r>
              <a:rPr lang="en-US" dirty="0"/>
              <a:t>   public:</a:t>
            </a:r>
          </a:p>
          <a:p>
            <a:r>
              <a:rPr lang="en-US" dirty="0"/>
              <a:t>      friend void </a:t>
            </a:r>
            <a:r>
              <a:rPr lang="en-US" dirty="0" err="1"/>
              <a:t>printWidth</a:t>
            </a:r>
            <a:r>
              <a:rPr lang="en-US" dirty="0"/>
              <a:t>( Box </a:t>
            </a:r>
            <a:r>
              <a:rPr lang="en-US" dirty="0" err="1"/>
              <a:t>box</a:t>
            </a:r>
            <a:r>
              <a:rPr lang="en-US" dirty="0"/>
              <a:t> ){</a:t>
            </a:r>
          </a:p>
          <a:p>
            <a:r>
              <a:rPr lang="en-US" dirty="0"/>
              <a:t>   </a:t>
            </a:r>
            <a:r>
              <a:rPr lang="en-US" dirty="0" err="1"/>
              <a:t>cout</a:t>
            </a:r>
            <a:r>
              <a:rPr lang="en-US" dirty="0"/>
              <a:t> &lt;&lt; "Width of box : " &lt;&lt; </a:t>
            </a:r>
            <a:r>
              <a:rPr lang="en-US" dirty="0" err="1"/>
              <a:t>box.width</a:t>
            </a:r>
            <a:r>
              <a:rPr lang="en-US" dirty="0"/>
              <a:t> &lt;&lt;</a:t>
            </a:r>
            <a:r>
              <a:rPr lang="en-US" dirty="0" err="1"/>
              <a:t>endl</a:t>
            </a:r>
            <a:r>
              <a:rPr lang="en-US" dirty="0"/>
              <a:t>;}</a:t>
            </a:r>
          </a:p>
          <a:p>
            <a:r>
              <a:rPr lang="en-US" dirty="0"/>
              <a:t>      void </a:t>
            </a:r>
            <a:r>
              <a:rPr lang="en-US" dirty="0" err="1"/>
              <a:t>setWidth</a:t>
            </a:r>
            <a:r>
              <a:rPr lang="en-US" dirty="0"/>
              <a:t>( double </a:t>
            </a:r>
            <a:r>
              <a:rPr lang="en-US" dirty="0" err="1"/>
              <a:t>wid</a:t>
            </a:r>
            <a:r>
              <a:rPr lang="en-US" dirty="0"/>
              <a:t> ){</a:t>
            </a:r>
          </a:p>
          <a:p>
            <a:r>
              <a:rPr lang="en-US" dirty="0"/>
              <a:t>   width = </a:t>
            </a:r>
            <a:r>
              <a:rPr lang="en-US" dirty="0" err="1"/>
              <a:t>wid</a:t>
            </a:r>
            <a:r>
              <a:rPr lang="en-US" dirty="0"/>
              <a:t>;}};</a:t>
            </a:r>
          </a:p>
          <a:p>
            <a:r>
              <a:rPr lang="en-US" dirty="0"/>
              <a:t>int main() {</a:t>
            </a:r>
          </a:p>
          <a:p>
            <a:r>
              <a:rPr lang="en-US" dirty="0"/>
              <a:t>   Box </a:t>
            </a:r>
            <a:r>
              <a:rPr lang="en-US" dirty="0" err="1"/>
              <a:t>box</a:t>
            </a:r>
            <a:r>
              <a:rPr lang="en-US" dirty="0"/>
              <a:t>;</a:t>
            </a:r>
          </a:p>
          <a:p>
            <a:r>
              <a:rPr lang="en-US" dirty="0"/>
              <a:t>   </a:t>
            </a:r>
            <a:r>
              <a:rPr lang="en-US" dirty="0" err="1"/>
              <a:t>box.setWidth</a:t>
            </a:r>
            <a:r>
              <a:rPr lang="en-US" dirty="0"/>
              <a:t>(10.0);</a:t>
            </a:r>
          </a:p>
          <a:p>
            <a:r>
              <a:rPr lang="en-US" dirty="0"/>
              <a:t>   </a:t>
            </a:r>
            <a:r>
              <a:rPr lang="en-US" dirty="0" err="1"/>
              <a:t>printWidth</a:t>
            </a:r>
            <a:r>
              <a:rPr lang="en-US" dirty="0"/>
              <a:t>( box );</a:t>
            </a:r>
          </a:p>
          <a:p>
            <a:r>
              <a:rPr lang="en-US" dirty="0"/>
              <a:t> return 0;}</a:t>
            </a:r>
          </a:p>
        </p:txBody>
      </p:sp>
    </p:spTree>
    <p:extLst>
      <p:ext uri="{BB962C8B-B14F-4D97-AF65-F5344CB8AC3E}">
        <p14:creationId xmlns:p14="http://schemas.microsoft.com/office/powerpoint/2010/main" val="320617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D6C9-5ACD-4628-B63C-66446C575836}"/>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Inline friend definitions</a:t>
            </a:r>
            <a:br>
              <a:rPr lang="en-US" b="1" i="0" dirty="0">
                <a:solidFill>
                  <a:srgbClr val="171717"/>
                </a:solidFill>
                <a:effectLst/>
                <a:latin typeface="Segoe UI" panose="020B0502040204020203" pitchFamily="34" charset="0"/>
              </a:rPr>
            </a:br>
            <a:endParaRPr lang="en-US" dirty="0"/>
          </a:p>
        </p:txBody>
      </p:sp>
      <p:pic>
        <p:nvPicPr>
          <p:cNvPr id="5" name="Content Placeholder 4">
            <a:extLst>
              <a:ext uri="{FF2B5EF4-FFF2-40B4-BE49-F238E27FC236}">
                <a16:creationId xmlns:a16="http://schemas.microsoft.com/office/drawing/2014/main" id="{04192B92-3CA1-4BF3-9BD3-8401ABF16405}"/>
              </a:ext>
            </a:extLst>
          </p:cNvPr>
          <p:cNvPicPr>
            <a:picLocks noGrp="1" noChangeAspect="1"/>
          </p:cNvPicPr>
          <p:nvPr>
            <p:ph idx="1"/>
          </p:nvPr>
        </p:nvPicPr>
        <p:blipFill>
          <a:blip r:embed="rId2"/>
          <a:stretch>
            <a:fillRect/>
          </a:stretch>
        </p:blipFill>
        <p:spPr>
          <a:xfrm>
            <a:off x="1709530" y="2040835"/>
            <a:ext cx="6672470" cy="3684103"/>
          </a:xfrm>
        </p:spPr>
      </p:pic>
    </p:spTree>
    <p:extLst>
      <p:ext uri="{BB962C8B-B14F-4D97-AF65-F5344CB8AC3E}">
        <p14:creationId xmlns:p14="http://schemas.microsoft.com/office/powerpoint/2010/main" val="274927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ea typeface="Calibri" panose="020F0502020204030204" pitchFamily="34" charset="0"/>
              </a:rPr>
              <a:t>Friend Functions</a:t>
            </a:r>
            <a:endParaRPr lang="en-US" dirty="0"/>
          </a:p>
        </p:txBody>
      </p:sp>
      <p:sp>
        <p:nvSpPr>
          <p:cNvPr id="3" name="Content Placeholder 2"/>
          <p:cNvSpPr>
            <a:spLocks noGrp="1"/>
          </p:cNvSpPr>
          <p:nvPr>
            <p:ph idx="1"/>
          </p:nvPr>
        </p:nvSpPr>
        <p:spPr/>
        <p:txBody>
          <a:bodyPr/>
          <a:lstStyle/>
          <a:p>
            <a:r>
              <a:rPr lang="en-US" dirty="0"/>
              <a:t>A </a:t>
            </a:r>
            <a:r>
              <a:rPr lang="en-US" b="1" dirty="0"/>
              <a:t>friend function </a:t>
            </a:r>
            <a:r>
              <a:rPr lang="en-US" dirty="0"/>
              <a:t>of a class is defined outside that class’s scope, yet has the right to access the non-public (and public) members of the class.</a:t>
            </a:r>
            <a:r>
              <a:rPr lang="en-US" b="1" dirty="0"/>
              <a:t> friend function can be</a:t>
            </a:r>
            <a:r>
              <a:rPr lang="en-US" dirty="0"/>
              <a:t> </a:t>
            </a:r>
          </a:p>
          <a:p>
            <a:r>
              <a:rPr lang="en-US" dirty="0"/>
              <a:t>Standalone functions, </a:t>
            </a:r>
          </a:p>
          <a:p>
            <a:r>
              <a:rPr lang="en-US" dirty="0"/>
              <a:t>entire classes or</a:t>
            </a:r>
          </a:p>
          <a:p>
            <a:r>
              <a:rPr lang="en-US" dirty="0"/>
              <a:t>member functions of other classes may be declared to be friends of another class.</a:t>
            </a:r>
          </a:p>
        </p:txBody>
      </p:sp>
    </p:spTree>
    <p:extLst>
      <p:ext uri="{BB962C8B-B14F-4D97-AF65-F5344CB8AC3E}">
        <p14:creationId xmlns:p14="http://schemas.microsoft.com/office/powerpoint/2010/main" val="390474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sp>
        <p:nvSpPr>
          <p:cNvPr id="3" name="Content Placeholder 2"/>
          <p:cNvSpPr>
            <a:spLocks noGrp="1"/>
          </p:cNvSpPr>
          <p:nvPr>
            <p:ph idx="1"/>
          </p:nvPr>
        </p:nvSpPr>
        <p:spPr/>
        <p:txBody>
          <a:bodyPr>
            <a:normAutofit/>
          </a:bodyPr>
          <a:lstStyle/>
          <a:p>
            <a:endParaRPr lang="en-US" sz="3600" dirty="0"/>
          </a:p>
          <a:p>
            <a:pPr marL="0" indent="0">
              <a:buNone/>
            </a:pPr>
            <a:endParaRPr lang="en-US" sz="3600" dirty="0"/>
          </a:p>
          <a:p>
            <a:r>
              <a:rPr lang="en-US" sz="3600" dirty="0"/>
              <a:t>member functions of other classes may be declared to be friends of another class</a:t>
            </a:r>
          </a:p>
        </p:txBody>
      </p:sp>
    </p:spTree>
    <p:extLst>
      <p:ext uri="{BB962C8B-B14F-4D97-AF65-F5344CB8AC3E}">
        <p14:creationId xmlns:p14="http://schemas.microsoft.com/office/powerpoint/2010/main" val="183885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sp>
        <p:nvSpPr>
          <p:cNvPr id="3" name="Content Placeholder 2"/>
          <p:cNvSpPr>
            <a:spLocks noGrp="1"/>
          </p:cNvSpPr>
          <p:nvPr>
            <p:ph idx="1"/>
          </p:nvPr>
        </p:nvSpPr>
        <p:spPr/>
        <p:txBody>
          <a:bodyPr>
            <a:normAutofit fontScale="85000" lnSpcReduction="20000"/>
          </a:bodyPr>
          <a:lstStyle/>
          <a:p>
            <a:r>
              <a:rPr lang="en-US" dirty="0"/>
              <a:t>class B;</a:t>
            </a:r>
          </a:p>
          <a:p>
            <a:r>
              <a:rPr lang="en-US" dirty="0"/>
              <a:t>class A {</a:t>
            </a:r>
          </a:p>
          <a:p>
            <a:r>
              <a:rPr lang="en-US" dirty="0"/>
              <a:t>public:</a:t>
            </a:r>
          </a:p>
          <a:p>
            <a:r>
              <a:rPr lang="en-US" dirty="0"/>
              <a:t>void </a:t>
            </a:r>
            <a:r>
              <a:rPr lang="en-US" dirty="0" err="1"/>
              <a:t>showB</a:t>
            </a:r>
            <a:r>
              <a:rPr lang="en-US" dirty="0"/>
              <a:t>(B);};</a:t>
            </a:r>
          </a:p>
          <a:p>
            <a:r>
              <a:rPr lang="en-US" dirty="0"/>
              <a:t>class B {</a:t>
            </a:r>
          </a:p>
          <a:p>
            <a:r>
              <a:rPr lang="en-US" dirty="0"/>
              <a:t>int b;</a:t>
            </a:r>
          </a:p>
          <a:p>
            <a:r>
              <a:rPr lang="en-US" dirty="0"/>
              <a:t>public:</a:t>
            </a:r>
          </a:p>
          <a:p>
            <a:r>
              <a:rPr lang="en-US" dirty="0"/>
              <a:t>B() { b = 0; }</a:t>
            </a:r>
          </a:p>
          <a:p>
            <a:r>
              <a:rPr lang="en-US" dirty="0"/>
              <a:t>friend void A::showB(B x);}; // Friend function</a:t>
            </a:r>
          </a:p>
          <a:p>
            <a:r>
              <a:rPr lang="en-US" dirty="0"/>
              <a:t>void A::showB(B x){</a:t>
            </a:r>
          </a:p>
          <a:p>
            <a:r>
              <a:rPr lang="en-US" dirty="0" err="1"/>
              <a:t>cout</a:t>
            </a:r>
            <a:r>
              <a:rPr lang="en-US" dirty="0"/>
              <a:t> &lt;&lt; "B::b = " &lt;&lt; </a:t>
            </a:r>
            <a:r>
              <a:rPr lang="en-US" dirty="0" err="1"/>
              <a:t>x.b</a:t>
            </a:r>
            <a:r>
              <a:rPr lang="en-US" dirty="0"/>
              <a:t>;}</a:t>
            </a:r>
          </a:p>
        </p:txBody>
      </p:sp>
    </p:spTree>
    <p:extLst>
      <p:ext uri="{BB962C8B-B14F-4D97-AF65-F5344CB8AC3E}">
        <p14:creationId xmlns:p14="http://schemas.microsoft.com/office/powerpoint/2010/main" val="77945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DFF1-4B87-42EF-A178-19672297A524}"/>
              </a:ext>
            </a:extLst>
          </p:cNvPr>
          <p:cNvSpPr>
            <a:spLocks noGrp="1"/>
          </p:cNvSpPr>
          <p:nvPr>
            <p:ph type="title"/>
          </p:nvPr>
        </p:nvSpPr>
        <p:spPr/>
        <p:txBody>
          <a:bodyPr/>
          <a:lstStyle/>
          <a:p>
            <a:r>
              <a:rPr lang="en-US" b="1" dirty="0"/>
              <a:t>friend function of another class</a:t>
            </a:r>
            <a:r>
              <a:rPr lang="en-US" dirty="0"/>
              <a:t> </a:t>
            </a:r>
          </a:p>
        </p:txBody>
      </p:sp>
      <p:sp>
        <p:nvSpPr>
          <p:cNvPr id="3" name="Content Placeholder 2">
            <a:extLst>
              <a:ext uri="{FF2B5EF4-FFF2-40B4-BE49-F238E27FC236}">
                <a16:creationId xmlns:a16="http://schemas.microsoft.com/office/drawing/2014/main" id="{CF0AA94D-E86B-4C4E-B045-71603C656672}"/>
              </a:ext>
            </a:extLst>
          </p:cNvPr>
          <p:cNvSpPr>
            <a:spLocks noGrp="1"/>
          </p:cNvSpPr>
          <p:nvPr>
            <p:ph idx="1"/>
          </p:nvPr>
        </p:nvSpPr>
        <p:spPr/>
        <p:txBody>
          <a:bodyPr/>
          <a:lstStyle/>
          <a:p>
            <a:r>
              <a:rPr lang="en-US" dirty="0"/>
              <a:t>int main(){</a:t>
            </a:r>
          </a:p>
          <a:p>
            <a:r>
              <a:rPr lang="en-US" dirty="0"/>
              <a:t>	A </a:t>
            </a:r>
            <a:r>
              <a:rPr lang="en-US" dirty="0" err="1"/>
              <a:t>a</a:t>
            </a:r>
            <a:r>
              <a:rPr lang="en-US" dirty="0"/>
              <a:t>;</a:t>
            </a:r>
          </a:p>
          <a:p>
            <a:r>
              <a:rPr lang="en-US" dirty="0"/>
              <a:t>	B x;</a:t>
            </a:r>
          </a:p>
          <a:p>
            <a:r>
              <a:rPr lang="en-US" dirty="0"/>
              <a:t>	</a:t>
            </a:r>
            <a:r>
              <a:rPr lang="en-US" dirty="0" err="1"/>
              <a:t>a.showB</a:t>
            </a:r>
            <a:r>
              <a:rPr lang="en-US" dirty="0"/>
              <a:t>(x);</a:t>
            </a:r>
          </a:p>
          <a:p>
            <a:r>
              <a:rPr lang="en-US" dirty="0"/>
              <a:t>	return 0;}</a:t>
            </a:r>
          </a:p>
          <a:p>
            <a:endParaRPr lang="en-US" dirty="0"/>
          </a:p>
        </p:txBody>
      </p:sp>
    </p:spTree>
    <p:extLst>
      <p:ext uri="{BB962C8B-B14F-4D97-AF65-F5344CB8AC3E}">
        <p14:creationId xmlns:p14="http://schemas.microsoft.com/office/powerpoint/2010/main" val="3979596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pic>
        <p:nvPicPr>
          <p:cNvPr id="4" name="Content Placeholder 3"/>
          <p:cNvPicPr>
            <a:picLocks noGrp="1" noChangeAspect="1"/>
          </p:cNvPicPr>
          <p:nvPr>
            <p:ph idx="1"/>
          </p:nvPr>
        </p:nvPicPr>
        <p:blipFill>
          <a:blip r:embed="rId2"/>
          <a:stretch>
            <a:fillRect/>
          </a:stretch>
        </p:blipFill>
        <p:spPr>
          <a:xfrm>
            <a:off x="2298357" y="3101181"/>
            <a:ext cx="6159843" cy="2731208"/>
          </a:xfrm>
          <a:prstGeom prst="rect">
            <a:avLst/>
          </a:prstGeom>
        </p:spPr>
      </p:pic>
    </p:spTree>
    <p:extLst>
      <p:ext uri="{BB962C8B-B14F-4D97-AF65-F5344CB8AC3E}">
        <p14:creationId xmlns:p14="http://schemas.microsoft.com/office/powerpoint/2010/main" val="239907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Addition of members of two different classes using friend Function (Multiple friends)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B;</a:t>
            </a:r>
          </a:p>
          <a:p>
            <a:r>
              <a:rPr lang="en-US" dirty="0"/>
              <a:t>class A {</a:t>
            </a:r>
          </a:p>
          <a:p>
            <a:r>
              <a:rPr lang="en-US" dirty="0"/>
              <a:t>    private:</a:t>
            </a:r>
          </a:p>
          <a:p>
            <a:r>
              <a:rPr lang="en-US" dirty="0"/>
              <a:t>      </a:t>
            </a:r>
            <a:r>
              <a:rPr lang="en-US" dirty="0" err="1"/>
              <a:t>int</a:t>
            </a:r>
            <a:r>
              <a:rPr lang="en-US" dirty="0"/>
              <a:t> </a:t>
            </a:r>
            <a:r>
              <a:rPr lang="en-US" dirty="0" err="1"/>
              <a:t>numA</a:t>
            </a:r>
            <a:r>
              <a:rPr lang="en-US" dirty="0"/>
              <a:t>;</a:t>
            </a:r>
          </a:p>
          <a:p>
            <a:r>
              <a:rPr lang="en-US" dirty="0"/>
              <a:t>    public:</a:t>
            </a:r>
          </a:p>
          <a:p>
            <a:r>
              <a:rPr lang="en-US" dirty="0"/>
              <a:t>      A(): </a:t>
            </a:r>
            <a:r>
              <a:rPr lang="en-US" dirty="0" err="1"/>
              <a:t>numA</a:t>
            </a:r>
            <a:r>
              <a:rPr lang="en-US" dirty="0"/>
              <a:t>(12) { }</a:t>
            </a:r>
          </a:p>
          <a:p>
            <a:r>
              <a:rPr lang="en-US" dirty="0"/>
              <a:t>      friend </a:t>
            </a:r>
            <a:r>
              <a:rPr lang="en-US" dirty="0" err="1"/>
              <a:t>int</a:t>
            </a:r>
            <a:r>
              <a:rPr lang="en-US" dirty="0"/>
              <a:t> add(A, B);};</a:t>
            </a:r>
          </a:p>
        </p:txBody>
      </p:sp>
    </p:spTree>
    <p:extLst>
      <p:ext uri="{BB962C8B-B14F-4D97-AF65-F5344CB8AC3E}">
        <p14:creationId xmlns:p14="http://schemas.microsoft.com/office/powerpoint/2010/main" val="97547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sp>
        <p:nvSpPr>
          <p:cNvPr id="3" name="Content Placeholder 2"/>
          <p:cNvSpPr>
            <a:spLocks noGrp="1"/>
          </p:cNvSpPr>
          <p:nvPr>
            <p:ph idx="1"/>
          </p:nvPr>
        </p:nvSpPr>
        <p:spPr/>
        <p:txBody>
          <a:bodyPr/>
          <a:lstStyle/>
          <a:p>
            <a:r>
              <a:rPr lang="en-US" dirty="0"/>
              <a:t>class B {</a:t>
            </a:r>
          </a:p>
          <a:p>
            <a:r>
              <a:rPr lang="en-US" dirty="0"/>
              <a:t>    private:</a:t>
            </a:r>
          </a:p>
          <a:p>
            <a:r>
              <a:rPr lang="en-US" dirty="0"/>
              <a:t>    	</a:t>
            </a:r>
            <a:r>
              <a:rPr lang="en-US" dirty="0" err="1"/>
              <a:t>int</a:t>
            </a:r>
            <a:r>
              <a:rPr lang="en-US" dirty="0"/>
              <a:t> </a:t>
            </a:r>
            <a:r>
              <a:rPr lang="en-US" dirty="0" err="1"/>
              <a:t>numB</a:t>
            </a:r>
            <a:r>
              <a:rPr lang="en-US" dirty="0"/>
              <a:t>;</a:t>
            </a:r>
          </a:p>
          <a:p>
            <a:r>
              <a:rPr lang="en-US" dirty="0"/>
              <a:t>    public:</a:t>
            </a:r>
          </a:p>
          <a:p>
            <a:r>
              <a:rPr lang="en-US" dirty="0"/>
              <a:t>       B(): </a:t>
            </a:r>
            <a:r>
              <a:rPr lang="en-US" dirty="0" err="1"/>
              <a:t>numB</a:t>
            </a:r>
            <a:r>
              <a:rPr lang="en-US" dirty="0"/>
              <a:t>(1) { }</a:t>
            </a:r>
          </a:p>
          <a:p>
            <a:r>
              <a:rPr lang="en-US" dirty="0"/>
              <a:t>       friend </a:t>
            </a:r>
            <a:r>
              <a:rPr lang="en-US" dirty="0" err="1"/>
              <a:t>int</a:t>
            </a:r>
            <a:r>
              <a:rPr lang="en-US" dirty="0"/>
              <a:t> add(A , B);};</a:t>
            </a:r>
          </a:p>
          <a:p>
            <a:r>
              <a:rPr lang="en-US" dirty="0" err="1"/>
              <a:t>int</a:t>
            </a:r>
            <a:r>
              <a:rPr lang="en-US" dirty="0"/>
              <a:t> add(A </a:t>
            </a:r>
            <a:r>
              <a:rPr lang="en-US" dirty="0" err="1"/>
              <a:t>objectA</a:t>
            </a:r>
            <a:r>
              <a:rPr lang="en-US" dirty="0"/>
              <a:t>, B </a:t>
            </a:r>
            <a:r>
              <a:rPr lang="en-US" dirty="0" err="1"/>
              <a:t>objectB</a:t>
            </a:r>
            <a:r>
              <a:rPr lang="en-US" dirty="0"/>
              <a:t>){</a:t>
            </a:r>
          </a:p>
          <a:p>
            <a:r>
              <a:rPr lang="en-US" dirty="0"/>
              <a:t>   return (</a:t>
            </a:r>
            <a:r>
              <a:rPr lang="en-US" dirty="0" err="1"/>
              <a:t>objectA.numA</a:t>
            </a:r>
            <a:r>
              <a:rPr lang="en-US" dirty="0"/>
              <a:t> + </a:t>
            </a:r>
            <a:r>
              <a:rPr lang="en-US" dirty="0" err="1"/>
              <a:t>objectB.numB</a:t>
            </a:r>
            <a:r>
              <a:rPr lang="en-US" dirty="0"/>
              <a:t>);}</a:t>
            </a:r>
          </a:p>
          <a:p>
            <a:endParaRPr lang="en-US" dirty="0"/>
          </a:p>
        </p:txBody>
      </p:sp>
    </p:spTree>
    <p:extLst>
      <p:ext uri="{BB962C8B-B14F-4D97-AF65-F5344CB8AC3E}">
        <p14:creationId xmlns:p14="http://schemas.microsoft.com/office/powerpoint/2010/main" val="289134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sp>
        <p:nvSpPr>
          <p:cNvPr id="3" name="Content Placeholder 2"/>
          <p:cNvSpPr>
            <a:spLocks noGrp="1"/>
          </p:cNvSpPr>
          <p:nvPr>
            <p:ph idx="1"/>
          </p:nvPr>
        </p:nvSpPr>
        <p:spPr/>
        <p:txBody>
          <a:bodyPr/>
          <a:lstStyle/>
          <a:p>
            <a:r>
              <a:rPr lang="en-US" dirty="0" err="1"/>
              <a:t>int</a:t>
            </a:r>
            <a:r>
              <a:rPr lang="en-US" dirty="0"/>
              <a:t> main()</a:t>
            </a:r>
          </a:p>
          <a:p>
            <a:r>
              <a:rPr lang="en-US" dirty="0"/>
              <a:t>{</a:t>
            </a:r>
          </a:p>
          <a:p>
            <a:r>
              <a:rPr lang="en-US" dirty="0"/>
              <a:t>    A </a:t>
            </a:r>
            <a:r>
              <a:rPr lang="en-US" dirty="0" err="1"/>
              <a:t>objectA</a:t>
            </a:r>
            <a:r>
              <a:rPr lang="en-US" dirty="0"/>
              <a:t>;</a:t>
            </a:r>
          </a:p>
          <a:p>
            <a:r>
              <a:rPr lang="en-US" dirty="0"/>
              <a:t>    B </a:t>
            </a:r>
            <a:r>
              <a:rPr lang="en-US" dirty="0" err="1"/>
              <a:t>objectB</a:t>
            </a:r>
            <a:r>
              <a:rPr lang="en-US" dirty="0"/>
              <a:t>;</a:t>
            </a:r>
          </a:p>
          <a:p>
            <a:r>
              <a:rPr lang="en-US" dirty="0"/>
              <a:t>    </a:t>
            </a:r>
            <a:r>
              <a:rPr lang="en-US" dirty="0" err="1"/>
              <a:t>cout</a:t>
            </a:r>
            <a:r>
              <a:rPr lang="en-US" dirty="0"/>
              <a:t>&lt;&lt;"Sum: "&lt;&lt; add(</a:t>
            </a:r>
            <a:r>
              <a:rPr lang="en-US" dirty="0" err="1"/>
              <a:t>objectA</a:t>
            </a:r>
            <a:r>
              <a:rPr lang="en-US" dirty="0"/>
              <a:t>, </a:t>
            </a:r>
            <a:r>
              <a:rPr lang="en-US" dirty="0" err="1"/>
              <a:t>objectB</a:t>
            </a:r>
            <a:r>
              <a:rPr lang="en-US" dirty="0"/>
              <a:t>);</a:t>
            </a:r>
          </a:p>
          <a:p>
            <a:r>
              <a:rPr lang="en-US" dirty="0"/>
              <a:t>    return 0;</a:t>
            </a:r>
          </a:p>
          <a:p>
            <a:r>
              <a:rPr lang="en-US" dirty="0"/>
              <a:t>}</a:t>
            </a:r>
          </a:p>
        </p:txBody>
      </p:sp>
    </p:spTree>
    <p:extLst>
      <p:ext uri="{BB962C8B-B14F-4D97-AF65-F5344CB8AC3E}">
        <p14:creationId xmlns:p14="http://schemas.microsoft.com/office/powerpoint/2010/main" val="53239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45492" y="2428874"/>
            <a:ext cx="6341333" cy="3074001"/>
          </a:xfrm>
          <a:prstGeom prst="rect">
            <a:avLst/>
          </a:prstGeom>
        </p:spPr>
      </p:pic>
    </p:spTree>
    <p:extLst>
      <p:ext uri="{BB962C8B-B14F-4D97-AF65-F5344CB8AC3E}">
        <p14:creationId xmlns:p14="http://schemas.microsoft.com/office/powerpoint/2010/main" val="1507040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A friend class can access private and protected members of other class in which it is declared as friend. It is sometimes useful to allow a particular class to access private members of other class.</a:t>
            </a:r>
          </a:p>
          <a:p>
            <a:pPr marL="0" indent="0">
              <a:buNone/>
            </a:pPr>
            <a:endParaRPr lang="en-US" dirty="0"/>
          </a:p>
          <a:p>
            <a:pPr marL="0" indent="0">
              <a:buNone/>
            </a:pPr>
            <a:r>
              <a:rPr lang="en-US" dirty="0"/>
              <a:t>To declare all member functions of class </a:t>
            </a:r>
            <a:r>
              <a:rPr lang="en-US" dirty="0" err="1"/>
              <a:t>ClassTwo</a:t>
            </a:r>
            <a:r>
              <a:rPr lang="en-US" dirty="0"/>
              <a:t> as friends of class </a:t>
            </a:r>
            <a:r>
              <a:rPr lang="en-US" dirty="0" err="1"/>
              <a:t>ClassOne</a:t>
            </a:r>
            <a:r>
              <a:rPr lang="en-US" dirty="0"/>
              <a:t>, place a declaration of the form</a:t>
            </a:r>
          </a:p>
          <a:p>
            <a:pPr marL="0" indent="0">
              <a:buNone/>
            </a:pPr>
            <a:r>
              <a:rPr lang="en-US" dirty="0"/>
              <a:t>                                friend class </a:t>
            </a:r>
            <a:r>
              <a:rPr lang="en-US" dirty="0" err="1"/>
              <a:t>ClassTwo</a:t>
            </a:r>
            <a:r>
              <a:rPr lang="en-US" dirty="0"/>
              <a:t>;</a:t>
            </a:r>
          </a:p>
          <a:p>
            <a:pPr marL="0" indent="0">
              <a:buNone/>
            </a:pPr>
            <a:r>
              <a:rPr lang="en-US" dirty="0"/>
              <a:t>in the definition of class </a:t>
            </a:r>
            <a:r>
              <a:rPr lang="en-US" dirty="0" err="1"/>
              <a:t>ClassOne</a:t>
            </a:r>
            <a:r>
              <a:rPr lang="en-US" dirty="0"/>
              <a:t>.</a:t>
            </a:r>
          </a:p>
        </p:txBody>
      </p:sp>
    </p:spTree>
    <p:extLst>
      <p:ext uri="{BB962C8B-B14F-4D97-AF65-F5344CB8AC3E}">
        <p14:creationId xmlns:p14="http://schemas.microsoft.com/office/powerpoint/2010/main" val="11166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Syntax</a:t>
            </a:r>
          </a:p>
        </p:txBody>
      </p:sp>
      <p:sp>
        <p:nvSpPr>
          <p:cNvPr id="3" name="Content Placeholder 2"/>
          <p:cNvSpPr>
            <a:spLocks noGrp="1"/>
          </p:cNvSpPr>
          <p:nvPr>
            <p:ph idx="1"/>
          </p:nvPr>
        </p:nvSpPr>
        <p:spPr/>
        <p:txBody>
          <a:bodyPr>
            <a:normAutofit fontScale="77500" lnSpcReduction="20000"/>
          </a:bodyPr>
          <a:lstStyle/>
          <a:p>
            <a:r>
              <a:rPr lang="en-US" dirty="0"/>
              <a:t>... .. ...</a:t>
            </a:r>
          </a:p>
          <a:p>
            <a:r>
              <a:rPr lang="en-US" dirty="0"/>
              <a:t>class B;</a:t>
            </a:r>
          </a:p>
          <a:p>
            <a:r>
              <a:rPr lang="en-US" dirty="0"/>
              <a:t>class A</a:t>
            </a:r>
          </a:p>
          <a:p>
            <a:r>
              <a:rPr lang="en-US" dirty="0"/>
              <a:t>{</a:t>
            </a:r>
          </a:p>
          <a:p>
            <a:r>
              <a:rPr lang="en-US" dirty="0"/>
              <a:t>   // class B is a friend class of class A</a:t>
            </a:r>
          </a:p>
          <a:p>
            <a:r>
              <a:rPr lang="en-US" dirty="0"/>
              <a:t>   friend class B;</a:t>
            </a:r>
          </a:p>
          <a:p>
            <a:r>
              <a:rPr lang="en-US" dirty="0"/>
              <a:t>   ... .. ...</a:t>
            </a:r>
          </a:p>
          <a:p>
            <a:r>
              <a:rPr lang="en-US" dirty="0"/>
              <a:t>}</a:t>
            </a:r>
          </a:p>
          <a:p>
            <a:r>
              <a:rPr lang="en-US" dirty="0"/>
              <a:t>class B</a:t>
            </a:r>
          </a:p>
          <a:p>
            <a:r>
              <a:rPr lang="en-US" dirty="0"/>
              <a:t>{</a:t>
            </a:r>
          </a:p>
          <a:p>
            <a:r>
              <a:rPr lang="en-US" dirty="0"/>
              <a:t>   ... .. ...</a:t>
            </a:r>
          </a:p>
          <a:p>
            <a:r>
              <a:rPr lang="en-US" dirty="0"/>
              <a:t>}</a:t>
            </a:r>
          </a:p>
          <a:p>
            <a:endParaRPr lang="en-US" dirty="0"/>
          </a:p>
        </p:txBody>
      </p:sp>
    </p:spTree>
    <p:extLst>
      <p:ext uri="{BB962C8B-B14F-4D97-AF65-F5344CB8AC3E}">
        <p14:creationId xmlns:p14="http://schemas.microsoft.com/office/powerpoint/2010/main" val="61695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5026-B17D-441F-B4C6-49A1D3C975F6}"/>
              </a:ext>
            </a:extLst>
          </p:cNvPr>
          <p:cNvSpPr>
            <a:spLocks noGrp="1"/>
          </p:cNvSpPr>
          <p:nvPr>
            <p:ph type="title"/>
          </p:nvPr>
        </p:nvSpPr>
        <p:spPr/>
        <p:txBody>
          <a:bodyPr>
            <a:normAutofit/>
          </a:bodyPr>
          <a:lstStyle/>
          <a:p>
            <a:pPr algn="ctr"/>
            <a:r>
              <a:rPr lang="en-US" b="1" dirty="0">
                <a:effectLst/>
                <a:latin typeface="Arial" panose="020B0604020202020204" pitchFamily="34" charset="0"/>
                <a:ea typeface="Calibri" panose="020F0502020204030204" pitchFamily="34" charset="0"/>
              </a:rPr>
              <a:t>Friend Functions</a:t>
            </a:r>
            <a:endParaRPr lang="en-US" sz="8800" dirty="0"/>
          </a:p>
        </p:txBody>
      </p:sp>
      <p:sp>
        <p:nvSpPr>
          <p:cNvPr id="3" name="Content Placeholder 2">
            <a:extLst>
              <a:ext uri="{FF2B5EF4-FFF2-40B4-BE49-F238E27FC236}">
                <a16:creationId xmlns:a16="http://schemas.microsoft.com/office/drawing/2014/main" id="{5F6790DD-2098-486E-B4AF-E33DF926501C}"/>
              </a:ext>
            </a:extLst>
          </p:cNvPr>
          <p:cNvSpPr>
            <a:spLocks noGrp="1"/>
          </p:cNvSpPr>
          <p:nvPr>
            <p:ph idx="1"/>
          </p:nvPr>
        </p:nvSpPr>
        <p:spPr/>
        <p:txBody>
          <a:bodyPr/>
          <a:lstStyle/>
          <a:p>
            <a:pPr marL="0" marR="0">
              <a:spcBef>
                <a:spcPts val="0"/>
              </a:spcBef>
              <a:spcAft>
                <a:spcPts val="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functions which are not member functions of the class yet they can access all private members of the class are called friend functions. </a:t>
            </a:r>
          </a:p>
          <a:p>
            <a:pPr marL="0" marR="0" indent="0">
              <a:spcBef>
                <a:spcPts val="0"/>
              </a:spcBef>
              <a:spcAft>
                <a:spcPts val="0"/>
              </a:spcAft>
              <a:buNone/>
            </a:pP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function is defined as a friend function then, the private and protected data of a class can be accessed using the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complier knows a given function is a friend function by the use of the keyword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friend</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166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sp>
        <p:nvSpPr>
          <p:cNvPr id="4" name="Rectangle 1"/>
          <p:cNvSpPr>
            <a:spLocks noGrp="1" noChangeArrowheads="1"/>
          </p:cNvSpPr>
          <p:nvPr>
            <p:ph idx="1"/>
          </p:nvPr>
        </p:nvSpPr>
        <p:spPr bwMode="auto">
          <a:xfrm>
            <a:off x="838200" y="2093083"/>
            <a:ext cx="1105623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When a class is made a friend class, all the member functions of that class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becomes friend functions.</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program, all member functions of class B will be friend functions of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 A.</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Thus, any member function of class B can access the private and protected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of class A.</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But, member functions of class A cannot access the data of class B.</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50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086678" y="1550504"/>
            <a:ext cx="8662159" cy="4942371"/>
          </a:xfrm>
          <a:prstGeom prst="rect">
            <a:avLst/>
          </a:prstGeom>
        </p:spPr>
      </p:pic>
    </p:spTree>
    <p:extLst>
      <p:ext uri="{BB962C8B-B14F-4D97-AF65-F5344CB8AC3E}">
        <p14:creationId xmlns:p14="http://schemas.microsoft.com/office/powerpoint/2010/main" val="2089530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19F0-BCA4-4EC8-93C0-39290AF488CE}"/>
              </a:ext>
            </a:extLst>
          </p:cNvPr>
          <p:cNvSpPr>
            <a:spLocks noGrp="1"/>
          </p:cNvSpPr>
          <p:nvPr>
            <p:ph type="title"/>
          </p:nvPr>
        </p:nvSpPr>
        <p:spPr/>
        <p:txBody>
          <a:bodyPr/>
          <a:lstStyle/>
          <a:p>
            <a:r>
              <a:rPr lang="en-US" b="1" dirty="0"/>
              <a:t>Example code</a:t>
            </a:r>
          </a:p>
        </p:txBody>
      </p:sp>
      <p:sp>
        <p:nvSpPr>
          <p:cNvPr id="3" name="Content Placeholder 2">
            <a:extLst>
              <a:ext uri="{FF2B5EF4-FFF2-40B4-BE49-F238E27FC236}">
                <a16:creationId xmlns:a16="http://schemas.microsoft.com/office/drawing/2014/main" id="{946FB58A-FEA5-47E1-9338-74FD7ADBB6D4}"/>
              </a:ext>
            </a:extLst>
          </p:cNvPr>
          <p:cNvSpPr>
            <a:spLocks noGrp="1"/>
          </p:cNvSpPr>
          <p:nvPr>
            <p:ph idx="1"/>
          </p:nvPr>
        </p:nvSpPr>
        <p:spPr/>
        <p:txBody>
          <a:bodyPr>
            <a:normAutofit fontScale="62500" lnSpcReduction="20000"/>
          </a:bodyPr>
          <a:lstStyle/>
          <a:p>
            <a:r>
              <a:rPr lang="en-US" dirty="0"/>
              <a:t>#include &lt;iostream&gt;</a:t>
            </a:r>
          </a:p>
          <a:p>
            <a:r>
              <a:rPr lang="en-US" dirty="0"/>
              <a:t>using namespace std;</a:t>
            </a:r>
          </a:p>
          <a:p>
            <a:r>
              <a:rPr lang="en-US" dirty="0"/>
              <a:t>class </a:t>
            </a:r>
            <a:r>
              <a:rPr lang="en-US" dirty="0" err="1"/>
              <a:t>YourClass</a:t>
            </a:r>
            <a:r>
              <a:rPr lang="en-US" dirty="0"/>
              <a:t> {</a:t>
            </a:r>
          </a:p>
          <a:p>
            <a:r>
              <a:rPr lang="en-US" dirty="0"/>
              <a:t>friend class </a:t>
            </a:r>
            <a:r>
              <a:rPr lang="en-US" dirty="0" err="1"/>
              <a:t>YourOtherClass</a:t>
            </a:r>
            <a:r>
              <a:rPr lang="en-US" dirty="0"/>
              <a:t>;  // Declare a friend class</a:t>
            </a:r>
          </a:p>
          <a:p>
            <a:r>
              <a:rPr lang="en-US" dirty="0"/>
              <a:t>public:</a:t>
            </a:r>
          </a:p>
          <a:p>
            <a:r>
              <a:rPr lang="en-US" dirty="0"/>
              <a:t>   </a:t>
            </a:r>
            <a:r>
              <a:rPr lang="en-US" dirty="0" err="1"/>
              <a:t>YourClass</a:t>
            </a:r>
            <a:r>
              <a:rPr lang="en-US" dirty="0"/>
              <a:t>() : </a:t>
            </a:r>
            <a:r>
              <a:rPr lang="en-US" dirty="0" err="1"/>
              <a:t>topSecret</a:t>
            </a:r>
            <a:r>
              <a:rPr lang="en-US" dirty="0"/>
              <a:t>(0){}</a:t>
            </a:r>
          </a:p>
          <a:p>
            <a:r>
              <a:rPr lang="en-US" dirty="0"/>
              <a:t>   void </a:t>
            </a:r>
            <a:r>
              <a:rPr lang="en-US" dirty="0" err="1"/>
              <a:t>printMember</a:t>
            </a:r>
            <a:r>
              <a:rPr lang="en-US" dirty="0"/>
              <a:t>() { </a:t>
            </a:r>
            <a:r>
              <a:rPr lang="en-US" dirty="0" err="1"/>
              <a:t>cout</a:t>
            </a:r>
            <a:r>
              <a:rPr lang="en-US" dirty="0"/>
              <a:t> &lt;&lt; </a:t>
            </a:r>
            <a:r>
              <a:rPr lang="en-US" dirty="0" err="1"/>
              <a:t>topSecret</a:t>
            </a:r>
            <a:r>
              <a:rPr lang="en-US" dirty="0"/>
              <a:t> &lt;&lt; </a:t>
            </a:r>
            <a:r>
              <a:rPr lang="en-US" dirty="0" err="1"/>
              <a:t>endl</a:t>
            </a:r>
            <a:r>
              <a:rPr lang="en-US" dirty="0"/>
              <a:t>; }</a:t>
            </a:r>
          </a:p>
          <a:p>
            <a:r>
              <a:rPr lang="en-US" dirty="0"/>
              <a:t>private:</a:t>
            </a:r>
          </a:p>
          <a:p>
            <a:r>
              <a:rPr lang="en-US" dirty="0"/>
              <a:t>   int </a:t>
            </a:r>
            <a:r>
              <a:rPr lang="en-US" dirty="0" err="1"/>
              <a:t>topSecret</a:t>
            </a:r>
            <a:r>
              <a:rPr lang="en-US" dirty="0"/>
              <a:t>;};</a:t>
            </a:r>
          </a:p>
          <a:p>
            <a:r>
              <a:rPr lang="en-US" dirty="0"/>
              <a:t>class </a:t>
            </a:r>
            <a:r>
              <a:rPr lang="en-US" dirty="0" err="1"/>
              <a:t>YourOtherClass</a:t>
            </a:r>
            <a:r>
              <a:rPr lang="en-US" dirty="0"/>
              <a:t> {</a:t>
            </a:r>
          </a:p>
          <a:p>
            <a:r>
              <a:rPr lang="en-US" dirty="0"/>
              <a:t>public:</a:t>
            </a:r>
          </a:p>
          <a:p>
            <a:r>
              <a:rPr lang="en-US" dirty="0"/>
              <a:t>   void change( </a:t>
            </a:r>
            <a:r>
              <a:rPr lang="en-US" dirty="0" err="1"/>
              <a:t>YourClass</a:t>
            </a:r>
            <a:r>
              <a:rPr lang="en-US" dirty="0"/>
              <a:t>&amp; </a:t>
            </a:r>
            <a:r>
              <a:rPr lang="en-US" dirty="0" err="1"/>
              <a:t>yc</a:t>
            </a:r>
            <a:r>
              <a:rPr lang="en-US" dirty="0"/>
              <a:t>, int x ){</a:t>
            </a:r>
          </a:p>
          <a:p>
            <a:r>
              <a:rPr lang="en-US" dirty="0"/>
              <a:t>   </a:t>
            </a:r>
            <a:r>
              <a:rPr lang="en-US" dirty="0" err="1"/>
              <a:t>yc.topSecret</a:t>
            </a:r>
            <a:r>
              <a:rPr lang="en-US" dirty="0"/>
              <a:t> = x;}};</a:t>
            </a:r>
          </a:p>
          <a:p>
            <a:endParaRPr lang="en-US" dirty="0"/>
          </a:p>
        </p:txBody>
      </p:sp>
    </p:spTree>
    <p:extLst>
      <p:ext uri="{BB962C8B-B14F-4D97-AF65-F5344CB8AC3E}">
        <p14:creationId xmlns:p14="http://schemas.microsoft.com/office/powerpoint/2010/main" val="3137780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00D4-2EC0-4ACD-B10C-DDD28984888C}"/>
              </a:ext>
            </a:extLst>
          </p:cNvPr>
          <p:cNvSpPr>
            <a:spLocks noGrp="1"/>
          </p:cNvSpPr>
          <p:nvPr>
            <p:ph type="title"/>
          </p:nvPr>
        </p:nvSpPr>
        <p:spPr/>
        <p:txBody>
          <a:bodyPr/>
          <a:lstStyle/>
          <a:p>
            <a:r>
              <a:rPr lang="en-US" b="1" dirty="0"/>
              <a:t>Example code</a:t>
            </a:r>
            <a:endParaRPr lang="en-US" dirty="0"/>
          </a:p>
        </p:txBody>
      </p:sp>
      <p:sp>
        <p:nvSpPr>
          <p:cNvPr id="3" name="Content Placeholder 2">
            <a:extLst>
              <a:ext uri="{FF2B5EF4-FFF2-40B4-BE49-F238E27FC236}">
                <a16:creationId xmlns:a16="http://schemas.microsoft.com/office/drawing/2014/main" id="{7D9C0F82-3526-4833-A398-F4A3315D7110}"/>
              </a:ext>
            </a:extLst>
          </p:cNvPr>
          <p:cNvSpPr>
            <a:spLocks noGrp="1"/>
          </p:cNvSpPr>
          <p:nvPr>
            <p:ph idx="1"/>
          </p:nvPr>
        </p:nvSpPr>
        <p:spPr>
          <a:xfrm>
            <a:off x="867697" y="2141537"/>
            <a:ext cx="10515600" cy="4351338"/>
          </a:xfrm>
        </p:spPr>
        <p:txBody>
          <a:bodyPr/>
          <a:lstStyle/>
          <a:p>
            <a:r>
              <a:rPr lang="en-US" dirty="0"/>
              <a:t>int main() {</a:t>
            </a:r>
          </a:p>
          <a:p>
            <a:r>
              <a:rPr lang="en-US" dirty="0"/>
              <a:t>   </a:t>
            </a:r>
            <a:r>
              <a:rPr lang="en-US" dirty="0" err="1"/>
              <a:t>YourClass</a:t>
            </a:r>
            <a:r>
              <a:rPr lang="en-US" dirty="0"/>
              <a:t> c1;</a:t>
            </a:r>
          </a:p>
          <a:p>
            <a:r>
              <a:rPr lang="en-US" dirty="0"/>
              <a:t>   </a:t>
            </a:r>
            <a:r>
              <a:rPr lang="en-US" dirty="0" err="1"/>
              <a:t>YourOtherClass</a:t>
            </a:r>
            <a:r>
              <a:rPr lang="en-US" dirty="0"/>
              <a:t> oc1;</a:t>
            </a:r>
          </a:p>
          <a:p>
            <a:r>
              <a:rPr lang="en-US" dirty="0"/>
              <a:t>   c1.printMember();</a:t>
            </a:r>
          </a:p>
          <a:p>
            <a:r>
              <a:rPr lang="en-US" dirty="0"/>
              <a:t>   oc1.change(c1, 5 );</a:t>
            </a:r>
          </a:p>
          <a:p>
            <a:r>
              <a:rPr lang="en-US" dirty="0"/>
              <a:t>   c1.printMember();}</a:t>
            </a:r>
          </a:p>
        </p:txBody>
      </p:sp>
    </p:spTree>
    <p:extLst>
      <p:ext uri="{BB962C8B-B14F-4D97-AF65-F5344CB8AC3E}">
        <p14:creationId xmlns:p14="http://schemas.microsoft.com/office/powerpoint/2010/main" val="200008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0C8D-9EF9-4D11-835C-45F2890DB5A5}"/>
              </a:ext>
            </a:extLst>
          </p:cNvPr>
          <p:cNvSpPr>
            <a:spLocks noGrp="1"/>
          </p:cNvSpPr>
          <p:nvPr>
            <p:ph type="title"/>
          </p:nvPr>
        </p:nvSpPr>
        <p:spPr/>
        <p:txBody>
          <a:bodyPr/>
          <a:lstStyle/>
          <a:p>
            <a:r>
              <a:rPr lang="en-US" b="1" dirty="0"/>
              <a:t>Example code</a:t>
            </a:r>
            <a:endParaRPr lang="en-US" dirty="0"/>
          </a:p>
        </p:txBody>
      </p:sp>
      <p:pic>
        <p:nvPicPr>
          <p:cNvPr id="5" name="Content Placeholder 4">
            <a:extLst>
              <a:ext uri="{FF2B5EF4-FFF2-40B4-BE49-F238E27FC236}">
                <a16:creationId xmlns:a16="http://schemas.microsoft.com/office/drawing/2014/main" id="{6FE4BCA4-CDD0-4702-9967-17C6C2F03A09}"/>
              </a:ext>
            </a:extLst>
          </p:cNvPr>
          <p:cNvPicPr>
            <a:picLocks noGrp="1" noChangeAspect="1"/>
          </p:cNvPicPr>
          <p:nvPr>
            <p:ph idx="1"/>
          </p:nvPr>
        </p:nvPicPr>
        <p:blipFill>
          <a:blip r:embed="rId2"/>
          <a:stretch>
            <a:fillRect/>
          </a:stretch>
        </p:blipFill>
        <p:spPr>
          <a:xfrm>
            <a:off x="1868557" y="2319130"/>
            <a:ext cx="7540486" cy="3790121"/>
          </a:xfrm>
        </p:spPr>
      </p:pic>
    </p:spTree>
    <p:extLst>
      <p:ext uri="{BB962C8B-B14F-4D97-AF65-F5344CB8AC3E}">
        <p14:creationId xmlns:p14="http://schemas.microsoft.com/office/powerpoint/2010/main" val="4054359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A8F-B6E3-4B6D-BF69-F1F655ACEED5}"/>
              </a:ext>
            </a:extLst>
          </p:cNvPr>
          <p:cNvSpPr>
            <a:spLocks noGrp="1"/>
          </p:cNvSpPr>
          <p:nvPr>
            <p:ph type="title"/>
          </p:nvPr>
        </p:nvSpPr>
        <p:spPr>
          <a:xfrm>
            <a:off x="838200" y="241558"/>
            <a:ext cx="10515600" cy="1325563"/>
          </a:xfrm>
        </p:spPr>
        <p:txBody>
          <a:bodyPr/>
          <a:lstStyle/>
          <a:p>
            <a:r>
              <a:rPr lang="en-US" b="0" i="0" dirty="0">
                <a:solidFill>
                  <a:srgbClr val="171717"/>
                </a:solidFill>
                <a:effectLst/>
                <a:latin typeface="Times New Roman" panose="02020603050405020304" pitchFamily="18" charset="0"/>
                <a:cs typeface="Times New Roman" panose="02020603050405020304" pitchFamily="18" charset="0"/>
              </a:rPr>
              <a:t>Friendship is not </a:t>
            </a:r>
            <a:r>
              <a:rPr lang="en-US" b="1" i="0" dirty="0">
                <a:solidFill>
                  <a:srgbClr val="171717"/>
                </a:solidFill>
                <a:effectLst/>
                <a:latin typeface="Times New Roman" panose="02020603050405020304" pitchFamily="18" charset="0"/>
                <a:cs typeface="Times New Roman" panose="02020603050405020304" pitchFamily="18" charset="0"/>
              </a:rPr>
              <a:t>mutual/</a:t>
            </a:r>
            <a:r>
              <a:rPr lang="en-US" b="1" dirty="0"/>
              <a:t>symmetric</a:t>
            </a:r>
          </a:p>
        </p:txBody>
      </p:sp>
      <p:sp>
        <p:nvSpPr>
          <p:cNvPr id="4" name="Rectangle 1">
            <a:extLst>
              <a:ext uri="{FF2B5EF4-FFF2-40B4-BE49-F238E27FC236}">
                <a16:creationId xmlns:a16="http://schemas.microsoft.com/office/drawing/2014/main" id="{520C9593-68B1-4850-9D4A-82001A1833F3}"/>
              </a:ext>
            </a:extLst>
          </p:cNvPr>
          <p:cNvSpPr>
            <a:spLocks noGrp="1" noChangeArrowheads="1"/>
          </p:cNvSpPr>
          <p:nvPr>
            <p:ph idx="1"/>
          </p:nvPr>
        </p:nvSpPr>
        <p:spPr bwMode="auto">
          <a:xfrm>
            <a:off x="838200" y="1497702"/>
            <a:ext cx="11076296"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Friendship is granted, not taken—i.e.,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class B to be a friend of class A, class A must explicitly declare that class B is its friend.</a:t>
            </a:r>
          </a:p>
          <a:p>
            <a:pPr marL="0" indent="0">
              <a:buNone/>
            </a:pPr>
            <a:endParaRPr lang="en-US"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b="0" i="0" dirty="0">
                <a:solidFill>
                  <a:srgbClr val="171717"/>
                </a:solidFill>
                <a:effectLst/>
                <a:latin typeface="Times New Roman" panose="02020603050405020304" pitchFamily="18" charset="0"/>
                <a:cs typeface="Times New Roman" panose="02020603050405020304" pitchFamily="18" charset="0"/>
              </a:rPr>
              <a:t>Friendship is not mutual unless explicitly specified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In the above example, member functions of </a:t>
            </a:r>
            <a:r>
              <a:rPr kumimoji="0" lang="en-US" altLang="en-US" sz="2400" b="0" i="0" u="none" strike="noStrike" cap="none" normalizeH="0" baseline="0" dirty="0" err="1">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YourClass</a:t>
            </a:r>
            <a:r>
              <a:rPr kumimoji="0" lang="en-US" altLang="en-US" b="0" i="0" u="none" strike="noStrike" cap="none" normalizeH="0" baseline="0" dirty="0">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 cannot access the private members of </a:t>
            </a:r>
            <a:r>
              <a:rPr kumimoji="0" lang="en-US" altLang="en-US" sz="2400" b="0" i="0" u="none" strike="noStrike" cap="none" normalizeH="0" baseline="0" dirty="0" err="1">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YourOtherClass</a:t>
            </a:r>
            <a:r>
              <a:rPr kumimoji="0" lang="en-US" altLang="en-US" sz="1800" b="0" i="0" u="none" strike="noStrike" cap="none" normalizeH="0" baseline="0" dirty="0">
                <a:ln>
                  <a:noFill/>
                </a:ln>
                <a:solidFill>
                  <a:srgbClr val="171717"/>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38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1EC-DA8C-4818-B845-150E7CE41346}"/>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Friendship is not transitive</a:t>
            </a:r>
            <a:endParaRPr lang="en-US" dirty="0"/>
          </a:p>
        </p:txBody>
      </p:sp>
      <p:sp>
        <p:nvSpPr>
          <p:cNvPr id="4" name="Rectangle 1">
            <a:extLst>
              <a:ext uri="{FF2B5EF4-FFF2-40B4-BE49-F238E27FC236}">
                <a16:creationId xmlns:a16="http://schemas.microsoft.com/office/drawing/2014/main" id="{A066A290-8BBA-4763-A452-E72E15B42862}"/>
              </a:ext>
            </a:extLst>
          </p:cNvPr>
          <p:cNvSpPr>
            <a:spLocks noGrp="1" noChangeArrowheads="1"/>
          </p:cNvSpPr>
          <p:nvPr>
            <p:ph idx="1"/>
          </p:nvPr>
        </p:nvSpPr>
        <p:spPr bwMode="auto">
          <a:xfrm>
            <a:off x="697395" y="1690688"/>
            <a:ext cx="1079720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171717"/>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class A is a friend of class B, and class B is a friend of class C, you cannot infer that class A is a friend of class C</a:t>
            </a:r>
            <a:endParaRPr lang="en-US" altLang="en-US" dirty="0">
              <a:solidFill>
                <a:srgbClr val="17171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Friendship is not transitive, so classes that are friends of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YourOtherClass</a:t>
            </a: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cannot access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YourClass's</a:t>
            </a: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private members.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9842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81E5-85BB-4F83-B18B-38AFE82E17B1}"/>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Friendship is not inherited</a:t>
            </a:r>
            <a:endParaRPr lang="en-US" dirty="0"/>
          </a:p>
        </p:txBody>
      </p:sp>
      <p:sp>
        <p:nvSpPr>
          <p:cNvPr id="3" name="Content Placeholder 2">
            <a:extLst>
              <a:ext uri="{FF2B5EF4-FFF2-40B4-BE49-F238E27FC236}">
                <a16:creationId xmlns:a16="http://schemas.microsoft.com/office/drawing/2014/main" id="{D7FD4BA3-8410-49F3-866E-8BFEBF18FEEB}"/>
              </a:ext>
            </a:extLst>
          </p:cNvPr>
          <p:cNvSpPr>
            <a:spLocks noGrp="1"/>
          </p:cNvSpPr>
          <p:nvPr>
            <p:ph idx="1"/>
          </p:nvPr>
        </p:nvSpPr>
        <p:spPr/>
        <p:txBody>
          <a:bodyPr/>
          <a:lstStyle/>
          <a:p>
            <a:r>
              <a:rPr lang="en-US" b="0" i="0" dirty="0">
                <a:solidFill>
                  <a:srgbClr val="40424E"/>
                </a:solidFill>
                <a:effectLst/>
                <a:latin typeface="urw-din"/>
              </a:rPr>
              <a:t>In C++, friendship is not inherited. If a base class has a friend function, then the function doesn’t become a friend of the derived class(</a:t>
            </a:r>
            <a:r>
              <a:rPr lang="en-US" b="0" i="0">
                <a:solidFill>
                  <a:srgbClr val="40424E"/>
                </a:solidFill>
                <a:effectLst/>
                <a:latin typeface="urw-din"/>
              </a:rPr>
              <a:t>es).</a:t>
            </a:r>
          </a:p>
          <a:p>
            <a:endParaRPr lang="en-US" dirty="0"/>
          </a:p>
        </p:txBody>
      </p:sp>
      <p:sp>
        <p:nvSpPr>
          <p:cNvPr id="4" name="Rectangle 1">
            <a:extLst>
              <a:ext uri="{FF2B5EF4-FFF2-40B4-BE49-F238E27FC236}">
                <a16:creationId xmlns:a16="http://schemas.microsoft.com/office/drawing/2014/main" id="{83ED19C0-BFEC-42CB-9B33-CFF13EDEA4EB}"/>
              </a:ext>
            </a:extLst>
          </p:cNvPr>
          <p:cNvSpPr>
            <a:spLocks noChangeArrowheads="1"/>
          </p:cNvSpPr>
          <p:nvPr/>
        </p:nvSpPr>
        <p:spPr bwMode="auto">
          <a:xfrm>
            <a:off x="994272" y="3312687"/>
            <a:ext cx="1051560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Friendship</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is not inherited, meaning that classes derived from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YourOtherClass</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cannot access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YourClass</a:t>
            </a:r>
            <a:r>
              <a:rPr kumimoji="0" lang="en-US" altLang="en-US" sz="2400" b="0"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private members.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161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D82F-DB89-4B39-AA06-FEA4B3B2F650}"/>
              </a:ext>
            </a:extLst>
          </p:cNvPr>
          <p:cNvSpPr>
            <a:spLocks noGrp="1"/>
          </p:cNvSpPr>
          <p:nvPr>
            <p:ph type="title"/>
          </p:nvPr>
        </p:nvSpPr>
        <p:spPr/>
        <p:txBody>
          <a:bodyPr/>
          <a:lstStyle/>
          <a:p>
            <a:r>
              <a:rPr lang="en-US" dirty="0"/>
              <a:t>Implications of friendship</a:t>
            </a:r>
          </a:p>
        </p:txBody>
      </p:sp>
      <p:pic>
        <p:nvPicPr>
          <p:cNvPr id="5" name="Content Placeholder 4">
            <a:extLst>
              <a:ext uri="{FF2B5EF4-FFF2-40B4-BE49-F238E27FC236}">
                <a16:creationId xmlns:a16="http://schemas.microsoft.com/office/drawing/2014/main" id="{8EC5D2F9-BA3B-48BE-907A-36F577C49F31}"/>
              </a:ext>
            </a:extLst>
          </p:cNvPr>
          <p:cNvPicPr>
            <a:picLocks noGrp="1" noChangeAspect="1"/>
          </p:cNvPicPr>
          <p:nvPr>
            <p:ph idx="1"/>
          </p:nvPr>
        </p:nvPicPr>
        <p:blipFill>
          <a:blip r:embed="rId2"/>
          <a:stretch>
            <a:fillRect/>
          </a:stretch>
        </p:blipFill>
        <p:spPr>
          <a:xfrm>
            <a:off x="1590262" y="2213113"/>
            <a:ext cx="8017564" cy="3829877"/>
          </a:xfrm>
        </p:spPr>
      </p:pic>
    </p:spTree>
    <p:extLst>
      <p:ext uri="{BB962C8B-B14F-4D97-AF65-F5344CB8AC3E}">
        <p14:creationId xmlns:p14="http://schemas.microsoft.com/office/powerpoint/2010/main" val="4132804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64CC-FF6F-FF04-CA16-8BBB815AF094}"/>
              </a:ext>
            </a:extLst>
          </p:cNvPr>
          <p:cNvSpPr>
            <a:spLocks noGrp="1"/>
          </p:cNvSpPr>
          <p:nvPr>
            <p:ph type="title"/>
          </p:nvPr>
        </p:nvSpPr>
        <p:spPr/>
        <p:txBody>
          <a:bodyPr/>
          <a:lstStyle/>
          <a:p>
            <a:r>
              <a:rPr lang="en-US" altLang="en-US" sz="4400" dirty="0"/>
              <a:t>Friendship is not inherited</a:t>
            </a:r>
            <a:endParaRPr lang="en-US" dirty="0"/>
          </a:p>
        </p:txBody>
      </p:sp>
      <p:sp>
        <p:nvSpPr>
          <p:cNvPr id="4" name="Rectangle 1">
            <a:extLst>
              <a:ext uri="{FF2B5EF4-FFF2-40B4-BE49-F238E27FC236}">
                <a16:creationId xmlns:a16="http://schemas.microsoft.com/office/drawing/2014/main" id="{E7B27422-6760-B72A-2D44-1321E16AD4F7}"/>
              </a:ext>
            </a:extLst>
          </p:cNvPr>
          <p:cNvSpPr>
            <a:spLocks noGrp="1" noChangeArrowheads="1"/>
          </p:cNvSpPr>
          <p:nvPr>
            <p:ph idx="1"/>
          </p:nvPr>
        </p:nvSpPr>
        <p:spPr bwMode="auto">
          <a:xfrm>
            <a:off x="345831" y="2395848"/>
            <a:ext cx="1079641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A friend of Child can access protected and public members of Parent via Child,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but NOT private members.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To access private members of Parent, the friend function must be explicitly declared</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in Parent as well.</a:t>
            </a:r>
          </a:p>
        </p:txBody>
      </p:sp>
    </p:spTree>
    <p:extLst>
      <p:ext uri="{BB962C8B-B14F-4D97-AF65-F5344CB8AC3E}">
        <p14:creationId xmlns:p14="http://schemas.microsoft.com/office/powerpoint/2010/main" val="18754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0624-3064-4633-9138-A32F95920EC2}"/>
              </a:ext>
            </a:extLst>
          </p:cNvPr>
          <p:cNvSpPr>
            <a:spLocks noGrp="1"/>
          </p:cNvSpPr>
          <p:nvPr>
            <p:ph type="title"/>
          </p:nvPr>
        </p:nvSpPr>
        <p:spPr/>
        <p:txBody>
          <a:bodyPr/>
          <a:lstStyle/>
          <a:p>
            <a:pPr algn="ctr"/>
            <a:r>
              <a:rPr lang="en-US" sz="4400" b="1" dirty="0">
                <a:solidFill>
                  <a:srgbClr val="000000"/>
                </a:solidFill>
                <a:effectLst/>
                <a:latin typeface="Calibri" panose="020F0502020204030204" pitchFamily="34" charset="0"/>
                <a:ea typeface="Calibri" panose="020F0502020204030204" pitchFamily="34" charset="0"/>
              </a:rPr>
              <a:t>Why they are needed? </a:t>
            </a:r>
            <a:endParaRPr lang="en-US" dirty="0"/>
          </a:p>
        </p:txBody>
      </p:sp>
      <p:sp>
        <p:nvSpPr>
          <p:cNvPr id="3" name="Content Placeholder 2">
            <a:extLst>
              <a:ext uri="{FF2B5EF4-FFF2-40B4-BE49-F238E27FC236}">
                <a16:creationId xmlns:a16="http://schemas.microsoft.com/office/drawing/2014/main" id="{9A68D29E-C766-4611-8895-8A29D0004BA4}"/>
              </a:ext>
            </a:extLst>
          </p:cNvPr>
          <p:cNvSpPr>
            <a:spLocks noGrp="1"/>
          </p:cNvSpPr>
          <p:nvPr>
            <p:ph idx="1"/>
          </p:nvPr>
        </p:nvSpPr>
        <p:spPr/>
        <p:txBody>
          <a:bodyPr/>
          <a:lstStyle/>
          <a:p>
            <a:r>
              <a:rPr lang="en-US" sz="3200" dirty="0">
                <a:solidFill>
                  <a:srgbClr val="000000"/>
                </a:solidFill>
                <a:effectLst/>
                <a:latin typeface="Arial" panose="020B0604020202020204" pitchFamily="34" charset="0"/>
                <a:ea typeface="Calibri" panose="020F0502020204030204" pitchFamily="34" charset="0"/>
              </a:rPr>
              <a:t>They are needed in situations where we have written code for some function in one class and it need to be used by other classes as well for example, suppose we wrote the code to compute a complex mathematical formula in one class but later it was required by other classes as well, in that case we will make that function friend of all other classes. </a:t>
            </a:r>
            <a:endParaRPr lang="en-US" sz="32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163785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E58-B50E-3B0D-3DE4-DFFCAC3E1A65}"/>
              </a:ext>
            </a:extLst>
          </p:cNvPr>
          <p:cNvSpPr>
            <a:spLocks noGrp="1"/>
          </p:cNvSpPr>
          <p:nvPr>
            <p:ph type="title"/>
          </p:nvPr>
        </p:nvSpPr>
        <p:spPr/>
        <p:txBody>
          <a:bodyPr/>
          <a:lstStyle/>
          <a:p>
            <a:r>
              <a:rPr lang="en-US" dirty="0"/>
              <a:t>Example code</a:t>
            </a:r>
          </a:p>
        </p:txBody>
      </p:sp>
      <p:sp>
        <p:nvSpPr>
          <p:cNvPr id="3" name="Content Placeholder 2">
            <a:extLst>
              <a:ext uri="{FF2B5EF4-FFF2-40B4-BE49-F238E27FC236}">
                <a16:creationId xmlns:a16="http://schemas.microsoft.com/office/drawing/2014/main" id="{D0524F27-B6DC-F673-3FD5-D945955736F5}"/>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Parent {</a:t>
            </a:r>
          </a:p>
          <a:p>
            <a:pPr marL="0" indent="0">
              <a:buNone/>
            </a:pPr>
            <a:r>
              <a:rPr lang="en-US" dirty="0"/>
              <a:t>private:</a:t>
            </a:r>
          </a:p>
          <a:p>
            <a:pPr marL="0" indent="0">
              <a:buNone/>
            </a:pPr>
            <a:r>
              <a:rPr lang="en-US" dirty="0"/>
              <a:t>    int </a:t>
            </a:r>
            <a:r>
              <a:rPr lang="en-US" dirty="0" err="1"/>
              <a:t>privateData</a:t>
            </a:r>
            <a:r>
              <a:rPr lang="en-US" dirty="0"/>
              <a:t> = 100;</a:t>
            </a:r>
          </a:p>
          <a:p>
            <a:pPr marL="0" indent="0">
              <a:buNone/>
            </a:pPr>
            <a:r>
              <a:rPr lang="en-US" dirty="0"/>
              <a:t>protected:</a:t>
            </a:r>
          </a:p>
          <a:p>
            <a:pPr marL="0" indent="0">
              <a:buNone/>
            </a:pPr>
            <a:r>
              <a:rPr lang="en-US" dirty="0"/>
              <a:t>    int </a:t>
            </a:r>
            <a:r>
              <a:rPr lang="en-US" dirty="0" err="1"/>
              <a:t>protectedData</a:t>
            </a:r>
            <a:r>
              <a:rPr lang="en-US" dirty="0"/>
              <a:t> = 200;</a:t>
            </a:r>
          </a:p>
          <a:p>
            <a:pPr marL="0" indent="0">
              <a:buNone/>
            </a:pPr>
            <a:r>
              <a:rPr lang="en-US" dirty="0"/>
              <a:t>public:</a:t>
            </a:r>
          </a:p>
          <a:p>
            <a:pPr marL="0" indent="0">
              <a:buNone/>
            </a:pPr>
            <a:r>
              <a:rPr lang="en-US" dirty="0"/>
              <a:t>    int </a:t>
            </a:r>
            <a:r>
              <a:rPr lang="en-US" dirty="0" err="1"/>
              <a:t>publicData</a:t>
            </a:r>
            <a:r>
              <a:rPr lang="en-US" dirty="0"/>
              <a:t> = 300;</a:t>
            </a:r>
          </a:p>
          <a:p>
            <a:pPr marL="0" indent="0">
              <a:buNone/>
            </a:pPr>
            <a:r>
              <a:rPr lang="en-US" dirty="0"/>
              <a:t>  Parent() {</a:t>
            </a:r>
          </a:p>
          <a:p>
            <a:pPr marL="0" indent="0">
              <a:buNone/>
            </a:pPr>
            <a:r>
              <a:rPr lang="en-US" dirty="0"/>
              <a:t>        </a:t>
            </a:r>
            <a:r>
              <a:rPr lang="en-US" dirty="0" err="1"/>
              <a:t>cout</a:t>
            </a:r>
            <a:r>
              <a:rPr lang="en-US" dirty="0"/>
              <a:t> &lt;&lt; "Parent Constructor Called\n";</a:t>
            </a:r>
          </a:p>
          <a:p>
            <a:pPr marL="0" indent="0">
              <a:buNone/>
            </a:pPr>
            <a:r>
              <a:rPr lang="en-US" dirty="0"/>
              <a:t>    }};</a:t>
            </a:r>
          </a:p>
          <a:p>
            <a:pPr marL="0" indent="0">
              <a:buNone/>
            </a:pPr>
            <a:r>
              <a:rPr lang="en-US" dirty="0"/>
              <a:t>class Child : public Parent {</a:t>
            </a:r>
          </a:p>
          <a:p>
            <a:pPr marL="0" indent="0">
              <a:buNone/>
            </a:pPr>
            <a:r>
              <a:rPr lang="en-US" dirty="0"/>
              <a:t>public:</a:t>
            </a:r>
          </a:p>
          <a:p>
            <a:pPr marL="0" indent="0">
              <a:buNone/>
            </a:pPr>
            <a:r>
              <a:rPr lang="en-US" dirty="0"/>
              <a:t>    Child() {</a:t>
            </a:r>
          </a:p>
          <a:p>
            <a:pPr marL="0" indent="0">
              <a:buNone/>
            </a:pPr>
            <a:r>
              <a:rPr lang="en-US" dirty="0"/>
              <a:t>        </a:t>
            </a:r>
            <a:r>
              <a:rPr lang="en-US" dirty="0" err="1"/>
              <a:t>cout</a:t>
            </a:r>
            <a:r>
              <a:rPr lang="en-US" dirty="0"/>
              <a:t> &lt;&lt; "Child Constructor Called\n";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2042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22B5-B127-6CD6-EC3D-1842CB740FF4}"/>
              </a:ext>
            </a:extLst>
          </p:cNvPr>
          <p:cNvSpPr>
            <a:spLocks noGrp="1"/>
          </p:cNvSpPr>
          <p:nvPr>
            <p:ph type="title"/>
          </p:nvPr>
        </p:nvSpPr>
        <p:spPr/>
        <p:txBody>
          <a:bodyPr/>
          <a:lstStyle/>
          <a:p>
            <a:r>
              <a:rPr lang="en-US" dirty="0"/>
              <a:t>Example code</a:t>
            </a:r>
          </a:p>
        </p:txBody>
      </p:sp>
      <p:sp>
        <p:nvSpPr>
          <p:cNvPr id="3" name="Content Placeholder 2">
            <a:extLst>
              <a:ext uri="{FF2B5EF4-FFF2-40B4-BE49-F238E27FC236}">
                <a16:creationId xmlns:a16="http://schemas.microsoft.com/office/drawing/2014/main" id="{865E634B-43D6-5AAD-4347-D3DDBC65B822}"/>
              </a:ext>
            </a:extLst>
          </p:cNvPr>
          <p:cNvSpPr>
            <a:spLocks noGrp="1"/>
          </p:cNvSpPr>
          <p:nvPr>
            <p:ph idx="1"/>
          </p:nvPr>
        </p:nvSpPr>
        <p:spPr/>
        <p:txBody>
          <a:bodyPr>
            <a:normAutofit fontScale="55000" lnSpcReduction="20000"/>
          </a:bodyPr>
          <a:lstStyle/>
          <a:p>
            <a:pPr marL="0" indent="0">
              <a:buNone/>
            </a:pPr>
            <a:r>
              <a:rPr lang="en-US" dirty="0"/>
              <a:t> friend void </a:t>
            </a:r>
            <a:r>
              <a:rPr lang="en-US" dirty="0" err="1"/>
              <a:t>friendFunctionOfDerived</a:t>
            </a:r>
            <a:r>
              <a:rPr lang="en-US" dirty="0"/>
              <a:t>(const Child&amp; c);</a:t>
            </a:r>
          </a:p>
          <a:p>
            <a:pPr marL="0" indent="0">
              <a:buNone/>
            </a:pPr>
            <a:r>
              <a:rPr lang="en-US" dirty="0"/>
              <a:t>};</a:t>
            </a:r>
          </a:p>
          <a:p>
            <a:pPr marL="0" indent="0">
              <a:buNone/>
            </a:pPr>
            <a:endParaRPr lang="en-US" dirty="0"/>
          </a:p>
          <a:p>
            <a:pPr marL="0" indent="0">
              <a:buNone/>
            </a:pPr>
            <a:r>
              <a:rPr lang="en-US" dirty="0"/>
              <a:t>void </a:t>
            </a:r>
            <a:r>
              <a:rPr lang="en-US" dirty="0" err="1"/>
              <a:t>friendFunctionOfDerived</a:t>
            </a:r>
            <a:r>
              <a:rPr lang="en-US" dirty="0"/>
              <a:t>(const Child&amp; c) {</a:t>
            </a:r>
          </a:p>
          <a:p>
            <a:pPr marL="0" indent="0">
              <a:buNone/>
            </a:pPr>
            <a:r>
              <a:rPr lang="en-US" dirty="0"/>
              <a:t>    </a:t>
            </a:r>
            <a:r>
              <a:rPr lang="en-US" dirty="0" err="1"/>
              <a:t>cout</a:t>
            </a:r>
            <a:r>
              <a:rPr lang="en-US" dirty="0"/>
              <a:t> &lt;&lt; "Accessing Parent's Protected Data via Derived: " &lt;&lt; </a:t>
            </a:r>
            <a:r>
              <a:rPr lang="en-US" dirty="0" err="1"/>
              <a:t>c.protectedData</a:t>
            </a:r>
            <a:r>
              <a:rPr lang="en-US" dirty="0"/>
              <a:t> &lt;&lt; </a:t>
            </a:r>
            <a:r>
              <a:rPr lang="en-US" dirty="0" err="1"/>
              <a:t>endl</a:t>
            </a:r>
            <a:r>
              <a:rPr lang="en-US" dirty="0"/>
              <a:t>;</a:t>
            </a:r>
          </a:p>
          <a:p>
            <a:pPr marL="0" indent="0">
              <a:buNone/>
            </a:pPr>
            <a:r>
              <a:rPr lang="en-US" dirty="0"/>
              <a:t>    </a:t>
            </a:r>
            <a:r>
              <a:rPr lang="en-US" dirty="0" err="1"/>
              <a:t>cout</a:t>
            </a:r>
            <a:r>
              <a:rPr lang="en-US" dirty="0"/>
              <a:t> &lt;&lt; "Accessing Parent's Public Data: " &lt;&lt; </a:t>
            </a:r>
            <a:r>
              <a:rPr lang="en-US" dirty="0" err="1"/>
              <a:t>c.publicData</a:t>
            </a:r>
            <a:r>
              <a:rPr lang="en-US" dirty="0"/>
              <a:t> &lt;&lt; </a:t>
            </a:r>
            <a:r>
              <a:rPr lang="en-US" dirty="0" err="1"/>
              <a:t>endl</a:t>
            </a:r>
            <a:r>
              <a:rPr lang="en-US" dirty="0"/>
              <a:t>;</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Child obj;</a:t>
            </a:r>
          </a:p>
          <a:p>
            <a:pPr marL="0" indent="0">
              <a:buNone/>
            </a:pPr>
            <a:r>
              <a:rPr lang="en-US" dirty="0"/>
              <a:t>    </a:t>
            </a:r>
            <a:r>
              <a:rPr lang="en-US" dirty="0" err="1"/>
              <a:t>cout</a:t>
            </a:r>
            <a:r>
              <a:rPr lang="en-US" dirty="0"/>
              <a:t> &lt;&lt; "\</a:t>
            </a:r>
            <a:r>
              <a:rPr lang="en-US" dirty="0" err="1"/>
              <a:t>nCalling</a:t>
            </a:r>
            <a:r>
              <a:rPr lang="en-US" dirty="0"/>
              <a:t> Friend Function of Derived Class:\n";</a:t>
            </a:r>
          </a:p>
          <a:p>
            <a:pPr marL="0" indent="0">
              <a:buNone/>
            </a:pPr>
            <a:r>
              <a:rPr lang="en-US" dirty="0"/>
              <a:t>    </a:t>
            </a:r>
            <a:r>
              <a:rPr lang="en-US" dirty="0" err="1"/>
              <a:t>friendFunctionOfDerived</a:t>
            </a:r>
            <a:r>
              <a:rPr lang="en-US" dirty="0"/>
              <a:t>(obj);</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814218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sp>
        <p:nvSpPr>
          <p:cNvPr id="3" name="Content Placeholder 2"/>
          <p:cNvSpPr>
            <a:spLocks noGrp="1"/>
          </p:cNvSpPr>
          <p:nvPr>
            <p:ph idx="1"/>
          </p:nvPr>
        </p:nvSpPr>
        <p:spPr/>
        <p:txBody>
          <a:bodyPr/>
          <a:lstStyle/>
          <a:p>
            <a:r>
              <a:rPr lang="en-US" dirty="0"/>
              <a:t>It’s possible to specify overloaded functions as friends of a class. </a:t>
            </a:r>
          </a:p>
          <a:p>
            <a:pPr marL="0" indent="0">
              <a:buNone/>
            </a:pPr>
            <a:endParaRPr lang="en-US" dirty="0"/>
          </a:p>
          <a:p>
            <a:r>
              <a:rPr lang="en-US" dirty="0"/>
              <a:t>Each function intended to be a friend must be explicitly declared in the class definition as a friend of the class.</a:t>
            </a:r>
          </a:p>
        </p:txBody>
      </p:sp>
    </p:spTree>
    <p:extLst>
      <p:ext uri="{BB962C8B-B14F-4D97-AF65-F5344CB8AC3E}">
        <p14:creationId xmlns:p14="http://schemas.microsoft.com/office/powerpoint/2010/main" val="2580756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Distance {</a:t>
            </a:r>
          </a:p>
          <a:p>
            <a:r>
              <a:rPr lang="en-US" dirty="0"/>
              <a:t>        </a:t>
            </a:r>
            <a:r>
              <a:rPr lang="en-US" dirty="0" err="1"/>
              <a:t>int</a:t>
            </a:r>
            <a:r>
              <a:rPr lang="en-US" dirty="0"/>
              <a:t> meter;</a:t>
            </a:r>
          </a:p>
          <a:p>
            <a:r>
              <a:rPr lang="en-US" dirty="0"/>
              <a:t>        friend </a:t>
            </a:r>
            <a:r>
              <a:rPr lang="en-US" dirty="0" err="1"/>
              <a:t>int</a:t>
            </a:r>
            <a:r>
              <a:rPr lang="en-US" dirty="0"/>
              <a:t> </a:t>
            </a:r>
            <a:r>
              <a:rPr lang="en-US" dirty="0" err="1"/>
              <a:t>addFive</a:t>
            </a:r>
            <a:r>
              <a:rPr lang="en-US" dirty="0"/>
              <a:t>(Distance);</a:t>
            </a:r>
          </a:p>
          <a:p>
            <a:r>
              <a:rPr lang="en-US" dirty="0"/>
              <a:t>        friend </a:t>
            </a:r>
            <a:r>
              <a:rPr lang="en-US" dirty="0" err="1"/>
              <a:t>int</a:t>
            </a:r>
            <a:r>
              <a:rPr lang="en-US" dirty="0"/>
              <a:t> </a:t>
            </a:r>
            <a:r>
              <a:rPr lang="en-US" dirty="0" err="1"/>
              <a:t>addFive</a:t>
            </a:r>
            <a:r>
              <a:rPr lang="en-US" dirty="0"/>
              <a:t>(Distance , </a:t>
            </a:r>
            <a:r>
              <a:rPr lang="en-US" dirty="0" err="1"/>
              <a:t>int</a:t>
            </a:r>
            <a:r>
              <a:rPr lang="en-US" dirty="0"/>
              <a:t>);</a:t>
            </a:r>
          </a:p>
          <a:p>
            <a:r>
              <a:rPr lang="en-US" dirty="0"/>
              <a:t>public:</a:t>
            </a:r>
          </a:p>
          <a:p>
            <a:r>
              <a:rPr lang="en-US" dirty="0"/>
              <a:t>        Distance() : meter(0) {}};</a:t>
            </a:r>
          </a:p>
          <a:p>
            <a:r>
              <a:rPr lang="en-US" dirty="0" err="1"/>
              <a:t>int</a:t>
            </a:r>
            <a:r>
              <a:rPr lang="en-US" dirty="0"/>
              <a:t> </a:t>
            </a:r>
            <a:r>
              <a:rPr lang="en-US" dirty="0" err="1"/>
              <a:t>addFive</a:t>
            </a:r>
            <a:r>
              <a:rPr lang="en-US" dirty="0"/>
              <a:t>(Distance d) {</a:t>
            </a:r>
          </a:p>
          <a:p>
            <a:r>
              <a:rPr lang="en-US" dirty="0"/>
              <a:t>    </a:t>
            </a:r>
            <a:r>
              <a:rPr lang="en-US" dirty="0" err="1"/>
              <a:t>d.meter</a:t>
            </a:r>
            <a:r>
              <a:rPr lang="en-US" dirty="0"/>
              <a:t> += 5;</a:t>
            </a:r>
          </a:p>
          <a:p>
            <a:r>
              <a:rPr lang="en-US" dirty="0"/>
              <a:t>    return </a:t>
            </a:r>
            <a:r>
              <a:rPr lang="en-US" dirty="0" err="1"/>
              <a:t>d.meter</a:t>
            </a:r>
            <a:r>
              <a:rPr lang="en-US" dirty="0"/>
              <a:t>;}</a:t>
            </a:r>
          </a:p>
          <a:p>
            <a:r>
              <a:rPr lang="en-US" dirty="0" err="1"/>
              <a:t>int</a:t>
            </a:r>
            <a:r>
              <a:rPr lang="en-US" dirty="0"/>
              <a:t> </a:t>
            </a:r>
            <a:r>
              <a:rPr lang="en-US" dirty="0" err="1"/>
              <a:t>addFive</a:t>
            </a:r>
            <a:r>
              <a:rPr lang="en-US" dirty="0"/>
              <a:t>(Distance d , </a:t>
            </a:r>
            <a:r>
              <a:rPr lang="en-US" dirty="0" err="1"/>
              <a:t>int</a:t>
            </a:r>
            <a:r>
              <a:rPr lang="en-US" dirty="0"/>
              <a:t> </a:t>
            </a:r>
            <a:r>
              <a:rPr lang="en-US" dirty="0" err="1"/>
              <a:t>i</a:t>
            </a:r>
            <a:r>
              <a:rPr lang="en-US" dirty="0"/>
              <a:t>) {</a:t>
            </a:r>
          </a:p>
          <a:p>
            <a:r>
              <a:rPr lang="en-US" dirty="0"/>
              <a:t>    </a:t>
            </a:r>
            <a:r>
              <a:rPr lang="en-US" dirty="0" err="1"/>
              <a:t>d.meter</a:t>
            </a:r>
            <a:r>
              <a:rPr lang="en-US" dirty="0"/>
              <a:t> += </a:t>
            </a:r>
            <a:r>
              <a:rPr lang="en-US" dirty="0" err="1"/>
              <a:t>i</a:t>
            </a:r>
            <a:r>
              <a:rPr lang="en-US" dirty="0"/>
              <a:t>;</a:t>
            </a:r>
          </a:p>
          <a:p>
            <a:r>
              <a:rPr lang="en-US" dirty="0"/>
              <a:t>    return </a:t>
            </a:r>
            <a:r>
              <a:rPr lang="en-US" dirty="0" err="1"/>
              <a:t>d.meter</a:t>
            </a:r>
            <a:r>
              <a:rPr lang="en-US" dirty="0"/>
              <a:t>;}</a:t>
            </a:r>
          </a:p>
        </p:txBody>
      </p:sp>
    </p:spTree>
    <p:extLst>
      <p:ext uri="{BB962C8B-B14F-4D97-AF65-F5344CB8AC3E}">
        <p14:creationId xmlns:p14="http://schemas.microsoft.com/office/powerpoint/2010/main" val="186112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4B79-A1C7-49C5-8500-40EF10981753}"/>
              </a:ext>
            </a:extLst>
          </p:cNvPr>
          <p:cNvSpPr>
            <a:spLocks noGrp="1"/>
          </p:cNvSpPr>
          <p:nvPr>
            <p:ph type="title"/>
          </p:nvPr>
        </p:nvSpPr>
        <p:spPr/>
        <p:txBody>
          <a:bodyPr/>
          <a:lstStyle/>
          <a:p>
            <a:r>
              <a:rPr lang="en-US" b="1" i="1" dirty="0"/>
              <a:t>Overloaded friend Functions</a:t>
            </a:r>
            <a:endParaRPr lang="en-US" dirty="0"/>
          </a:p>
        </p:txBody>
      </p:sp>
      <p:sp>
        <p:nvSpPr>
          <p:cNvPr id="3" name="Content Placeholder 2">
            <a:extLst>
              <a:ext uri="{FF2B5EF4-FFF2-40B4-BE49-F238E27FC236}">
                <a16:creationId xmlns:a16="http://schemas.microsoft.com/office/drawing/2014/main" id="{EF697AEC-CBF1-4055-A7EF-C0F16F664435}"/>
              </a:ext>
            </a:extLst>
          </p:cNvPr>
          <p:cNvSpPr>
            <a:spLocks noGrp="1"/>
          </p:cNvSpPr>
          <p:nvPr>
            <p:ph idx="1"/>
          </p:nvPr>
        </p:nvSpPr>
        <p:spPr/>
        <p:txBody>
          <a:bodyPr/>
          <a:lstStyle/>
          <a:p>
            <a:r>
              <a:rPr lang="en-US" dirty="0"/>
              <a:t>int main() {</a:t>
            </a:r>
          </a:p>
          <a:p>
            <a:r>
              <a:rPr lang="en-US" dirty="0"/>
              <a:t>    Distance D;</a:t>
            </a:r>
          </a:p>
          <a:p>
            <a:r>
              <a:rPr lang="en-US" dirty="0"/>
              <a:t>    </a:t>
            </a:r>
            <a:r>
              <a:rPr lang="en-US" dirty="0" err="1"/>
              <a:t>cout</a:t>
            </a:r>
            <a:r>
              <a:rPr lang="en-US" dirty="0"/>
              <a:t> &lt;&lt; "Distance: " &lt;&lt; </a:t>
            </a:r>
            <a:r>
              <a:rPr lang="en-US" dirty="0" err="1"/>
              <a:t>addFive</a:t>
            </a:r>
            <a:r>
              <a:rPr lang="en-US" dirty="0"/>
              <a:t>(D) &lt;&lt;</a:t>
            </a:r>
            <a:r>
              <a:rPr lang="en-US" dirty="0" err="1"/>
              <a:t>endl</a:t>
            </a:r>
            <a:r>
              <a:rPr lang="en-US" dirty="0"/>
              <a:t>;;</a:t>
            </a:r>
          </a:p>
          <a:p>
            <a:r>
              <a:rPr lang="en-US" dirty="0"/>
              <a:t>    </a:t>
            </a:r>
            <a:r>
              <a:rPr lang="en-US" dirty="0" err="1"/>
              <a:t>cout</a:t>
            </a:r>
            <a:r>
              <a:rPr lang="en-US" dirty="0"/>
              <a:t> &lt;&lt; "Distance overloaded: " &lt;&lt; </a:t>
            </a:r>
            <a:r>
              <a:rPr lang="en-US" dirty="0" err="1"/>
              <a:t>addFive</a:t>
            </a:r>
            <a:r>
              <a:rPr lang="en-US" dirty="0"/>
              <a:t>(D,6);</a:t>
            </a:r>
          </a:p>
          <a:p>
            <a:r>
              <a:rPr lang="en-US" dirty="0"/>
              <a:t>    return 0;}</a:t>
            </a:r>
          </a:p>
          <a:p>
            <a:endParaRPr lang="en-US" dirty="0"/>
          </a:p>
        </p:txBody>
      </p:sp>
    </p:spTree>
    <p:extLst>
      <p:ext uri="{BB962C8B-B14F-4D97-AF65-F5344CB8AC3E}">
        <p14:creationId xmlns:p14="http://schemas.microsoft.com/office/powerpoint/2010/main" val="3787315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pic>
        <p:nvPicPr>
          <p:cNvPr id="4" name="Content Placeholder 3"/>
          <p:cNvPicPr>
            <a:picLocks noGrp="1" noChangeAspect="1"/>
          </p:cNvPicPr>
          <p:nvPr>
            <p:ph idx="1"/>
          </p:nvPr>
        </p:nvPicPr>
        <p:blipFill>
          <a:blip r:embed="rId2"/>
          <a:stretch>
            <a:fillRect/>
          </a:stretch>
        </p:blipFill>
        <p:spPr>
          <a:xfrm>
            <a:off x="2561968" y="1690688"/>
            <a:ext cx="6499654" cy="3515626"/>
          </a:xfrm>
          <a:prstGeom prst="rect">
            <a:avLst/>
          </a:prstGeom>
        </p:spPr>
      </p:pic>
    </p:spTree>
    <p:extLst>
      <p:ext uri="{BB962C8B-B14F-4D97-AF65-F5344CB8AC3E}">
        <p14:creationId xmlns:p14="http://schemas.microsoft.com/office/powerpoint/2010/main" val="118741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Operator Functions as Class Members vs. Global</a:t>
            </a:r>
            <a:br>
              <a:rPr lang="en-US" b="1" dirty="0"/>
            </a:br>
            <a:r>
              <a:rPr lang="en-US" b="1" dirty="0"/>
              <a:t>Functions</a:t>
            </a:r>
            <a:endParaRPr lang="en-US" dirty="0"/>
          </a:p>
        </p:txBody>
      </p:sp>
      <p:sp>
        <p:nvSpPr>
          <p:cNvPr id="3" name="Content Placeholder 2"/>
          <p:cNvSpPr>
            <a:spLocks noGrp="1"/>
          </p:cNvSpPr>
          <p:nvPr>
            <p:ph idx="1"/>
          </p:nvPr>
        </p:nvSpPr>
        <p:spPr/>
        <p:txBody>
          <a:bodyPr/>
          <a:lstStyle/>
          <a:p>
            <a:r>
              <a:rPr lang="en-US" dirty="0"/>
              <a:t>Operator functions can be member functions(already discussed) </a:t>
            </a:r>
          </a:p>
          <a:p>
            <a:r>
              <a:rPr lang="en-US" dirty="0"/>
              <a:t>or global functions (non-member function)</a:t>
            </a:r>
          </a:p>
          <a:p>
            <a:pPr marL="0" indent="0">
              <a:buNone/>
            </a:pPr>
            <a:endParaRPr lang="en-US" dirty="0"/>
          </a:p>
          <a:p>
            <a:r>
              <a:rPr lang="en-US" dirty="0"/>
              <a:t>global functions are often made friends for performance reasons. </a:t>
            </a:r>
          </a:p>
          <a:p>
            <a:pPr algn="ctr"/>
            <a:r>
              <a:rPr lang="en-US" dirty="0"/>
              <a:t>performance reasons?</a:t>
            </a:r>
          </a:p>
        </p:txBody>
      </p:sp>
    </p:spTree>
    <p:extLst>
      <p:ext uri="{BB962C8B-B14F-4D97-AF65-F5344CB8AC3E}">
        <p14:creationId xmlns:p14="http://schemas.microsoft.com/office/powerpoint/2010/main" val="18566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performance reasons</a:t>
            </a:r>
          </a:p>
        </p:txBody>
      </p:sp>
      <p:sp>
        <p:nvSpPr>
          <p:cNvPr id="3" name="Content Placeholder 2"/>
          <p:cNvSpPr>
            <a:spLocks noGrp="1"/>
          </p:cNvSpPr>
          <p:nvPr>
            <p:ph idx="1"/>
          </p:nvPr>
        </p:nvSpPr>
        <p:spPr/>
        <p:txBody>
          <a:bodyPr/>
          <a:lstStyle/>
          <a:p>
            <a:r>
              <a:rPr lang="en-US" i="1" dirty="0"/>
              <a:t>It’s possible to overload an operator as a global, non-friend function, but such a function requiring access to a class’s private or protected data would need to use </a:t>
            </a:r>
            <a:r>
              <a:rPr lang="en-US" dirty="0"/>
              <a:t>set </a:t>
            </a:r>
            <a:r>
              <a:rPr lang="en-US" i="1" dirty="0"/>
              <a:t>or </a:t>
            </a:r>
            <a:r>
              <a:rPr lang="en-US" dirty="0"/>
              <a:t>get </a:t>
            </a:r>
            <a:r>
              <a:rPr lang="en-US" i="1" dirty="0"/>
              <a:t>functions provided in that class’s public interface. The overhead of calling these functions could cause poor performance, so these functions can be </a:t>
            </a:r>
            <a:r>
              <a:rPr lang="en-US" i="1" dirty="0" err="1"/>
              <a:t>inlined</a:t>
            </a:r>
            <a:r>
              <a:rPr lang="en-US" i="1" dirty="0"/>
              <a:t> to improve performance.</a:t>
            </a:r>
            <a:endParaRPr lang="en-US" dirty="0"/>
          </a:p>
        </p:txBody>
      </p:sp>
    </p:spTree>
    <p:extLst>
      <p:ext uri="{BB962C8B-B14F-4D97-AF65-F5344CB8AC3E}">
        <p14:creationId xmlns:p14="http://schemas.microsoft.com/office/powerpoint/2010/main" val="3936079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rPr>
              <a:t>some criteria/rules to define the operator function:</a:t>
            </a:r>
            <a:endParaRPr lang="en-US" dirty="0"/>
          </a:p>
        </p:txBody>
      </p:sp>
      <p:sp>
        <p:nvSpPr>
          <p:cNvPr id="3" name="Content Placeholder 2"/>
          <p:cNvSpPr>
            <a:spLocks noGrp="1"/>
          </p:cNvSpPr>
          <p:nvPr>
            <p:ph idx="1"/>
          </p:nvPr>
        </p:nvSpPr>
        <p:spPr/>
        <p:txBody>
          <a:bodyPr/>
          <a:lstStyle/>
          <a:p>
            <a:r>
              <a:rPr lang="en-US" dirty="0"/>
              <a:t>Member functions use the this pointer implicitly to obtain one of their class object arguments (the left operand for binary operators).</a:t>
            </a:r>
          </a:p>
          <a:p>
            <a:r>
              <a:rPr lang="en-US" dirty="0"/>
              <a:t>Arguments for both operands of a binary operator must be explicitly listed in a global function call</a:t>
            </a:r>
          </a:p>
        </p:txBody>
      </p:sp>
    </p:spTree>
    <p:extLst>
      <p:ext uri="{BB962C8B-B14F-4D97-AF65-F5344CB8AC3E}">
        <p14:creationId xmlns:p14="http://schemas.microsoft.com/office/powerpoint/2010/main" val="2886117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rPr>
              <a:t>some criteria/rules to define the operator function:</a:t>
            </a:r>
            <a:endParaRPr lang="en-US" dirty="0"/>
          </a:p>
        </p:txBody>
      </p:sp>
      <p:sp>
        <p:nvSpPr>
          <p:cNvPr id="3" name="Content Placeholder 2"/>
          <p:cNvSpPr>
            <a:spLocks noGrp="1"/>
          </p:cNvSpPr>
          <p:nvPr>
            <p:ph idx="1"/>
          </p:nvPr>
        </p:nvSpPr>
        <p:spPr/>
        <p:txBody>
          <a:bodyPr/>
          <a:lstStyle/>
          <a:p>
            <a:pPr lvl="0" fontAlgn="base"/>
            <a:r>
              <a:rPr lang="en-US" dirty="0"/>
              <a:t>In case of a non-static function, the binary operator should have only one argument and unary should not have an argument.</a:t>
            </a:r>
          </a:p>
          <a:p>
            <a:pPr marL="0" lvl="0" indent="0" fontAlgn="base">
              <a:buNone/>
            </a:pPr>
            <a:endParaRPr lang="en-US" dirty="0"/>
          </a:p>
          <a:p>
            <a:pPr lvl="0" fontAlgn="base"/>
            <a:r>
              <a:rPr lang="en-US" dirty="0"/>
              <a:t>In the case of a friend function, the binary operator should have only two argument and unary should have only one argument.</a:t>
            </a:r>
          </a:p>
          <a:p>
            <a:endParaRPr lang="en-US" dirty="0"/>
          </a:p>
        </p:txBody>
      </p:sp>
    </p:spTree>
    <p:extLst>
      <p:ext uri="{BB962C8B-B14F-4D97-AF65-F5344CB8AC3E}">
        <p14:creationId xmlns:p14="http://schemas.microsoft.com/office/powerpoint/2010/main" val="165499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876F-6103-4E38-9144-C64B75E4AB6E}"/>
              </a:ext>
            </a:extLst>
          </p:cNvPr>
          <p:cNvSpPr>
            <a:spLocks noGrp="1"/>
          </p:cNvSpPr>
          <p:nvPr>
            <p:ph type="title"/>
          </p:nvPr>
        </p:nvSpPr>
        <p:spPr/>
        <p:txBody>
          <a:bodyPr>
            <a:normAutofit/>
          </a:bodyPr>
          <a:lstStyle/>
          <a:p>
            <a:pPr algn="ctr"/>
            <a:r>
              <a:rPr lang="en-US" sz="2800" b="1" dirty="0">
                <a:solidFill>
                  <a:srgbClr val="000000"/>
                </a:solidFill>
                <a:effectLst/>
                <a:latin typeface="Calibri" panose="020F0502020204030204" pitchFamily="34" charset="0"/>
                <a:ea typeface="Calibri" panose="020F0502020204030204" pitchFamily="34" charset="0"/>
              </a:rPr>
              <a:t>Why they are needed? </a:t>
            </a:r>
            <a:endParaRPr lang="en-US" sz="6000" dirty="0"/>
          </a:p>
        </p:txBody>
      </p:sp>
      <p:sp>
        <p:nvSpPr>
          <p:cNvPr id="7" name="Content Placeholder 6">
            <a:extLst>
              <a:ext uri="{FF2B5EF4-FFF2-40B4-BE49-F238E27FC236}">
                <a16:creationId xmlns:a16="http://schemas.microsoft.com/office/drawing/2014/main" id="{BF65887F-A1A9-4394-BF6F-3AC664AEAA2B}"/>
              </a:ext>
            </a:extLst>
          </p:cNvPr>
          <p:cNvSpPr>
            <a:spLocks noGrp="1"/>
          </p:cNvSpPr>
          <p:nvPr>
            <p:ph idx="1"/>
          </p:nvPr>
        </p:nvSpPr>
        <p:spPr/>
        <p:txBody>
          <a:bodyPr/>
          <a:lstStyle/>
          <a:p>
            <a:pPr marL="0" indent="0">
              <a:buNone/>
            </a:pPr>
            <a:endParaRPr lang="en-US" dirty="0"/>
          </a:p>
        </p:txBody>
      </p:sp>
      <p:pic>
        <p:nvPicPr>
          <p:cNvPr id="9" name="Picture 8">
            <a:extLst>
              <a:ext uri="{FF2B5EF4-FFF2-40B4-BE49-F238E27FC236}">
                <a16:creationId xmlns:a16="http://schemas.microsoft.com/office/drawing/2014/main" id="{3F239303-49BE-48A1-821A-D11B1DD632B5}"/>
              </a:ext>
            </a:extLst>
          </p:cNvPr>
          <p:cNvPicPr>
            <a:picLocks noChangeAspect="1"/>
          </p:cNvPicPr>
          <p:nvPr/>
        </p:nvPicPr>
        <p:blipFill>
          <a:blip r:embed="rId2"/>
          <a:stretch>
            <a:fillRect/>
          </a:stretch>
        </p:blipFill>
        <p:spPr>
          <a:xfrm>
            <a:off x="2358887" y="2128837"/>
            <a:ext cx="6713675" cy="3768380"/>
          </a:xfrm>
          <a:prstGeom prst="rect">
            <a:avLst/>
          </a:prstGeom>
        </p:spPr>
      </p:pic>
    </p:spTree>
    <p:extLst>
      <p:ext uri="{BB962C8B-B14F-4D97-AF65-F5344CB8AC3E}">
        <p14:creationId xmlns:p14="http://schemas.microsoft.com/office/powerpoint/2010/main" val="2328976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DAB0-C069-4B6D-9B5F-BD6BCBFBDB5B}"/>
              </a:ext>
            </a:extLst>
          </p:cNvPr>
          <p:cNvSpPr>
            <a:spLocks noGrp="1"/>
          </p:cNvSpPr>
          <p:nvPr>
            <p:ph type="title"/>
          </p:nvPr>
        </p:nvSpPr>
        <p:spPr/>
        <p:txBody>
          <a:bodyPr>
            <a:normAutofit/>
          </a:bodyPr>
          <a:lstStyle/>
          <a:p>
            <a:pPr algn="ctr"/>
            <a:r>
              <a:rPr lang="en-US" sz="2800" b="1" dirty="0">
                <a:solidFill>
                  <a:srgbClr val="000000"/>
                </a:solidFill>
                <a:effectLst/>
                <a:latin typeface="Open Sans" panose="020B0606030504020204" pitchFamily="34" charset="0"/>
                <a:ea typeface="Times New Roman" panose="02020603050405020304" pitchFamily="18" charset="0"/>
              </a:rPr>
              <a:t>Operator Overloading using a Friend function</a:t>
            </a:r>
            <a:endParaRPr lang="en-US" sz="6000" dirty="0"/>
          </a:p>
        </p:txBody>
      </p:sp>
      <p:sp>
        <p:nvSpPr>
          <p:cNvPr id="3" name="Content Placeholder 2">
            <a:extLst>
              <a:ext uri="{FF2B5EF4-FFF2-40B4-BE49-F238E27FC236}">
                <a16:creationId xmlns:a16="http://schemas.microsoft.com/office/drawing/2014/main" id="{7630F979-C174-47C2-93E4-E279C2A34C51}"/>
              </a:ext>
            </a:extLst>
          </p:cNvPr>
          <p:cNvSpPr>
            <a:spLocks noGrp="1"/>
          </p:cNvSpPr>
          <p:nvPr>
            <p:ph idx="1"/>
          </p:nvPr>
        </p:nvSpPr>
        <p:spPr/>
        <p:txBody>
          <a:bodyPr>
            <a:normAutofit/>
          </a:bodyPr>
          <a:lstStyle/>
          <a:p>
            <a:pPr algn="just"/>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approach, the operator overloading function must precede with friend keyword, and declare a function class scope. Keeping in mind, friend operator function takes two parameters in a binary operator, varies one parameter in a unary operator. All the working and implementation would same as binary operator function except this function will be implemented outside of the class scope.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09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7CD0-FBD8-4E40-B1F4-FE7BE89CFD87}"/>
              </a:ext>
            </a:extLst>
          </p:cNvPr>
          <p:cNvSpPr>
            <a:spLocks noGrp="1"/>
          </p:cNvSpPr>
          <p:nvPr>
            <p:ph type="title"/>
          </p:nvPr>
        </p:nvSpPr>
        <p:spPr/>
        <p:txBody>
          <a:bodyPr/>
          <a:lstStyle/>
          <a:p>
            <a:pPr algn="ctr"/>
            <a:r>
              <a:rPr lang="en-US" sz="4400" b="1" dirty="0">
                <a:solidFill>
                  <a:srgbClr val="000000"/>
                </a:solidFill>
                <a:effectLst/>
                <a:latin typeface="Open Sans" panose="020B0606030504020204" pitchFamily="34" charset="0"/>
                <a:ea typeface="Times New Roman" panose="02020603050405020304" pitchFamily="18" charset="0"/>
              </a:rPr>
              <a:t>Operator Overloading using a Friend function</a:t>
            </a:r>
            <a:endParaRPr lang="en-US" dirty="0"/>
          </a:p>
        </p:txBody>
      </p:sp>
      <p:sp>
        <p:nvSpPr>
          <p:cNvPr id="3" name="Content Placeholder 2">
            <a:extLst>
              <a:ext uri="{FF2B5EF4-FFF2-40B4-BE49-F238E27FC236}">
                <a16:creationId xmlns:a16="http://schemas.microsoft.com/office/drawing/2014/main" id="{6948D482-069E-4CCC-B61F-A4ACFACBBAF8}"/>
              </a:ext>
            </a:extLst>
          </p:cNvPr>
          <p:cNvSpPr>
            <a:spLocks noGrp="1"/>
          </p:cNvSpPr>
          <p:nvPr>
            <p:ph idx="1"/>
          </p:nvPr>
        </p:nvSpPr>
        <p:spPr/>
        <p:txBody>
          <a:bodyPr>
            <a:norm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case of a non-static function, the binary operator should have only one argument and unary should not have an argument.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 a friend function, the binary operator should have only two argument and unary should have only one argument.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b="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068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8C37-6E6F-4503-9FCC-B5995D4AC83E}"/>
              </a:ext>
            </a:extLst>
          </p:cNvPr>
          <p:cNvSpPr>
            <a:spLocks noGrp="1"/>
          </p:cNvSpPr>
          <p:nvPr>
            <p:ph type="title"/>
          </p:nvPr>
        </p:nvSpPr>
        <p:spPr/>
        <p:txBody>
          <a:bodyPr/>
          <a:lstStyle/>
          <a:p>
            <a:r>
              <a:rPr lang="en-US" b="1" dirty="0"/>
              <a:t>Syntax for binary operator overloading using friend function</a:t>
            </a:r>
          </a:p>
        </p:txBody>
      </p:sp>
      <p:sp>
        <p:nvSpPr>
          <p:cNvPr id="3" name="Content Placeholder 2">
            <a:extLst>
              <a:ext uri="{FF2B5EF4-FFF2-40B4-BE49-F238E27FC236}">
                <a16:creationId xmlns:a16="http://schemas.microsoft.com/office/drawing/2014/main" id="{3642F7C0-60EA-43D3-ABE1-BA9BC2111E13}"/>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friend return-type operator operator-symbol (Variable 1, Varibale2)</a:t>
            </a:r>
            <a:br>
              <a:rPr lang="en-US" dirty="0"/>
            </a:br>
            <a:r>
              <a:rPr lang="en-US" b="0" i="0" dirty="0">
                <a:solidFill>
                  <a:srgbClr val="000000"/>
                </a:solidFill>
                <a:effectLst/>
                <a:latin typeface="Verdana" panose="020B0604030504040204" pitchFamily="34" charset="0"/>
              </a:rPr>
              <a:t>{</a:t>
            </a:r>
            <a:br>
              <a:rPr lang="en-US" dirty="0"/>
            </a:br>
            <a:r>
              <a:rPr lang="en-US" b="0" i="0" dirty="0">
                <a:solidFill>
                  <a:srgbClr val="000000"/>
                </a:solidFill>
                <a:effectLst/>
                <a:latin typeface="Verdana" panose="020B0604030504040204" pitchFamily="34" charset="0"/>
              </a:rPr>
              <a:t>     //Statements;</a:t>
            </a:r>
            <a:br>
              <a:rPr lang="en-US" dirty="0"/>
            </a:br>
            <a:r>
              <a:rPr lang="en-US" b="0" i="0" dirty="0">
                <a:solidFill>
                  <a:srgbClr val="000000"/>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70902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54A8-22D5-4AA6-8A38-F5E921120603}"/>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2280A62C-02D1-425D-BD73-651641E4E692}"/>
              </a:ext>
            </a:extLst>
          </p:cNvPr>
          <p:cNvSpPr>
            <a:spLocks noGrp="1"/>
          </p:cNvSpPr>
          <p:nvPr>
            <p:ph idx="1"/>
          </p:nvPr>
        </p:nvSpPr>
        <p:spPr/>
        <p:txBody>
          <a:bodyPr>
            <a:normAutofit fontScale="92500" lnSpcReduction="20000"/>
          </a:bodyPr>
          <a:lstStyle/>
          <a:p>
            <a:r>
              <a:rPr lang="en-US" dirty="0"/>
              <a:t>class Distance { </a:t>
            </a:r>
          </a:p>
          <a:p>
            <a:r>
              <a:rPr lang="en-US" dirty="0"/>
              <a:t>public: </a:t>
            </a:r>
          </a:p>
          <a:p>
            <a:r>
              <a:rPr lang="en-US" dirty="0"/>
              <a:t>  int feet, inch; </a:t>
            </a:r>
          </a:p>
          <a:p>
            <a:r>
              <a:rPr lang="en-US" dirty="0"/>
              <a:t>    Distance()  { </a:t>
            </a:r>
          </a:p>
          <a:p>
            <a:r>
              <a:rPr lang="en-US" dirty="0"/>
              <a:t>        this-&gt;feet = 0; </a:t>
            </a:r>
          </a:p>
          <a:p>
            <a:r>
              <a:rPr lang="en-US" dirty="0"/>
              <a:t>        this-&gt;inch = 0;  }  </a:t>
            </a:r>
          </a:p>
          <a:p>
            <a:r>
              <a:rPr lang="en-US" dirty="0"/>
              <a:t>    Distance(int f, int </a:t>
            </a:r>
            <a:r>
              <a:rPr lang="en-US" dirty="0" err="1"/>
              <a:t>i</a:t>
            </a:r>
            <a:r>
              <a:rPr lang="en-US" dirty="0"/>
              <a:t>)   { </a:t>
            </a:r>
          </a:p>
          <a:p>
            <a:r>
              <a:rPr lang="en-US" dirty="0"/>
              <a:t>        this-&gt;feet = f; </a:t>
            </a:r>
          </a:p>
          <a:p>
            <a:r>
              <a:rPr lang="en-US" dirty="0"/>
              <a:t>        this-&gt;inch = </a:t>
            </a:r>
            <a:r>
              <a:rPr lang="en-US" dirty="0" err="1"/>
              <a:t>i</a:t>
            </a:r>
            <a:r>
              <a:rPr lang="en-US" dirty="0"/>
              <a:t>;  } </a:t>
            </a:r>
          </a:p>
          <a:p>
            <a:r>
              <a:rPr lang="en-US" dirty="0"/>
              <a:t>    friend Distance operator+(Distance, Distance);  }; </a:t>
            </a:r>
          </a:p>
        </p:txBody>
      </p:sp>
    </p:spTree>
    <p:extLst>
      <p:ext uri="{BB962C8B-B14F-4D97-AF65-F5344CB8AC3E}">
        <p14:creationId xmlns:p14="http://schemas.microsoft.com/office/powerpoint/2010/main" val="2059577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A8A8-B8A6-413C-AB7F-ACAA4BDA6309}"/>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4CFEB3E9-0D46-45ED-AEED-BFA0878692C5}"/>
              </a:ext>
            </a:extLst>
          </p:cNvPr>
          <p:cNvSpPr>
            <a:spLocks noGrp="1"/>
          </p:cNvSpPr>
          <p:nvPr>
            <p:ph idx="1"/>
          </p:nvPr>
        </p:nvSpPr>
        <p:spPr/>
        <p:txBody>
          <a:bodyPr>
            <a:normAutofit fontScale="77500" lnSpcReduction="20000"/>
          </a:bodyPr>
          <a:lstStyle/>
          <a:p>
            <a:r>
              <a:rPr lang="en-US" dirty="0"/>
              <a:t>Distance operator+(Distance d1, Distance d2)  { </a:t>
            </a:r>
          </a:p>
          <a:p>
            <a:r>
              <a:rPr lang="en-US" dirty="0"/>
              <a:t>    Distance d3;  </a:t>
            </a:r>
          </a:p>
          <a:p>
            <a:r>
              <a:rPr lang="en-US" dirty="0"/>
              <a:t>    d3.feet = d1.feet + d2.feet; </a:t>
            </a:r>
          </a:p>
          <a:p>
            <a:r>
              <a:rPr lang="en-US" dirty="0"/>
              <a:t>    d3.inch = d1.inch + d2.inch;  </a:t>
            </a:r>
          </a:p>
          <a:p>
            <a:r>
              <a:rPr lang="en-US" dirty="0"/>
              <a:t>    return d3; } </a:t>
            </a:r>
          </a:p>
          <a:p>
            <a:r>
              <a:rPr lang="en-US" dirty="0"/>
              <a:t>int main() { </a:t>
            </a:r>
          </a:p>
          <a:p>
            <a:r>
              <a:rPr lang="en-US" dirty="0"/>
              <a:t>    Distance d1(8, 9); </a:t>
            </a:r>
          </a:p>
          <a:p>
            <a:r>
              <a:rPr lang="en-US" dirty="0"/>
              <a:t>    Distance d2(10, 2); </a:t>
            </a:r>
          </a:p>
          <a:p>
            <a:r>
              <a:rPr lang="en-US" dirty="0"/>
              <a:t>    Distance d3;  </a:t>
            </a:r>
          </a:p>
          <a:p>
            <a:r>
              <a:rPr lang="en-US" dirty="0"/>
              <a:t>    d3 = d1 + d2; </a:t>
            </a:r>
          </a:p>
          <a:p>
            <a:r>
              <a:rPr lang="en-US" dirty="0"/>
              <a:t>    </a:t>
            </a:r>
            <a:r>
              <a:rPr lang="en-US" dirty="0" err="1"/>
              <a:t>cout</a:t>
            </a:r>
            <a:r>
              <a:rPr lang="en-US" dirty="0"/>
              <a:t> &lt;&lt; "\</a:t>
            </a:r>
            <a:r>
              <a:rPr lang="en-US" dirty="0" err="1"/>
              <a:t>nTotal</a:t>
            </a:r>
            <a:r>
              <a:rPr lang="en-US" dirty="0"/>
              <a:t> Feet &amp; Inches: " &lt;&lt; d3.feet &lt;&lt; "'" &lt;&lt; d3.inch; </a:t>
            </a:r>
          </a:p>
          <a:p>
            <a:r>
              <a:rPr lang="en-US" dirty="0"/>
              <a:t>    return 0; }</a:t>
            </a:r>
          </a:p>
        </p:txBody>
      </p:sp>
    </p:spTree>
    <p:extLst>
      <p:ext uri="{BB962C8B-B14F-4D97-AF65-F5344CB8AC3E}">
        <p14:creationId xmlns:p14="http://schemas.microsoft.com/office/powerpoint/2010/main" val="206339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B1C4-21B5-4093-8A00-C398487C500A}"/>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pic>
        <p:nvPicPr>
          <p:cNvPr id="5" name="Content Placeholder 4">
            <a:extLst>
              <a:ext uri="{FF2B5EF4-FFF2-40B4-BE49-F238E27FC236}">
                <a16:creationId xmlns:a16="http://schemas.microsoft.com/office/drawing/2014/main" id="{99E88CD1-E3A5-4831-949B-370118D923E7}"/>
              </a:ext>
            </a:extLst>
          </p:cNvPr>
          <p:cNvPicPr>
            <a:picLocks noGrp="1" noChangeAspect="1"/>
          </p:cNvPicPr>
          <p:nvPr>
            <p:ph idx="1"/>
          </p:nvPr>
        </p:nvPicPr>
        <p:blipFill>
          <a:blip r:embed="rId2"/>
          <a:stretch>
            <a:fillRect/>
          </a:stretch>
        </p:blipFill>
        <p:spPr>
          <a:xfrm>
            <a:off x="1643270" y="2107096"/>
            <a:ext cx="7540487" cy="4028661"/>
          </a:xfrm>
        </p:spPr>
      </p:pic>
    </p:spTree>
    <p:extLst>
      <p:ext uri="{BB962C8B-B14F-4D97-AF65-F5344CB8AC3E}">
        <p14:creationId xmlns:p14="http://schemas.microsoft.com/office/powerpoint/2010/main" val="2623443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B85C-9327-44D9-8E18-CEE2FEFAC708}"/>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903EA1EA-D456-49B0-8144-A35630D6D691}"/>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Another way of calling binary operator overloading with friend function is to call like a non member function as follows,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E373979-1D4C-41D4-BD15-0864C950A401}"/>
              </a:ext>
            </a:extLst>
          </p:cNvPr>
          <p:cNvPicPr>
            <a:picLocks noChangeAspect="1"/>
          </p:cNvPicPr>
          <p:nvPr/>
        </p:nvPicPr>
        <p:blipFill>
          <a:blip r:embed="rId2"/>
          <a:stretch>
            <a:fillRect/>
          </a:stretch>
        </p:blipFill>
        <p:spPr>
          <a:xfrm>
            <a:off x="3034749" y="3429000"/>
            <a:ext cx="4969564" cy="1143000"/>
          </a:xfrm>
          <a:prstGeom prst="rect">
            <a:avLst/>
          </a:prstGeom>
        </p:spPr>
      </p:pic>
    </p:spTree>
    <p:extLst>
      <p:ext uri="{BB962C8B-B14F-4D97-AF65-F5344CB8AC3E}">
        <p14:creationId xmlns:p14="http://schemas.microsoft.com/office/powerpoint/2010/main" val="161606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858-7309-421C-AB13-2DA7D5CFA03C}"/>
              </a:ext>
            </a:extLst>
          </p:cNvPr>
          <p:cNvSpPr>
            <a:spLocks noGrp="1"/>
          </p:cNvSpPr>
          <p:nvPr>
            <p:ph type="title"/>
          </p:nvPr>
        </p:nvSpPr>
        <p:spPr/>
        <p:txBody>
          <a:bodyPr>
            <a:normAutofit fontScale="90000"/>
          </a:bodyPr>
          <a:lstStyle/>
          <a:p>
            <a:r>
              <a:rPr lang="en-US" b="0" i="0" dirty="0">
                <a:solidFill>
                  <a:srgbClr val="000000"/>
                </a:solidFill>
                <a:effectLst/>
                <a:latin typeface="Verdana" panose="020B0604030504040204" pitchFamily="34" charset="0"/>
              </a:rPr>
              <a:t>Unary operator overloading using Friend function</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D4C4CAA1-354D-4A01-88BA-140868AF634F}"/>
              </a:ext>
            </a:extLst>
          </p:cNvPr>
          <p:cNvSpPr>
            <a:spLocks noGrp="1"/>
          </p:cNvSpPr>
          <p:nvPr>
            <p:ph idx="1"/>
          </p:nvPr>
        </p:nvSpPr>
        <p:spPr/>
        <p:txBody>
          <a:bodyPr>
            <a:normAutofit fontScale="85000" lnSpcReduction="20000"/>
          </a:bodyPr>
          <a:lstStyle/>
          <a:p>
            <a:r>
              <a:rPr lang="en-US" dirty="0"/>
              <a:t>class </a:t>
            </a:r>
            <a:r>
              <a:rPr lang="en-US" dirty="0" err="1"/>
              <a:t>UnaryFriend</a:t>
            </a:r>
            <a:r>
              <a:rPr lang="en-US" dirty="0"/>
              <a:t>{</a:t>
            </a:r>
          </a:p>
          <a:p>
            <a:r>
              <a:rPr lang="en-US" dirty="0"/>
              <a:t>     int a=10;</a:t>
            </a:r>
          </a:p>
          <a:p>
            <a:r>
              <a:rPr lang="en-US" dirty="0"/>
              <a:t>     int b=20;</a:t>
            </a:r>
          </a:p>
          <a:p>
            <a:r>
              <a:rPr lang="en-US" dirty="0"/>
              <a:t>     public:</a:t>
            </a:r>
          </a:p>
          <a:p>
            <a:r>
              <a:rPr lang="en-US" dirty="0"/>
              <a:t>         void </a:t>
            </a:r>
            <a:r>
              <a:rPr lang="en-US" dirty="0" err="1"/>
              <a:t>getvalues</a:t>
            </a:r>
            <a:r>
              <a:rPr lang="en-US" dirty="0"/>
              <a:t>(){</a:t>
            </a:r>
          </a:p>
          <a:p>
            <a:r>
              <a:rPr lang="en-US" dirty="0"/>
              <a:t>              </a:t>
            </a:r>
            <a:r>
              <a:rPr lang="en-US" dirty="0" err="1"/>
              <a:t>cout</a:t>
            </a:r>
            <a:r>
              <a:rPr lang="en-US" dirty="0"/>
              <a:t>&lt;&lt;"Values of A and B\n";</a:t>
            </a:r>
          </a:p>
          <a:p>
            <a:r>
              <a:rPr lang="en-US" dirty="0"/>
              <a:t>              </a:t>
            </a:r>
            <a:r>
              <a:rPr lang="en-US" dirty="0" err="1"/>
              <a:t>cout</a:t>
            </a:r>
            <a:r>
              <a:rPr lang="en-US" dirty="0"/>
              <a:t>&lt;&lt;a&lt;&lt;"\n"&lt;&lt;b&lt;&lt;"\n"&lt;&lt;</a:t>
            </a:r>
            <a:r>
              <a:rPr lang="en-US" dirty="0" err="1"/>
              <a:t>endl</a:t>
            </a:r>
            <a:r>
              <a:rPr lang="en-US" dirty="0"/>
              <a:t>;}</a:t>
            </a:r>
          </a:p>
          <a:p>
            <a:r>
              <a:rPr lang="en-US" dirty="0"/>
              <a:t>         void friend operator-(</a:t>
            </a:r>
            <a:r>
              <a:rPr lang="en-US" dirty="0" err="1"/>
              <a:t>UnaryFriend</a:t>
            </a:r>
            <a:r>
              <a:rPr lang="en-US" dirty="0"/>
              <a:t> &amp;x); };</a:t>
            </a:r>
          </a:p>
          <a:p>
            <a:r>
              <a:rPr lang="en-US" dirty="0"/>
              <a:t>void operator-(</a:t>
            </a:r>
            <a:r>
              <a:rPr lang="en-US" dirty="0" err="1"/>
              <a:t>UnaryFriend</a:t>
            </a:r>
            <a:r>
              <a:rPr lang="en-US" dirty="0"/>
              <a:t> &amp;x){</a:t>
            </a:r>
          </a:p>
          <a:p>
            <a:r>
              <a:rPr lang="en-US" dirty="0"/>
              <a:t>     </a:t>
            </a:r>
            <a:r>
              <a:rPr lang="en-US" dirty="0" err="1"/>
              <a:t>x.a</a:t>
            </a:r>
            <a:r>
              <a:rPr lang="en-US" dirty="0"/>
              <a:t> = -</a:t>
            </a:r>
            <a:r>
              <a:rPr lang="en-US" dirty="0" err="1"/>
              <a:t>x.a</a:t>
            </a:r>
            <a:r>
              <a:rPr lang="en-US" dirty="0"/>
              <a:t>;     //Object name must be used as it is a friend function</a:t>
            </a:r>
          </a:p>
          <a:p>
            <a:r>
              <a:rPr lang="en-US" dirty="0"/>
              <a:t>     </a:t>
            </a:r>
            <a:r>
              <a:rPr lang="en-US" dirty="0" err="1"/>
              <a:t>x.b</a:t>
            </a:r>
            <a:r>
              <a:rPr lang="en-US" dirty="0"/>
              <a:t> = -</a:t>
            </a:r>
            <a:r>
              <a:rPr lang="en-US" dirty="0" err="1"/>
              <a:t>x.b</a:t>
            </a:r>
            <a:r>
              <a:rPr lang="en-US" dirty="0"/>
              <a:t>;}</a:t>
            </a:r>
          </a:p>
          <a:p>
            <a:endParaRPr lang="en-US" dirty="0"/>
          </a:p>
        </p:txBody>
      </p:sp>
    </p:spTree>
    <p:extLst>
      <p:ext uri="{BB962C8B-B14F-4D97-AF65-F5344CB8AC3E}">
        <p14:creationId xmlns:p14="http://schemas.microsoft.com/office/powerpoint/2010/main" val="3433615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D88-816F-438E-9E66-4A2B333F4D69}"/>
              </a:ext>
            </a:extLst>
          </p:cNvPr>
          <p:cNvSpPr>
            <a:spLocks noGrp="1"/>
          </p:cNvSpPr>
          <p:nvPr>
            <p:ph type="title"/>
          </p:nvPr>
        </p:nvSpPr>
        <p:spPr/>
        <p:txBody>
          <a:bodyPr>
            <a:normAutofit fontScale="90000"/>
          </a:bodyPr>
          <a:lstStyle/>
          <a:p>
            <a:r>
              <a:rPr lang="en-US" b="0" i="0" dirty="0">
                <a:solidFill>
                  <a:srgbClr val="000000"/>
                </a:solidFill>
                <a:effectLst/>
                <a:latin typeface="Verdana" panose="020B0604030504040204" pitchFamily="34" charset="0"/>
              </a:rPr>
              <a:t>Unary operator overloading using Friend function</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F386EFB3-0E90-4FD1-8F5C-075A94223D12}"/>
              </a:ext>
            </a:extLst>
          </p:cNvPr>
          <p:cNvSpPr>
            <a:spLocks noGrp="1"/>
          </p:cNvSpPr>
          <p:nvPr>
            <p:ph idx="1"/>
          </p:nvPr>
        </p:nvSpPr>
        <p:spPr/>
        <p:txBody>
          <a:bodyPr/>
          <a:lstStyle/>
          <a:p>
            <a:r>
              <a:rPr lang="en-US" dirty="0"/>
              <a:t>int main(){</a:t>
            </a:r>
          </a:p>
          <a:p>
            <a:r>
              <a:rPr lang="en-US" dirty="0"/>
              <a:t>     </a:t>
            </a:r>
            <a:r>
              <a:rPr lang="en-US" dirty="0" err="1"/>
              <a:t>UnaryFriend</a:t>
            </a:r>
            <a:r>
              <a:rPr lang="en-US" dirty="0"/>
              <a:t> x1;</a:t>
            </a:r>
          </a:p>
          <a:p>
            <a:r>
              <a:rPr lang="en-US" dirty="0"/>
              <a:t>     </a:t>
            </a:r>
            <a:r>
              <a:rPr lang="en-US" dirty="0" err="1"/>
              <a:t>cout</a:t>
            </a:r>
            <a:r>
              <a:rPr lang="en-US" dirty="0"/>
              <a:t>&lt;&lt;"Before Overloading\n";</a:t>
            </a:r>
          </a:p>
          <a:p>
            <a:r>
              <a:rPr lang="en-US" dirty="0"/>
              <a:t>     x1.getvalues();</a:t>
            </a:r>
          </a:p>
          <a:p>
            <a:r>
              <a:rPr lang="en-US" dirty="0"/>
              <a:t>     </a:t>
            </a:r>
            <a:r>
              <a:rPr lang="en-US" dirty="0" err="1"/>
              <a:t>cout</a:t>
            </a:r>
            <a:r>
              <a:rPr lang="en-US" dirty="0"/>
              <a:t>&lt;&lt;"After Overloading \n";</a:t>
            </a:r>
          </a:p>
          <a:p>
            <a:r>
              <a:rPr lang="en-US" dirty="0"/>
              <a:t>     -x1;// operator-(x1);</a:t>
            </a:r>
          </a:p>
          <a:p>
            <a:r>
              <a:rPr lang="en-US" dirty="0"/>
              <a:t>      x1.getvalues();</a:t>
            </a:r>
          </a:p>
          <a:p>
            <a:r>
              <a:rPr lang="en-US" dirty="0"/>
              <a:t>      return 0;}</a:t>
            </a:r>
          </a:p>
        </p:txBody>
      </p:sp>
    </p:spTree>
    <p:extLst>
      <p:ext uri="{BB962C8B-B14F-4D97-AF65-F5344CB8AC3E}">
        <p14:creationId xmlns:p14="http://schemas.microsoft.com/office/powerpoint/2010/main" val="2775132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FC86-AE9C-4AC5-A379-065A6E1EF8B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663E6F8-B8F9-4363-8F27-75F85E2F48A6}"/>
              </a:ext>
            </a:extLst>
          </p:cNvPr>
          <p:cNvSpPr>
            <a:spLocks noGrp="1"/>
          </p:cNvSpPr>
          <p:nvPr>
            <p:ph idx="1"/>
          </p:nvPr>
        </p:nvSpPr>
        <p:spPr/>
        <p:txBody>
          <a:bodyPr/>
          <a:lstStyle/>
          <a:p>
            <a:r>
              <a:rPr lang="en-US" dirty="0"/>
              <a:t>To distinguish between prefix and postfix add a dummy int datatype in postfix</a:t>
            </a:r>
          </a:p>
          <a:p>
            <a:r>
              <a:rPr lang="en-US" dirty="0"/>
              <a:t>E.g.</a:t>
            </a:r>
          </a:p>
          <a:p>
            <a:r>
              <a:rPr lang="en-US" dirty="0"/>
              <a:t>Friend void operator--(</a:t>
            </a:r>
            <a:r>
              <a:rPr lang="en-US" dirty="0" err="1"/>
              <a:t>UnaryFriend</a:t>
            </a:r>
            <a:r>
              <a:rPr lang="en-US" dirty="0"/>
              <a:t> x , int dummy)</a:t>
            </a:r>
            <a:endParaRPr lang="en-PK" dirty="0"/>
          </a:p>
        </p:txBody>
      </p:sp>
    </p:spTree>
    <p:extLst>
      <p:ext uri="{BB962C8B-B14F-4D97-AF65-F5344CB8AC3E}">
        <p14:creationId xmlns:p14="http://schemas.microsoft.com/office/powerpoint/2010/main" val="398578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78BF-52FF-408F-86E3-163E995D7644}"/>
              </a:ext>
            </a:extLst>
          </p:cNvPr>
          <p:cNvSpPr>
            <a:spLocks noGrp="1"/>
          </p:cNvSpPr>
          <p:nvPr>
            <p:ph type="title"/>
          </p:nvPr>
        </p:nvSpPr>
        <p:spPr/>
        <p:txBody>
          <a:bodyPr/>
          <a:lstStyle/>
          <a:p>
            <a:pPr algn="ctr"/>
            <a:r>
              <a:rPr lang="en-US" sz="4400" b="1" dirty="0">
                <a:solidFill>
                  <a:srgbClr val="000000"/>
                </a:solidFill>
                <a:effectLst/>
                <a:latin typeface="Calibri" panose="020F0502020204030204" pitchFamily="34" charset="0"/>
                <a:ea typeface="Calibri" panose="020F0502020204030204" pitchFamily="34" charset="0"/>
              </a:rPr>
              <a:t>Why they are needed? </a:t>
            </a:r>
            <a:endParaRPr lang="en-US" dirty="0"/>
          </a:p>
        </p:txBody>
      </p:sp>
      <p:pic>
        <p:nvPicPr>
          <p:cNvPr id="5" name="Content Placeholder 4">
            <a:extLst>
              <a:ext uri="{FF2B5EF4-FFF2-40B4-BE49-F238E27FC236}">
                <a16:creationId xmlns:a16="http://schemas.microsoft.com/office/drawing/2014/main" id="{2B34F3BF-0017-42E1-ADE5-3E5152754239}"/>
              </a:ext>
            </a:extLst>
          </p:cNvPr>
          <p:cNvPicPr>
            <a:picLocks noGrp="1" noChangeAspect="1"/>
          </p:cNvPicPr>
          <p:nvPr>
            <p:ph idx="1"/>
          </p:nvPr>
        </p:nvPicPr>
        <p:blipFill>
          <a:blip r:embed="rId2"/>
          <a:stretch>
            <a:fillRect/>
          </a:stretch>
        </p:blipFill>
        <p:spPr>
          <a:xfrm>
            <a:off x="1775791" y="2319130"/>
            <a:ext cx="8017566" cy="3246783"/>
          </a:xfrm>
        </p:spPr>
      </p:pic>
    </p:spTree>
    <p:extLst>
      <p:ext uri="{BB962C8B-B14F-4D97-AF65-F5344CB8AC3E}">
        <p14:creationId xmlns:p14="http://schemas.microsoft.com/office/powerpoint/2010/main" val="1667991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latin typeface="Arial" panose="020B0604020202020204" pitchFamily="34" charset="0"/>
                <a:ea typeface="Times New Roman" panose="02020603050405020304" pitchFamily="18" charset="0"/>
              </a:rPr>
              <a:t>some criteria/rules to define the operator function:</a:t>
            </a:r>
            <a:endParaRPr lang="en-US" sz="6600" b="1" dirty="0"/>
          </a:p>
        </p:txBody>
      </p:sp>
      <p:sp>
        <p:nvSpPr>
          <p:cNvPr id="3" name="Content Placeholder 2"/>
          <p:cNvSpPr>
            <a:spLocks noGrp="1"/>
          </p:cNvSpPr>
          <p:nvPr>
            <p:ph idx="1"/>
          </p:nvPr>
        </p:nvSpPr>
        <p:spPr/>
        <p:txBody>
          <a:bodyPr/>
          <a:lstStyle/>
          <a:p>
            <a:r>
              <a:rPr lang="en-US" dirty="0"/>
              <a:t>Operator overloading function can be applied on a member function if the left operand is an object of that class, but if the Left operand is different, then the Operator overloading function must be defined as a non-member function.</a:t>
            </a:r>
          </a:p>
          <a:p>
            <a:endParaRPr lang="en-US" dirty="0"/>
          </a:p>
        </p:txBody>
      </p:sp>
    </p:spTree>
    <p:extLst>
      <p:ext uri="{BB962C8B-B14F-4D97-AF65-F5344CB8AC3E}">
        <p14:creationId xmlns:p14="http://schemas.microsoft.com/office/powerpoint/2010/main" val="3561567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B137-4100-D2D1-4F93-BD27A664DD29}"/>
              </a:ext>
            </a:extLst>
          </p:cNvPr>
          <p:cNvSpPr>
            <a:spLocks noGrp="1"/>
          </p:cNvSpPr>
          <p:nvPr>
            <p:ph type="title"/>
          </p:nvPr>
        </p:nvSpPr>
        <p:spPr/>
        <p:txBody>
          <a:bodyPr>
            <a:normAutofit fontScale="90000"/>
          </a:bodyPr>
          <a:lstStyle/>
          <a:p>
            <a:r>
              <a:rPr lang="en-US" altLang="en-US" sz="4400" dirty="0"/>
              <a:t>When to use a member function for operator overloading?</a:t>
            </a:r>
            <a:br>
              <a:rPr lang="en-US" altLang="en-US" sz="4400" dirty="0"/>
            </a:br>
            <a:endParaRPr lang="en-US" dirty="0"/>
          </a:p>
        </p:txBody>
      </p:sp>
      <p:sp>
        <p:nvSpPr>
          <p:cNvPr id="4" name="Rectangle 1">
            <a:extLst>
              <a:ext uri="{FF2B5EF4-FFF2-40B4-BE49-F238E27FC236}">
                <a16:creationId xmlns:a16="http://schemas.microsoft.com/office/drawing/2014/main" id="{A9076176-1DE8-A408-E525-228EB96955B3}"/>
              </a:ext>
            </a:extLst>
          </p:cNvPr>
          <p:cNvSpPr>
            <a:spLocks noGrp="1" noChangeArrowheads="1"/>
          </p:cNvSpPr>
          <p:nvPr>
            <p:ph idx="1"/>
          </p:nvPr>
        </p:nvSpPr>
        <p:spPr bwMode="auto">
          <a:xfrm>
            <a:off x="329317" y="1150473"/>
            <a:ext cx="1125923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If the left operand of the operator is an object of the same class,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the operator overloading function can be implemented as a member function.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It automatically passes the left operand (this) to the function.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t>When to use a non-member (friend)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If the left operand is not an object of the class, we must define the operator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overloading function as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a non-member function (usually a friend function) so that it can access private members.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p:txBody>
      </p:sp>
    </p:spTree>
    <p:extLst>
      <p:ext uri="{BB962C8B-B14F-4D97-AF65-F5344CB8AC3E}">
        <p14:creationId xmlns:p14="http://schemas.microsoft.com/office/powerpoint/2010/main" val="533376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9CAE-ECE3-694B-E164-F5DC62469DA5}"/>
              </a:ext>
            </a:extLst>
          </p:cNvPr>
          <p:cNvSpPr>
            <a:spLocks noGrp="1"/>
          </p:cNvSpPr>
          <p:nvPr>
            <p:ph type="title"/>
          </p:nvPr>
        </p:nvSpPr>
        <p:spPr/>
        <p:txBody>
          <a:bodyPr/>
          <a:lstStyle/>
          <a:p>
            <a:r>
              <a:rPr lang="en-US" dirty="0"/>
              <a:t>Member Function (Left Operand is an Object of the Class)</a:t>
            </a:r>
          </a:p>
        </p:txBody>
      </p:sp>
      <p:sp>
        <p:nvSpPr>
          <p:cNvPr id="3" name="Content Placeholder 2">
            <a:extLst>
              <a:ext uri="{FF2B5EF4-FFF2-40B4-BE49-F238E27FC236}">
                <a16:creationId xmlns:a16="http://schemas.microsoft.com/office/drawing/2014/main" id="{BEBB1AD5-DBD5-453F-3B68-87DED81B226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Number {</a:t>
            </a:r>
          </a:p>
          <a:p>
            <a:pPr marL="0" indent="0">
              <a:buNone/>
            </a:pPr>
            <a:r>
              <a:rPr lang="en-US" dirty="0"/>
              <a:t>    int value;</a:t>
            </a:r>
          </a:p>
          <a:p>
            <a:pPr marL="0" indent="0">
              <a:buNone/>
            </a:pPr>
            <a:r>
              <a:rPr lang="en-US" dirty="0"/>
              <a:t>public:</a:t>
            </a:r>
          </a:p>
          <a:p>
            <a:pPr marL="0" indent="0">
              <a:buNone/>
            </a:pPr>
            <a:r>
              <a:rPr lang="en-US" dirty="0"/>
              <a:t>    Number(int v) : value(v) {}</a:t>
            </a:r>
          </a:p>
          <a:p>
            <a:pPr marL="0" indent="0">
              <a:buNone/>
            </a:pPr>
            <a:r>
              <a:rPr lang="en-US" dirty="0"/>
              <a:t>// Overloading + operator as a member function</a:t>
            </a:r>
          </a:p>
          <a:p>
            <a:pPr marL="0" indent="0">
              <a:buNone/>
            </a:pPr>
            <a:r>
              <a:rPr lang="en-US" dirty="0"/>
              <a:t>    Number operator+(const Number&amp; obj) {</a:t>
            </a:r>
          </a:p>
          <a:p>
            <a:pPr marL="0" indent="0">
              <a:buNone/>
            </a:pPr>
            <a:r>
              <a:rPr lang="en-US" dirty="0"/>
              <a:t>        return Number(value + </a:t>
            </a:r>
            <a:r>
              <a:rPr lang="en-US" dirty="0" err="1"/>
              <a:t>obj.value</a:t>
            </a:r>
            <a:r>
              <a:rPr lang="en-US" dirty="0"/>
              <a:t>);  }</a:t>
            </a:r>
          </a:p>
          <a:p>
            <a:pPr marL="0" indent="0">
              <a:buNone/>
            </a:pPr>
            <a:r>
              <a:rPr lang="en-US" dirty="0"/>
              <a:t>void display() { </a:t>
            </a:r>
            <a:r>
              <a:rPr lang="en-US" dirty="0" err="1"/>
              <a:t>cout</a:t>
            </a:r>
            <a:r>
              <a:rPr lang="en-US" dirty="0"/>
              <a:t> &lt;&lt; "Value: " &lt;&lt; value &lt;&lt; </a:t>
            </a:r>
            <a:r>
              <a:rPr lang="en-US" dirty="0" err="1"/>
              <a:t>endl</a:t>
            </a:r>
            <a:r>
              <a:rPr lang="en-US" dirty="0"/>
              <a:t>; }};</a:t>
            </a:r>
          </a:p>
          <a:p>
            <a:pPr marL="0" indent="0">
              <a:buNone/>
            </a:pPr>
            <a:r>
              <a:rPr lang="en-US" dirty="0"/>
              <a:t>int main() {</a:t>
            </a:r>
          </a:p>
          <a:p>
            <a:pPr marL="0" indent="0">
              <a:buNone/>
            </a:pPr>
            <a:r>
              <a:rPr lang="en-US" dirty="0"/>
              <a:t>    Number n1(10), n2(20);</a:t>
            </a:r>
          </a:p>
          <a:p>
            <a:pPr marL="0" indent="0">
              <a:buNone/>
            </a:pPr>
            <a:r>
              <a:rPr lang="en-US" dirty="0"/>
              <a:t>    Number result = n1 + n2; // Works because n1 is an object of Number</a:t>
            </a:r>
          </a:p>
          <a:p>
            <a:pPr marL="0" indent="0">
              <a:buNone/>
            </a:pPr>
            <a:r>
              <a:rPr lang="en-US" dirty="0"/>
              <a:t>    </a:t>
            </a:r>
            <a:r>
              <a:rPr lang="en-US" dirty="0" err="1"/>
              <a:t>result.display</a:t>
            </a:r>
            <a:r>
              <a:rPr lang="en-US" dirty="0"/>
              <a:t>();</a:t>
            </a:r>
          </a:p>
          <a:p>
            <a:pPr marL="0" indent="0">
              <a:buNone/>
            </a:pPr>
            <a:r>
              <a:rPr lang="en-US" dirty="0"/>
              <a:t>    return 0;}</a:t>
            </a:r>
          </a:p>
          <a:p>
            <a:pPr marL="0" indent="0">
              <a:buNone/>
            </a:pPr>
            <a:endParaRPr lang="en-US" dirty="0"/>
          </a:p>
        </p:txBody>
      </p:sp>
    </p:spTree>
    <p:extLst>
      <p:ext uri="{BB962C8B-B14F-4D97-AF65-F5344CB8AC3E}">
        <p14:creationId xmlns:p14="http://schemas.microsoft.com/office/powerpoint/2010/main" val="1001322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42B0-6ECC-8B00-06B6-8AAD0EA74429}"/>
              </a:ext>
            </a:extLst>
          </p:cNvPr>
          <p:cNvSpPr>
            <a:spLocks noGrp="1"/>
          </p:cNvSpPr>
          <p:nvPr>
            <p:ph type="title"/>
          </p:nvPr>
        </p:nvSpPr>
        <p:spPr/>
        <p:txBody>
          <a:bodyPr/>
          <a:lstStyle/>
          <a:p>
            <a:r>
              <a:rPr lang="en-US" dirty="0"/>
              <a:t>Non-Member Function (Left Operand is Not an Object of the Class)</a:t>
            </a:r>
          </a:p>
        </p:txBody>
      </p:sp>
      <p:sp>
        <p:nvSpPr>
          <p:cNvPr id="3" name="Content Placeholder 2">
            <a:extLst>
              <a:ext uri="{FF2B5EF4-FFF2-40B4-BE49-F238E27FC236}">
                <a16:creationId xmlns:a16="http://schemas.microsoft.com/office/drawing/2014/main" id="{7B33DBFB-075D-8761-F79F-17F7C5191036}"/>
              </a:ext>
            </a:extLst>
          </p:cNvPr>
          <p:cNvSpPr>
            <a:spLocks noGrp="1"/>
          </p:cNvSpPr>
          <p:nvPr>
            <p:ph idx="1"/>
          </p:nvPr>
        </p:nvSpPr>
        <p:spPr/>
        <p:txBody>
          <a:bodyPr>
            <a:normAutofit fontScale="7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Number {</a:t>
            </a:r>
          </a:p>
          <a:p>
            <a:pPr marL="0" indent="0">
              <a:buNone/>
            </a:pPr>
            <a:r>
              <a:rPr lang="en-US" dirty="0"/>
              <a:t>    int value;</a:t>
            </a:r>
          </a:p>
          <a:p>
            <a:pPr marL="0" indent="0">
              <a:buNone/>
            </a:pPr>
            <a:r>
              <a:rPr lang="en-US" dirty="0"/>
              <a:t>public:</a:t>
            </a:r>
          </a:p>
          <a:p>
            <a:pPr marL="0" indent="0">
              <a:buNone/>
            </a:pPr>
            <a:r>
              <a:rPr lang="en-US" dirty="0"/>
              <a:t>    Number(int v) : value(v) {}</a:t>
            </a:r>
          </a:p>
          <a:p>
            <a:pPr marL="0" indent="0">
              <a:buNone/>
            </a:pPr>
            <a:r>
              <a:rPr lang="en-US" dirty="0"/>
              <a:t>    // Friend function to overload + when left operand is int</a:t>
            </a:r>
          </a:p>
          <a:p>
            <a:pPr marL="0" indent="0">
              <a:buNone/>
            </a:pPr>
            <a:r>
              <a:rPr lang="en-US" dirty="0"/>
              <a:t>    friend Number operator+(int </a:t>
            </a:r>
            <a:r>
              <a:rPr lang="en-US" dirty="0" err="1"/>
              <a:t>lhs</a:t>
            </a:r>
            <a:r>
              <a:rPr lang="en-US" dirty="0"/>
              <a:t>, const Number&amp; obj);</a:t>
            </a:r>
          </a:p>
          <a:p>
            <a:pPr marL="0" indent="0">
              <a:buNone/>
            </a:pPr>
            <a:r>
              <a:rPr lang="en-US" dirty="0"/>
              <a:t>    void display() { </a:t>
            </a:r>
            <a:r>
              <a:rPr lang="en-US" dirty="0" err="1"/>
              <a:t>cout</a:t>
            </a:r>
            <a:r>
              <a:rPr lang="en-US" dirty="0"/>
              <a:t> &lt;&lt; "Value: " &lt;&lt; value &lt;&lt; </a:t>
            </a:r>
            <a:r>
              <a:rPr lang="en-US" dirty="0" err="1"/>
              <a:t>endl</a:t>
            </a:r>
            <a:r>
              <a:rPr lang="en-US" dirty="0"/>
              <a:t>; }};</a:t>
            </a:r>
          </a:p>
          <a:p>
            <a:pPr marL="0" indent="0">
              <a:buNone/>
            </a:pPr>
            <a:r>
              <a:rPr lang="en-US" dirty="0"/>
              <a:t>// Overloading + when left operand is an int</a:t>
            </a:r>
          </a:p>
          <a:p>
            <a:pPr marL="0" indent="0">
              <a:buNone/>
            </a:pPr>
            <a:r>
              <a:rPr lang="en-US" dirty="0"/>
              <a:t>Number operator+(int </a:t>
            </a:r>
            <a:r>
              <a:rPr lang="en-US" dirty="0" err="1"/>
              <a:t>lhs</a:t>
            </a:r>
            <a:r>
              <a:rPr lang="en-US" dirty="0"/>
              <a:t>, const Number&amp; obj) {</a:t>
            </a:r>
          </a:p>
          <a:p>
            <a:pPr marL="0" indent="0">
              <a:buNone/>
            </a:pPr>
            <a:r>
              <a:rPr lang="en-US" dirty="0"/>
              <a:t>    return Number(</a:t>
            </a:r>
            <a:r>
              <a:rPr lang="en-US" dirty="0" err="1"/>
              <a:t>lhs</a:t>
            </a:r>
            <a:r>
              <a:rPr lang="en-US" dirty="0"/>
              <a:t> + </a:t>
            </a:r>
            <a:r>
              <a:rPr lang="en-US" dirty="0" err="1"/>
              <a:t>obj.value</a:t>
            </a:r>
            <a:r>
              <a:rPr lang="en-US" dirty="0"/>
              <a:t>);}</a:t>
            </a:r>
          </a:p>
          <a:p>
            <a:pPr marL="0" indent="0">
              <a:buNone/>
            </a:pPr>
            <a:endParaRPr lang="en-US" dirty="0"/>
          </a:p>
        </p:txBody>
      </p:sp>
    </p:spTree>
    <p:extLst>
      <p:ext uri="{BB962C8B-B14F-4D97-AF65-F5344CB8AC3E}">
        <p14:creationId xmlns:p14="http://schemas.microsoft.com/office/powerpoint/2010/main" val="2475137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E582-7877-3E45-9E1B-5167556B5F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994479-F0A9-79B6-0942-F7FB2DA3A3A3}"/>
              </a:ext>
            </a:extLst>
          </p:cNvPr>
          <p:cNvSpPr>
            <a:spLocks noGrp="1"/>
          </p:cNvSpPr>
          <p:nvPr>
            <p:ph idx="1"/>
          </p:nvPr>
        </p:nvSpPr>
        <p:spPr/>
        <p:txBody>
          <a:bodyPr/>
          <a:lstStyle/>
          <a:p>
            <a:pPr marL="0" indent="0">
              <a:buNone/>
            </a:pPr>
            <a:r>
              <a:rPr lang="en-US" dirty="0"/>
              <a:t>int main() {</a:t>
            </a:r>
          </a:p>
          <a:p>
            <a:pPr marL="0" indent="0">
              <a:buNone/>
            </a:pPr>
            <a:r>
              <a:rPr lang="en-US" dirty="0"/>
              <a:t>    Number n(30);</a:t>
            </a:r>
          </a:p>
          <a:p>
            <a:pPr marL="0" indent="0">
              <a:buNone/>
            </a:pPr>
            <a:r>
              <a:rPr lang="en-US" dirty="0"/>
              <a:t>    Number result = 10 + n;  // Left operand is int, not a Number object</a:t>
            </a:r>
          </a:p>
          <a:p>
            <a:pPr marL="0" indent="0">
              <a:buNone/>
            </a:pPr>
            <a:r>
              <a:rPr lang="en-US" dirty="0"/>
              <a:t>//operator+(10, obj);  Equivalent to 10+n</a:t>
            </a:r>
          </a:p>
          <a:p>
            <a:pPr marL="0" indent="0">
              <a:buNone/>
            </a:pPr>
            <a:r>
              <a:rPr lang="en-US" dirty="0"/>
              <a:t>    </a:t>
            </a:r>
            <a:r>
              <a:rPr lang="en-US" dirty="0" err="1"/>
              <a:t>result.display</a:t>
            </a:r>
            <a:r>
              <a:rPr lang="en-US" dirty="0"/>
              <a:t>();</a:t>
            </a:r>
          </a:p>
          <a:p>
            <a:pPr marL="0" indent="0">
              <a:buNone/>
            </a:pPr>
            <a:r>
              <a:rPr lang="en-US" dirty="0"/>
              <a:t>    return 0;}</a:t>
            </a:r>
          </a:p>
          <a:p>
            <a:endParaRPr lang="en-US" dirty="0"/>
          </a:p>
        </p:txBody>
      </p:sp>
    </p:spTree>
    <p:extLst>
      <p:ext uri="{BB962C8B-B14F-4D97-AF65-F5344CB8AC3E}">
        <p14:creationId xmlns:p14="http://schemas.microsoft.com/office/powerpoint/2010/main" val="186475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1DAE3-C49C-BB20-7D7E-B565FBEFAD2C}"/>
              </a:ext>
            </a:extLst>
          </p:cNvPr>
          <p:cNvSpPr>
            <a:spLocks noGrp="1"/>
          </p:cNvSpPr>
          <p:nvPr>
            <p:ph idx="1"/>
          </p:nvPr>
        </p:nvSpPr>
        <p:spPr/>
        <p:txBody>
          <a:bodyPr>
            <a:normAutofit fontScale="77500" lnSpcReduction="20000"/>
          </a:bodyPr>
          <a:lstStyle/>
          <a:p>
            <a:r>
              <a:rPr lang="en-US" dirty="0"/>
              <a:t>class Number {</a:t>
            </a:r>
          </a:p>
          <a:p>
            <a:r>
              <a:rPr lang="en-US" dirty="0"/>
              <a:t>    int value;</a:t>
            </a:r>
          </a:p>
          <a:p>
            <a:r>
              <a:rPr lang="en-US" dirty="0"/>
              <a:t>public:</a:t>
            </a:r>
          </a:p>
          <a:p>
            <a:r>
              <a:rPr lang="en-US" dirty="0"/>
              <a:t>    Number(int v) : value(v) {}</a:t>
            </a:r>
          </a:p>
          <a:p>
            <a:r>
              <a:rPr lang="en-US" dirty="0"/>
              <a:t>Number operator+(int </a:t>
            </a:r>
            <a:r>
              <a:rPr lang="en-US" dirty="0" err="1"/>
              <a:t>rhs</a:t>
            </a:r>
            <a:r>
              <a:rPr lang="en-US" dirty="0"/>
              <a:t>) {</a:t>
            </a:r>
          </a:p>
          <a:p>
            <a:r>
              <a:rPr lang="en-US" dirty="0"/>
              <a:t>        return Number(value + </a:t>
            </a:r>
            <a:r>
              <a:rPr lang="en-US" dirty="0" err="1"/>
              <a:t>rhs</a:t>
            </a:r>
            <a:r>
              <a:rPr lang="en-US" dirty="0"/>
              <a:t>);</a:t>
            </a:r>
          </a:p>
          <a:p>
            <a:r>
              <a:rPr lang="en-US" dirty="0"/>
              <a:t>    }};</a:t>
            </a:r>
          </a:p>
          <a:p>
            <a:r>
              <a:rPr lang="en-US" dirty="0"/>
              <a:t>int main() {</a:t>
            </a:r>
          </a:p>
          <a:p>
            <a:r>
              <a:rPr lang="en-US" dirty="0"/>
              <a:t>    Number n1(10);</a:t>
            </a:r>
          </a:p>
          <a:p>
            <a:r>
              <a:rPr lang="en-US" dirty="0"/>
              <a:t>    Number result = n1 + 5; // Works fine</a:t>
            </a:r>
          </a:p>
          <a:p>
            <a:r>
              <a:rPr lang="en-US" dirty="0"/>
              <a:t>//n1.</a:t>
            </a:r>
            <a:r>
              <a:rPr lang="en-US" altLang="en-US" dirty="0"/>
              <a:t>operator+(5). </a:t>
            </a:r>
            <a:endParaRPr lang="en-US" dirty="0"/>
          </a:p>
          <a:p>
            <a:r>
              <a:rPr lang="en-US" dirty="0"/>
              <a:t>}</a:t>
            </a:r>
          </a:p>
          <a:p>
            <a:endParaRPr lang="en-US" dirty="0"/>
          </a:p>
        </p:txBody>
      </p:sp>
      <p:sp>
        <p:nvSpPr>
          <p:cNvPr id="5" name="Rectangle 2">
            <a:extLst>
              <a:ext uri="{FF2B5EF4-FFF2-40B4-BE49-F238E27FC236}">
                <a16:creationId xmlns:a16="http://schemas.microsoft.com/office/drawing/2014/main" id="{36C7D878-21F4-F9D8-92A9-E13B3ACCAC88}"/>
              </a:ext>
            </a:extLst>
          </p:cNvPr>
          <p:cNvSpPr>
            <a:spLocks noGrp="1" noChangeArrowheads="1"/>
          </p:cNvSpPr>
          <p:nvPr>
            <p:ph type="title"/>
          </p:nvPr>
        </p:nvSpPr>
        <p:spPr bwMode="auto">
          <a:xfrm>
            <a:off x="838200" y="704740"/>
            <a:ext cx="10326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Why Does obj + int Work in a Class Member Function? </a:t>
            </a:r>
          </a:p>
        </p:txBody>
      </p:sp>
    </p:spTree>
    <p:extLst>
      <p:ext uri="{BB962C8B-B14F-4D97-AF65-F5344CB8AC3E}">
        <p14:creationId xmlns:p14="http://schemas.microsoft.com/office/powerpoint/2010/main" val="3541710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908-2E05-69F0-A35A-F1705887C7C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3F94066-343E-AD62-02D5-279498E34EB6}"/>
              </a:ext>
            </a:extLst>
          </p:cNvPr>
          <p:cNvPicPr>
            <a:picLocks noGrp="1" noChangeAspect="1"/>
          </p:cNvPicPr>
          <p:nvPr>
            <p:ph idx="1"/>
          </p:nvPr>
        </p:nvPicPr>
        <p:blipFill>
          <a:blip r:embed="rId2"/>
          <a:stretch>
            <a:fillRect/>
          </a:stretch>
        </p:blipFill>
        <p:spPr>
          <a:xfrm>
            <a:off x="1202970" y="2319364"/>
            <a:ext cx="7559695" cy="3190889"/>
          </a:xfrm>
        </p:spPr>
      </p:pic>
    </p:spTree>
    <p:extLst>
      <p:ext uri="{BB962C8B-B14F-4D97-AF65-F5344CB8AC3E}">
        <p14:creationId xmlns:p14="http://schemas.microsoft.com/office/powerpoint/2010/main" val="2648993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D54-C60F-4338-A0FB-2EFE34113FD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9292350C-5317-447C-9B83-B9371AEE9F9B}"/>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Calculate Area of Triangle the one class is acute angle(less than 90 degree) and another one is obtuse angle (greater than 90 degree) both class wants to access only one function which is “Area of Triangle” which is independent of all classes.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071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8B5E-C893-454D-B362-D9E41AF2B33B}"/>
              </a:ext>
            </a:extLst>
          </p:cNvPr>
          <p:cNvSpPr>
            <a:spLocks noGrp="1"/>
          </p:cNvSpPr>
          <p:nvPr>
            <p:ph type="title"/>
          </p:nvPr>
        </p:nvSpPr>
        <p:spPr/>
        <p:txBody>
          <a:bodyPr/>
          <a:lstStyle/>
          <a:p>
            <a:pPr algn="ctr"/>
            <a:r>
              <a:rPr lang="en-US" sz="4400" b="1" dirty="0">
                <a:solidFill>
                  <a:srgbClr val="000000"/>
                </a:solidFill>
                <a:effectLst/>
                <a:latin typeface="Calibri" panose="020F0502020204030204" pitchFamily="34" charset="0"/>
                <a:ea typeface="Calibri" panose="020F0502020204030204" pitchFamily="34" charset="0"/>
              </a:rPr>
              <a:t>Why they are needed? </a:t>
            </a:r>
            <a:endParaRPr lang="en-US" dirty="0"/>
          </a:p>
        </p:txBody>
      </p:sp>
      <p:pic>
        <p:nvPicPr>
          <p:cNvPr id="5" name="Content Placeholder 4">
            <a:extLst>
              <a:ext uri="{FF2B5EF4-FFF2-40B4-BE49-F238E27FC236}">
                <a16:creationId xmlns:a16="http://schemas.microsoft.com/office/drawing/2014/main" id="{DBE59FD7-E106-446A-97C9-664E3E228846}"/>
              </a:ext>
            </a:extLst>
          </p:cNvPr>
          <p:cNvPicPr>
            <a:picLocks noGrp="1" noChangeAspect="1"/>
          </p:cNvPicPr>
          <p:nvPr>
            <p:ph idx="1"/>
          </p:nvPr>
        </p:nvPicPr>
        <p:blipFill>
          <a:blip r:embed="rId2"/>
          <a:stretch>
            <a:fillRect/>
          </a:stretch>
        </p:blipFill>
        <p:spPr>
          <a:xfrm>
            <a:off x="2252870" y="2591594"/>
            <a:ext cx="7964556" cy="3358632"/>
          </a:xfrm>
        </p:spPr>
      </p:pic>
    </p:spTree>
    <p:extLst>
      <p:ext uri="{BB962C8B-B14F-4D97-AF65-F5344CB8AC3E}">
        <p14:creationId xmlns:p14="http://schemas.microsoft.com/office/powerpoint/2010/main" val="70806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01B6-A0CF-4607-8037-8BE9F591395D}"/>
              </a:ext>
            </a:extLst>
          </p:cNvPr>
          <p:cNvSpPr>
            <a:spLocks noGrp="1"/>
          </p:cNvSpPr>
          <p:nvPr>
            <p:ph type="title"/>
          </p:nvPr>
        </p:nvSpPr>
        <p:spPr/>
        <p:txBody>
          <a:bodyPr>
            <a:normAutofit/>
          </a:bodyPr>
          <a:lstStyle/>
          <a:p>
            <a:pPr algn="ctr"/>
            <a:r>
              <a:rPr lang="en-US" sz="2800" b="1" dirty="0">
                <a:solidFill>
                  <a:srgbClr val="000000"/>
                </a:solidFill>
                <a:effectLst/>
                <a:latin typeface="Calibri" panose="020F0502020204030204" pitchFamily="34" charset="0"/>
                <a:ea typeface="Calibri" panose="020F0502020204030204" pitchFamily="34" charset="0"/>
              </a:rPr>
              <a:t>Are friend functions against the concept of Object Oriented Programming? </a:t>
            </a:r>
            <a:endParaRPr lang="en-US" sz="6000" dirty="0"/>
          </a:p>
        </p:txBody>
      </p:sp>
      <p:sp>
        <p:nvSpPr>
          <p:cNvPr id="3" name="Content Placeholder 2">
            <a:extLst>
              <a:ext uri="{FF2B5EF4-FFF2-40B4-BE49-F238E27FC236}">
                <a16:creationId xmlns:a16="http://schemas.microsoft.com/office/drawing/2014/main" id="{F5916F36-32BD-4182-B99D-7BA4133054A3}"/>
              </a:ext>
            </a:extLst>
          </p:cNvPr>
          <p:cNvSpPr>
            <a:spLocks noGrp="1"/>
          </p:cNvSpPr>
          <p:nvPr>
            <p:ph idx="1"/>
          </p:nvPr>
        </p:nvSpPr>
        <p:spPr/>
        <p:txBody>
          <a:bodyPr/>
          <a:lstStyle/>
          <a:p>
            <a:pPr marL="0" marR="0">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rPr>
              <a:t>One of the important concepts of OOP is data hiding, i.e.,</a:t>
            </a:r>
          </a:p>
          <a:p>
            <a:pPr marL="0" marR="0">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rPr>
              <a:t> a </a:t>
            </a:r>
            <a:r>
              <a:rPr lang="en-US" sz="2400" u="none" strike="noStrike" dirty="0">
                <a:effectLst/>
                <a:latin typeface="Arial" panose="020B0604020202020204" pitchFamily="34" charset="0"/>
                <a:ea typeface="Times New Roman" panose="02020603050405020304" pitchFamily="18" charset="0"/>
              </a:rPr>
              <a:t>nonmember function</a:t>
            </a:r>
            <a:r>
              <a:rPr lang="en-US" sz="2400" dirty="0">
                <a:effectLst/>
                <a:latin typeface="Arial" panose="020B0604020202020204" pitchFamily="34" charset="0"/>
                <a:ea typeface="Times New Roman" panose="02020603050405020304" pitchFamily="18" charset="0"/>
              </a:rPr>
              <a:t> </a:t>
            </a:r>
            <a:r>
              <a:rPr lang="en-US" sz="2400" dirty="0">
                <a:solidFill>
                  <a:srgbClr val="000000"/>
                </a:solidFill>
                <a:effectLst/>
                <a:latin typeface="Arial" panose="020B0604020202020204" pitchFamily="34" charset="0"/>
                <a:ea typeface="Times New Roman" panose="02020603050405020304" pitchFamily="18" charset="0"/>
              </a:rPr>
              <a:t>cannot access an object's private or protected data.</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1200"/>
              </a:spcAft>
            </a:pPr>
            <a:r>
              <a:rPr lang="en-US" sz="2400" dirty="0">
                <a:solidFill>
                  <a:srgbClr val="000000"/>
                </a:solidFill>
                <a:effectLst/>
                <a:latin typeface="Arial" panose="020B0604020202020204" pitchFamily="34" charset="0"/>
                <a:ea typeface="Times New Roman" panose="02020603050405020304" pitchFamily="18" charset="0"/>
              </a:rPr>
              <a:t>But, sometimes this restriction may force programmer to write long and complex codes. So, there is mechanism built in C++ programming to access private or protected data from non-member </a:t>
            </a:r>
            <a:r>
              <a:rPr lang="en-US" sz="2400" dirty="0" err="1">
                <a:solidFill>
                  <a:srgbClr val="000000"/>
                </a:solidFill>
                <a:effectLst/>
                <a:latin typeface="Arial" panose="020B0604020202020204" pitchFamily="34" charset="0"/>
                <a:ea typeface="Times New Roman" panose="02020603050405020304" pitchFamily="18" charset="0"/>
              </a:rPr>
              <a:t>functions.This</a:t>
            </a:r>
            <a:r>
              <a:rPr lang="en-US" sz="2400" dirty="0">
                <a:solidFill>
                  <a:srgbClr val="000000"/>
                </a:solidFill>
                <a:effectLst/>
                <a:latin typeface="Arial" panose="020B0604020202020204" pitchFamily="34" charset="0"/>
                <a:ea typeface="Times New Roman" panose="02020603050405020304" pitchFamily="18" charset="0"/>
              </a:rPr>
              <a:t> is done using a friend function or/and a friend class.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solidFill>
                  <a:srgbClr val="000000"/>
                </a:solidFill>
                <a:effectLst/>
                <a:latin typeface="Arial" panose="020B0604020202020204" pitchFamily="34" charset="0"/>
                <a:ea typeface="Calibri" panose="020F0502020204030204" pitchFamily="34" charset="0"/>
              </a:rPr>
              <a:t>It can be said that friend functions are against the principle of object oriented programming because they violate the principle of encapsulation which clearly says that each object methods and functions should be encapsulated in it. But there we are making our private member accessible to other outside functions. </a:t>
            </a: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79031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5CA3-251D-4901-8B02-1F5B38BFD136}"/>
              </a:ext>
            </a:extLst>
          </p:cNvPr>
          <p:cNvSpPr>
            <a:spLocks noGrp="1"/>
          </p:cNvSpPr>
          <p:nvPr>
            <p:ph type="title"/>
          </p:nvPr>
        </p:nvSpPr>
        <p:spPr/>
        <p:txBody>
          <a:bodyPr>
            <a:normAutofit/>
          </a:bodyPr>
          <a:lstStyle/>
          <a:p>
            <a:pPr algn="ctr"/>
            <a:r>
              <a:rPr lang="en-US" sz="2400" b="1" dirty="0">
                <a:effectLst/>
                <a:latin typeface="Calibri" panose="020F0502020204030204" pitchFamily="34" charset="0"/>
                <a:ea typeface="Calibri" panose="020F0502020204030204" pitchFamily="34" charset="0"/>
                <a:cs typeface="Times New Roman" panose="02020603050405020304" pitchFamily="18" charset="0"/>
              </a:rPr>
              <a:t>Consider the following class</a:t>
            </a:r>
            <a:endParaRPr lang="en-US" sz="5400" dirty="0"/>
          </a:p>
        </p:txBody>
      </p:sp>
      <p:sp>
        <p:nvSpPr>
          <p:cNvPr id="3" name="Content Placeholder 2">
            <a:extLst>
              <a:ext uri="{FF2B5EF4-FFF2-40B4-BE49-F238E27FC236}">
                <a16:creationId xmlns:a16="http://schemas.microsoft.com/office/drawing/2014/main" id="{5BEE2EAA-AADF-41C2-8ED0-F3A90D88B5F7}"/>
              </a:ext>
            </a:extLst>
          </p:cNvPr>
          <p:cNvSpPr>
            <a:spLocks noGrp="1"/>
          </p:cNvSpPr>
          <p:nvPr>
            <p:ph idx="1"/>
          </p:nvPr>
        </p:nvSpPr>
        <p:spPr/>
        <p:txBody>
          <a:bodyPr/>
          <a:lstStyle/>
          <a:p>
            <a:pPr marL="0" marR="0">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rPr>
              <a:t>class X { </a:t>
            </a:r>
            <a:endParaRPr lang="en-US" sz="24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rPr>
              <a:t>private: </a:t>
            </a:r>
            <a:endParaRPr lang="en-US" sz="24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rPr>
              <a:t>int a, b; </a:t>
            </a:r>
            <a:endParaRPr lang="en-US" sz="24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rPr>
              <a:t>public: </a:t>
            </a:r>
            <a:endParaRPr lang="en-US" sz="24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rPr>
              <a:t>void </a:t>
            </a:r>
            <a:r>
              <a:rPr lang="en-US" sz="2400" b="1" dirty="0" err="1">
                <a:solidFill>
                  <a:srgbClr val="000000"/>
                </a:solidFill>
                <a:effectLst/>
                <a:latin typeface="Calibri" panose="020F0502020204030204" pitchFamily="34" charset="0"/>
                <a:ea typeface="Calibri" panose="020F0502020204030204" pitchFamily="34" charset="0"/>
              </a:rPr>
              <a:t>MemberFunction</a:t>
            </a:r>
            <a:r>
              <a:rPr lang="en-US" sz="2400" b="1" dirty="0">
                <a:solidFill>
                  <a:srgbClr val="000000"/>
                </a:solidFill>
                <a:effectLst/>
                <a:latin typeface="Calibri" panose="020F0502020204030204" pitchFamily="34" charset="0"/>
                <a:ea typeface="Calibri" panose="020F0502020204030204" pitchFamily="34" charset="0"/>
              </a:rPr>
              <a:t> (); } </a:t>
            </a:r>
          </a:p>
          <a:p>
            <a:pPr marL="0" indent="0" algn="just">
              <a:spcBef>
                <a:spcPts val="0"/>
              </a:spcBef>
              <a:buNone/>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Suppose we have a global function DoSomething that need to access the private members of class X, when we will try to access them compiler will generate error as outside world cannot access private members of a class except its member functions. </a:t>
            </a:r>
          </a:p>
          <a:p>
            <a:pPr marL="0" marR="0">
              <a:spcBef>
                <a:spcPts val="0"/>
              </a:spcBef>
              <a:spcAft>
                <a:spcPts val="0"/>
              </a:spcAft>
            </a:pP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85976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1622</TotalTime>
  <Words>3349</Words>
  <Application>Microsoft Office PowerPoint</Application>
  <PresentationFormat>Widescreen</PresentationFormat>
  <Paragraphs>421</Paragraphs>
  <Slides>67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Aptos</vt:lpstr>
      <vt:lpstr>Arial</vt:lpstr>
      <vt:lpstr>Calibri</vt:lpstr>
      <vt:lpstr>Calibri Light</vt:lpstr>
      <vt:lpstr>Open Sans</vt:lpstr>
      <vt:lpstr>Segoe UI</vt:lpstr>
      <vt:lpstr>Symbol</vt:lpstr>
      <vt:lpstr>Times New Roman</vt:lpstr>
      <vt:lpstr>urw-din</vt:lpstr>
      <vt:lpstr>Verdana</vt:lpstr>
      <vt:lpstr>Office Theme</vt:lpstr>
      <vt:lpstr>Object Oriented Programming</vt:lpstr>
      <vt:lpstr>Friend Functions</vt:lpstr>
      <vt:lpstr>Friend Functions</vt:lpstr>
      <vt:lpstr>Why they are needed? </vt:lpstr>
      <vt:lpstr>Why they are needed? </vt:lpstr>
      <vt:lpstr>Why they are needed? </vt:lpstr>
      <vt:lpstr>Why they are needed? </vt:lpstr>
      <vt:lpstr>Are friend functions against the concept of Object Oriented Programming? </vt:lpstr>
      <vt:lpstr>Consider the following class</vt:lpstr>
      <vt:lpstr>Friend Functions</vt:lpstr>
      <vt:lpstr>Friend Functions</vt:lpstr>
      <vt:lpstr>Friend Functions</vt:lpstr>
      <vt:lpstr>Friend Functions</vt:lpstr>
      <vt:lpstr>global friend function</vt:lpstr>
      <vt:lpstr>global friend function</vt:lpstr>
      <vt:lpstr>global friend function</vt:lpstr>
      <vt:lpstr>Inline friend definitions </vt:lpstr>
      <vt:lpstr>Inline friend definitions </vt:lpstr>
      <vt:lpstr>Inline friend definitions </vt:lpstr>
      <vt:lpstr>friend function of another class </vt:lpstr>
      <vt:lpstr>friend function of another class </vt:lpstr>
      <vt:lpstr>friend function of another class </vt:lpstr>
      <vt:lpstr>friend function of another class </vt:lpstr>
      <vt:lpstr>Addition of members of two different classes using friend Function (Multiple friends) </vt:lpstr>
      <vt:lpstr>Multiple friends</vt:lpstr>
      <vt:lpstr>Multiple friends</vt:lpstr>
      <vt:lpstr>Multiple friends</vt:lpstr>
      <vt:lpstr>Friend Classes:  </vt:lpstr>
      <vt:lpstr>Syntax</vt:lpstr>
      <vt:lpstr>Friend Classes:  </vt:lpstr>
      <vt:lpstr>Friend Classes:  </vt:lpstr>
      <vt:lpstr>Example code</vt:lpstr>
      <vt:lpstr>Example code</vt:lpstr>
      <vt:lpstr>Example code</vt:lpstr>
      <vt:lpstr>Friendship is not mutual/symmetric</vt:lpstr>
      <vt:lpstr>Friendship is not transitive</vt:lpstr>
      <vt:lpstr>Friendship is not inherited</vt:lpstr>
      <vt:lpstr>Implications of friendship</vt:lpstr>
      <vt:lpstr>Friendship is not inherited</vt:lpstr>
      <vt:lpstr>Example code</vt:lpstr>
      <vt:lpstr>Example code</vt:lpstr>
      <vt:lpstr>Overloaded friend Functions</vt:lpstr>
      <vt:lpstr>Overloaded friend Functions</vt:lpstr>
      <vt:lpstr>Overloaded friend Functions</vt:lpstr>
      <vt:lpstr>Overloaded friend Functions</vt:lpstr>
      <vt:lpstr>Operator Functions as Class Members vs. Global Functions</vt:lpstr>
      <vt:lpstr>performance reasons</vt:lpstr>
      <vt:lpstr>some criteria/rules to define the operator function:</vt:lpstr>
      <vt:lpstr>some criteria/rules to define the operator function:</vt:lpstr>
      <vt:lpstr>Operator Overloading using a Friend function</vt:lpstr>
      <vt:lpstr>Operator Overloading using a Friend function</vt:lpstr>
      <vt:lpstr>Syntax for binary operator overloading using friend function</vt:lpstr>
      <vt:lpstr>Overloading Binary Operator using a Friend function</vt:lpstr>
      <vt:lpstr>Overloading Binary Operator using a Friend function</vt:lpstr>
      <vt:lpstr>Overloading Binary Operator using a Friend function</vt:lpstr>
      <vt:lpstr>Overloading Binary Operator using a Friend function</vt:lpstr>
      <vt:lpstr>Unary operator overloading using Friend function </vt:lpstr>
      <vt:lpstr>Unary operator overloading using Friend function </vt:lpstr>
      <vt:lpstr>PowerPoint Presentation</vt:lpstr>
      <vt:lpstr>some criteria/rules to define the operator function:</vt:lpstr>
      <vt:lpstr>When to use a member function for operator overloading? </vt:lpstr>
      <vt:lpstr>Member Function (Left Operand is an Object of the Class)</vt:lpstr>
      <vt:lpstr>Non-Member Function (Left Operand is Not an Object of the Class)</vt:lpstr>
      <vt:lpstr>PowerPoint Presentation</vt:lpstr>
      <vt:lpstr>Why Does obj + int Work in a Class Member Function? </vt:lpstr>
      <vt:lpstr>PowerPoint Presentation</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Munawar</dc:creator>
  <cp:lastModifiedBy>Jahanzeb Mukhtar</cp:lastModifiedBy>
  <cp:revision>28</cp:revision>
  <dcterms:created xsi:type="dcterms:W3CDTF">2021-04-08T10:07:28Z</dcterms:created>
  <dcterms:modified xsi:type="dcterms:W3CDTF">2025-03-23T01:43:15Z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2025-03-17T09:33:37Z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3dec7263-35eb-4692-aff8-7e244f3f54cb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