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64" r:id="rId3"/>
    <p:sldId id="301" r:id="rId4"/>
    <p:sldId id="300" r:id="rId5"/>
    <p:sldId id="265" r:id="rId6"/>
    <p:sldId id="257" r:id="rId7"/>
    <p:sldId id="258" r:id="rId8"/>
    <p:sldId id="273" r:id="rId9"/>
    <p:sldId id="275" r:id="rId10"/>
    <p:sldId id="274" r:id="rId11"/>
    <p:sldId id="277" r:id="rId12"/>
    <p:sldId id="289" r:id="rId13"/>
    <p:sldId id="276" r:id="rId14"/>
    <p:sldId id="259" r:id="rId15"/>
    <p:sldId id="260" r:id="rId16"/>
    <p:sldId id="293" r:id="rId17"/>
    <p:sldId id="290" r:id="rId18"/>
    <p:sldId id="282" r:id="rId19"/>
    <p:sldId id="288" r:id="rId20"/>
    <p:sldId id="283" r:id="rId21"/>
    <p:sldId id="271" r:id="rId22"/>
    <p:sldId id="272" r:id="rId23"/>
    <p:sldId id="270" r:id="rId24"/>
    <p:sldId id="268" r:id="rId25"/>
    <p:sldId id="266" r:id="rId26"/>
    <p:sldId id="267" r:id="rId27"/>
    <p:sldId id="262" r:id="rId28"/>
    <p:sldId id="263" r:id="rId29"/>
    <p:sldId id="284" r:id="rId30"/>
    <p:sldId id="285" r:id="rId31"/>
    <p:sldId id="286" r:id="rId32"/>
    <p:sldId id="287" r:id="rId33"/>
    <p:sldId id="295" r:id="rId34"/>
    <p:sldId id="291" r:id="rId35"/>
    <p:sldId id="292" r:id="rId36"/>
    <p:sldId id="296" r:id="rId37"/>
    <p:sldId id="294" r:id="rId38"/>
    <p:sldId id="297" r:id="rId39"/>
    <p:sldId id="298" r:id="rId40"/>
    <p:sldId id="261" r:id="rId41"/>
    <p:sldId id="278" r:id="rId42"/>
    <p:sldId id="279" r:id="rId43"/>
    <p:sldId id="280" r:id="rId44"/>
    <p:sldId id="299" r:id="rId45"/>
    <p:sldId id="28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27A2AC-754C-499A-B367-07AB3E7B6568}" v="119" dt="2025-04-29T06:00:10.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4" autoAdjust="0"/>
    <p:restoredTop sz="96062" autoAdjust="0"/>
  </p:normalViewPr>
  <p:slideViewPr>
    <p:cSldViewPr snapToGrid="0">
      <p:cViewPr>
        <p:scale>
          <a:sx n="275" d="100"/>
          <a:sy n="275" d="100"/>
        </p:scale>
        <p:origin x="-2035" y="-39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DF724-A905-4D90-9F1A-DCD73C253216}" type="datetimeFigureOut">
              <a:rPr lang="en-US" smtClean="0"/>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8D3E21-C25C-48DE-8F5C-E7FB68EABFEE}" type="slidenum">
              <a:rPr lang="en-US" smtClean="0"/>
              <a:t>‹#›</a:t>
            </a:fld>
            <a:endParaRPr lang="en-US"/>
          </a:p>
        </p:txBody>
      </p:sp>
    </p:spTree>
    <p:extLst>
      <p:ext uri="{BB962C8B-B14F-4D97-AF65-F5344CB8AC3E}">
        <p14:creationId xmlns:p14="http://schemas.microsoft.com/office/powerpoint/2010/main" val="4223232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8D3E21-C25C-48DE-8F5C-E7FB68EABFEE}" type="slidenum">
              <a:rPr lang="en-US" smtClean="0"/>
              <a:t>34</a:t>
            </a:fld>
            <a:endParaRPr lang="en-US"/>
          </a:p>
        </p:txBody>
      </p:sp>
    </p:spTree>
    <p:extLst>
      <p:ext uri="{BB962C8B-B14F-4D97-AF65-F5344CB8AC3E}">
        <p14:creationId xmlns:p14="http://schemas.microsoft.com/office/powerpoint/2010/main" val="4238267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8D3E21-C25C-48DE-8F5C-E7FB68EABFEE}" type="slidenum">
              <a:rPr lang="en-US" smtClean="0"/>
              <a:t>39</a:t>
            </a:fld>
            <a:endParaRPr lang="en-US"/>
          </a:p>
        </p:txBody>
      </p:sp>
    </p:spTree>
    <p:extLst>
      <p:ext uri="{BB962C8B-B14F-4D97-AF65-F5344CB8AC3E}">
        <p14:creationId xmlns:p14="http://schemas.microsoft.com/office/powerpoint/2010/main" val="13793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6D1E88A-2955-467E-9E21-DF01D68F056B}"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1578387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D1E88A-2955-467E-9E21-DF01D68F056B}"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2338823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D1E88A-2955-467E-9E21-DF01D68F056B}"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244061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D1E88A-2955-467E-9E21-DF01D68F056B}"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569707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1E88A-2955-467E-9E21-DF01D68F056B}"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3325346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D1E88A-2955-467E-9E21-DF01D68F056B}"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2981347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D1E88A-2955-467E-9E21-DF01D68F056B}" type="datetimeFigureOut">
              <a:rPr lang="en-US" smtClean="0"/>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882012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D1E88A-2955-467E-9E21-DF01D68F056B}" type="datetimeFigureOut">
              <a:rPr lang="en-US" smtClean="0"/>
              <a:t>4/27/2025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23912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1E88A-2955-467E-9E21-DF01D68F056B}" type="datetimeFigureOut">
              <a:rPr lang="en-US" smtClean="0"/>
              <a:t>4/27/2025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244538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D1E88A-2955-467E-9E21-DF01D68F056B}"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3765963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D1E88A-2955-467E-9E21-DF01D68F056B}"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1293514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1E88A-2955-467E-9E21-DF01D68F056B}" type="datetimeFigureOut">
              <a:rPr lang="en-US" smtClean="0"/>
              <a:t>4/27/2025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87187-0AE2-4648-A35B-EA1FB66DF9BE}" type="slidenum">
              <a:rPr lang="en-US" smtClean="0"/>
              <a:t>‹#›</a:t>
            </a:fld>
            <a:endParaRPr lang="en-US"/>
          </a:p>
        </p:txBody>
      </p:sp>
    </p:spTree>
    <p:extLst>
      <p:ext uri="{BB962C8B-B14F-4D97-AF65-F5344CB8AC3E}">
        <p14:creationId xmlns:p14="http://schemas.microsoft.com/office/powerpoint/2010/main" val="3670039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Object-oriented Programming</a:t>
            </a:r>
            <a:endParaRPr lang="en-US" dirty="0"/>
          </a:p>
        </p:txBody>
      </p:sp>
      <p:sp>
        <p:nvSpPr>
          <p:cNvPr id="3" name="Subtitle 2"/>
          <p:cNvSpPr>
            <a:spLocks noGrp="1"/>
          </p:cNvSpPr>
          <p:nvPr>
            <p:ph type="subTitle" idx="1"/>
          </p:nvPr>
        </p:nvSpPr>
        <p:spPr/>
        <p:txBody>
          <a:bodyPr/>
          <a:lstStyle/>
          <a:p>
            <a:r>
              <a:rPr lang="en-US" b="1" dirty="0">
                <a:solidFill>
                  <a:srgbClr val="0070C0"/>
                </a:solidFill>
              </a:rPr>
              <a:t>Week 13 | </a:t>
            </a:r>
            <a:r>
              <a:rPr lang="en-US" b="1" dirty="0"/>
              <a:t>Lecture 2</a:t>
            </a:r>
          </a:p>
          <a:p>
            <a:endParaRPr lang="en-US" dirty="0"/>
          </a:p>
        </p:txBody>
      </p:sp>
    </p:spTree>
    <p:extLst>
      <p:ext uri="{BB962C8B-B14F-4D97-AF65-F5344CB8AC3E}">
        <p14:creationId xmlns:p14="http://schemas.microsoft.com/office/powerpoint/2010/main" val="2375061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Throwing Exceptions</a:t>
            </a:r>
          </a:p>
        </p:txBody>
      </p:sp>
      <p:sp>
        <p:nvSpPr>
          <p:cNvPr id="3" name="Content Placeholder 2"/>
          <p:cNvSpPr>
            <a:spLocks noGrp="1"/>
          </p:cNvSpPr>
          <p:nvPr>
            <p:ph idx="1"/>
          </p:nvPr>
        </p:nvSpPr>
        <p:spPr/>
        <p:txBody>
          <a:bodyPr>
            <a:normAutofit fontScale="92500" lnSpcReduction="10000"/>
          </a:bodyPr>
          <a:lstStyle/>
          <a:p>
            <a:r>
              <a:rPr lang="en-US" dirty="0"/>
              <a:t>Exceptions can be thrown anywhere within a code block using </a:t>
            </a:r>
            <a:r>
              <a:rPr lang="en-US" b="1" dirty="0"/>
              <a:t>throw</a:t>
            </a:r>
            <a:r>
              <a:rPr lang="en-US" dirty="0"/>
              <a:t> statement. The operand of the throw statement determines a type for the exception and can be any expression and the type of the result of the expression determines the type of exception thrown.</a:t>
            </a:r>
          </a:p>
          <a:p>
            <a:r>
              <a:rPr lang="en-US" dirty="0"/>
              <a:t>double division(</a:t>
            </a:r>
            <a:r>
              <a:rPr lang="en-US" dirty="0" err="1"/>
              <a:t>int</a:t>
            </a:r>
            <a:r>
              <a:rPr lang="en-US" dirty="0"/>
              <a:t> a, </a:t>
            </a:r>
            <a:r>
              <a:rPr lang="en-US" dirty="0" err="1"/>
              <a:t>int</a:t>
            </a:r>
            <a:r>
              <a:rPr lang="en-US" dirty="0"/>
              <a:t> b) {</a:t>
            </a:r>
          </a:p>
          <a:p>
            <a:r>
              <a:rPr lang="en-US" dirty="0"/>
              <a:t>   if( b == 0 ) {</a:t>
            </a:r>
          </a:p>
          <a:p>
            <a:r>
              <a:rPr lang="en-US" dirty="0"/>
              <a:t>      throw "Division by zero condition!"; //throw b;</a:t>
            </a:r>
          </a:p>
          <a:p>
            <a:r>
              <a:rPr lang="en-US" dirty="0"/>
              <a:t>   }</a:t>
            </a:r>
          </a:p>
          <a:p>
            <a:r>
              <a:rPr lang="en-US" dirty="0"/>
              <a:t>   return (a/b);</a:t>
            </a:r>
          </a:p>
          <a:p>
            <a:r>
              <a:rPr lang="en-US" dirty="0"/>
              <a:t>}</a:t>
            </a:r>
          </a:p>
        </p:txBody>
      </p:sp>
    </p:spTree>
    <p:extLst>
      <p:ext uri="{BB962C8B-B14F-4D97-AF65-F5344CB8AC3E}">
        <p14:creationId xmlns:p14="http://schemas.microsoft.com/office/powerpoint/2010/main" val="1513897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try</a:t>
            </a:r>
            <a:endParaRPr lang="en-US" dirty="0"/>
          </a:p>
        </p:txBody>
      </p:sp>
      <p:sp>
        <p:nvSpPr>
          <p:cNvPr id="3" name="Content Placeholder 2"/>
          <p:cNvSpPr>
            <a:spLocks noGrp="1"/>
          </p:cNvSpPr>
          <p:nvPr>
            <p:ph idx="1"/>
          </p:nvPr>
        </p:nvSpPr>
        <p:spPr/>
        <p:txBody>
          <a:bodyPr/>
          <a:lstStyle/>
          <a:p>
            <a:r>
              <a:rPr lang="en-US" dirty="0"/>
              <a:t>A block of code which may cause an exception is typically placed inside the try block. It’s followed by one or more catch blocks. If an exception occurs, it is thrown from the try block.</a:t>
            </a:r>
          </a:p>
          <a:p>
            <a:r>
              <a:rPr lang="en-US" dirty="0"/>
              <a:t>try {</a:t>
            </a:r>
          </a:p>
          <a:p>
            <a:r>
              <a:rPr lang="en-US" dirty="0"/>
              <a:t>   // protected code</a:t>
            </a:r>
          </a:p>
          <a:p>
            <a:r>
              <a:rPr lang="en-US" dirty="0"/>
              <a:t>}</a:t>
            </a:r>
          </a:p>
        </p:txBody>
      </p:sp>
    </p:spTree>
    <p:extLst>
      <p:ext uri="{BB962C8B-B14F-4D97-AF65-F5344CB8AC3E}">
        <p14:creationId xmlns:p14="http://schemas.microsoft.com/office/powerpoint/2010/main" val="2933561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a:t>
            </a:r>
          </a:p>
        </p:txBody>
      </p:sp>
      <p:sp>
        <p:nvSpPr>
          <p:cNvPr id="3" name="Content Placeholder 2"/>
          <p:cNvSpPr>
            <a:spLocks noGrp="1"/>
          </p:cNvSpPr>
          <p:nvPr>
            <p:ph idx="1"/>
          </p:nvPr>
        </p:nvSpPr>
        <p:spPr/>
        <p:txBody>
          <a:bodyPr/>
          <a:lstStyle/>
          <a:p>
            <a:r>
              <a:rPr lang="en-US" dirty="0"/>
              <a:t>Possible to declare throw keyword anywhere in the try block. throw keyword trigger/execute a matched type of the catch </a:t>
            </a:r>
            <a:r>
              <a:rPr lang="en-US" dirty="0" err="1"/>
              <a:t>block.The</a:t>
            </a:r>
            <a:r>
              <a:rPr lang="en-US" dirty="0"/>
              <a:t> try block exists When a throw statement is reached.</a:t>
            </a:r>
          </a:p>
        </p:txBody>
      </p:sp>
    </p:spTree>
    <p:extLst>
      <p:ext uri="{BB962C8B-B14F-4D97-AF65-F5344CB8AC3E}">
        <p14:creationId xmlns:p14="http://schemas.microsoft.com/office/powerpoint/2010/main" val="427570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Catching Exceptions</a:t>
            </a:r>
          </a:p>
        </p:txBody>
      </p:sp>
      <p:sp>
        <p:nvSpPr>
          <p:cNvPr id="3" name="Content Placeholder 2"/>
          <p:cNvSpPr>
            <a:spLocks noGrp="1"/>
          </p:cNvSpPr>
          <p:nvPr>
            <p:ph idx="1"/>
          </p:nvPr>
        </p:nvSpPr>
        <p:spPr/>
        <p:txBody>
          <a:bodyPr/>
          <a:lstStyle/>
          <a:p>
            <a:r>
              <a:rPr lang="en-US" dirty="0"/>
              <a:t>The </a:t>
            </a:r>
            <a:r>
              <a:rPr lang="en-US" dirty="0" err="1"/>
              <a:t>ExceptionName</a:t>
            </a:r>
            <a:r>
              <a:rPr lang="en-US" dirty="0"/>
              <a:t> is the name of the exception to be caught.</a:t>
            </a:r>
          </a:p>
          <a:p>
            <a:r>
              <a:rPr lang="en-US" dirty="0"/>
              <a:t>The exception1 are your defined names for referring to the exceptions.</a:t>
            </a:r>
          </a:p>
          <a:p>
            <a:endParaRPr lang="en-US" dirty="0"/>
          </a:p>
        </p:txBody>
      </p:sp>
    </p:spTree>
    <p:extLst>
      <p:ext uri="{BB962C8B-B14F-4D97-AF65-F5344CB8AC3E}">
        <p14:creationId xmlns:p14="http://schemas.microsoft.com/office/powerpoint/2010/main" val="2658999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p>
        </p:txBody>
      </p:sp>
      <p:sp>
        <p:nvSpPr>
          <p:cNvPr id="3" name="Content Placeholder 2"/>
          <p:cNvSpPr>
            <a:spLocks noGrp="1"/>
          </p:cNvSpPr>
          <p:nvPr>
            <p:ph idx="1"/>
          </p:nvPr>
        </p:nvSpPr>
        <p:spPr>
          <a:xfrm>
            <a:off x="743415" y="1095685"/>
            <a:ext cx="10515600" cy="5543008"/>
          </a:xfrm>
        </p:spPr>
        <p:txBody>
          <a:bodyPr>
            <a:normAutofit fontScale="55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double </a:t>
            </a:r>
            <a:r>
              <a:rPr lang="en-US" dirty="0" err="1"/>
              <a:t>zeroDivision</a:t>
            </a:r>
            <a:r>
              <a:rPr lang="en-US" dirty="0"/>
              <a:t>(</a:t>
            </a:r>
            <a:r>
              <a:rPr lang="en-US" dirty="0" err="1"/>
              <a:t>int</a:t>
            </a:r>
            <a:r>
              <a:rPr lang="en-US" dirty="0"/>
              <a:t> x, </a:t>
            </a:r>
            <a:r>
              <a:rPr lang="en-US" dirty="0" err="1"/>
              <a:t>int</a:t>
            </a:r>
            <a:r>
              <a:rPr lang="en-US" dirty="0"/>
              <a:t> y) {</a:t>
            </a:r>
          </a:p>
          <a:p>
            <a:pPr marL="0" indent="0">
              <a:buNone/>
            </a:pPr>
            <a:r>
              <a:rPr lang="en-US" dirty="0"/>
              <a:t>if (y == 0) {</a:t>
            </a:r>
          </a:p>
          <a:p>
            <a:pPr marL="0" indent="0">
              <a:buNone/>
            </a:pPr>
            <a:r>
              <a:rPr lang="en-US" dirty="0"/>
              <a:t>		throw y;}</a:t>
            </a:r>
          </a:p>
          <a:p>
            <a:pPr marL="0" indent="0">
              <a:buNone/>
            </a:pPr>
            <a:r>
              <a:rPr lang="en-US" dirty="0"/>
              <a:t>	return (x / y);}</a:t>
            </a:r>
          </a:p>
          <a:p>
            <a:pPr marL="0" indent="0">
              <a:buNone/>
            </a:pPr>
            <a:r>
              <a:rPr lang="en-US" dirty="0" err="1"/>
              <a:t>int</a:t>
            </a:r>
            <a:r>
              <a:rPr lang="en-US" dirty="0"/>
              <a:t> main() {</a:t>
            </a:r>
          </a:p>
          <a:p>
            <a:pPr marL="0" indent="0">
              <a:buNone/>
            </a:pPr>
            <a:r>
              <a:rPr lang="en-US" dirty="0"/>
              <a:t>	</a:t>
            </a:r>
            <a:r>
              <a:rPr lang="en-US" dirty="0" err="1"/>
              <a:t>int</a:t>
            </a:r>
            <a:r>
              <a:rPr lang="en-US" dirty="0"/>
              <a:t> numerator;</a:t>
            </a:r>
          </a:p>
          <a:p>
            <a:pPr marL="0" indent="0">
              <a:buNone/>
            </a:pPr>
            <a:r>
              <a:rPr lang="en-US" dirty="0"/>
              <a:t>	</a:t>
            </a:r>
            <a:r>
              <a:rPr lang="en-US" dirty="0" err="1"/>
              <a:t>int</a:t>
            </a:r>
            <a:r>
              <a:rPr lang="en-US" dirty="0"/>
              <a:t> denominator;</a:t>
            </a:r>
          </a:p>
          <a:p>
            <a:pPr marL="0" indent="0">
              <a:buNone/>
            </a:pPr>
            <a:r>
              <a:rPr lang="en-US" dirty="0"/>
              <a:t>	double result;</a:t>
            </a:r>
          </a:p>
          <a:p>
            <a:pPr marL="0" indent="0">
              <a:buNone/>
            </a:pPr>
            <a:r>
              <a:rPr lang="en-US" dirty="0"/>
              <a:t>	</a:t>
            </a:r>
            <a:r>
              <a:rPr lang="en-US" dirty="0" err="1"/>
              <a:t>cout</a:t>
            </a:r>
            <a:r>
              <a:rPr lang="en-US" dirty="0"/>
              <a:t> &lt;&lt; "enter numerator and denominator: " &lt;&lt; </a:t>
            </a:r>
            <a:r>
              <a:rPr lang="en-US" dirty="0" err="1"/>
              <a:t>endl</a:t>
            </a:r>
            <a:r>
              <a:rPr lang="en-US" dirty="0"/>
              <a:t>;</a:t>
            </a:r>
          </a:p>
          <a:p>
            <a:pPr marL="0" indent="0">
              <a:buNone/>
            </a:pPr>
            <a:r>
              <a:rPr lang="en-US" dirty="0"/>
              <a:t>	</a:t>
            </a:r>
            <a:r>
              <a:rPr lang="en-US" dirty="0" err="1"/>
              <a:t>cin</a:t>
            </a:r>
            <a:r>
              <a:rPr lang="en-US" dirty="0"/>
              <a:t>&gt;&gt;numerator&gt;&gt;denominator;</a:t>
            </a:r>
          </a:p>
          <a:p>
            <a:pPr marL="0" indent="0">
              <a:buNone/>
            </a:pPr>
            <a:r>
              <a:rPr lang="en-US" dirty="0"/>
              <a:t>	</a:t>
            </a:r>
          </a:p>
          <a:p>
            <a:pPr marL="0" indent="0">
              <a:buNone/>
            </a:pPr>
            <a:r>
              <a:rPr lang="en-US" dirty="0"/>
              <a:t>	try {</a:t>
            </a:r>
          </a:p>
          <a:p>
            <a:pPr marL="0" indent="0">
              <a:buNone/>
            </a:pPr>
            <a:r>
              <a:rPr lang="en-US" dirty="0"/>
              <a:t>		result = </a:t>
            </a:r>
            <a:r>
              <a:rPr lang="en-US" dirty="0" err="1"/>
              <a:t>zeroDivision</a:t>
            </a:r>
            <a:r>
              <a:rPr lang="en-US" dirty="0"/>
              <a:t>(numerator, denominator);</a:t>
            </a:r>
          </a:p>
          <a:p>
            <a:pPr marL="0" indent="0">
              <a:buNone/>
            </a:pPr>
            <a:r>
              <a:rPr lang="en-US" dirty="0"/>
              <a:t>		</a:t>
            </a:r>
            <a:r>
              <a:rPr lang="en-US" dirty="0" err="1"/>
              <a:t>cout</a:t>
            </a:r>
            <a:r>
              <a:rPr lang="en-US" dirty="0"/>
              <a:t> &lt;&lt; "result is " &lt;&lt; result &lt;&lt; </a:t>
            </a:r>
            <a:r>
              <a:rPr lang="en-US" dirty="0" err="1"/>
              <a:t>endl</a:t>
            </a:r>
            <a:r>
              <a:rPr lang="en-US" dirty="0"/>
              <a:t>;	}</a:t>
            </a:r>
          </a:p>
          <a:p>
            <a:pPr marL="0" indent="0">
              <a:buNone/>
            </a:pPr>
            <a:r>
              <a:rPr lang="en-US" dirty="0"/>
              <a:t>	catch (</a:t>
            </a:r>
            <a:r>
              <a:rPr lang="en-US" dirty="0" err="1"/>
              <a:t>int</a:t>
            </a:r>
            <a:r>
              <a:rPr lang="en-US" dirty="0"/>
              <a:t> ex) {</a:t>
            </a:r>
          </a:p>
          <a:p>
            <a:pPr marL="0" indent="0">
              <a:buNone/>
            </a:pPr>
            <a:r>
              <a:rPr lang="en-US" dirty="0"/>
              <a:t>		</a:t>
            </a:r>
            <a:r>
              <a:rPr lang="en-US" dirty="0" err="1"/>
              <a:t>cout</a:t>
            </a:r>
            <a:r>
              <a:rPr lang="en-US" dirty="0"/>
              <a:t> &lt;&lt;"divide by zero" &lt;&lt; </a:t>
            </a:r>
            <a:r>
              <a:rPr lang="en-US" dirty="0" err="1"/>
              <a:t>endl</a:t>
            </a:r>
            <a:r>
              <a:rPr lang="en-US" dirty="0"/>
              <a:t> &lt;&lt; ex &lt;&lt; </a:t>
            </a:r>
            <a:r>
              <a:rPr lang="en-US" dirty="0" err="1"/>
              <a:t>endl</a:t>
            </a:r>
            <a:r>
              <a:rPr lang="en-US" dirty="0"/>
              <a:t>;	}</a:t>
            </a:r>
          </a:p>
          <a:p>
            <a:pPr marL="0" indent="0">
              <a:buNone/>
            </a:pPr>
            <a:r>
              <a:rPr lang="en-US" dirty="0"/>
              <a:t>	return 0;}</a:t>
            </a:r>
          </a:p>
          <a:p>
            <a:endParaRPr lang="en-US" dirty="0"/>
          </a:p>
        </p:txBody>
      </p:sp>
    </p:spTree>
    <p:extLst>
      <p:ext uri="{BB962C8B-B14F-4D97-AF65-F5344CB8AC3E}">
        <p14:creationId xmlns:p14="http://schemas.microsoft.com/office/powerpoint/2010/main" val="81567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p>
        </p:txBody>
      </p:sp>
      <p:pic>
        <p:nvPicPr>
          <p:cNvPr id="4" name="Content Placeholder 3"/>
          <p:cNvPicPr>
            <a:picLocks noGrp="1" noChangeAspect="1"/>
          </p:cNvPicPr>
          <p:nvPr>
            <p:ph idx="1"/>
          </p:nvPr>
        </p:nvPicPr>
        <p:blipFill>
          <a:blip r:embed="rId2"/>
          <a:stretch>
            <a:fillRect/>
          </a:stretch>
        </p:blipFill>
        <p:spPr>
          <a:xfrm>
            <a:off x="3805237" y="2772569"/>
            <a:ext cx="4581525" cy="2457450"/>
          </a:xfrm>
          <a:prstGeom prst="rect">
            <a:avLst/>
          </a:prstGeom>
        </p:spPr>
      </p:pic>
    </p:spTree>
    <p:extLst>
      <p:ext uri="{BB962C8B-B14F-4D97-AF65-F5344CB8AC3E}">
        <p14:creationId xmlns:p14="http://schemas.microsoft.com/office/powerpoint/2010/main" val="4098119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4DA8-DCBF-E5A1-BAA9-EF70A55EDE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01D70D-CD05-0D9A-CBF3-825401F54A21}"/>
              </a:ext>
            </a:extLst>
          </p:cNvPr>
          <p:cNvSpPr>
            <a:spLocks noGrp="1"/>
          </p:cNvSpPr>
          <p:nvPr>
            <p:ph idx="1"/>
          </p:nvPr>
        </p:nvSpPr>
        <p:spPr/>
        <p:txBody>
          <a:bodyPr>
            <a:normAutofit fontScale="40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int main() {</a:t>
            </a:r>
          </a:p>
          <a:p>
            <a:pPr marL="0" indent="0">
              <a:buNone/>
            </a:pPr>
            <a:r>
              <a:rPr lang="en-US" dirty="0"/>
              <a:t>    double balance = 5000.0;</a:t>
            </a:r>
          </a:p>
          <a:p>
            <a:pPr marL="0" indent="0">
              <a:buNone/>
            </a:pPr>
            <a:r>
              <a:rPr lang="en-US" dirty="0"/>
              <a:t>    double withdraw;</a:t>
            </a:r>
          </a:p>
          <a:p>
            <a:pPr marL="0" indent="0">
              <a:buNone/>
            </a:pPr>
            <a:r>
              <a:rPr lang="en-US" dirty="0"/>
              <a:t>    </a:t>
            </a:r>
            <a:r>
              <a:rPr lang="en-US" dirty="0" err="1"/>
              <a:t>cout</a:t>
            </a:r>
            <a:r>
              <a:rPr lang="en-US" dirty="0"/>
              <a:t> &lt;&lt; "Enter amount to withdraw: ";</a:t>
            </a:r>
          </a:p>
          <a:p>
            <a:pPr marL="0" indent="0">
              <a:buNone/>
            </a:pPr>
            <a:r>
              <a:rPr lang="en-US" dirty="0"/>
              <a:t>    </a:t>
            </a:r>
            <a:r>
              <a:rPr lang="en-US" dirty="0" err="1"/>
              <a:t>cin</a:t>
            </a:r>
            <a:r>
              <a:rPr lang="en-US" dirty="0"/>
              <a:t> &gt;&gt; withdraw;</a:t>
            </a:r>
          </a:p>
          <a:p>
            <a:pPr marL="0" indent="0">
              <a:buNone/>
            </a:pPr>
            <a:r>
              <a:rPr lang="en-US" dirty="0"/>
              <a:t>try {</a:t>
            </a:r>
          </a:p>
          <a:p>
            <a:pPr marL="0" indent="0">
              <a:buNone/>
            </a:pPr>
            <a:r>
              <a:rPr lang="en-US" dirty="0"/>
              <a:t>        if (withdraw &gt; balance)</a:t>
            </a:r>
          </a:p>
          <a:p>
            <a:pPr marL="0" indent="0">
              <a:buNone/>
            </a:pPr>
            <a:r>
              <a:rPr lang="en-US" dirty="0"/>
              <a:t>            throw "Insufficient Balance!";</a:t>
            </a:r>
          </a:p>
          <a:p>
            <a:pPr marL="0" indent="0">
              <a:buNone/>
            </a:pPr>
            <a:r>
              <a:rPr lang="en-US" dirty="0"/>
              <a:t>        balance -= withdraw;</a:t>
            </a:r>
          </a:p>
          <a:p>
            <a:pPr marL="0" indent="0">
              <a:buNone/>
            </a:pPr>
            <a:r>
              <a:rPr lang="en-US" dirty="0"/>
              <a:t>        </a:t>
            </a:r>
            <a:r>
              <a:rPr lang="en-US" dirty="0" err="1"/>
              <a:t>cout</a:t>
            </a:r>
            <a:r>
              <a:rPr lang="en-US" dirty="0"/>
              <a:t> &lt;&lt; "Withdrawal successful. New balance: " &lt;&lt; balance &lt;&lt; </a:t>
            </a:r>
            <a:r>
              <a:rPr lang="en-US" dirty="0" err="1"/>
              <a:t>endl</a:t>
            </a:r>
            <a:r>
              <a:rPr lang="en-US" dirty="0"/>
              <a:t>;    }</a:t>
            </a:r>
          </a:p>
          <a:p>
            <a:pPr marL="0" indent="0">
              <a:buNone/>
            </a:pPr>
            <a:r>
              <a:rPr lang="en-US" dirty="0"/>
              <a:t>    catch (const char* msg) {</a:t>
            </a:r>
          </a:p>
          <a:p>
            <a:pPr marL="0" indent="0">
              <a:buNone/>
            </a:pPr>
            <a:r>
              <a:rPr lang="en-US" dirty="0"/>
              <a:t>        </a:t>
            </a:r>
            <a:r>
              <a:rPr lang="en-US" dirty="0" err="1"/>
              <a:t>cout</a:t>
            </a:r>
            <a:r>
              <a:rPr lang="en-US" dirty="0"/>
              <a:t> &lt;&lt; "Exception: " &lt;&lt; msg &lt;&lt; </a:t>
            </a:r>
            <a:r>
              <a:rPr lang="en-US" dirty="0" err="1"/>
              <a:t>endl</a:t>
            </a:r>
            <a:r>
              <a:rPr lang="en-US" dirty="0"/>
              <a:t>;   }</a:t>
            </a:r>
          </a:p>
          <a:p>
            <a:pPr marL="0" indent="0">
              <a:buNone/>
            </a:pPr>
            <a:endParaRPr lang="en-US" dirty="0"/>
          </a:p>
          <a:p>
            <a:pPr marL="0" indent="0">
              <a:buNone/>
            </a:pPr>
            <a:r>
              <a:rPr lang="en-US" dirty="0"/>
              <a:t>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353681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Checklist</a:t>
            </a:r>
          </a:p>
        </p:txBody>
      </p:sp>
      <p:sp>
        <p:nvSpPr>
          <p:cNvPr id="3" name="Content Placeholder 2"/>
          <p:cNvSpPr>
            <a:spLocks noGrp="1"/>
          </p:cNvSpPr>
          <p:nvPr>
            <p:ph idx="1"/>
          </p:nvPr>
        </p:nvSpPr>
        <p:spPr/>
        <p:txBody>
          <a:bodyPr/>
          <a:lstStyle/>
          <a:p>
            <a:r>
              <a:rPr lang="en-US" dirty="0"/>
              <a:t>Try block has the main code, which code may throw an exception. </a:t>
            </a:r>
          </a:p>
          <a:p>
            <a:r>
              <a:rPr lang="en-US" dirty="0"/>
              <a:t>Multiple throws are possible to declare in try block based different situations.</a:t>
            </a:r>
          </a:p>
          <a:p>
            <a:r>
              <a:rPr lang="en-US" dirty="0"/>
              <a:t>The catch block contains exception handling code that is executed when thrown by the Try Block.</a:t>
            </a:r>
          </a:p>
          <a:p>
            <a:r>
              <a:rPr lang="en-US" dirty="0"/>
              <a:t>Possible to declare one or more catch block for different type of exception</a:t>
            </a:r>
          </a:p>
          <a:p>
            <a:r>
              <a:rPr lang="en-US" dirty="0"/>
              <a:t>No code can be between try block and the first catch block.</a:t>
            </a:r>
          </a:p>
          <a:p>
            <a:r>
              <a:rPr lang="en-US" dirty="0"/>
              <a:t>Catch blocks declare directly after the try block. </a:t>
            </a:r>
          </a:p>
          <a:p>
            <a:endParaRPr lang="en-US" dirty="0"/>
          </a:p>
        </p:txBody>
      </p:sp>
    </p:spTree>
    <p:extLst>
      <p:ext uri="{BB962C8B-B14F-4D97-AF65-F5344CB8AC3E}">
        <p14:creationId xmlns:p14="http://schemas.microsoft.com/office/powerpoint/2010/main" val="4062852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execution of try/catch blocks.</a:t>
            </a:r>
          </a:p>
        </p:txBody>
      </p:sp>
      <p:sp>
        <p:nvSpPr>
          <p:cNvPr id="3" name="Content Placeholder 2"/>
          <p:cNvSpPr>
            <a:spLocks noGrp="1"/>
          </p:cNvSpPr>
          <p:nvPr>
            <p:ph idx="1"/>
          </p:nvPr>
        </p:nvSpPr>
        <p:spPr/>
        <p:txBody>
          <a:bodyPr>
            <a:normAutofit fontScale="55000" lnSpcReduction="20000"/>
          </a:bodyPr>
          <a:lstStyle/>
          <a:p>
            <a:r>
              <a:rPr lang="en-US" dirty="0"/>
              <a:t>#include &lt;</a:t>
            </a:r>
            <a:r>
              <a:rPr lang="en-US" dirty="0" err="1"/>
              <a:t>iostream</a:t>
            </a:r>
            <a:r>
              <a:rPr lang="en-US" dirty="0"/>
              <a:t>&gt;</a:t>
            </a:r>
          </a:p>
          <a:p>
            <a:r>
              <a:rPr lang="en-US" dirty="0"/>
              <a:t>#include &lt;exception&gt;</a:t>
            </a:r>
          </a:p>
          <a:p>
            <a:r>
              <a:rPr lang="en-US" dirty="0"/>
              <a:t>using namespace </a:t>
            </a:r>
            <a:r>
              <a:rPr lang="en-US" dirty="0" err="1"/>
              <a:t>std</a:t>
            </a:r>
            <a:r>
              <a:rPr lang="en-US" dirty="0"/>
              <a:t>;</a:t>
            </a:r>
          </a:p>
          <a:p>
            <a:r>
              <a:rPr lang="en-US" dirty="0"/>
              <a:t>double </a:t>
            </a:r>
            <a:r>
              <a:rPr lang="en-US" dirty="0" err="1"/>
              <a:t>zeroDivision</a:t>
            </a:r>
            <a:r>
              <a:rPr lang="en-US" dirty="0"/>
              <a:t>(</a:t>
            </a:r>
            <a:r>
              <a:rPr lang="en-US" dirty="0" err="1"/>
              <a:t>int</a:t>
            </a:r>
            <a:r>
              <a:rPr lang="en-US" dirty="0"/>
              <a:t> x, </a:t>
            </a:r>
            <a:r>
              <a:rPr lang="en-US" dirty="0" err="1"/>
              <a:t>int</a:t>
            </a:r>
            <a:r>
              <a:rPr lang="en-US" dirty="0"/>
              <a:t> y) {</a:t>
            </a:r>
          </a:p>
          <a:p>
            <a:r>
              <a:rPr lang="en-US" dirty="0"/>
              <a:t>	if (y == 0) {</a:t>
            </a:r>
          </a:p>
          <a:p>
            <a:r>
              <a:rPr lang="en-US" dirty="0"/>
              <a:t>		throw y;</a:t>
            </a:r>
          </a:p>
          <a:p>
            <a:r>
              <a:rPr lang="en-US" dirty="0" err="1"/>
              <a:t>cout</a:t>
            </a:r>
            <a:r>
              <a:rPr lang="en-US" dirty="0"/>
              <a:t> &lt;&lt; "After throw (Never executed) \n";}</a:t>
            </a:r>
          </a:p>
          <a:p>
            <a:r>
              <a:rPr lang="en-US" dirty="0"/>
              <a:t>	return (x / y);}</a:t>
            </a:r>
          </a:p>
          <a:p>
            <a:r>
              <a:rPr lang="en-US" dirty="0" err="1"/>
              <a:t>int</a:t>
            </a:r>
            <a:r>
              <a:rPr lang="en-US" dirty="0"/>
              <a:t> main() {</a:t>
            </a:r>
          </a:p>
          <a:p>
            <a:r>
              <a:rPr lang="en-US" dirty="0"/>
              <a:t>	</a:t>
            </a:r>
            <a:r>
              <a:rPr lang="en-US" dirty="0" err="1"/>
              <a:t>int</a:t>
            </a:r>
            <a:r>
              <a:rPr lang="en-US" dirty="0"/>
              <a:t> numerator;</a:t>
            </a:r>
          </a:p>
          <a:p>
            <a:r>
              <a:rPr lang="en-US" dirty="0"/>
              <a:t>	</a:t>
            </a:r>
            <a:r>
              <a:rPr lang="en-US" dirty="0" err="1"/>
              <a:t>int</a:t>
            </a:r>
            <a:r>
              <a:rPr lang="en-US" dirty="0"/>
              <a:t> denominator;</a:t>
            </a:r>
          </a:p>
          <a:p>
            <a:r>
              <a:rPr lang="en-US" dirty="0"/>
              <a:t>	double result;</a:t>
            </a:r>
          </a:p>
          <a:p>
            <a:r>
              <a:rPr lang="en-US" dirty="0"/>
              <a:t>	</a:t>
            </a:r>
            <a:r>
              <a:rPr lang="en-US" dirty="0" err="1"/>
              <a:t>cout</a:t>
            </a:r>
            <a:r>
              <a:rPr lang="en-US" dirty="0"/>
              <a:t> &lt;&lt; "enter numerator and denominator: " &lt;&lt; </a:t>
            </a:r>
            <a:r>
              <a:rPr lang="en-US" dirty="0" err="1"/>
              <a:t>endl</a:t>
            </a:r>
            <a:r>
              <a:rPr lang="en-US" dirty="0"/>
              <a:t>;</a:t>
            </a:r>
          </a:p>
          <a:p>
            <a:r>
              <a:rPr lang="en-US" dirty="0"/>
              <a:t>	</a:t>
            </a:r>
            <a:r>
              <a:rPr lang="en-US" dirty="0" err="1"/>
              <a:t>cin</a:t>
            </a:r>
            <a:r>
              <a:rPr lang="en-US" dirty="0"/>
              <a:t>&gt;&gt;numerator&gt;&gt;denominator;</a:t>
            </a:r>
          </a:p>
          <a:p>
            <a:r>
              <a:rPr lang="en-US" dirty="0"/>
              <a:t>	</a:t>
            </a:r>
            <a:r>
              <a:rPr lang="en-US" dirty="0" err="1"/>
              <a:t>cout</a:t>
            </a:r>
            <a:r>
              <a:rPr lang="en-US" dirty="0"/>
              <a:t> &lt;&lt; "Before try \n";</a:t>
            </a:r>
          </a:p>
          <a:p>
            <a:endParaRPr lang="en-US" dirty="0"/>
          </a:p>
          <a:p>
            <a:endParaRPr lang="en-US" dirty="0"/>
          </a:p>
        </p:txBody>
      </p:sp>
    </p:spTree>
    <p:extLst>
      <p:ext uri="{BB962C8B-B14F-4D97-AF65-F5344CB8AC3E}">
        <p14:creationId xmlns:p14="http://schemas.microsoft.com/office/powerpoint/2010/main" val="3717376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execution of try/catch blocks.</a:t>
            </a:r>
          </a:p>
        </p:txBody>
      </p:sp>
      <p:sp>
        <p:nvSpPr>
          <p:cNvPr id="3" name="Content Placeholder 2"/>
          <p:cNvSpPr>
            <a:spLocks noGrp="1"/>
          </p:cNvSpPr>
          <p:nvPr>
            <p:ph idx="1"/>
          </p:nvPr>
        </p:nvSpPr>
        <p:spPr/>
        <p:txBody>
          <a:bodyPr/>
          <a:lstStyle/>
          <a:p>
            <a:r>
              <a:rPr lang="en-US" dirty="0"/>
              <a:t>try {</a:t>
            </a:r>
          </a:p>
          <a:p>
            <a:r>
              <a:rPr lang="en-US" dirty="0"/>
              <a:t>		result = </a:t>
            </a:r>
            <a:r>
              <a:rPr lang="en-US" dirty="0" err="1"/>
              <a:t>zeroDivision</a:t>
            </a:r>
            <a:r>
              <a:rPr lang="en-US" dirty="0"/>
              <a:t>(numerator, denominator);</a:t>
            </a:r>
          </a:p>
          <a:p>
            <a:r>
              <a:rPr lang="en-US" dirty="0"/>
              <a:t>		</a:t>
            </a:r>
            <a:r>
              <a:rPr lang="en-US" dirty="0" err="1"/>
              <a:t>cout</a:t>
            </a:r>
            <a:r>
              <a:rPr lang="en-US" dirty="0"/>
              <a:t> &lt;&lt; "result is " &lt;&lt; result &lt;&lt; </a:t>
            </a:r>
            <a:r>
              <a:rPr lang="en-US" dirty="0" err="1"/>
              <a:t>endl</a:t>
            </a:r>
            <a:r>
              <a:rPr lang="en-US" dirty="0"/>
              <a:t>;	}</a:t>
            </a:r>
          </a:p>
          <a:p>
            <a:r>
              <a:rPr lang="en-US" dirty="0"/>
              <a:t>		catch (</a:t>
            </a:r>
            <a:r>
              <a:rPr lang="en-US" dirty="0" err="1"/>
              <a:t>int</a:t>
            </a:r>
            <a:r>
              <a:rPr lang="en-US" dirty="0"/>
              <a:t> e) {</a:t>
            </a:r>
          </a:p>
          <a:p>
            <a:r>
              <a:rPr lang="en-US" dirty="0"/>
              <a:t>		</a:t>
            </a:r>
            <a:r>
              <a:rPr lang="en-US" dirty="0" err="1"/>
              <a:t>cout</a:t>
            </a:r>
            <a:r>
              <a:rPr lang="en-US" dirty="0"/>
              <a:t> &lt;&lt;"divide by zero"  &lt;&lt; </a:t>
            </a:r>
            <a:r>
              <a:rPr lang="en-US" dirty="0" err="1"/>
              <a:t>endl</a:t>
            </a:r>
            <a:r>
              <a:rPr lang="en-US" dirty="0"/>
              <a:t>;	}</a:t>
            </a:r>
          </a:p>
          <a:p>
            <a:r>
              <a:rPr lang="en-US" dirty="0"/>
              <a:t>		</a:t>
            </a:r>
            <a:r>
              <a:rPr lang="en-US" dirty="0" err="1"/>
              <a:t>cout</a:t>
            </a:r>
            <a:r>
              <a:rPr lang="en-US" dirty="0"/>
              <a:t> &lt;&lt; "After catch (Will be executed) \n";</a:t>
            </a:r>
          </a:p>
          <a:p>
            <a:r>
              <a:rPr lang="en-US" dirty="0"/>
              <a:t>return 0;}</a:t>
            </a:r>
          </a:p>
          <a:p>
            <a:endParaRPr lang="en-US" dirty="0"/>
          </a:p>
        </p:txBody>
      </p:sp>
    </p:spTree>
    <p:extLst>
      <p:ext uri="{BB962C8B-B14F-4D97-AF65-F5344CB8AC3E}">
        <p14:creationId xmlns:p14="http://schemas.microsoft.com/office/powerpoint/2010/main" val="184527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Output?</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double </a:t>
            </a:r>
            <a:r>
              <a:rPr lang="en-US" dirty="0" err="1"/>
              <a:t>zeroDivision</a:t>
            </a:r>
            <a:r>
              <a:rPr lang="en-US" dirty="0"/>
              <a:t>(</a:t>
            </a:r>
            <a:r>
              <a:rPr lang="en-US" dirty="0" err="1"/>
              <a:t>int</a:t>
            </a:r>
            <a:r>
              <a:rPr lang="en-US" dirty="0"/>
              <a:t> x, </a:t>
            </a:r>
            <a:r>
              <a:rPr lang="en-US" dirty="0" err="1"/>
              <a:t>int</a:t>
            </a:r>
            <a:r>
              <a:rPr lang="en-US" dirty="0"/>
              <a:t> y) {</a:t>
            </a:r>
          </a:p>
          <a:p>
            <a:pPr marL="0" indent="0">
              <a:buNone/>
            </a:pPr>
            <a:r>
              <a:rPr lang="en-US" dirty="0"/>
              <a:t>	return (x / y);}</a:t>
            </a:r>
          </a:p>
          <a:p>
            <a:pPr marL="0" indent="0">
              <a:buNone/>
            </a:pPr>
            <a:r>
              <a:rPr lang="en-US" dirty="0" err="1"/>
              <a:t>int</a:t>
            </a:r>
            <a:r>
              <a:rPr lang="en-US" dirty="0"/>
              <a:t> main() {</a:t>
            </a:r>
          </a:p>
          <a:p>
            <a:pPr marL="0" indent="0">
              <a:buNone/>
            </a:pPr>
            <a:r>
              <a:rPr lang="en-US" dirty="0"/>
              <a:t>	</a:t>
            </a:r>
            <a:r>
              <a:rPr lang="en-US" dirty="0" err="1"/>
              <a:t>int</a:t>
            </a:r>
            <a:r>
              <a:rPr lang="en-US" dirty="0"/>
              <a:t> numerator;</a:t>
            </a:r>
          </a:p>
          <a:p>
            <a:pPr marL="0" indent="0">
              <a:buNone/>
            </a:pPr>
            <a:r>
              <a:rPr lang="en-US" dirty="0"/>
              <a:t>	</a:t>
            </a:r>
            <a:r>
              <a:rPr lang="en-US" dirty="0" err="1"/>
              <a:t>int</a:t>
            </a:r>
            <a:r>
              <a:rPr lang="en-US" dirty="0"/>
              <a:t> denominator;</a:t>
            </a:r>
          </a:p>
          <a:p>
            <a:pPr marL="0" indent="0">
              <a:buNone/>
            </a:pPr>
            <a:r>
              <a:rPr lang="en-US" dirty="0"/>
              <a:t>	double result;</a:t>
            </a:r>
          </a:p>
          <a:p>
            <a:pPr marL="0" indent="0">
              <a:buNone/>
            </a:pPr>
            <a:r>
              <a:rPr lang="en-US" dirty="0"/>
              <a:t>	</a:t>
            </a:r>
            <a:r>
              <a:rPr lang="en-US" dirty="0" err="1"/>
              <a:t>cout</a:t>
            </a:r>
            <a:r>
              <a:rPr lang="en-US" dirty="0"/>
              <a:t> &lt;&lt; "enter numerator and denominator: " &lt;&lt; </a:t>
            </a:r>
            <a:r>
              <a:rPr lang="en-US" dirty="0" err="1"/>
              <a:t>endl</a:t>
            </a:r>
            <a:r>
              <a:rPr lang="en-US" dirty="0"/>
              <a:t>;</a:t>
            </a:r>
          </a:p>
          <a:p>
            <a:pPr marL="0" indent="0">
              <a:buNone/>
            </a:pPr>
            <a:r>
              <a:rPr lang="en-US" dirty="0"/>
              <a:t>	</a:t>
            </a:r>
            <a:r>
              <a:rPr lang="en-US" dirty="0" err="1"/>
              <a:t>cin</a:t>
            </a:r>
            <a:r>
              <a:rPr lang="en-US" dirty="0"/>
              <a:t>&gt;&gt;numerator&gt;&gt;denominator; // 3 and 0</a:t>
            </a:r>
          </a:p>
          <a:p>
            <a:pPr marL="0" indent="0">
              <a:buNone/>
            </a:pPr>
            <a:r>
              <a:rPr lang="en-US" dirty="0"/>
              <a:t>		result = </a:t>
            </a:r>
            <a:r>
              <a:rPr lang="en-US" dirty="0" err="1"/>
              <a:t>zeroDivision</a:t>
            </a:r>
            <a:r>
              <a:rPr lang="en-US" dirty="0"/>
              <a:t>(numerator, denominator);</a:t>
            </a:r>
          </a:p>
          <a:p>
            <a:pPr marL="0" indent="0">
              <a:buNone/>
            </a:pPr>
            <a:r>
              <a:rPr lang="en-US" dirty="0"/>
              <a:t>		</a:t>
            </a:r>
            <a:r>
              <a:rPr lang="en-US" dirty="0" err="1"/>
              <a:t>cout</a:t>
            </a:r>
            <a:r>
              <a:rPr lang="en-US" dirty="0"/>
              <a:t> &lt;&lt; "result is " &lt;&lt; result &lt;&lt; </a:t>
            </a:r>
            <a:r>
              <a:rPr lang="en-US" dirty="0" err="1"/>
              <a:t>endl</a:t>
            </a:r>
            <a:r>
              <a:rPr lang="en-US" dirty="0"/>
              <a:t>;	</a:t>
            </a:r>
          </a:p>
          <a:p>
            <a:pPr marL="0" indent="0">
              <a:buNone/>
            </a:pPr>
            <a:r>
              <a:rPr lang="en-US" dirty="0"/>
              <a:t>		</a:t>
            </a:r>
            <a:r>
              <a:rPr lang="en-US" dirty="0" err="1"/>
              <a:t>cout</a:t>
            </a:r>
            <a:r>
              <a:rPr lang="en-US" dirty="0"/>
              <a:t> &lt;&lt;"divide by zero" &lt;&lt; </a:t>
            </a:r>
            <a:r>
              <a:rPr lang="en-US" dirty="0" err="1"/>
              <a:t>endl</a:t>
            </a:r>
            <a:r>
              <a:rPr lang="en-US" dirty="0"/>
              <a:t> &lt;&lt; </a:t>
            </a:r>
            <a:r>
              <a:rPr lang="en-US" dirty="0" err="1"/>
              <a:t>endl</a:t>
            </a:r>
            <a:r>
              <a:rPr lang="en-US" dirty="0"/>
              <a:t>;	</a:t>
            </a:r>
          </a:p>
          <a:p>
            <a:pPr marL="0" indent="0">
              <a:buNone/>
            </a:pPr>
            <a:r>
              <a:rPr lang="en-US" dirty="0"/>
              <a:t>	return 0;}</a:t>
            </a:r>
          </a:p>
          <a:p>
            <a:endParaRPr lang="en-US" dirty="0"/>
          </a:p>
        </p:txBody>
      </p:sp>
    </p:spTree>
    <p:extLst>
      <p:ext uri="{BB962C8B-B14F-4D97-AF65-F5344CB8AC3E}">
        <p14:creationId xmlns:p14="http://schemas.microsoft.com/office/powerpoint/2010/main" val="305308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execution of try/catch blocks.</a:t>
            </a:r>
          </a:p>
        </p:txBody>
      </p:sp>
      <p:pic>
        <p:nvPicPr>
          <p:cNvPr id="4" name="Content Placeholder 3"/>
          <p:cNvPicPr>
            <a:picLocks noGrp="1" noChangeAspect="1"/>
          </p:cNvPicPr>
          <p:nvPr>
            <p:ph idx="1"/>
          </p:nvPr>
        </p:nvPicPr>
        <p:blipFill>
          <a:blip r:embed="rId2"/>
          <a:stretch>
            <a:fillRect/>
          </a:stretch>
        </p:blipFill>
        <p:spPr>
          <a:xfrm>
            <a:off x="3681412" y="3044031"/>
            <a:ext cx="4829175" cy="1914525"/>
          </a:xfrm>
          <a:prstGeom prst="rect">
            <a:avLst/>
          </a:prstGeom>
        </p:spPr>
      </p:pic>
    </p:spTree>
    <p:extLst>
      <p:ext uri="{BB962C8B-B14F-4D97-AF65-F5344CB8AC3E}">
        <p14:creationId xmlns:p14="http://schemas.microsoft.com/office/powerpoint/2010/main" val="3092266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Without catch</a:t>
            </a:r>
          </a:p>
        </p:txBody>
      </p:sp>
      <p:sp>
        <p:nvSpPr>
          <p:cNvPr id="3" name="Content Placeholder 2"/>
          <p:cNvSpPr>
            <a:spLocks noGrp="1"/>
          </p:cNvSpPr>
          <p:nvPr>
            <p:ph idx="1"/>
          </p:nvPr>
        </p:nvSpPr>
        <p:spPr/>
        <p:txBody>
          <a:bodyPr>
            <a:normAutofit fontScale="32500" lnSpcReduction="20000"/>
          </a:bodyPr>
          <a:lstStyle/>
          <a:p>
            <a:r>
              <a:rPr lang="en-US" dirty="0"/>
              <a:t>#include &lt;</a:t>
            </a:r>
            <a:r>
              <a:rPr lang="en-US" dirty="0" err="1"/>
              <a:t>iostream</a:t>
            </a:r>
            <a:r>
              <a:rPr lang="en-US" dirty="0"/>
              <a:t>&gt;</a:t>
            </a:r>
          </a:p>
          <a:p>
            <a:r>
              <a:rPr lang="en-US" dirty="0"/>
              <a:t>#include &lt;exception&gt;</a:t>
            </a:r>
          </a:p>
          <a:p>
            <a:r>
              <a:rPr lang="en-US" dirty="0"/>
              <a:t>using namespace </a:t>
            </a:r>
            <a:r>
              <a:rPr lang="en-US" dirty="0" err="1"/>
              <a:t>std</a:t>
            </a:r>
            <a:r>
              <a:rPr lang="en-US" dirty="0"/>
              <a:t>;</a:t>
            </a:r>
          </a:p>
          <a:p>
            <a:r>
              <a:rPr lang="en-US" dirty="0"/>
              <a:t>double </a:t>
            </a:r>
            <a:r>
              <a:rPr lang="en-US" dirty="0" err="1"/>
              <a:t>zeroDivision</a:t>
            </a:r>
            <a:r>
              <a:rPr lang="en-US" dirty="0"/>
              <a:t>(</a:t>
            </a:r>
            <a:r>
              <a:rPr lang="en-US" dirty="0" err="1"/>
              <a:t>int</a:t>
            </a:r>
            <a:r>
              <a:rPr lang="en-US" dirty="0"/>
              <a:t> x, </a:t>
            </a:r>
            <a:r>
              <a:rPr lang="en-US" dirty="0" err="1"/>
              <a:t>int</a:t>
            </a:r>
            <a:r>
              <a:rPr lang="en-US" dirty="0"/>
              <a:t> y) {</a:t>
            </a:r>
          </a:p>
          <a:p>
            <a:r>
              <a:rPr lang="en-US" dirty="0"/>
              <a:t>if (y == 0) {</a:t>
            </a:r>
          </a:p>
          <a:p>
            <a:r>
              <a:rPr lang="en-US" dirty="0"/>
              <a:t>		throw y;}</a:t>
            </a:r>
          </a:p>
          <a:p>
            <a:r>
              <a:rPr lang="en-US" dirty="0"/>
              <a:t>	return (x / y);}</a:t>
            </a:r>
          </a:p>
          <a:p>
            <a:r>
              <a:rPr lang="en-US" dirty="0" err="1"/>
              <a:t>int</a:t>
            </a:r>
            <a:r>
              <a:rPr lang="en-US" dirty="0"/>
              <a:t> main() {</a:t>
            </a:r>
          </a:p>
          <a:p>
            <a:r>
              <a:rPr lang="en-US" dirty="0"/>
              <a:t>	</a:t>
            </a:r>
            <a:r>
              <a:rPr lang="en-US" dirty="0" err="1"/>
              <a:t>int</a:t>
            </a:r>
            <a:r>
              <a:rPr lang="en-US" dirty="0"/>
              <a:t> numerator;</a:t>
            </a:r>
          </a:p>
          <a:p>
            <a:r>
              <a:rPr lang="en-US" dirty="0"/>
              <a:t>	</a:t>
            </a:r>
            <a:r>
              <a:rPr lang="en-US" dirty="0" err="1"/>
              <a:t>int</a:t>
            </a:r>
            <a:r>
              <a:rPr lang="en-US" dirty="0"/>
              <a:t> denominator;</a:t>
            </a:r>
          </a:p>
          <a:p>
            <a:r>
              <a:rPr lang="en-US" dirty="0"/>
              <a:t>	double result;</a:t>
            </a:r>
          </a:p>
          <a:p>
            <a:r>
              <a:rPr lang="en-US" dirty="0"/>
              <a:t>	</a:t>
            </a:r>
            <a:r>
              <a:rPr lang="en-US" dirty="0" err="1"/>
              <a:t>cout</a:t>
            </a:r>
            <a:r>
              <a:rPr lang="en-US" dirty="0"/>
              <a:t> &lt;&lt; "enter numerator and denominator: " &lt;&lt; </a:t>
            </a:r>
            <a:r>
              <a:rPr lang="en-US" dirty="0" err="1"/>
              <a:t>endl</a:t>
            </a:r>
            <a:r>
              <a:rPr lang="en-US" dirty="0"/>
              <a:t>;</a:t>
            </a:r>
          </a:p>
          <a:p>
            <a:r>
              <a:rPr lang="en-US" dirty="0"/>
              <a:t>	</a:t>
            </a:r>
            <a:r>
              <a:rPr lang="en-US" dirty="0" err="1"/>
              <a:t>cin</a:t>
            </a:r>
            <a:r>
              <a:rPr lang="en-US" dirty="0"/>
              <a:t>&gt;&gt;numerator&gt;&gt;denominator;</a:t>
            </a:r>
          </a:p>
          <a:p>
            <a:r>
              <a:rPr lang="en-US" dirty="0"/>
              <a:t>	</a:t>
            </a:r>
          </a:p>
          <a:p>
            <a:r>
              <a:rPr lang="en-US" dirty="0"/>
              <a:t>	try {</a:t>
            </a:r>
          </a:p>
          <a:p>
            <a:r>
              <a:rPr lang="en-US" dirty="0"/>
              <a:t>		result = </a:t>
            </a:r>
            <a:r>
              <a:rPr lang="en-US" dirty="0" err="1"/>
              <a:t>zeroDivision</a:t>
            </a:r>
            <a:r>
              <a:rPr lang="en-US" dirty="0"/>
              <a:t>(numerator, denominator);</a:t>
            </a:r>
          </a:p>
          <a:p>
            <a:r>
              <a:rPr lang="en-US" dirty="0"/>
              <a:t>		</a:t>
            </a:r>
            <a:r>
              <a:rPr lang="en-US" dirty="0" err="1"/>
              <a:t>cout</a:t>
            </a:r>
            <a:r>
              <a:rPr lang="en-US" dirty="0"/>
              <a:t> &lt;&lt; "result is " &lt;&lt; result &lt;&lt; </a:t>
            </a:r>
            <a:r>
              <a:rPr lang="en-US" dirty="0" err="1"/>
              <a:t>endl</a:t>
            </a:r>
            <a:r>
              <a:rPr lang="en-US" dirty="0"/>
              <a:t>;	}</a:t>
            </a:r>
          </a:p>
          <a:p>
            <a:r>
              <a:rPr lang="en-US" dirty="0"/>
              <a:t>	</a:t>
            </a:r>
          </a:p>
          <a:p>
            <a:r>
              <a:rPr lang="en-US" dirty="0"/>
              <a:t>	return 0;}</a:t>
            </a:r>
          </a:p>
          <a:p>
            <a:endParaRPr lang="en-US" dirty="0"/>
          </a:p>
        </p:txBody>
      </p:sp>
    </p:spTree>
    <p:extLst>
      <p:ext uri="{BB962C8B-B14F-4D97-AF65-F5344CB8AC3E}">
        <p14:creationId xmlns:p14="http://schemas.microsoft.com/office/powerpoint/2010/main" val="3957507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Without catch</a:t>
            </a:r>
          </a:p>
        </p:txBody>
      </p:sp>
      <p:pic>
        <p:nvPicPr>
          <p:cNvPr id="4" name="Content Placeholder 3"/>
          <p:cNvPicPr>
            <a:picLocks noGrp="1" noChangeAspect="1"/>
          </p:cNvPicPr>
          <p:nvPr>
            <p:ph idx="1"/>
          </p:nvPr>
        </p:nvPicPr>
        <p:blipFill>
          <a:blip r:embed="rId2"/>
          <a:stretch>
            <a:fillRect/>
          </a:stretch>
        </p:blipFill>
        <p:spPr>
          <a:xfrm>
            <a:off x="3847070" y="3825081"/>
            <a:ext cx="3582430" cy="1224714"/>
          </a:xfrm>
          <a:prstGeom prst="rect">
            <a:avLst/>
          </a:prstGeom>
        </p:spPr>
      </p:pic>
    </p:spTree>
    <p:extLst>
      <p:ext uri="{BB962C8B-B14F-4D97-AF65-F5344CB8AC3E}">
        <p14:creationId xmlns:p14="http://schemas.microsoft.com/office/powerpoint/2010/main" val="490387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Multiple catch Clauses</a:t>
            </a:r>
            <a:endParaRPr lang="en-US" dirty="0"/>
          </a:p>
        </p:txBody>
      </p:sp>
      <p:sp>
        <p:nvSpPr>
          <p:cNvPr id="3" name="Content Placeholder 2"/>
          <p:cNvSpPr>
            <a:spLocks noGrp="1"/>
          </p:cNvSpPr>
          <p:nvPr>
            <p:ph idx="1"/>
          </p:nvPr>
        </p:nvSpPr>
        <p:spPr/>
        <p:txBody>
          <a:bodyPr/>
          <a:lstStyle/>
          <a:p>
            <a:r>
              <a:rPr lang="en-US" dirty="0"/>
              <a:t>In some cases, more than one exception could be raised by a single piece of code</a:t>
            </a:r>
          </a:p>
          <a:p>
            <a:endParaRPr lang="en-US" dirty="0"/>
          </a:p>
          <a:p>
            <a:r>
              <a:rPr lang="en-US" dirty="0"/>
              <a:t>To handle this type of situation, you can specify two or more catch clauses, each catching a different type of exception</a:t>
            </a:r>
          </a:p>
          <a:p>
            <a:endParaRPr lang="en-US" dirty="0"/>
          </a:p>
          <a:p>
            <a:r>
              <a:rPr lang="en-US" dirty="0"/>
              <a:t>After one catch statement executes, the others are bypassed</a:t>
            </a:r>
          </a:p>
          <a:p>
            <a:pPr marL="0" indent="0">
              <a:buNone/>
            </a:pPr>
            <a:endParaRPr lang="en-US" dirty="0"/>
          </a:p>
        </p:txBody>
      </p:sp>
    </p:spTree>
    <p:extLst>
      <p:ext uri="{BB962C8B-B14F-4D97-AF65-F5344CB8AC3E}">
        <p14:creationId xmlns:p14="http://schemas.microsoft.com/office/powerpoint/2010/main" val="3780267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Multiple catch Clauses</a:t>
            </a:r>
            <a:endParaRPr lang="en-US" dirty="0"/>
          </a:p>
        </p:txBody>
      </p:sp>
      <p:sp>
        <p:nvSpPr>
          <p:cNvPr id="3" name="Content Placeholder 2"/>
          <p:cNvSpPr>
            <a:spLocks noGrp="1"/>
          </p:cNvSpPr>
          <p:nvPr>
            <p:ph idx="1"/>
          </p:nvPr>
        </p:nvSpPr>
        <p:spPr/>
        <p:txBody>
          <a:bodyPr/>
          <a:lstStyle/>
          <a:p>
            <a:r>
              <a:rPr lang="en-US" dirty="0"/>
              <a:t>You can list down multiple </a:t>
            </a:r>
            <a:r>
              <a:rPr lang="en-US" b="1" dirty="0"/>
              <a:t>catch</a:t>
            </a:r>
            <a:r>
              <a:rPr lang="en-US" dirty="0"/>
              <a:t> statements to catch different type of exceptions in case your </a:t>
            </a:r>
            <a:r>
              <a:rPr lang="en-US" b="1" dirty="0"/>
              <a:t>try</a:t>
            </a:r>
            <a:r>
              <a:rPr lang="en-US" dirty="0"/>
              <a:t> block raises more than one exception in different situations.</a:t>
            </a:r>
          </a:p>
          <a:p>
            <a:r>
              <a:rPr lang="en-US" altLang="en-US" dirty="0"/>
              <a:t>try { // protected code } </a:t>
            </a:r>
          </a:p>
          <a:p>
            <a:r>
              <a:rPr lang="en-US" altLang="en-US" dirty="0"/>
              <a:t>catch( </a:t>
            </a:r>
            <a:r>
              <a:rPr lang="en-US" altLang="en-US" dirty="0" err="1"/>
              <a:t>ExceptionName</a:t>
            </a:r>
            <a:r>
              <a:rPr lang="en-US" altLang="en-US" dirty="0"/>
              <a:t> e1 ) </a:t>
            </a:r>
          </a:p>
          <a:p>
            <a:r>
              <a:rPr lang="en-US" altLang="en-US" dirty="0"/>
              <a:t>{ // catch block } </a:t>
            </a:r>
          </a:p>
          <a:p>
            <a:r>
              <a:rPr lang="en-US" altLang="en-US" dirty="0"/>
              <a:t>catch( </a:t>
            </a:r>
            <a:r>
              <a:rPr lang="en-US" altLang="en-US" dirty="0" err="1"/>
              <a:t>ExceptionName</a:t>
            </a:r>
            <a:r>
              <a:rPr lang="en-US" altLang="en-US" dirty="0"/>
              <a:t> e2 ) { // catch block } </a:t>
            </a:r>
          </a:p>
          <a:p>
            <a:r>
              <a:rPr lang="en-US" altLang="en-US" dirty="0"/>
              <a:t>catch( </a:t>
            </a:r>
            <a:r>
              <a:rPr lang="en-US" altLang="en-US" dirty="0" err="1"/>
              <a:t>ExceptionName</a:t>
            </a:r>
            <a:r>
              <a:rPr lang="en-US" altLang="en-US" dirty="0"/>
              <a:t> </a:t>
            </a:r>
            <a:r>
              <a:rPr lang="en-US" altLang="en-US" dirty="0" err="1"/>
              <a:t>eN</a:t>
            </a:r>
            <a:r>
              <a:rPr lang="en-US" altLang="en-US" dirty="0"/>
              <a:t> ) { // catch block } </a:t>
            </a:r>
          </a:p>
          <a:p>
            <a:endParaRPr lang="en-US" dirty="0"/>
          </a:p>
        </p:txBody>
      </p:sp>
    </p:spTree>
    <p:extLst>
      <p:ext uri="{BB962C8B-B14F-4D97-AF65-F5344CB8AC3E}">
        <p14:creationId xmlns:p14="http://schemas.microsoft.com/office/powerpoint/2010/main" val="1653381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Multiple catch Clauses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#include &lt;</a:t>
            </a:r>
            <a:r>
              <a:rPr lang="en-US" dirty="0" err="1"/>
              <a:t>iostream</a:t>
            </a:r>
            <a:r>
              <a:rPr lang="en-US" dirty="0"/>
              <a:t>&gt;</a:t>
            </a:r>
          </a:p>
          <a:p>
            <a:r>
              <a:rPr lang="en-US" dirty="0"/>
              <a:t>#include &lt;exception&gt;</a:t>
            </a:r>
          </a:p>
          <a:p>
            <a:r>
              <a:rPr lang="en-US" dirty="0"/>
              <a:t>using namespace </a:t>
            </a:r>
            <a:r>
              <a:rPr lang="en-US" dirty="0" err="1"/>
              <a:t>std</a:t>
            </a:r>
            <a:r>
              <a:rPr lang="en-US" dirty="0"/>
              <a:t>;</a:t>
            </a:r>
          </a:p>
          <a:p>
            <a:r>
              <a:rPr lang="en-US" dirty="0"/>
              <a:t>double </a:t>
            </a:r>
            <a:r>
              <a:rPr lang="en-US" dirty="0" err="1"/>
              <a:t>zeroDivision</a:t>
            </a:r>
            <a:r>
              <a:rPr lang="en-US" dirty="0"/>
              <a:t>(</a:t>
            </a:r>
            <a:r>
              <a:rPr lang="en-US" dirty="0" err="1"/>
              <a:t>int</a:t>
            </a:r>
            <a:r>
              <a:rPr lang="en-US" dirty="0"/>
              <a:t> x, </a:t>
            </a:r>
            <a:r>
              <a:rPr lang="en-US" dirty="0" err="1"/>
              <a:t>int</a:t>
            </a:r>
            <a:r>
              <a:rPr lang="en-US" dirty="0"/>
              <a:t> y) {</a:t>
            </a:r>
          </a:p>
          <a:p>
            <a:r>
              <a:rPr lang="en-US" dirty="0"/>
              <a:t>if (y == 0) {</a:t>
            </a:r>
          </a:p>
          <a:p>
            <a:r>
              <a:rPr lang="en-US" dirty="0"/>
              <a:t>		throw y;}</a:t>
            </a:r>
          </a:p>
          <a:p>
            <a:r>
              <a:rPr lang="en-US" dirty="0"/>
              <a:t>	return (x / y);}</a:t>
            </a:r>
          </a:p>
          <a:p>
            <a:r>
              <a:rPr lang="en-US" dirty="0" err="1"/>
              <a:t>int</a:t>
            </a:r>
            <a:r>
              <a:rPr lang="en-US" dirty="0"/>
              <a:t> main() {</a:t>
            </a:r>
          </a:p>
          <a:p>
            <a:r>
              <a:rPr lang="en-US" dirty="0"/>
              <a:t>	</a:t>
            </a:r>
            <a:r>
              <a:rPr lang="en-US" dirty="0" err="1"/>
              <a:t>int</a:t>
            </a:r>
            <a:r>
              <a:rPr lang="en-US" dirty="0"/>
              <a:t> numerator;</a:t>
            </a:r>
          </a:p>
          <a:p>
            <a:r>
              <a:rPr lang="en-US" dirty="0"/>
              <a:t>	</a:t>
            </a:r>
            <a:r>
              <a:rPr lang="en-US" dirty="0" err="1"/>
              <a:t>int</a:t>
            </a:r>
            <a:r>
              <a:rPr lang="en-US" dirty="0"/>
              <a:t> denominator;</a:t>
            </a:r>
          </a:p>
          <a:p>
            <a:r>
              <a:rPr lang="en-US" dirty="0"/>
              <a:t>	double result;</a:t>
            </a:r>
          </a:p>
          <a:p>
            <a:r>
              <a:rPr lang="en-US" dirty="0"/>
              <a:t>	</a:t>
            </a:r>
            <a:r>
              <a:rPr lang="en-US" dirty="0" err="1"/>
              <a:t>cout</a:t>
            </a:r>
            <a:r>
              <a:rPr lang="en-US" dirty="0"/>
              <a:t> &lt;&lt; "enter numerator and denominator: " &lt;&lt; </a:t>
            </a:r>
            <a:r>
              <a:rPr lang="en-US" dirty="0" err="1"/>
              <a:t>endl</a:t>
            </a:r>
            <a:r>
              <a:rPr lang="en-US" dirty="0"/>
              <a:t>;</a:t>
            </a:r>
          </a:p>
          <a:p>
            <a:r>
              <a:rPr lang="en-US" dirty="0"/>
              <a:t>	</a:t>
            </a:r>
            <a:r>
              <a:rPr lang="en-US" dirty="0" err="1"/>
              <a:t>cin</a:t>
            </a:r>
            <a:r>
              <a:rPr lang="en-US" dirty="0"/>
              <a:t>&gt;&gt;numerator&gt;&gt;denominator;</a:t>
            </a:r>
          </a:p>
          <a:p>
            <a:r>
              <a:rPr lang="en-US" dirty="0"/>
              <a:t>	</a:t>
            </a:r>
          </a:p>
          <a:p>
            <a:r>
              <a:rPr lang="en-US" dirty="0"/>
              <a:t>	try {</a:t>
            </a:r>
          </a:p>
          <a:p>
            <a:r>
              <a:rPr lang="en-US" dirty="0"/>
              <a:t>		result = </a:t>
            </a:r>
            <a:r>
              <a:rPr lang="en-US" dirty="0" err="1"/>
              <a:t>zeroDivision</a:t>
            </a:r>
            <a:r>
              <a:rPr lang="en-US" dirty="0"/>
              <a:t>(numerator, denominator);</a:t>
            </a:r>
          </a:p>
          <a:p>
            <a:r>
              <a:rPr lang="en-US" dirty="0"/>
              <a:t>		</a:t>
            </a:r>
            <a:r>
              <a:rPr lang="en-US" dirty="0" err="1"/>
              <a:t>cout</a:t>
            </a:r>
            <a:r>
              <a:rPr lang="en-US" dirty="0"/>
              <a:t> &lt;&lt; "result is " &lt;&lt; result &lt;&lt; </a:t>
            </a:r>
            <a:r>
              <a:rPr lang="en-US" dirty="0" err="1"/>
              <a:t>endl</a:t>
            </a:r>
            <a:r>
              <a:rPr lang="en-US" dirty="0"/>
              <a:t>;	}</a:t>
            </a:r>
          </a:p>
          <a:p>
            <a:pPr marL="0" indent="0">
              <a:buNone/>
            </a:pPr>
            <a:endParaRPr lang="en-US" dirty="0"/>
          </a:p>
        </p:txBody>
      </p:sp>
    </p:spTree>
    <p:extLst>
      <p:ext uri="{BB962C8B-B14F-4D97-AF65-F5344CB8AC3E}">
        <p14:creationId xmlns:p14="http://schemas.microsoft.com/office/powerpoint/2010/main" val="385841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Multiple catch Clauses</a:t>
            </a:r>
            <a:endParaRPr lang="en-US" dirty="0"/>
          </a:p>
        </p:txBody>
      </p:sp>
      <p:sp>
        <p:nvSpPr>
          <p:cNvPr id="3" name="Content Placeholder 2"/>
          <p:cNvSpPr>
            <a:spLocks noGrp="1"/>
          </p:cNvSpPr>
          <p:nvPr>
            <p:ph idx="1"/>
          </p:nvPr>
        </p:nvSpPr>
        <p:spPr/>
        <p:txBody>
          <a:bodyPr/>
          <a:lstStyle/>
          <a:p>
            <a:r>
              <a:rPr lang="en-US" dirty="0"/>
              <a:t>catch (</a:t>
            </a:r>
            <a:r>
              <a:rPr lang="en-US" dirty="0" err="1"/>
              <a:t>int</a:t>
            </a:r>
            <a:r>
              <a:rPr lang="en-US" dirty="0"/>
              <a:t> e) {</a:t>
            </a:r>
          </a:p>
          <a:p>
            <a:r>
              <a:rPr lang="en-US" dirty="0"/>
              <a:t>		</a:t>
            </a:r>
            <a:r>
              <a:rPr lang="en-US" dirty="0" err="1"/>
              <a:t>cout</a:t>
            </a:r>
            <a:r>
              <a:rPr lang="en-US" dirty="0"/>
              <a:t> &lt;&lt;"divide by zero" &lt;&lt; </a:t>
            </a:r>
            <a:r>
              <a:rPr lang="en-US" dirty="0" err="1"/>
              <a:t>endl</a:t>
            </a:r>
            <a:r>
              <a:rPr lang="en-US" dirty="0"/>
              <a:t> &lt;&lt; e &lt;&lt; </a:t>
            </a:r>
            <a:r>
              <a:rPr lang="en-US" dirty="0" err="1"/>
              <a:t>endl</a:t>
            </a:r>
            <a:r>
              <a:rPr lang="en-US" dirty="0"/>
              <a:t>;	}</a:t>
            </a:r>
          </a:p>
          <a:p>
            <a:r>
              <a:rPr lang="en-US" dirty="0"/>
              <a:t>		catch (</a:t>
            </a:r>
            <a:r>
              <a:rPr lang="en-US" dirty="0" err="1"/>
              <a:t>int</a:t>
            </a:r>
            <a:r>
              <a:rPr lang="en-US" dirty="0"/>
              <a:t> e) {</a:t>
            </a:r>
          </a:p>
          <a:p>
            <a:r>
              <a:rPr lang="en-US" dirty="0"/>
              <a:t>		</a:t>
            </a:r>
            <a:r>
              <a:rPr lang="en-US" dirty="0" err="1"/>
              <a:t>cout</a:t>
            </a:r>
            <a:r>
              <a:rPr lang="en-US" dirty="0"/>
              <a:t> &lt;&lt;"another exception" &lt;&lt; </a:t>
            </a:r>
            <a:r>
              <a:rPr lang="en-US" dirty="0" err="1"/>
              <a:t>endl</a:t>
            </a:r>
            <a:r>
              <a:rPr lang="en-US" dirty="0"/>
              <a:t> &lt;&lt; e &lt;&lt; </a:t>
            </a:r>
            <a:r>
              <a:rPr lang="en-US" dirty="0" err="1"/>
              <a:t>endl</a:t>
            </a:r>
            <a:r>
              <a:rPr lang="en-US" dirty="0"/>
              <a:t>;	}</a:t>
            </a:r>
          </a:p>
          <a:p>
            <a:r>
              <a:rPr lang="en-US" dirty="0"/>
              <a:t>		catch (</a:t>
            </a:r>
            <a:r>
              <a:rPr lang="en-US" dirty="0" err="1"/>
              <a:t>int</a:t>
            </a:r>
            <a:r>
              <a:rPr lang="en-US" dirty="0"/>
              <a:t> e) {</a:t>
            </a:r>
          </a:p>
          <a:p>
            <a:r>
              <a:rPr lang="en-US" dirty="0"/>
              <a:t>		</a:t>
            </a:r>
            <a:r>
              <a:rPr lang="en-US" dirty="0" err="1"/>
              <a:t>cout</a:t>
            </a:r>
            <a:r>
              <a:rPr lang="en-US" dirty="0"/>
              <a:t> &lt;&lt;"another exception" &lt;&lt; </a:t>
            </a:r>
            <a:r>
              <a:rPr lang="en-US" dirty="0" err="1"/>
              <a:t>endl</a:t>
            </a:r>
            <a:r>
              <a:rPr lang="en-US" dirty="0"/>
              <a:t> &lt;&lt; e &lt;&lt; </a:t>
            </a:r>
            <a:r>
              <a:rPr lang="en-US" dirty="0" err="1"/>
              <a:t>endl</a:t>
            </a:r>
            <a:r>
              <a:rPr lang="en-US" dirty="0"/>
              <a:t>;	}</a:t>
            </a:r>
          </a:p>
          <a:p>
            <a:r>
              <a:rPr lang="en-US" dirty="0"/>
              <a:t>	return 0;}</a:t>
            </a:r>
          </a:p>
          <a:p>
            <a:endParaRPr lang="en-US" dirty="0"/>
          </a:p>
        </p:txBody>
      </p:sp>
    </p:spTree>
    <p:extLst>
      <p:ext uri="{BB962C8B-B14F-4D97-AF65-F5344CB8AC3E}">
        <p14:creationId xmlns:p14="http://schemas.microsoft.com/office/powerpoint/2010/main" val="607413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catch all block</a:t>
            </a:r>
          </a:p>
        </p:txBody>
      </p:sp>
      <p:sp>
        <p:nvSpPr>
          <p:cNvPr id="3" name="Content Placeholder 2"/>
          <p:cNvSpPr>
            <a:spLocks noGrp="1"/>
          </p:cNvSpPr>
          <p:nvPr>
            <p:ph idx="1"/>
          </p:nvPr>
        </p:nvSpPr>
        <p:spPr/>
        <p:txBody>
          <a:bodyPr/>
          <a:lstStyle/>
          <a:p>
            <a:r>
              <a:rPr lang="en-US" dirty="0"/>
              <a:t>If you want to specify that a catch block should handle any type of exception that is thrown in a try block, you must put an ellipsis, ..., between the parentheses enclosing the exception declaration as follows −</a:t>
            </a:r>
          </a:p>
          <a:p>
            <a:r>
              <a:rPr lang="en-US" altLang="en-US" dirty="0"/>
              <a:t>try { // protected code }</a:t>
            </a:r>
          </a:p>
          <a:p>
            <a:r>
              <a:rPr lang="en-US" altLang="en-US" dirty="0"/>
              <a:t> catch(...) </a:t>
            </a:r>
          </a:p>
          <a:p>
            <a:r>
              <a:rPr lang="en-US" altLang="en-US" dirty="0"/>
              <a:t>{ // code to handle any exception } </a:t>
            </a:r>
          </a:p>
          <a:p>
            <a:endParaRPr lang="en-US" dirty="0"/>
          </a:p>
          <a:p>
            <a:endParaRPr lang="en-US" dirty="0"/>
          </a:p>
        </p:txBody>
      </p:sp>
      <p:sp>
        <p:nvSpPr>
          <p:cNvPr id="5" name="Rectangle 2"/>
          <p:cNvSpPr>
            <a:spLocks noChangeArrowheads="1"/>
          </p:cNvSpPr>
          <p:nvPr/>
        </p:nvSpPr>
        <p:spPr bwMode="auto">
          <a:xfrm>
            <a:off x="-184731" y="4830118"/>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Tree>
    <p:extLst>
      <p:ext uri="{BB962C8B-B14F-4D97-AF65-F5344CB8AC3E}">
        <p14:creationId xmlns:p14="http://schemas.microsoft.com/office/powerpoint/2010/main" val="1321544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catch all block</a:t>
            </a:r>
          </a:p>
        </p:txBody>
      </p:sp>
      <p:sp>
        <p:nvSpPr>
          <p:cNvPr id="3" name="Content Placeholder 2"/>
          <p:cNvSpPr>
            <a:spLocks noGrp="1"/>
          </p:cNvSpPr>
          <p:nvPr>
            <p:ph idx="1"/>
          </p:nvPr>
        </p:nvSpPr>
        <p:spPr/>
        <p:txBody>
          <a:bodyPr>
            <a:normAutofit fontScale="325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double </a:t>
            </a:r>
            <a:r>
              <a:rPr lang="en-US" dirty="0" err="1"/>
              <a:t>zeroDivision</a:t>
            </a:r>
            <a:r>
              <a:rPr lang="en-US" dirty="0"/>
              <a:t>(</a:t>
            </a:r>
            <a:r>
              <a:rPr lang="en-US" dirty="0" err="1"/>
              <a:t>int</a:t>
            </a:r>
            <a:r>
              <a:rPr lang="en-US" dirty="0"/>
              <a:t> x, </a:t>
            </a:r>
            <a:r>
              <a:rPr lang="en-US" dirty="0" err="1"/>
              <a:t>int</a:t>
            </a:r>
            <a:r>
              <a:rPr lang="en-US" dirty="0"/>
              <a:t> y) {</a:t>
            </a:r>
          </a:p>
          <a:p>
            <a:r>
              <a:rPr lang="en-US" dirty="0"/>
              <a:t>if (y == 0) {</a:t>
            </a:r>
          </a:p>
          <a:p>
            <a:r>
              <a:rPr lang="en-US" dirty="0"/>
              <a:t>		throw y;}</a:t>
            </a:r>
          </a:p>
          <a:p>
            <a:r>
              <a:rPr lang="en-US" dirty="0"/>
              <a:t>	return (x / y);}</a:t>
            </a:r>
          </a:p>
          <a:p>
            <a:r>
              <a:rPr lang="en-US" dirty="0" err="1"/>
              <a:t>int</a:t>
            </a:r>
            <a:r>
              <a:rPr lang="en-US" dirty="0"/>
              <a:t> main() {</a:t>
            </a:r>
          </a:p>
          <a:p>
            <a:r>
              <a:rPr lang="en-US" dirty="0"/>
              <a:t>	</a:t>
            </a:r>
            <a:r>
              <a:rPr lang="en-US" dirty="0" err="1"/>
              <a:t>int</a:t>
            </a:r>
            <a:r>
              <a:rPr lang="en-US" dirty="0"/>
              <a:t> numerator;</a:t>
            </a:r>
          </a:p>
          <a:p>
            <a:r>
              <a:rPr lang="en-US" dirty="0"/>
              <a:t>	</a:t>
            </a:r>
            <a:r>
              <a:rPr lang="en-US" dirty="0" err="1"/>
              <a:t>int</a:t>
            </a:r>
            <a:r>
              <a:rPr lang="en-US" dirty="0"/>
              <a:t> denominator;</a:t>
            </a:r>
          </a:p>
          <a:p>
            <a:r>
              <a:rPr lang="en-US" dirty="0"/>
              <a:t>	double result;</a:t>
            </a:r>
          </a:p>
          <a:p>
            <a:r>
              <a:rPr lang="en-US" dirty="0"/>
              <a:t>	</a:t>
            </a:r>
            <a:r>
              <a:rPr lang="en-US" dirty="0" err="1"/>
              <a:t>cout</a:t>
            </a:r>
            <a:r>
              <a:rPr lang="en-US" dirty="0"/>
              <a:t> &lt;&lt; "enter numerator and denominator: " &lt;&lt; </a:t>
            </a:r>
            <a:r>
              <a:rPr lang="en-US" dirty="0" err="1"/>
              <a:t>endl</a:t>
            </a:r>
            <a:r>
              <a:rPr lang="en-US" dirty="0"/>
              <a:t>;</a:t>
            </a:r>
          </a:p>
          <a:p>
            <a:r>
              <a:rPr lang="en-US" dirty="0"/>
              <a:t>	</a:t>
            </a:r>
            <a:r>
              <a:rPr lang="en-US" dirty="0" err="1"/>
              <a:t>cin</a:t>
            </a:r>
            <a:r>
              <a:rPr lang="en-US" dirty="0"/>
              <a:t>&gt;&gt;numerator&gt;&gt;denominator;</a:t>
            </a:r>
          </a:p>
          <a:p>
            <a:r>
              <a:rPr lang="en-US" dirty="0"/>
              <a:t>	</a:t>
            </a:r>
          </a:p>
          <a:p>
            <a:r>
              <a:rPr lang="en-US" dirty="0"/>
              <a:t>	try {</a:t>
            </a:r>
          </a:p>
          <a:p>
            <a:r>
              <a:rPr lang="en-US" dirty="0"/>
              <a:t>		result = </a:t>
            </a:r>
            <a:r>
              <a:rPr lang="en-US" dirty="0" err="1"/>
              <a:t>zeroDivision</a:t>
            </a:r>
            <a:r>
              <a:rPr lang="en-US" dirty="0"/>
              <a:t>(numerator, denominator);</a:t>
            </a:r>
          </a:p>
          <a:p>
            <a:r>
              <a:rPr lang="en-US" dirty="0"/>
              <a:t>		</a:t>
            </a:r>
            <a:r>
              <a:rPr lang="en-US" dirty="0" err="1"/>
              <a:t>cout</a:t>
            </a:r>
            <a:r>
              <a:rPr lang="en-US" dirty="0"/>
              <a:t> &lt;&lt; "result is " &lt;&lt; result &lt;&lt; </a:t>
            </a:r>
            <a:r>
              <a:rPr lang="en-US" dirty="0" err="1"/>
              <a:t>endl</a:t>
            </a:r>
            <a:r>
              <a:rPr lang="en-US" dirty="0"/>
              <a:t>;	}</a:t>
            </a:r>
          </a:p>
          <a:p>
            <a:r>
              <a:rPr lang="en-US" dirty="0"/>
              <a:t>	catch(...){</a:t>
            </a:r>
          </a:p>
          <a:p>
            <a:r>
              <a:rPr lang="en-US" dirty="0"/>
              <a:t>		</a:t>
            </a:r>
            <a:r>
              <a:rPr lang="en-US" dirty="0" err="1"/>
              <a:t>cout</a:t>
            </a:r>
            <a:r>
              <a:rPr lang="en-US" dirty="0"/>
              <a:t> &lt;&lt;"divide by zero" &lt;&lt; </a:t>
            </a:r>
            <a:r>
              <a:rPr lang="en-US" dirty="0" err="1"/>
              <a:t>endl</a:t>
            </a:r>
            <a:r>
              <a:rPr lang="en-US" dirty="0"/>
              <a:t> &lt;&lt; </a:t>
            </a:r>
            <a:r>
              <a:rPr lang="en-US" dirty="0" err="1"/>
              <a:t>endl</a:t>
            </a:r>
            <a:r>
              <a:rPr lang="en-US" dirty="0"/>
              <a:t>;	}</a:t>
            </a:r>
          </a:p>
          <a:p>
            <a:r>
              <a:rPr lang="en-US" dirty="0"/>
              <a:t>	return 0;}</a:t>
            </a:r>
          </a:p>
          <a:p>
            <a:endParaRPr lang="en-US" dirty="0"/>
          </a:p>
        </p:txBody>
      </p:sp>
    </p:spTree>
    <p:extLst>
      <p:ext uri="{BB962C8B-B14F-4D97-AF65-F5344CB8AC3E}">
        <p14:creationId xmlns:p14="http://schemas.microsoft.com/office/powerpoint/2010/main" val="922606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If an exception is thrown and not caught anywhere, the program terminates abnormally.</a:t>
            </a:r>
          </a:p>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 </a:t>
            </a:r>
          </a:p>
          <a:p>
            <a:r>
              <a:rPr lang="en-US" dirty="0" err="1"/>
              <a:t>int</a:t>
            </a:r>
            <a:r>
              <a:rPr lang="en-US" dirty="0"/>
              <a:t> main(){</a:t>
            </a:r>
          </a:p>
          <a:p>
            <a:r>
              <a:rPr lang="en-US" dirty="0"/>
              <a:t>    try  {</a:t>
            </a:r>
          </a:p>
          <a:p>
            <a:r>
              <a:rPr lang="en-US" dirty="0"/>
              <a:t>       throw 'a';    }</a:t>
            </a:r>
          </a:p>
          <a:p>
            <a:r>
              <a:rPr lang="en-US" dirty="0"/>
              <a:t>    catch (</a:t>
            </a:r>
            <a:r>
              <a:rPr lang="en-US" dirty="0" err="1"/>
              <a:t>int</a:t>
            </a:r>
            <a:r>
              <a:rPr lang="en-US" dirty="0"/>
              <a:t> x)  {</a:t>
            </a:r>
          </a:p>
          <a:p>
            <a:r>
              <a:rPr lang="en-US" dirty="0"/>
              <a:t>        </a:t>
            </a:r>
            <a:r>
              <a:rPr lang="en-US" dirty="0" err="1"/>
              <a:t>cout</a:t>
            </a:r>
            <a:r>
              <a:rPr lang="en-US" dirty="0"/>
              <a:t> &lt;&lt; "Caught ";   }</a:t>
            </a:r>
          </a:p>
          <a:p>
            <a:r>
              <a:rPr lang="en-US" dirty="0"/>
              <a:t>    return 0;}</a:t>
            </a:r>
          </a:p>
        </p:txBody>
      </p:sp>
    </p:spTree>
    <p:extLst>
      <p:ext uri="{BB962C8B-B14F-4D97-AF65-F5344CB8AC3E}">
        <p14:creationId xmlns:p14="http://schemas.microsoft.com/office/powerpoint/2010/main" val="3330570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AA81-B57A-108C-462A-8CF7070966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04BC8F-9D02-2E75-A2C6-07E7BA46A4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11301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Implicit type conversion doesn’t happen for primitive types. For example, in the following program ‘a’ is not implicitly converted to </a:t>
            </a:r>
            <a:r>
              <a:rPr lang="en-US" dirty="0" err="1"/>
              <a:t>int</a:t>
            </a:r>
            <a:r>
              <a:rPr lang="en-US" dirty="0"/>
              <a:t> </a:t>
            </a:r>
          </a:p>
        </p:txBody>
      </p:sp>
      <p:pic>
        <p:nvPicPr>
          <p:cNvPr id="4" name="Picture 3"/>
          <p:cNvPicPr>
            <a:picLocks noChangeAspect="1"/>
          </p:cNvPicPr>
          <p:nvPr/>
        </p:nvPicPr>
        <p:blipFill>
          <a:blip r:embed="rId2"/>
          <a:stretch>
            <a:fillRect/>
          </a:stretch>
        </p:blipFill>
        <p:spPr>
          <a:xfrm>
            <a:off x="428625" y="3272224"/>
            <a:ext cx="11334750" cy="2686050"/>
          </a:xfrm>
          <a:prstGeom prst="rect">
            <a:avLst/>
          </a:prstGeom>
        </p:spPr>
      </p:pic>
    </p:spTree>
    <p:extLst>
      <p:ext uri="{BB962C8B-B14F-4D97-AF65-F5344CB8AC3E}">
        <p14:creationId xmlns:p14="http://schemas.microsoft.com/office/powerpoint/2010/main" val="1732801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Correct version</a:t>
            </a:r>
          </a:p>
        </p:txBody>
      </p:sp>
      <p:sp>
        <p:nvSpPr>
          <p:cNvPr id="3" name="Content Placeholder 2"/>
          <p:cNvSpPr>
            <a:spLocks noGrp="1"/>
          </p:cNvSpPr>
          <p:nvPr>
            <p:ph idx="1"/>
          </p:nvPr>
        </p:nvSpPr>
        <p:spPr/>
        <p:txBody>
          <a:bodyPr>
            <a:normAutofit fontScale="475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 </a:t>
            </a:r>
          </a:p>
          <a:p>
            <a:r>
              <a:rPr lang="en-US" dirty="0" err="1"/>
              <a:t>int</a:t>
            </a:r>
            <a:r>
              <a:rPr lang="en-US" dirty="0"/>
              <a:t> main()</a:t>
            </a:r>
          </a:p>
          <a:p>
            <a:r>
              <a:rPr lang="en-US" dirty="0"/>
              <a:t>{</a:t>
            </a:r>
          </a:p>
          <a:p>
            <a:r>
              <a:rPr lang="en-US" dirty="0"/>
              <a:t>    try  {</a:t>
            </a:r>
          </a:p>
          <a:p>
            <a:r>
              <a:rPr lang="en-US" dirty="0"/>
              <a:t>       throw 'a';</a:t>
            </a:r>
          </a:p>
          <a:p>
            <a:r>
              <a:rPr lang="en-US" dirty="0"/>
              <a:t>    }</a:t>
            </a:r>
          </a:p>
          <a:p>
            <a:r>
              <a:rPr lang="en-US" dirty="0"/>
              <a:t>    catch (</a:t>
            </a:r>
            <a:r>
              <a:rPr lang="en-US" dirty="0" err="1"/>
              <a:t>int</a:t>
            </a:r>
            <a:r>
              <a:rPr lang="en-US" dirty="0"/>
              <a:t> x)  {</a:t>
            </a:r>
          </a:p>
          <a:p>
            <a:r>
              <a:rPr lang="en-US" dirty="0"/>
              <a:t>        </a:t>
            </a:r>
            <a:r>
              <a:rPr lang="en-US" dirty="0" err="1"/>
              <a:t>cout</a:t>
            </a:r>
            <a:r>
              <a:rPr lang="en-US" dirty="0"/>
              <a:t> &lt;&lt; "Caught " &lt;&lt; x;</a:t>
            </a:r>
          </a:p>
          <a:p>
            <a:r>
              <a:rPr lang="en-US" dirty="0"/>
              <a:t>    }</a:t>
            </a:r>
          </a:p>
          <a:p>
            <a:r>
              <a:rPr lang="en-US" dirty="0"/>
              <a:t>    catch (...)  {</a:t>
            </a:r>
          </a:p>
          <a:p>
            <a:r>
              <a:rPr lang="en-US" dirty="0"/>
              <a:t>        </a:t>
            </a:r>
            <a:r>
              <a:rPr lang="en-US" dirty="0" err="1"/>
              <a:t>cout</a:t>
            </a:r>
            <a:r>
              <a:rPr lang="en-US" dirty="0"/>
              <a:t> &lt;&lt; "Default Exception\n";</a:t>
            </a:r>
          </a:p>
          <a:p>
            <a:r>
              <a:rPr lang="en-US" dirty="0"/>
              <a:t>    }</a:t>
            </a:r>
          </a:p>
          <a:p>
            <a:r>
              <a:rPr lang="en-US" dirty="0"/>
              <a:t>    return 0;</a:t>
            </a:r>
          </a:p>
          <a:p>
            <a:r>
              <a:rPr lang="en-US" dirty="0"/>
              <a:t>}</a:t>
            </a:r>
          </a:p>
        </p:txBody>
      </p:sp>
    </p:spTree>
    <p:extLst>
      <p:ext uri="{BB962C8B-B14F-4D97-AF65-F5344CB8AC3E}">
        <p14:creationId xmlns:p14="http://schemas.microsoft.com/office/powerpoint/2010/main" val="586015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output</a:t>
            </a:r>
          </a:p>
        </p:txBody>
      </p:sp>
      <p:pic>
        <p:nvPicPr>
          <p:cNvPr id="4" name="Content Placeholder 3"/>
          <p:cNvPicPr>
            <a:picLocks noGrp="1" noChangeAspect="1"/>
          </p:cNvPicPr>
          <p:nvPr>
            <p:ph idx="1"/>
          </p:nvPr>
        </p:nvPicPr>
        <p:blipFill>
          <a:blip r:embed="rId2"/>
          <a:stretch>
            <a:fillRect/>
          </a:stretch>
        </p:blipFill>
        <p:spPr>
          <a:xfrm>
            <a:off x="3481387" y="3096419"/>
            <a:ext cx="5229225" cy="1809750"/>
          </a:xfrm>
          <a:prstGeom prst="rect">
            <a:avLst/>
          </a:prstGeom>
        </p:spPr>
      </p:pic>
    </p:spTree>
    <p:extLst>
      <p:ext uri="{BB962C8B-B14F-4D97-AF65-F5344CB8AC3E}">
        <p14:creationId xmlns:p14="http://schemas.microsoft.com/office/powerpoint/2010/main" val="292896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C47E-66E4-A02A-4D99-746240340C8C}"/>
              </a:ext>
            </a:extLst>
          </p:cNvPr>
          <p:cNvSpPr>
            <a:spLocks noGrp="1"/>
          </p:cNvSpPr>
          <p:nvPr>
            <p:ph type="title"/>
          </p:nvPr>
        </p:nvSpPr>
        <p:spPr/>
        <p:txBody>
          <a:bodyPr/>
          <a:lstStyle/>
          <a:p>
            <a:r>
              <a:rPr lang="en-US" altLang="en-US" dirty="0"/>
              <a:t>Purpose of rethrow;</a:t>
            </a:r>
            <a:br>
              <a:rPr lang="en-US" altLang="en-US" dirty="0"/>
            </a:br>
            <a:endParaRPr lang="en-US" dirty="0"/>
          </a:p>
        </p:txBody>
      </p:sp>
      <p:sp>
        <p:nvSpPr>
          <p:cNvPr id="4" name="Rectangle 1">
            <a:extLst>
              <a:ext uri="{FF2B5EF4-FFF2-40B4-BE49-F238E27FC236}">
                <a16:creationId xmlns:a16="http://schemas.microsoft.com/office/drawing/2014/main" id="{7823EB09-2835-5A3B-9EDA-890724279B46}"/>
              </a:ext>
            </a:extLst>
          </p:cNvPr>
          <p:cNvSpPr>
            <a:spLocks noGrp="1" noChangeArrowheads="1"/>
          </p:cNvSpPr>
          <p:nvPr>
            <p:ph idx="1"/>
          </p:nvPr>
        </p:nvSpPr>
        <p:spPr bwMode="auto">
          <a:xfrm>
            <a:off x="702469" y="4331485"/>
            <a:ext cx="95040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throw; is used to "pass forward" an already caught exception to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another catch higher up. </a:t>
            </a:r>
          </a:p>
        </p:txBody>
      </p:sp>
      <p:sp>
        <p:nvSpPr>
          <p:cNvPr id="7" name="TextBox 6">
            <a:extLst>
              <a:ext uri="{FF2B5EF4-FFF2-40B4-BE49-F238E27FC236}">
                <a16:creationId xmlns:a16="http://schemas.microsoft.com/office/drawing/2014/main" id="{24D23B79-0738-49ED-87E2-FAB385379B3A}"/>
              </a:ext>
            </a:extLst>
          </p:cNvPr>
          <p:cNvSpPr txBox="1"/>
          <p:nvPr/>
        </p:nvSpPr>
        <p:spPr>
          <a:xfrm>
            <a:off x="838200" y="1692970"/>
            <a:ext cx="6097190"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Sometimes you want to:</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dirty="0"/>
              <a:t>Catch an exception temporarily,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dirty="0"/>
              <a:t>Do something small (like logging, cleaning up),</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en-US" altLang="en-US" dirty="0"/>
              <a:t>Then throw it again so someone else can handle it further up the call stack.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Example: You log the error here, but the main function or some bigger handler should deal with it.</a:t>
            </a:r>
          </a:p>
        </p:txBody>
      </p:sp>
    </p:spTree>
    <p:extLst>
      <p:ext uri="{BB962C8B-B14F-4D97-AF65-F5344CB8AC3E}">
        <p14:creationId xmlns:p14="http://schemas.microsoft.com/office/powerpoint/2010/main" val="2230041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C++ Program for </a:t>
            </a:r>
            <a:r>
              <a:rPr lang="en-US" dirty="0" err="1"/>
              <a:t>Rethrowing</a:t>
            </a:r>
            <a:r>
              <a:rPr lang="en-US" dirty="0"/>
              <a:t> Exception Handling in Function</a:t>
            </a:r>
          </a:p>
        </p:txBody>
      </p:sp>
      <p:sp>
        <p:nvSpPr>
          <p:cNvPr id="3" name="Content Placeholder 2"/>
          <p:cNvSpPr>
            <a:spLocks noGrp="1"/>
          </p:cNvSpPr>
          <p:nvPr>
            <p:ph idx="1"/>
          </p:nvPr>
        </p:nvSpPr>
        <p:spPr/>
        <p:txBody>
          <a:bodyPr>
            <a:normAutofit fontScale="47500" lnSpcReduction="20000"/>
          </a:bodyPr>
          <a:lstStyle/>
          <a:p>
            <a:pPr marL="0" indent="0">
              <a:buNone/>
            </a:pPr>
            <a:r>
              <a:rPr lang="en-US" b="1" dirty="0"/>
              <a:t>void </a:t>
            </a:r>
            <a:r>
              <a:rPr lang="en-US" b="1" dirty="0" err="1"/>
              <a:t>exceptionFunction</a:t>
            </a:r>
            <a:r>
              <a:rPr lang="en-US" b="1" dirty="0"/>
              <a:t>() {</a:t>
            </a:r>
          </a:p>
          <a:p>
            <a:pPr marL="0" indent="0">
              <a:buNone/>
            </a:pPr>
            <a:r>
              <a:rPr lang="en-US" b="1" dirty="0"/>
              <a:t>   try {</a:t>
            </a:r>
          </a:p>
          <a:p>
            <a:pPr marL="0" indent="0">
              <a:buNone/>
            </a:pPr>
            <a:r>
              <a:rPr lang="en-US" b="1" dirty="0"/>
              <a:t>throw 0;</a:t>
            </a:r>
          </a:p>
          <a:p>
            <a:pPr marL="0" indent="0">
              <a:buNone/>
            </a:pPr>
            <a:r>
              <a:rPr lang="en-US" b="1" dirty="0"/>
              <a:t>   } catch (</a:t>
            </a:r>
            <a:r>
              <a:rPr lang="en-US" b="1" dirty="0" err="1"/>
              <a:t>int</a:t>
            </a:r>
            <a:r>
              <a:rPr lang="en-US" b="1" dirty="0"/>
              <a:t> </a:t>
            </a:r>
            <a:r>
              <a:rPr lang="en-US" b="1" dirty="0" err="1"/>
              <a:t>i</a:t>
            </a:r>
            <a:r>
              <a:rPr lang="en-US" b="1" dirty="0"/>
              <a:t>) {</a:t>
            </a:r>
          </a:p>
          <a:p>
            <a:pPr marL="0" indent="0">
              <a:buNone/>
            </a:pPr>
            <a:r>
              <a:rPr lang="en-US" b="1" dirty="0"/>
              <a:t>      </a:t>
            </a:r>
            <a:r>
              <a:rPr lang="en-US" b="1" dirty="0" err="1"/>
              <a:t>cout</a:t>
            </a:r>
            <a:r>
              <a:rPr lang="en-US" b="1" dirty="0"/>
              <a:t> &lt;&lt; "\</a:t>
            </a:r>
            <a:r>
              <a:rPr lang="en-US" b="1" dirty="0" err="1"/>
              <a:t>nIn</a:t>
            </a:r>
            <a:r>
              <a:rPr lang="en-US" b="1" dirty="0"/>
              <a:t> Function : Wrong Input :" &lt;&lt; </a:t>
            </a:r>
            <a:r>
              <a:rPr lang="en-US" b="1" dirty="0" err="1"/>
              <a:t>i</a:t>
            </a:r>
            <a:r>
              <a:rPr lang="en-US" b="1" dirty="0"/>
              <a:t>;</a:t>
            </a:r>
          </a:p>
          <a:p>
            <a:pPr marL="0" indent="0">
              <a:buNone/>
            </a:pPr>
            <a:r>
              <a:rPr lang="en-US" b="1" dirty="0"/>
              <a:t>      //re throw exception : out of the function</a:t>
            </a:r>
          </a:p>
          <a:p>
            <a:pPr marL="0" indent="0">
              <a:buNone/>
            </a:pPr>
            <a:r>
              <a:rPr lang="en-US" b="1" dirty="0"/>
              <a:t>      throw;   }}</a:t>
            </a:r>
          </a:p>
          <a:p>
            <a:pPr marL="0" indent="0">
              <a:buNone/>
            </a:pPr>
            <a:r>
              <a:rPr lang="en-US" b="1" dirty="0" err="1"/>
              <a:t>int</a:t>
            </a:r>
            <a:r>
              <a:rPr lang="en-US" b="1" dirty="0"/>
              <a:t> main() {</a:t>
            </a:r>
          </a:p>
          <a:p>
            <a:pPr marL="0" indent="0">
              <a:buNone/>
            </a:pPr>
            <a:r>
              <a:rPr lang="en-US" b="1" dirty="0"/>
              <a:t>   </a:t>
            </a:r>
            <a:r>
              <a:rPr lang="en-US" b="1" dirty="0" err="1"/>
              <a:t>int</a:t>
            </a:r>
            <a:r>
              <a:rPr lang="en-US" b="1" dirty="0"/>
              <a:t> </a:t>
            </a:r>
            <a:r>
              <a:rPr lang="en-US" b="1" dirty="0" err="1"/>
              <a:t>var</a:t>
            </a:r>
            <a:r>
              <a:rPr lang="en-US" b="1" dirty="0"/>
              <a:t> = 0;</a:t>
            </a:r>
          </a:p>
          <a:p>
            <a:pPr marL="0" indent="0">
              <a:buNone/>
            </a:pPr>
            <a:r>
              <a:rPr lang="en-US" b="1" dirty="0"/>
              <a:t>   </a:t>
            </a:r>
            <a:r>
              <a:rPr lang="en-US" b="1" dirty="0" err="1"/>
              <a:t>cout</a:t>
            </a:r>
            <a:r>
              <a:rPr lang="en-US" b="1" dirty="0"/>
              <a:t> &lt;&lt; "Simple C++ Program for </a:t>
            </a:r>
            <a:r>
              <a:rPr lang="en-US" b="1" dirty="0" err="1"/>
              <a:t>Rethrowing</a:t>
            </a:r>
            <a:r>
              <a:rPr lang="en-US" b="1" dirty="0"/>
              <a:t> Exception Handling : In Function\n";</a:t>
            </a:r>
          </a:p>
          <a:p>
            <a:pPr marL="0" indent="0">
              <a:buNone/>
            </a:pPr>
            <a:r>
              <a:rPr lang="en-US" b="1" dirty="0"/>
              <a:t>try {</a:t>
            </a:r>
          </a:p>
          <a:p>
            <a:pPr marL="0" indent="0">
              <a:buNone/>
            </a:pPr>
            <a:r>
              <a:rPr lang="en-US" b="1" dirty="0" err="1"/>
              <a:t>exceptionFunction</a:t>
            </a:r>
            <a:r>
              <a:rPr lang="en-US" b="1" dirty="0"/>
              <a:t>();  }// catch block</a:t>
            </a:r>
          </a:p>
          <a:p>
            <a:pPr marL="0" indent="0">
              <a:buNone/>
            </a:pPr>
            <a:r>
              <a:rPr lang="en-US" b="1" dirty="0"/>
              <a:t>   catch (</a:t>
            </a:r>
            <a:r>
              <a:rPr lang="en-US" b="1" dirty="0" err="1"/>
              <a:t>int</a:t>
            </a:r>
            <a:r>
              <a:rPr lang="en-US" b="1" dirty="0"/>
              <a:t> ex) {</a:t>
            </a:r>
          </a:p>
          <a:p>
            <a:pPr marL="0" indent="0">
              <a:buNone/>
            </a:pPr>
            <a:r>
              <a:rPr lang="en-US" b="1" dirty="0"/>
              <a:t>      // Code executed when exception caught</a:t>
            </a:r>
          </a:p>
          <a:p>
            <a:pPr marL="0" indent="0">
              <a:buNone/>
            </a:pPr>
            <a:r>
              <a:rPr lang="en-US" b="1" dirty="0"/>
              <a:t>      </a:t>
            </a:r>
            <a:r>
              <a:rPr lang="en-US" b="1" dirty="0" err="1"/>
              <a:t>cout</a:t>
            </a:r>
            <a:r>
              <a:rPr lang="en-US" b="1" dirty="0"/>
              <a:t> &lt;&lt; "\</a:t>
            </a:r>
            <a:r>
              <a:rPr lang="en-US" b="1" dirty="0" err="1"/>
              <a:t>nIn</a:t>
            </a:r>
            <a:r>
              <a:rPr lang="en-US" b="1" dirty="0"/>
              <a:t> Main : Wrong Input :" &lt;&lt; ex;  }</a:t>
            </a:r>
          </a:p>
          <a:p>
            <a:pPr marL="0" indent="0">
              <a:buNone/>
            </a:pPr>
            <a:r>
              <a:rPr lang="en-US" b="1" dirty="0"/>
              <a:t>   return 0;}</a:t>
            </a:r>
          </a:p>
        </p:txBody>
      </p:sp>
    </p:spTree>
    <p:extLst>
      <p:ext uri="{BB962C8B-B14F-4D97-AF65-F5344CB8AC3E}">
        <p14:creationId xmlns:p14="http://schemas.microsoft.com/office/powerpoint/2010/main" val="4273359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876550" y="3110706"/>
            <a:ext cx="6438900" cy="1781175"/>
          </a:xfrm>
          <a:prstGeom prst="rect">
            <a:avLst/>
          </a:prstGeom>
        </p:spPr>
      </p:pic>
    </p:spTree>
    <p:extLst>
      <p:ext uri="{BB962C8B-B14F-4D97-AF65-F5344CB8AC3E}">
        <p14:creationId xmlns:p14="http://schemas.microsoft.com/office/powerpoint/2010/main" val="3823733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01DE9-2F97-5EE7-6C48-0D1099886D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C36F11-DCBE-4C23-4D8E-5FCEE5C0204F}"/>
              </a:ext>
            </a:extLst>
          </p:cNvPr>
          <p:cNvSpPr>
            <a:spLocks noGrp="1"/>
          </p:cNvSpPr>
          <p:nvPr>
            <p:ph idx="1"/>
          </p:nvPr>
        </p:nvSpPr>
        <p:spPr/>
        <p:txBody>
          <a:bodyPr>
            <a:normAutofit fontScale="32500" lnSpcReduction="20000"/>
          </a:bodyPr>
          <a:lstStyle/>
          <a:p>
            <a:r>
              <a:rPr lang="en-US" dirty="0"/>
              <a:t>#include &lt;iostream&gt;</a:t>
            </a:r>
          </a:p>
          <a:p>
            <a:r>
              <a:rPr lang="en-US" dirty="0"/>
              <a:t>using namespace std;</a:t>
            </a:r>
          </a:p>
          <a:p>
            <a:r>
              <a:rPr lang="en-US" dirty="0"/>
              <a:t>void </a:t>
            </a:r>
            <a:r>
              <a:rPr lang="en-US" dirty="0" err="1"/>
              <a:t>riskyFunction</a:t>
            </a:r>
            <a:r>
              <a:rPr lang="en-US" dirty="0"/>
              <a:t>() {</a:t>
            </a:r>
          </a:p>
          <a:p>
            <a:r>
              <a:rPr lang="en-US" dirty="0"/>
              <a:t>    throw "Something bad happened!";</a:t>
            </a:r>
          </a:p>
          <a:p>
            <a:r>
              <a:rPr lang="en-US" dirty="0"/>
              <a:t>}</a:t>
            </a:r>
          </a:p>
          <a:p>
            <a:r>
              <a:rPr lang="en-US" dirty="0"/>
              <a:t>int main() {</a:t>
            </a:r>
          </a:p>
          <a:p>
            <a:r>
              <a:rPr lang="en-US" dirty="0"/>
              <a:t>    try {</a:t>
            </a:r>
          </a:p>
          <a:p>
            <a:r>
              <a:rPr lang="en-US" dirty="0"/>
              <a:t>        try {</a:t>
            </a:r>
          </a:p>
          <a:p>
            <a:r>
              <a:rPr lang="en-US" dirty="0"/>
              <a:t>            </a:t>
            </a:r>
            <a:r>
              <a:rPr lang="en-US" dirty="0" err="1"/>
              <a:t>riskyFunction</a:t>
            </a:r>
            <a:r>
              <a:rPr lang="en-US" dirty="0"/>
              <a:t>();</a:t>
            </a:r>
          </a:p>
          <a:p>
            <a:r>
              <a:rPr lang="en-US" dirty="0"/>
              <a:t>        }</a:t>
            </a:r>
          </a:p>
          <a:p>
            <a:r>
              <a:rPr lang="en-US" dirty="0"/>
              <a:t>        catch (const char* msg) {</a:t>
            </a:r>
          </a:p>
          <a:p>
            <a:r>
              <a:rPr lang="en-US" dirty="0"/>
              <a:t>            </a:t>
            </a:r>
            <a:r>
              <a:rPr lang="en-US" dirty="0" err="1"/>
              <a:t>cout</a:t>
            </a:r>
            <a:r>
              <a:rPr lang="en-US" dirty="0"/>
              <a:t> &lt;&lt; "Logging inside inner catch: " &lt;&lt; msg &lt;&lt; </a:t>
            </a:r>
            <a:r>
              <a:rPr lang="en-US" dirty="0" err="1"/>
              <a:t>endl</a:t>
            </a:r>
            <a:r>
              <a:rPr lang="en-US" dirty="0"/>
              <a:t>;</a:t>
            </a:r>
          </a:p>
          <a:p>
            <a:r>
              <a:rPr lang="en-US" dirty="0"/>
              <a:t>            throw;  // Rethrow the same exception</a:t>
            </a:r>
          </a:p>
          <a:p>
            <a:r>
              <a:rPr lang="en-US" dirty="0"/>
              <a:t>        }    }</a:t>
            </a:r>
          </a:p>
          <a:p>
            <a:r>
              <a:rPr lang="en-US" dirty="0"/>
              <a:t>    catch (const char* msg) {</a:t>
            </a:r>
          </a:p>
          <a:p>
            <a:r>
              <a:rPr lang="en-US" dirty="0"/>
              <a:t>        </a:t>
            </a:r>
            <a:r>
              <a:rPr lang="en-US" dirty="0" err="1"/>
              <a:t>cout</a:t>
            </a:r>
            <a:r>
              <a:rPr lang="en-US" dirty="0"/>
              <a:t> &lt;&lt; "Handling exception in outer catch: " &lt;&lt; msg &lt;&lt; </a:t>
            </a:r>
            <a:r>
              <a:rPr lang="en-US" dirty="0" err="1"/>
              <a:t>endl</a:t>
            </a:r>
            <a:r>
              <a:rPr lang="en-US" dirty="0"/>
              <a:t>;    }</a:t>
            </a:r>
          </a:p>
          <a:p>
            <a:pPr marL="0" indent="0">
              <a:buNone/>
            </a:pPr>
            <a:r>
              <a:rPr lang="en-US" dirty="0"/>
              <a:t>    return 0;</a:t>
            </a:r>
          </a:p>
          <a:p>
            <a:r>
              <a:rPr lang="en-US" dirty="0"/>
              <a:t>}</a:t>
            </a:r>
          </a:p>
          <a:p>
            <a:endParaRPr lang="en-US" dirty="0"/>
          </a:p>
        </p:txBody>
      </p:sp>
    </p:spTree>
    <p:extLst>
      <p:ext uri="{BB962C8B-B14F-4D97-AF65-F5344CB8AC3E}">
        <p14:creationId xmlns:p14="http://schemas.microsoft.com/office/powerpoint/2010/main" val="3194539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8658ABA-5AA5-A803-1764-4F8AD46C4AFE}"/>
              </a:ext>
            </a:extLst>
          </p:cNvPr>
          <p:cNvPicPr>
            <a:picLocks noGrp="1" noChangeAspect="1"/>
          </p:cNvPicPr>
          <p:nvPr>
            <p:ph idx="1"/>
          </p:nvPr>
        </p:nvPicPr>
        <p:blipFill>
          <a:blip r:embed="rId2"/>
          <a:stretch>
            <a:fillRect/>
          </a:stretch>
        </p:blipFill>
        <p:spPr>
          <a:xfrm>
            <a:off x="643467" y="1772464"/>
            <a:ext cx="10905066" cy="3298782"/>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202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A3EA9-A6B4-80CB-3318-445DC5D30C5E}"/>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ADDB7C2B-141F-C2D6-2631-2BDF39602BC9}"/>
              </a:ext>
            </a:extLst>
          </p:cNvPr>
          <p:cNvSpPr>
            <a:spLocks noGrp="1"/>
          </p:cNvSpPr>
          <p:nvPr>
            <p:ph idx="1"/>
          </p:nvPr>
        </p:nvSpPr>
        <p:spPr/>
        <p:txBody>
          <a:bodyPr>
            <a:normAutofit fontScale="55000" lnSpcReduction="20000"/>
          </a:bodyPr>
          <a:lstStyle/>
          <a:p>
            <a:r>
              <a:rPr lang="en-US" dirty="0"/>
              <a:t>#include &lt;iostream&gt;</a:t>
            </a:r>
          </a:p>
          <a:p>
            <a:r>
              <a:rPr lang="en-US" dirty="0"/>
              <a:t>using namespace std;</a:t>
            </a:r>
          </a:p>
          <a:p>
            <a:r>
              <a:rPr lang="en-US" dirty="0"/>
              <a:t>int main() {</a:t>
            </a:r>
          </a:p>
          <a:p>
            <a:r>
              <a:rPr lang="en-US" dirty="0"/>
              <a:t>    try {</a:t>
            </a:r>
          </a:p>
          <a:p>
            <a:r>
              <a:rPr lang="en-US" dirty="0"/>
              <a:t>        throw "Initial exception!";    }</a:t>
            </a:r>
          </a:p>
          <a:p>
            <a:r>
              <a:rPr lang="en-US" dirty="0"/>
              <a:t>    catch (const char* msg) {</a:t>
            </a:r>
          </a:p>
          <a:p>
            <a:r>
              <a:rPr lang="en-US" dirty="0"/>
              <a:t>        </a:t>
            </a:r>
            <a:r>
              <a:rPr lang="en-US" dirty="0" err="1"/>
              <a:t>cout</a:t>
            </a:r>
            <a:r>
              <a:rPr lang="en-US" dirty="0"/>
              <a:t> &lt;&lt; "Caught inside catch: " &lt;&lt; msg &lt;&lt; </a:t>
            </a:r>
            <a:r>
              <a:rPr lang="en-US" dirty="0" err="1"/>
              <a:t>endl</a:t>
            </a:r>
            <a:r>
              <a:rPr lang="en-US" dirty="0"/>
              <a:t>;    </a:t>
            </a:r>
          </a:p>
          <a:p>
            <a:r>
              <a:rPr lang="en-US" dirty="0"/>
              <a:t>        // Rethrow the same exception</a:t>
            </a:r>
          </a:p>
          <a:p>
            <a:r>
              <a:rPr lang="en-US" dirty="0"/>
              <a:t>        throw;</a:t>
            </a:r>
          </a:p>
          <a:p>
            <a:r>
              <a:rPr lang="en-US" dirty="0"/>
              <a:t>    }</a:t>
            </a:r>
          </a:p>
          <a:p>
            <a:r>
              <a:rPr lang="en-US" dirty="0"/>
              <a:t>    // This will never be executed because the program terminates </a:t>
            </a:r>
          </a:p>
          <a:p>
            <a:r>
              <a:rPr lang="en-US" dirty="0"/>
              <a:t>    </a:t>
            </a:r>
            <a:r>
              <a:rPr lang="en-US" dirty="0" err="1"/>
              <a:t>cout</a:t>
            </a:r>
            <a:r>
              <a:rPr lang="en-US" dirty="0"/>
              <a:t> &lt;&lt; "After catch." &lt;&lt; </a:t>
            </a:r>
            <a:r>
              <a:rPr lang="en-US" dirty="0" err="1"/>
              <a:t>endl</a:t>
            </a:r>
            <a:r>
              <a:rPr lang="en-US" dirty="0"/>
              <a:t>;</a:t>
            </a:r>
          </a:p>
          <a:p>
            <a:r>
              <a:rPr lang="en-US" dirty="0"/>
              <a:t>    </a:t>
            </a:r>
          </a:p>
          <a:p>
            <a:r>
              <a:rPr lang="en-US" dirty="0"/>
              <a:t>    return 0;</a:t>
            </a:r>
          </a:p>
          <a:p>
            <a:r>
              <a:rPr lang="en-US" dirty="0"/>
              <a:t>}</a:t>
            </a:r>
          </a:p>
          <a:p>
            <a:endParaRPr lang="en-US" dirty="0"/>
          </a:p>
        </p:txBody>
      </p:sp>
    </p:spTree>
    <p:extLst>
      <p:ext uri="{BB962C8B-B14F-4D97-AF65-F5344CB8AC3E}">
        <p14:creationId xmlns:p14="http://schemas.microsoft.com/office/powerpoint/2010/main" val="621087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86B4-A604-E4B8-1A71-10CE3DACB2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F8655A-1887-18A6-4D06-0DE3F277184E}"/>
              </a:ext>
            </a:extLst>
          </p:cNvPr>
          <p:cNvSpPr>
            <a:spLocks noGrp="1"/>
          </p:cNvSpPr>
          <p:nvPr>
            <p:ph idx="1"/>
          </p:nvPr>
        </p:nvSpPr>
        <p:spPr/>
        <p:txBody>
          <a:bodyPr>
            <a:normAutofit fontScale="47500" lnSpcReduction="20000"/>
          </a:bodyPr>
          <a:lstStyle/>
          <a:p>
            <a:r>
              <a:rPr lang="en-US" dirty="0"/>
              <a:t>#include &lt;iostream&gt;</a:t>
            </a:r>
          </a:p>
          <a:p>
            <a:r>
              <a:rPr lang="en-US" dirty="0"/>
              <a:t>using namespace std;</a:t>
            </a:r>
          </a:p>
          <a:p>
            <a:r>
              <a:rPr lang="en-US" dirty="0"/>
              <a:t>int main() {</a:t>
            </a:r>
          </a:p>
          <a:p>
            <a:r>
              <a:rPr lang="en-US" dirty="0"/>
              <a:t>    try {</a:t>
            </a:r>
          </a:p>
          <a:p>
            <a:r>
              <a:rPr lang="en-US" dirty="0"/>
              <a:t>        throw "Initial exception!";   }</a:t>
            </a:r>
          </a:p>
          <a:p>
            <a:r>
              <a:rPr lang="en-US" dirty="0"/>
              <a:t>    catch (const char* msg) {</a:t>
            </a:r>
          </a:p>
          <a:p>
            <a:r>
              <a:rPr lang="en-US" dirty="0"/>
              <a:t>        </a:t>
            </a:r>
            <a:r>
              <a:rPr lang="en-US" dirty="0" err="1"/>
              <a:t>cout</a:t>
            </a:r>
            <a:r>
              <a:rPr lang="en-US" dirty="0"/>
              <a:t> &lt;&lt; "Caught inside catch: " &lt;&lt; msg &lt;&lt; </a:t>
            </a:r>
            <a:r>
              <a:rPr lang="en-US" dirty="0" err="1"/>
              <a:t>endl</a:t>
            </a:r>
            <a:r>
              <a:rPr lang="en-US" dirty="0"/>
              <a:t>;</a:t>
            </a:r>
          </a:p>
          <a:p>
            <a:r>
              <a:rPr lang="en-US" dirty="0"/>
              <a:t>        // Rethrow the same exception</a:t>
            </a:r>
          </a:p>
          <a:p>
            <a:r>
              <a:rPr lang="en-US" dirty="0"/>
              <a:t>        throw;   }</a:t>
            </a:r>
          </a:p>
          <a:p>
            <a:r>
              <a:rPr lang="en-US" dirty="0"/>
              <a:t>    catch (const char* msg) {</a:t>
            </a:r>
          </a:p>
          <a:p>
            <a:r>
              <a:rPr lang="en-US" dirty="0"/>
              <a:t>        </a:t>
            </a:r>
            <a:r>
              <a:rPr lang="en-US" dirty="0" err="1"/>
              <a:t>cout</a:t>
            </a:r>
            <a:r>
              <a:rPr lang="en-US" dirty="0"/>
              <a:t> &lt;&lt; "Caught outer catch: " &lt;&lt; msg &lt;&lt; </a:t>
            </a:r>
            <a:r>
              <a:rPr lang="en-US" dirty="0" err="1"/>
              <a:t>endl</a:t>
            </a:r>
            <a:r>
              <a:rPr lang="en-US" dirty="0"/>
              <a:t>;</a:t>
            </a:r>
          </a:p>
          <a:p>
            <a:r>
              <a:rPr lang="en-US" dirty="0"/>
              <a:t>    }</a:t>
            </a:r>
          </a:p>
          <a:p>
            <a:r>
              <a:rPr lang="en-US" dirty="0"/>
              <a:t>    </a:t>
            </a:r>
            <a:r>
              <a:rPr lang="en-US" dirty="0" err="1"/>
              <a:t>cout</a:t>
            </a:r>
            <a:r>
              <a:rPr lang="en-US" dirty="0"/>
              <a:t> &lt;&lt; "After catch." &lt;&lt; </a:t>
            </a:r>
            <a:r>
              <a:rPr lang="en-US" dirty="0" err="1"/>
              <a:t>endl</a:t>
            </a:r>
            <a:r>
              <a:rPr lang="en-US" dirty="0"/>
              <a:t>;</a:t>
            </a:r>
          </a:p>
          <a:p>
            <a:r>
              <a:rPr lang="en-US" dirty="0"/>
              <a:t>    </a:t>
            </a:r>
          </a:p>
          <a:p>
            <a:r>
              <a:rPr lang="en-US" dirty="0"/>
              <a:t>    return 0;</a:t>
            </a:r>
          </a:p>
          <a:p>
            <a:r>
              <a:rPr lang="en-US" dirty="0"/>
              <a:t>}</a:t>
            </a:r>
          </a:p>
          <a:p>
            <a:endParaRPr lang="en-US" dirty="0"/>
          </a:p>
        </p:txBody>
      </p:sp>
    </p:spTree>
    <p:extLst>
      <p:ext uri="{BB962C8B-B14F-4D97-AF65-F5344CB8AC3E}">
        <p14:creationId xmlns:p14="http://schemas.microsoft.com/office/powerpoint/2010/main" val="2080247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D3C5-6272-00E2-2A90-6DB0AFF2EB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0E9C80-EF6A-64C5-CEE7-8FA1436C75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18094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 Standard Exceptions</a:t>
            </a:r>
          </a:p>
        </p:txBody>
      </p:sp>
      <p:pic>
        <p:nvPicPr>
          <p:cNvPr id="4" name="Content Placeholder 3"/>
          <p:cNvPicPr>
            <a:picLocks noGrp="1" noChangeAspect="1"/>
          </p:cNvPicPr>
          <p:nvPr>
            <p:ph idx="1"/>
          </p:nvPr>
        </p:nvPicPr>
        <p:blipFill>
          <a:blip r:embed="rId2"/>
          <a:stretch>
            <a:fillRect/>
          </a:stretch>
        </p:blipFill>
        <p:spPr>
          <a:xfrm>
            <a:off x="3629664" y="1825625"/>
            <a:ext cx="4982099" cy="4351338"/>
          </a:xfrm>
          <a:prstGeom prst="rect">
            <a:avLst/>
          </a:prstGeom>
        </p:spPr>
      </p:pic>
    </p:spTree>
    <p:extLst>
      <p:ext uri="{BB962C8B-B14F-4D97-AF65-F5344CB8AC3E}">
        <p14:creationId xmlns:p14="http://schemas.microsoft.com/office/powerpoint/2010/main" val="3160330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 Standard Exceptions</a:t>
            </a:r>
          </a:p>
        </p:txBody>
      </p:sp>
      <p:sp>
        <p:nvSpPr>
          <p:cNvPr id="3" name="Content Placeholder 2"/>
          <p:cNvSpPr>
            <a:spLocks noGrp="1"/>
          </p:cNvSpPr>
          <p:nvPr>
            <p:ph idx="1"/>
          </p:nvPr>
        </p:nvSpPr>
        <p:spPr/>
        <p:txBody>
          <a:bodyPr/>
          <a:lstStyle/>
          <a:p>
            <a:r>
              <a:rPr lang="en-US" dirty="0"/>
              <a:t>C++ provides a list of standard exceptions defined in &lt;exception&gt; which we can use in our programs</a:t>
            </a:r>
          </a:p>
        </p:txBody>
      </p:sp>
    </p:spTree>
    <p:extLst>
      <p:ext uri="{BB962C8B-B14F-4D97-AF65-F5344CB8AC3E}">
        <p14:creationId xmlns:p14="http://schemas.microsoft.com/office/powerpoint/2010/main" val="1062469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 Standard Exceptions</a:t>
            </a:r>
          </a:p>
        </p:txBody>
      </p:sp>
      <p:pic>
        <p:nvPicPr>
          <p:cNvPr id="4" name="Content Placeholder 3"/>
          <p:cNvPicPr>
            <a:picLocks noGrp="1" noChangeAspect="1"/>
          </p:cNvPicPr>
          <p:nvPr>
            <p:ph idx="1"/>
          </p:nvPr>
        </p:nvPicPr>
        <p:blipFill>
          <a:blip r:embed="rId2"/>
          <a:stretch>
            <a:fillRect/>
          </a:stretch>
        </p:blipFill>
        <p:spPr>
          <a:xfrm>
            <a:off x="3641319" y="1825625"/>
            <a:ext cx="4909362" cy="4351338"/>
          </a:xfrm>
          <a:prstGeom prst="rect">
            <a:avLst/>
          </a:prstGeom>
        </p:spPr>
      </p:pic>
    </p:spTree>
    <p:extLst>
      <p:ext uri="{BB962C8B-B14F-4D97-AF65-F5344CB8AC3E}">
        <p14:creationId xmlns:p14="http://schemas.microsoft.com/office/powerpoint/2010/main" val="32081761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User-Defined Exceptions</a:t>
            </a:r>
          </a:p>
        </p:txBody>
      </p:sp>
      <p:sp>
        <p:nvSpPr>
          <p:cNvPr id="3" name="Content Placeholder 2"/>
          <p:cNvSpPr>
            <a:spLocks noGrp="1"/>
          </p:cNvSpPr>
          <p:nvPr>
            <p:ph idx="1"/>
          </p:nvPr>
        </p:nvSpPr>
        <p:spPr/>
        <p:txBody>
          <a:bodyPr/>
          <a:lstStyle/>
          <a:p>
            <a:r>
              <a:rPr lang="en-US" dirty="0"/>
              <a:t>The C++ </a:t>
            </a:r>
            <a:r>
              <a:rPr lang="en-US" dirty="0" err="1"/>
              <a:t>std</a:t>
            </a:r>
            <a:r>
              <a:rPr lang="en-US" dirty="0"/>
              <a:t>::exception class allows us to define objects that can be thrown as exceptions. This class has been defined in the &lt;exception&gt; header. The class provides us with a virtual member function named what.</a:t>
            </a:r>
          </a:p>
          <a:p>
            <a:r>
              <a:rPr lang="en-US" dirty="0"/>
              <a:t>This function returns a null-terminated character sequence of type char *. We can overwrite it in derived classes to have an exception description.</a:t>
            </a:r>
          </a:p>
          <a:p>
            <a:pPr marL="0" indent="0">
              <a:buNone/>
            </a:pPr>
            <a:endParaRPr lang="en-US" dirty="0"/>
          </a:p>
        </p:txBody>
      </p:sp>
    </p:spTree>
    <p:extLst>
      <p:ext uri="{BB962C8B-B14F-4D97-AF65-F5344CB8AC3E}">
        <p14:creationId xmlns:p14="http://schemas.microsoft.com/office/powerpoint/2010/main" val="35068751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B75C-9342-2C03-E9A0-42DFACC94A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1AF870-3BF1-2090-2A56-5DDB045BD793}"/>
              </a:ext>
            </a:extLst>
          </p:cNvPr>
          <p:cNvSpPr>
            <a:spLocks noGrp="1"/>
          </p:cNvSpPr>
          <p:nvPr>
            <p:ph idx="1"/>
          </p:nvPr>
        </p:nvSpPr>
        <p:spPr>
          <a:xfrm>
            <a:off x="838200" y="1828778"/>
            <a:ext cx="10515600" cy="4351338"/>
          </a:xfrm>
        </p:spPr>
        <p:txBody>
          <a:bodyPr>
            <a:normAutofit fontScale="40000" lnSpcReduction="20000"/>
          </a:bodyPr>
          <a:lstStyle/>
          <a:p>
            <a:r>
              <a:rPr lang="en-US" dirty="0"/>
              <a:t>#include &lt;iostream&gt;</a:t>
            </a:r>
          </a:p>
          <a:p>
            <a:r>
              <a:rPr lang="en-US" dirty="0"/>
              <a:t>using namespace std;</a:t>
            </a:r>
          </a:p>
          <a:p>
            <a:r>
              <a:rPr lang="en-US" dirty="0"/>
              <a:t>class </a:t>
            </a:r>
            <a:r>
              <a:rPr lang="en-US" dirty="0" err="1"/>
              <a:t>MyException</a:t>
            </a:r>
            <a:r>
              <a:rPr lang="en-US" dirty="0"/>
              <a:t> {</a:t>
            </a:r>
          </a:p>
          <a:p>
            <a:r>
              <a:rPr lang="en-US" dirty="0"/>
              <a:t>public:</a:t>
            </a:r>
          </a:p>
          <a:p>
            <a:r>
              <a:rPr lang="en-US" dirty="0"/>
              <a:t>    const char* what() const {</a:t>
            </a:r>
          </a:p>
          <a:p>
            <a:r>
              <a:rPr lang="en-US" dirty="0"/>
              <a:t>        return "Something went wrong!";</a:t>
            </a:r>
          </a:p>
          <a:p>
            <a:r>
              <a:rPr lang="en-US" dirty="0"/>
              <a:t>    }};</a:t>
            </a:r>
          </a:p>
          <a:p>
            <a:r>
              <a:rPr lang="en-US" dirty="0"/>
              <a:t>int main() {</a:t>
            </a:r>
          </a:p>
          <a:p>
            <a:r>
              <a:rPr lang="en-US" dirty="0"/>
              <a:t>    try {</a:t>
            </a:r>
          </a:p>
          <a:p>
            <a:r>
              <a:rPr lang="en-US" dirty="0"/>
              <a:t>        </a:t>
            </a:r>
            <a:r>
              <a:rPr lang="en-US" dirty="0" err="1"/>
              <a:t>MyException</a:t>
            </a:r>
            <a:r>
              <a:rPr lang="en-US" dirty="0"/>
              <a:t> ex;</a:t>
            </a:r>
          </a:p>
          <a:p>
            <a:r>
              <a:rPr lang="en-US" dirty="0"/>
              <a:t>        throw ex;  // Throwing an object</a:t>
            </a:r>
          </a:p>
          <a:p>
            <a:r>
              <a:rPr lang="en-US" dirty="0"/>
              <a:t>    }</a:t>
            </a:r>
          </a:p>
          <a:p>
            <a:r>
              <a:rPr lang="en-US" dirty="0"/>
              <a:t>    catch (</a:t>
            </a:r>
            <a:r>
              <a:rPr lang="en-US" dirty="0" err="1"/>
              <a:t>MyException</a:t>
            </a:r>
            <a:r>
              <a:rPr lang="en-US" dirty="0"/>
              <a:t>&amp; e) {  // Catching by reference (good practice)</a:t>
            </a:r>
          </a:p>
          <a:p>
            <a:r>
              <a:rPr lang="en-US" dirty="0"/>
              <a:t>        </a:t>
            </a:r>
            <a:r>
              <a:rPr lang="en-US" dirty="0" err="1"/>
              <a:t>cout</a:t>
            </a:r>
            <a:r>
              <a:rPr lang="en-US" dirty="0"/>
              <a:t> &lt;&lt; "Caught an exception: " &lt;&lt; </a:t>
            </a:r>
            <a:r>
              <a:rPr lang="en-US" dirty="0" err="1"/>
              <a:t>e.what</a:t>
            </a:r>
            <a:r>
              <a:rPr lang="en-US" dirty="0"/>
              <a:t>() &lt;&lt; </a:t>
            </a:r>
            <a:r>
              <a:rPr lang="en-US" dirty="0" err="1"/>
              <a:t>endl</a:t>
            </a:r>
            <a:r>
              <a:rPr lang="en-US" dirty="0"/>
              <a:t>;</a:t>
            </a:r>
          </a:p>
          <a:p>
            <a:r>
              <a:rPr lang="en-US" dirty="0"/>
              <a:t>    }</a:t>
            </a:r>
          </a:p>
          <a:p>
            <a:r>
              <a:rPr lang="en-US" dirty="0"/>
              <a:t>    return 0;</a:t>
            </a:r>
          </a:p>
          <a:p>
            <a:r>
              <a:rPr lang="en-US" dirty="0"/>
              <a:t>}</a:t>
            </a:r>
          </a:p>
          <a:p>
            <a:endParaRPr lang="en-US" dirty="0"/>
          </a:p>
        </p:txBody>
      </p:sp>
    </p:spTree>
    <p:extLst>
      <p:ext uri="{BB962C8B-B14F-4D97-AF65-F5344CB8AC3E}">
        <p14:creationId xmlns:p14="http://schemas.microsoft.com/office/powerpoint/2010/main" val="3195832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User-Defined Exceptions</a:t>
            </a:r>
            <a:endParaRPr lang="en-US" dirty="0"/>
          </a:p>
        </p:txBody>
      </p:sp>
      <p:sp>
        <p:nvSpPr>
          <p:cNvPr id="3" name="Content Placeholder 2"/>
          <p:cNvSpPr>
            <a:spLocks noGrp="1"/>
          </p:cNvSpPr>
          <p:nvPr>
            <p:ph idx="1"/>
          </p:nvPr>
        </p:nvSpPr>
        <p:spPr>
          <a:xfrm>
            <a:off x="1027670" y="1512588"/>
            <a:ext cx="10515600" cy="4351338"/>
          </a:xfrm>
        </p:spPr>
        <p:txBody>
          <a:bodyPr>
            <a:normAutofit fontScale="55000" lnSpcReduction="20000"/>
          </a:bodyPr>
          <a:lstStyle/>
          <a:p>
            <a:pPr marL="0" indent="0">
              <a:buNone/>
            </a:pPr>
            <a:r>
              <a:rPr lang="en-US" dirty="0"/>
              <a:t>#include &lt;</a:t>
            </a:r>
            <a:r>
              <a:rPr lang="en-US" dirty="0" err="1"/>
              <a:t>iostream</a:t>
            </a:r>
            <a:r>
              <a:rPr lang="en-US" dirty="0"/>
              <a:t>&gt;</a:t>
            </a:r>
          </a:p>
          <a:p>
            <a:pPr marL="0" indent="0">
              <a:buNone/>
            </a:pPr>
            <a:r>
              <a:rPr lang="en-US" dirty="0"/>
              <a:t>#include &lt;exception&gt;</a:t>
            </a:r>
          </a:p>
          <a:p>
            <a:pPr marL="0" indent="0">
              <a:buNone/>
            </a:pPr>
            <a:r>
              <a:rPr lang="en-US" dirty="0"/>
              <a:t>using namespace </a:t>
            </a:r>
            <a:r>
              <a:rPr lang="en-US" dirty="0" err="1"/>
              <a:t>std</a:t>
            </a:r>
            <a:r>
              <a:rPr lang="en-US" dirty="0"/>
              <a:t>;</a:t>
            </a:r>
          </a:p>
          <a:p>
            <a:pPr marL="0" indent="0">
              <a:buNone/>
            </a:pPr>
            <a:r>
              <a:rPr lang="en-US" dirty="0"/>
              <a:t>class </a:t>
            </a:r>
            <a:r>
              <a:rPr lang="en-US" dirty="0" err="1"/>
              <a:t>newException</a:t>
            </a:r>
            <a:r>
              <a:rPr lang="en-US" dirty="0"/>
              <a:t> : public exception{</a:t>
            </a:r>
          </a:p>
          <a:p>
            <a:pPr marL="0" indent="0">
              <a:buNone/>
            </a:pPr>
            <a:r>
              <a:rPr lang="en-US" dirty="0"/>
              <a:t>	virtual </a:t>
            </a:r>
            <a:r>
              <a:rPr lang="en-US" dirty="0" err="1"/>
              <a:t>const</a:t>
            </a:r>
            <a:r>
              <a:rPr lang="en-US" dirty="0"/>
              <a:t> char* what() </a:t>
            </a:r>
            <a:r>
              <a:rPr lang="en-US" dirty="0" err="1"/>
              <a:t>const</a:t>
            </a:r>
            <a:r>
              <a:rPr lang="en-US" dirty="0"/>
              <a:t> throw()//We can overwrite the what() function of the exception header file to define our exceptions.	</a:t>
            </a:r>
          </a:p>
          <a:p>
            <a:pPr marL="0" indent="0">
              <a:buNone/>
            </a:pPr>
            <a:r>
              <a:rPr lang="en-US" dirty="0"/>
              <a:t>{</a:t>
            </a:r>
          </a:p>
          <a:p>
            <a:pPr marL="0" indent="0">
              <a:buNone/>
            </a:pPr>
            <a:r>
              <a:rPr lang="en-US" dirty="0"/>
              <a:t>		return "</a:t>
            </a:r>
            <a:r>
              <a:rPr lang="en-US" dirty="0" err="1"/>
              <a:t>newException</a:t>
            </a:r>
            <a:r>
              <a:rPr lang="en-US" dirty="0"/>
              <a:t> occurred";	}</a:t>
            </a:r>
          </a:p>
          <a:p>
            <a:pPr marL="0" indent="0">
              <a:buNone/>
            </a:pPr>
            <a:r>
              <a:rPr lang="en-US" dirty="0"/>
              <a:t>} </a:t>
            </a:r>
            <a:r>
              <a:rPr lang="en-US" dirty="0" err="1"/>
              <a:t>newex</a:t>
            </a:r>
            <a:r>
              <a:rPr lang="en-US" dirty="0"/>
              <a:t>;</a:t>
            </a:r>
          </a:p>
          <a:p>
            <a:pPr marL="0" indent="0">
              <a:buNone/>
            </a:pPr>
            <a:r>
              <a:rPr lang="en-US" dirty="0" err="1"/>
              <a:t>int</a:t>
            </a:r>
            <a:r>
              <a:rPr lang="en-US" dirty="0"/>
              <a:t> main() {</a:t>
            </a:r>
          </a:p>
          <a:p>
            <a:pPr marL="0" indent="0">
              <a:buNone/>
            </a:pPr>
            <a:r>
              <a:rPr lang="en-US" dirty="0"/>
              <a:t>try {</a:t>
            </a:r>
          </a:p>
          <a:p>
            <a:pPr marL="0" indent="0">
              <a:buNone/>
            </a:pPr>
            <a:r>
              <a:rPr lang="en-US" dirty="0"/>
              <a:t>		throw </a:t>
            </a:r>
            <a:r>
              <a:rPr lang="en-US" dirty="0" err="1"/>
              <a:t>newex</a:t>
            </a:r>
            <a:r>
              <a:rPr lang="en-US" dirty="0"/>
              <a:t>;		}</a:t>
            </a:r>
          </a:p>
          <a:p>
            <a:pPr marL="0" indent="0">
              <a:buNone/>
            </a:pPr>
            <a:r>
              <a:rPr lang="en-US" dirty="0"/>
              <a:t>	catch (exception&amp; ex) {</a:t>
            </a:r>
          </a:p>
          <a:p>
            <a:pPr marL="0" indent="0">
              <a:buNone/>
            </a:pPr>
            <a:r>
              <a:rPr lang="en-US" dirty="0"/>
              <a:t>		</a:t>
            </a:r>
            <a:r>
              <a:rPr lang="en-US" dirty="0" err="1"/>
              <a:t>cout</a:t>
            </a:r>
            <a:r>
              <a:rPr lang="en-US" dirty="0"/>
              <a:t> &lt;&lt; </a:t>
            </a:r>
            <a:r>
              <a:rPr lang="en-US" dirty="0" err="1"/>
              <a:t>ex.what</a:t>
            </a:r>
            <a:r>
              <a:rPr lang="en-US" dirty="0"/>
              <a:t>() &lt;&lt; '\n';	}</a:t>
            </a:r>
          </a:p>
          <a:p>
            <a:pPr marL="0" indent="0">
              <a:buNone/>
            </a:pPr>
            <a:r>
              <a:rPr lang="en-US" dirty="0"/>
              <a:t>	return 0;	}</a:t>
            </a:r>
          </a:p>
        </p:txBody>
      </p:sp>
    </p:spTree>
    <p:extLst>
      <p:ext uri="{BB962C8B-B14F-4D97-AF65-F5344CB8AC3E}">
        <p14:creationId xmlns:p14="http://schemas.microsoft.com/office/powerpoint/2010/main" val="155401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Output?</a:t>
            </a:r>
          </a:p>
        </p:txBody>
      </p:sp>
      <p:pic>
        <p:nvPicPr>
          <p:cNvPr id="4" name="Content Placeholder 3"/>
          <p:cNvPicPr>
            <a:picLocks noGrp="1" noChangeAspect="1"/>
          </p:cNvPicPr>
          <p:nvPr>
            <p:ph idx="1"/>
          </p:nvPr>
        </p:nvPicPr>
        <p:blipFill>
          <a:blip r:embed="rId2"/>
          <a:stretch>
            <a:fillRect/>
          </a:stretch>
        </p:blipFill>
        <p:spPr>
          <a:xfrm>
            <a:off x="838200" y="2353850"/>
            <a:ext cx="10515600" cy="3294888"/>
          </a:xfrm>
          <a:prstGeom prst="rect">
            <a:avLst/>
          </a:prstGeom>
        </p:spPr>
      </p:pic>
    </p:spTree>
    <p:extLst>
      <p:ext uri="{BB962C8B-B14F-4D97-AF65-F5344CB8AC3E}">
        <p14:creationId xmlns:p14="http://schemas.microsoft.com/office/powerpoint/2010/main" val="3891501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Exceptions</a:t>
            </a:r>
            <a:endParaRPr lang="en-US" dirty="0"/>
          </a:p>
        </p:txBody>
      </p:sp>
      <p:sp>
        <p:nvSpPr>
          <p:cNvPr id="3" name="Content Placeholder 2"/>
          <p:cNvSpPr>
            <a:spLocks noGrp="1"/>
          </p:cNvSpPr>
          <p:nvPr>
            <p:ph idx="1"/>
          </p:nvPr>
        </p:nvSpPr>
        <p:spPr/>
        <p:txBody>
          <a:bodyPr/>
          <a:lstStyle/>
          <a:p>
            <a:r>
              <a:rPr lang="en-US" dirty="0"/>
              <a:t>Exception handling in C++ provides you with a way of handling unexpected circumstances like runtime errors. So whenever an unexpected circumstance occurs, the program control is transferred to special functions known as handlers.</a:t>
            </a:r>
          </a:p>
          <a:p>
            <a:r>
              <a:rPr lang="en-US" dirty="0"/>
              <a:t>An </a:t>
            </a:r>
            <a:r>
              <a:rPr lang="en-US" i="1" dirty="0"/>
              <a:t>exception is an abnormal </a:t>
            </a:r>
            <a:r>
              <a:rPr lang="en-US" dirty="0"/>
              <a:t>condition that arises in a code sequence at run time</a:t>
            </a:r>
          </a:p>
          <a:p>
            <a:r>
              <a:rPr lang="en-US" dirty="0"/>
              <a:t>In other words, an exception is a run-time error</a:t>
            </a:r>
          </a:p>
          <a:p>
            <a:pPr marL="0" indent="0">
              <a:buNone/>
            </a:pPr>
            <a:endParaRPr lang="en-US" dirty="0"/>
          </a:p>
        </p:txBody>
      </p:sp>
    </p:spTree>
    <p:extLst>
      <p:ext uri="{BB962C8B-B14F-4D97-AF65-F5344CB8AC3E}">
        <p14:creationId xmlns:p14="http://schemas.microsoft.com/office/powerpoint/2010/main" val="15992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Handlers</a:t>
            </a:r>
          </a:p>
        </p:txBody>
      </p:sp>
      <p:sp>
        <p:nvSpPr>
          <p:cNvPr id="3" name="Content Placeholder 2"/>
          <p:cNvSpPr>
            <a:spLocks noGrp="1"/>
          </p:cNvSpPr>
          <p:nvPr>
            <p:ph idx="1"/>
          </p:nvPr>
        </p:nvSpPr>
        <p:spPr/>
        <p:txBody>
          <a:bodyPr/>
          <a:lstStyle/>
          <a:p>
            <a:r>
              <a:rPr lang="en-US" dirty="0"/>
              <a:t>Exceptions provide a way to transfer control from one part of a program to another. C++ exception handling is built upon three keywords:</a:t>
            </a:r>
          </a:p>
          <a:p>
            <a:r>
              <a:rPr lang="en-US" dirty="0"/>
              <a:t> </a:t>
            </a:r>
            <a:r>
              <a:rPr lang="en-US" b="1" dirty="0"/>
              <a:t>try, </a:t>
            </a:r>
          </a:p>
          <a:p>
            <a:r>
              <a:rPr lang="en-US" b="1" dirty="0"/>
              <a:t>catch,</a:t>
            </a:r>
            <a:r>
              <a:rPr lang="en-US" dirty="0"/>
              <a:t> and </a:t>
            </a:r>
          </a:p>
          <a:p>
            <a:r>
              <a:rPr lang="en-US" b="1" dirty="0"/>
              <a:t>throw</a:t>
            </a:r>
            <a:r>
              <a:rPr lang="en-US" dirty="0"/>
              <a:t>.</a:t>
            </a:r>
          </a:p>
        </p:txBody>
      </p:sp>
    </p:spTree>
    <p:extLst>
      <p:ext uri="{BB962C8B-B14F-4D97-AF65-F5344CB8AC3E}">
        <p14:creationId xmlns:p14="http://schemas.microsoft.com/office/powerpoint/2010/main" val="191662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Handlers</a:t>
            </a:r>
          </a:p>
        </p:txBody>
      </p:sp>
      <p:sp>
        <p:nvSpPr>
          <p:cNvPr id="3" name="Content Placeholder 2"/>
          <p:cNvSpPr>
            <a:spLocks noGrp="1"/>
          </p:cNvSpPr>
          <p:nvPr>
            <p:ph idx="1"/>
          </p:nvPr>
        </p:nvSpPr>
        <p:spPr/>
        <p:txBody>
          <a:bodyPr/>
          <a:lstStyle/>
          <a:p>
            <a:r>
              <a:rPr lang="en-US" b="1" dirty="0"/>
              <a:t>throw</a:t>
            </a:r>
            <a:r>
              <a:rPr lang="en-US" dirty="0"/>
              <a:t>- when a program encounters a problem, it throws an exception. The throw keyword helps the program perform the throw.</a:t>
            </a:r>
          </a:p>
          <a:p>
            <a:r>
              <a:rPr lang="en-US" b="1" dirty="0"/>
              <a:t>catch</a:t>
            </a:r>
            <a:r>
              <a:rPr lang="en-US" dirty="0"/>
              <a:t>- a program uses an exception handler to catch an exception. It is added to the section of a program where you need to handle the problem. It's done using the catch keyword.</a:t>
            </a:r>
          </a:p>
          <a:p>
            <a:r>
              <a:rPr lang="en-US" b="1" dirty="0"/>
              <a:t>try</a:t>
            </a:r>
            <a:r>
              <a:rPr lang="en-US" dirty="0"/>
              <a:t>- the try block identifies the code block for which certain exceptions will be activated. It should be followed by one/more catch blocks.</a:t>
            </a:r>
          </a:p>
          <a:p>
            <a:pPr marL="0" indent="0">
              <a:buNone/>
            </a:pPr>
            <a:endParaRPr lang="en-US" dirty="0"/>
          </a:p>
        </p:txBody>
      </p:sp>
    </p:spTree>
    <p:extLst>
      <p:ext uri="{BB962C8B-B14F-4D97-AF65-F5344CB8AC3E}">
        <p14:creationId xmlns:p14="http://schemas.microsoft.com/office/powerpoint/2010/main" val="65526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Catching Exceptions</a:t>
            </a:r>
          </a:p>
        </p:txBody>
      </p:sp>
      <p:sp>
        <p:nvSpPr>
          <p:cNvPr id="3" name="Content Placeholder 2"/>
          <p:cNvSpPr>
            <a:spLocks noGrp="1"/>
          </p:cNvSpPr>
          <p:nvPr>
            <p:ph idx="1"/>
          </p:nvPr>
        </p:nvSpPr>
        <p:spPr/>
        <p:txBody>
          <a:bodyPr/>
          <a:lstStyle/>
          <a:p>
            <a:r>
              <a:rPr lang="en-US" dirty="0"/>
              <a:t>The </a:t>
            </a:r>
            <a:r>
              <a:rPr lang="en-US" b="1" dirty="0"/>
              <a:t>catch</a:t>
            </a:r>
            <a:r>
              <a:rPr lang="en-US" dirty="0"/>
              <a:t> block following the </a:t>
            </a:r>
            <a:r>
              <a:rPr lang="en-US" b="1" dirty="0"/>
              <a:t>try</a:t>
            </a:r>
            <a:r>
              <a:rPr lang="en-US" dirty="0"/>
              <a:t> block catches any exception. You can specify what type of exception you want to catch and this is determined by the exception declaration that appears in parentheses following the keyword catch.</a:t>
            </a:r>
          </a:p>
          <a:p>
            <a:r>
              <a:rPr lang="en-US" dirty="0"/>
              <a:t>try {</a:t>
            </a:r>
          </a:p>
          <a:p>
            <a:r>
              <a:rPr lang="en-US" dirty="0"/>
              <a:t>   // protected code</a:t>
            </a:r>
          </a:p>
          <a:p>
            <a:r>
              <a:rPr lang="en-US" dirty="0"/>
              <a:t>} catch( </a:t>
            </a:r>
            <a:r>
              <a:rPr lang="en-US" dirty="0" err="1"/>
              <a:t>ExceptionName</a:t>
            </a:r>
            <a:r>
              <a:rPr lang="en-US" dirty="0"/>
              <a:t> exception1 ) {</a:t>
            </a:r>
          </a:p>
          <a:p>
            <a:r>
              <a:rPr lang="en-US" dirty="0"/>
              <a:t>  // code to handle </a:t>
            </a:r>
            <a:r>
              <a:rPr lang="en-US" dirty="0" err="1"/>
              <a:t>ExceptionName</a:t>
            </a:r>
            <a:r>
              <a:rPr lang="en-US" dirty="0"/>
              <a:t> exception</a:t>
            </a:r>
          </a:p>
          <a:p>
            <a:r>
              <a:rPr lang="en-US" dirty="0"/>
              <a:t>}</a:t>
            </a:r>
          </a:p>
        </p:txBody>
      </p:sp>
    </p:spTree>
    <p:extLst>
      <p:ext uri="{BB962C8B-B14F-4D97-AF65-F5344CB8AC3E}">
        <p14:creationId xmlns:p14="http://schemas.microsoft.com/office/powerpoint/2010/main" val="67852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3020</TotalTime>
  <Words>2618</Words>
  <Application>Microsoft Office PowerPoint</Application>
  <PresentationFormat>Widescreen</PresentationFormat>
  <Paragraphs>356</Paragraphs>
  <Slides>45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Aptos</vt:lpstr>
      <vt:lpstr>Arial</vt:lpstr>
      <vt:lpstr>Calibri</vt:lpstr>
      <vt:lpstr>Calibri Light</vt:lpstr>
      <vt:lpstr>Office Theme</vt:lpstr>
      <vt:lpstr>Object-oriented Programming</vt:lpstr>
      <vt:lpstr>Output?</vt:lpstr>
      <vt:lpstr>PowerPoint Presentation</vt:lpstr>
      <vt:lpstr>PowerPoint Presentation</vt:lpstr>
      <vt:lpstr>Output?</vt:lpstr>
      <vt:lpstr>Exceptions</vt:lpstr>
      <vt:lpstr>Handlers</vt:lpstr>
      <vt:lpstr>Handlers</vt:lpstr>
      <vt:lpstr>Catching Exceptions</vt:lpstr>
      <vt:lpstr>Throwing Exceptions</vt:lpstr>
      <vt:lpstr>try</vt:lpstr>
      <vt:lpstr>throw</vt:lpstr>
      <vt:lpstr>Catching Exceptions</vt:lpstr>
      <vt:lpstr>Example</vt:lpstr>
      <vt:lpstr>Example</vt:lpstr>
      <vt:lpstr>PowerPoint Presentation</vt:lpstr>
      <vt:lpstr>Exception Handling Checklist</vt:lpstr>
      <vt:lpstr>flow of execution of try/catch blocks.</vt:lpstr>
      <vt:lpstr>flow of execution of try/catch blocks.</vt:lpstr>
      <vt:lpstr>flow of execution of try/catch blocks.</vt:lpstr>
      <vt:lpstr>Without catch</vt:lpstr>
      <vt:lpstr>Without catch</vt:lpstr>
      <vt:lpstr>Multiple catch Clauses</vt:lpstr>
      <vt:lpstr>Multiple catch Clauses</vt:lpstr>
      <vt:lpstr>Multiple catch Clauses</vt:lpstr>
      <vt:lpstr>Multiple catch Clauses</vt:lpstr>
      <vt:lpstr>catch all block</vt:lpstr>
      <vt:lpstr>catch all block</vt:lpstr>
      <vt:lpstr>PowerPoint Presentation</vt:lpstr>
      <vt:lpstr>PowerPoint Presentation</vt:lpstr>
      <vt:lpstr>Correct version</vt:lpstr>
      <vt:lpstr>output</vt:lpstr>
      <vt:lpstr>Purpose of rethrow; </vt:lpstr>
      <vt:lpstr>Simple C++ Program for Rethrowing Exception Handling in Function</vt:lpstr>
      <vt:lpstr>PowerPoint Presentation</vt:lpstr>
      <vt:lpstr>PowerPoint Presentation</vt:lpstr>
      <vt:lpstr>PowerPoint Presentation</vt:lpstr>
      <vt:lpstr>Output?</vt:lpstr>
      <vt:lpstr>PowerPoint Presentation</vt:lpstr>
      <vt:lpstr>C++ Standard Exceptions</vt:lpstr>
      <vt:lpstr>C++ Standard Exceptions</vt:lpstr>
      <vt:lpstr>C++ Standard Exceptions</vt:lpstr>
      <vt:lpstr>User-Defined Exceptions</vt:lpstr>
      <vt:lpstr>PowerPoint Presentation</vt:lpstr>
      <vt:lpstr>User-Defined Exceptions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Nida Munawar</dc:creator>
  <cp:lastModifiedBy>Jahanzeb Mukhtar</cp:lastModifiedBy>
  <cp:revision>14</cp:revision>
  <dcterms:created xsi:type="dcterms:W3CDTF">2021-05-18T06:55:23Z</dcterms:created>
  <dcterms:modified xsi:type="dcterms:W3CDTF">2025-04-29T06:01:00Z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2025-04-27T05:21:54Z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af56bd47-835b-443d-9efc-9b5e54a6a155</vt:lpwstr>
  </property>
  <property fmtid="{D5CDD505-2E9C-101B-9397-08002B2CF9AE}" pid="7" name="MSIP_Label_defa4170-0d19-0005-0004-bc88714345d2_ActionId">
    <vt:lpwstr>51eb0c16-b3a6-4e14-9c22-2cc4faed8660</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