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6" r:id="rId10"/>
    <p:sldId id="263" r:id="rId11"/>
    <p:sldId id="264" r:id="rId12"/>
  </p:sldIdLst>
  <p:sldSz cx="18288000" cy="10287000"/>
  <p:notesSz cx="6858000" cy="9144000"/>
  <p:embeddedFontLst>
    <p:embeddedFont>
      <p:font typeface="Arimo" panose="020B0604020202020204" charset="0"/>
      <p:regular r:id="rId14"/>
    </p:embeddedFont>
    <p:embeddedFont>
      <p:font typeface="Arimo Bold" panose="020B0604020202020204" charset="0"/>
      <p:regular r:id="rId15"/>
    </p:embeddedFont>
    <p:embeddedFont>
      <p:font typeface="Arimo Bold Italics" panose="020B0604020202020204" charset="0"/>
      <p:regular r:id="rId16"/>
    </p:embeddedFont>
    <p:embeddedFont>
      <p:font typeface="HK Grotesk" panose="020B0604020202020204" charset="0"/>
      <p:regular r:id="rId17"/>
    </p:embeddedFont>
    <p:embeddedFont>
      <p:font typeface="HK Grotesk Bold" panose="020B0604020202020204" charset="0"/>
      <p:regular r:id="rId18"/>
    </p:embeddedFont>
    <p:embeddedFont>
      <p:font typeface="HK Grotesk Light" panose="020B0604020202020204" charset="0"/>
      <p:regular r:id="rId19"/>
    </p:embeddedFont>
    <p:embeddedFont>
      <p:font typeface="HK Grotesk Semi-Bold" panose="020B0604020202020204" charset="0"/>
      <p:regular r:id="rId20"/>
    </p:embeddedFont>
    <p:embeddedFont>
      <p:font typeface="Inter Medium" panose="020B0604020202020204" charset="0"/>
      <p:regular r:id="rId21"/>
    </p:embeddedFont>
    <p:embeddedFont>
      <p:font typeface="Montserrat Medium" panose="00000600000000000000" pitchFamily="2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172" autoAdjust="0"/>
  </p:normalViewPr>
  <p:slideViewPr>
    <p:cSldViewPr>
      <p:cViewPr>
        <p:scale>
          <a:sx n="30" d="100"/>
          <a:sy n="30" d="100"/>
        </p:scale>
        <p:origin x="139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7C748202-1992-4B63-8186-2B69EB8B42D8}" type="datetimeFigureOut">
              <a:rPr lang="en-IL" smtClean="0"/>
              <a:t>02/12/2024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48929377-8013-4FBA-86AB-9B17F8D9847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807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אפליקציית אינטרנט עם כל התכונות המיועדת לניהול עסקאות פיננסיות יומיומיות. הוא מציע חווית משתמש חלקה ואינטואיטיבית</a:t>
            </a:r>
            <a:br>
              <a:rPr lang="en-US" dirty="0"/>
            </a:br>
            <a:r>
              <a:rPr lang="he-IL" dirty="0"/>
              <a:t>צור חשבון והתחבר בצורה מאובטחת.</a:t>
            </a:r>
          </a:p>
          <a:p>
            <a:r>
              <a:rPr lang="he-IL" dirty="0"/>
              <a:t>שלח וקבל תשלומים בקלות בין משתמשים.</a:t>
            </a:r>
          </a:p>
          <a:p>
            <a:r>
              <a:rPr lang="he-IL" dirty="0"/>
              <a:t>עקוב אחר היסטוריית עסקאות כדי להישאר בעניינים הכלכליים שלהם.</a:t>
            </a:r>
          </a:p>
          <a:p>
            <a:r>
              <a:rPr lang="he-IL" dirty="0"/>
              <a:t>נהל אנשי קשר להעברות מהירות וללא בעיות.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29377-8013-4FBA-86AB-9B17F8D98477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404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br>
              <a:rPr lang="en-US" b="1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r" rt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היא ספרייה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Library)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לפיתוח ממשקי משתמש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UI)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שפותחה על ידי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Facebook. React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מאפשרת ליצור רכיבים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Components)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שניתנים לשימוש חוזר, לניהול דינמי של נתונים בממשק בצורה יעילה ומהירה, ולבנייה של אפליקציות אינטראקטיביות.</a:t>
            </a:r>
            <a:endParaRPr lang="he-IL" b="0" dirty="0">
              <a:effectLst/>
            </a:endParaRPr>
          </a:p>
          <a:p>
            <a:endParaRPr lang="he-IL" dirty="0"/>
          </a:p>
          <a:p>
            <a:pPr algn="r" rtl="1">
              <a:spcBef>
                <a:spcPts val="1400"/>
              </a:spcBef>
              <a:spcAft>
                <a:spcPts val="400"/>
              </a:spcAft>
            </a:pPr>
            <a:br>
              <a:rPr lang="he-IL" dirty="0"/>
            </a:b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מה זה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Safety?</a:t>
            </a:r>
            <a:endParaRPr lang="en-US" b="1" dirty="0">
              <a:effectLst/>
            </a:endParaRPr>
          </a:p>
          <a:p>
            <a:pPr algn="r" rtl="1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Safety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היא היכולת של השפה לבדוק מראש (בזמן קומפילציה) האם הקוד משתמש בסוגי הנתונים בצורה נכונה. למשל:</a:t>
            </a:r>
            <a:endParaRPr lang="he-IL" b="0" dirty="0">
              <a:effectLst/>
            </a:endParaRPr>
          </a:p>
          <a:p>
            <a:pPr algn="r" rtl="1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מונעת חישוב מתמטי על מחרוזת.</a:t>
            </a:r>
          </a:p>
          <a:p>
            <a:pPr algn="r" rtl="1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מזהה ניסיונות לגשת למתודות או מאפיינים שאינם קיימים על אובייקט.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Express.js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הוא </a:t>
            </a:r>
            <a:r>
              <a:rPr lang="he-I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פריימוורק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עבור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Node.js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שמטרתו להקל על יצירת אפליקציות ווב ו-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בצורה מהירה וקלילה.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Express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מספק מגוון כלים ותכנים לעבודה עם בקשות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HTTP,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ניהול מסלולים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routes),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וטיפול בתגובות מהשרת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800" b="1" dirty="0"/>
              <a:t> Express.js </a:t>
            </a:r>
            <a:r>
              <a:rPr lang="he-IL" sz="2800" b="1" dirty="0"/>
              <a:t>הוא מסגרת (</a:t>
            </a:r>
            <a:r>
              <a:rPr lang="en-US" sz="2800" b="1" dirty="0"/>
              <a:t>framework) </a:t>
            </a:r>
            <a:r>
              <a:rPr lang="he-IL" sz="2800" b="1" dirty="0"/>
              <a:t>פופולרית לפיתוח אפליקציות ווב ו-</a:t>
            </a:r>
            <a:r>
              <a:rPr lang="en-US" sz="2800" b="1" dirty="0"/>
              <a:t>APIs </a:t>
            </a:r>
            <a:r>
              <a:rPr lang="he-IL" sz="2800" b="1" dirty="0"/>
              <a:t>בצד השרת ב-</a:t>
            </a:r>
            <a:r>
              <a:rPr lang="en-US" sz="2800" b="1" dirty="0"/>
              <a:t>Node.js. Express </a:t>
            </a:r>
            <a:r>
              <a:rPr lang="he-IL" sz="2800" b="1" dirty="0"/>
              <a:t>מספקת כלים פשוטים ויעילים לבניית שרתים, ניהול בקשות </a:t>
            </a:r>
            <a:r>
              <a:rPr lang="en-US" sz="2800" b="1" dirty="0"/>
              <a:t>HTTP, </a:t>
            </a:r>
            <a:r>
              <a:rPr lang="he-IL" sz="2800" b="1" dirty="0"/>
              <a:t>ויצירת </a:t>
            </a:r>
            <a:r>
              <a:rPr lang="he-IL" sz="2800" b="1" dirty="0" err="1"/>
              <a:t>רוטים</a:t>
            </a:r>
            <a:r>
              <a:rPr lang="he-IL" sz="2800" b="1" dirty="0"/>
              <a:t> (</a:t>
            </a:r>
            <a:r>
              <a:rPr lang="en-US" sz="2800" b="1" dirty="0"/>
              <a:t>routes).</a:t>
            </a:r>
          </a:p>
          <a:p>
            <a:endParaRPr lang="he-IL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Lowdb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היא פתרון מעולה לפרויקטים קטנים או עבור אפליקציות שדורשות אחסון נתונים בצורה פשוטה ומהירה, ללא הצורך במערכת מסד נתונים מלאה.</a:t>
            </a:r>
            <a:r>
              <a:rPr lang="ar-S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המאפשרת לאחסן נתונים בקובץ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ללא הצורך בהתקנה או ניהול של מערכת מסד נתונים מלאה</a:t>
            </a:r>
            <a:br>
              <a:rPr lang="ar-S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ar-S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Node.js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מאפשרת להריץ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בצד השרת ומספקת ביצועים מהירים ויכולת עבודה עם הרבה בקשות במקביל בצורה יעילה. היא פופולרית בקרב מפתחי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ומאפשרת פיתוח אפליקציות ווב </a:t>
            </a:r>
            <a:r>
              <a:rPr lang="he-I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בסטאק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אחד.</a:t>
            </a:r>
          </a:p>
          <a:p>
            <a:pPr algn="r" rtl="1">
              <a:spcBef>
                <a:spcPts val="1200"/>
              </a:spcBef>
              <a:spcAft>
                <a:spcPts val="1200"/>
              </a:spcAft>
            </a:pPr>
            <a:endParaRPr lang="he-IL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>
              <a:spcBef>
                <a:spcPts val="1200"/>
              </a:spcBef>
              <a:spcAft>
                <a:spcPts val="1200"/>
              </a:spcAft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\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Yarn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היא מערכת לניהול חבילות ותלויות עבור פרויקטים ב-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JavaScript.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היא נוצרה על ידי </a:t>
            </a:r>
            <a:r>
              <a:rPr lang="he-I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פייסבוק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ומיועדת להיות תחליף ל-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NPM (Node Package Manager), 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עם שיפורים ביעילות וביצועים.</a:t>
            </a:r>
            <a:endParaRPr lang="he-IL" sz="2800" b="0" dirty="0">
              <a:effectLst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800" dirty="0"/>
              <a:t>ניהול חבילות הוא תהליך שמנהל את החבילות (ספריות, כלים וכו') שבהן משתמשים בפרויקט, ומבטיח שהן מעודכנות ונמצאות בגרסה הנכונה.</a:t>
            </a:r>
          </a:p>
          <a:p>
            <a:br>
              <a:rPr lang="ar-S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e-IL" sz="2800" b="0" dirty="0">
              <a:effectLst/>
            </a:endParaRPr>
          </a:p>
          <a:p>
            <a:br>
              <a:rPr lang="he-IL" sz="2800" dirty="0"/>
            </a:br>
            <a:endParaRPr lang="he-IL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29377-8013-4FBA-86AB-9B17F8D98477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098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אימות משתמש: אימות כניסה מאובטחת וגישה לחשבון.</a:t>
            </a:r>
          </a:p>
          <a:p>
            <a:r>
              <a:rPr lang="he-IL" dirty="0"/>
              <a:t>פונקציונליות עסקה: הבטחת יצירה, שליחה ומעקב חלקים של תשלומים.</a:t>
            </a:r>
          </a:p>
          <a:p>
            <a:r>
              <a:rPr lang="he-IL" dirty="0"/>
              <a:t>תאימות בין דפדפנים: בדיקת ביצועים עקביים ב-</a:t>
            </a:r>
            <a:r>
              <a:rPr lang="en-US" dirty="0"/>
              <a:t>Chrome </a:t>
            </a:r>
            <a:r>
              <a:rPr lang="he-IL" dirty="0"/>
              <a:t>וב-</a:t>
            </a:r>
          </a:p>
          <a:p>
            <a:r>
              <a:rPr lang="en-US" dirty="0"/>
              <a:t>Edge.</a:t>
            </a:r>
            <a:r>
              <a:rPr lang="he-IL" dirty="0"/>
              <a:t>התראות: הבטחת התראות משתמש בזמן ומדויק עבור אירועים מרכזיים.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29377-8013-4FBA-86AB-9B17F8D98477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9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dirty="0"/>
              <a:t>בדיקות פונקציונאליות</a:t>
            </a:r>
            <a:r>
              <a:rPr lang="he-IL" dirty="0"/>
              <a:t> בודקות אם המערכת פועלת כפי שהיא אמורה לפעול, בעוד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dirty="0"/>
              <a:t>בדיקות לא פונקציונאליות</a:t>
            </a:r>
            <a:r>
              <a:rPr lang="he-IL" dirty="0"/>
              <a:t> בודקות את הביצועים, חווית המשתמש או עמידות המערכת בתנאים שונים.</a:t>
            </a:r>
          </a:p>
          <a:p>
            <a:br>
              <a:rPr lang="en-US" dirty="0"/>
            </a:br>
            <a:r>
              <a:rPr lang="he-IL" dirty="0"/>
              <a:t>מעבר בין דפים יכול להיחשב כבדיקה של </a:t>
            </a:r>
            <a:r>
              <a:rPr lang="en-US" b="1" dirty="0"/>
              <a:t>Performance Testing</a:t>
            </a:r>
            <a:r>
              <a:rPr lang="en-US" dirty="0"/>
              <a:t>, </a:t>
            </a:r>
            <a:r>
              <a:rPr lang="he-IL" dirty="0"/>
              <a:t>במיוחד אם מדובר בזמני טעינה של הדפים או ביכולת המערכת להתמודד עם העומס בזמן המעבר.</a:t>
            </a:r>
          </a:p>
          <a:p>
            <a:r>
              <a:rPr lang="he-IL" dirty="0"/>
              <a:t>כאשר אתה בודק את המהירות שבה הדפים נטענים ומעברים בין דפים שונים בתוך האפליקציה, אתה בודק את ביצועי המערכת. הבדיקות יכולות לכלול:</a:t>
            </a:r>
          </a:p>
          <a:p>
            <a:r>
              <a:rPr lang="en-US" dirty="0"/>
              <a:t> UI/UX: THE COLORS OF THE AMOUNTS</a:t>
            </a:r>
            <a:endParaRPr lang="he-IL" dirty="0"/>
          </a:p>
          <a:p>
            <a:endParaRPr lang="he-IL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29377-8013-4FBA-86AB-9B17F8D98477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005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  <a:p>
            <a:endParaRPr lang="he-IL" dirty="0"/>
          </a:p>
          <a:p>
            <a:r>
              <a:rPr lang="en-US" b="1" dirty="0"/>
              <a:t>Selenium WebDriver</a:t>
            </a:r>
            <a:r>
              <a:rPr lang="en-US" dirty="0"/>
              <a:t>: </a:t>
            </a:r>
            <a:r>
              <a:rPr lang="he-IL" dirty="0"/>
              <a:t>כלי המאפשר אוטומציה של אינטראקציות עם דפדפנים, כלומר, מאפשר להריץ בדיקות אוטומטיות על אתרים ודפים אינטרנטיים, כולל שליחה ולחיצה על כפתורים, ניווט בין דפים ועוד.</a:t>
            </a:r>
          </a:p>
          <a:p>
            <a:r>
              <a:rPr lang="en-US" b="1" dirty="0"/>
              <a:t>Selenium IDE</a:t>
            </a:r>
            <a:r>
              <a:rPr lang="en-US" dirty="0"/>
              <a:t>: </a:t>
            </a:r>
            <a:r>
              <a:rPr lang="he-IL" dirty="0"/>
              <a:t>תוסף לדפדפן שמקליט את פעולות המשתמש באתר ומייצר את הבדיקות באופן אוטומטי. זה טוב לתחילת תהליך הבדיקה ולהבנה של ההתנהגות של האפליקציה.</a:t>
            </a:r>
          </a:p>
          <a:p>
            <a:r>
              <a:rPr lang="en-US" b="1" dirty="0" err="1"/>
              <a:t>Pytest</a:t>
            </a:r>
            <a:r>
              <a:rPr lang="en-US" dirty="0"/>
              <a:t>: </a:t>
            </a:r>
            <a:r>
              <a:rPr lang="he-IL" dirty="0"/>
              <a:t>מסגרת לביצוע בדיקות ב-</a:t>
            </a:r>
            <a:r>
              <a:rPr lang="en-US" dirty="0"/>
              <a:t>Python. </a:t>
            </a:r>
            <a:r>
              <a:rPr lang="he-IL" dirty="0"/>
              <a:t>מאפשרת לכתוב ולהריץ בדיקות בצורה מסודרת ונוחה, עם תמיכה באפשרויות רבות כמו בדיקות יומיומיות, אינטגרציה, וריצה מקבילה.</a:t>
            </a:r>
          </a:p>
          <a:p>
            <a:r>
              <a:rPr lang="en-US" b="1" dirty="0" err="1"/>
              <a:t>Pytest</a:t>
            </a:r>
            <a:r>
              <a:rPr lang="en-US" b="1" dirty="0"/>
              <a:t> HTML</a:t>
            </a:r>
            <a:r>
              <a:rPr lang="en-US" dirty="0"/>
              <a:t>: </a:t>
            </a:r>
            <a:r>
              <a:rPr lang="he-IL" dirty="0"/>
              <a:t>תוסף ל-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he-IL" dirty="0"/>
              <a:t>שמייצר דוחות מפורטים על תוצאות הבדיקות, כולל מידע על הצלחה/כישלון, זמן הריצה, ודיווחים מפורטים שמסייעים בניתוח תוצאות הבדיקות.</a:t>
            </a:r>
          </a:p>
          <a:p>
            <a:endParaRPr lang="he-IL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29377-8013-4FBA-86AB-9B17F8D98477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930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43FFC-DCF7-8B7F-D3F5-DD9EFC63D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3020D0CB-64AA-62B5-BDE8-F24780D6A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4F2CCFA2-7201-DC3A-1D1F-FCA389935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986250A-8006-46AE-E1E3-1D710CB69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29377-8013-4FBA-86AB-9B17F8D98477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614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29377-8013-4FBA-86AB-9B17F8D98477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901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25865" y="2580713"/>
            <a:ext cx="9033435" cy="5125574"/>
            <a:chOff x="0" y="0"/>
            <a:chExt cx="12044580" cy="6834099"/>
          </a:xfrm>
        </p:grpSpPr>
        <p:sp>
          <p:nvSpPr>
            <p:cNvPr id="3" name="TextBox 3"/>
            <p:cNvSpPr txBox="1"/>
            <p:nvPr/>
          </p:nvSpPr>
          <p:spPr>
            <a:xfrm>
              <a:off x="0" y="1221008"/>
              <a:ext cx="12044580" cy="326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 b="1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QA Automation Middle Project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036203"/>
              <a:ext cx="10246721" cy="1797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414042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Abeer Altlalka</a:t>
              </a:r>
            </a:p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414042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B.Sc in Software Engineering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414042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QA Automation Developer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1533768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40"/>
                </a:lnSpc>
                <a:spcBef>
                  <a:spcPct val="0"/>
                </a:spcBef>
              </a:pPr>
              <a:r>
                <a:rPr lang="en-US" sz="3100" dirty="0">
                  <a:solidFill>
                    <a:srgbClr val="414042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Testing for Cypress </a:t>
              </a:r>
              <a:r>
                <a:rPr lang="en-US" sz="3100" dirty="0" err="1">
                  <a:solidFill>
                    <a:srgbClr val="414042"/>
                  </a:solidFill>
                  <a:latin typeface="HK Grotesk"/>
                  <a:ea typeface="HK Grotesk"/>
                  <a:cs typeface="HK Grotesk"/>
                  <a:sym typeface="HK Grotesk"/>
                </a:rPr>
                <a:t>Realworld</a:t>
              </a:r>
              <a:r>
                <a:rPr lang="en-US" sz="3100" dirty="0">
                  <a:solidFill>
                    <a:srgbClr val="414042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App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288309" y="2262903"/>
            <a:ext cx="3938562" cy="5761194"/>
          </a:xfrm>
          <a:custGeom>
            <a:avLst/>
            <a:gdLst/>
            <a:ahLst/>
            <a:cxnLst/>
            <a:rect l="l" t="t" r="r" b="b"/>
            <a:pathLst>
              <a:path w="3938562" h="5761194">
                <a:moveTo>
                  <a:pt x="0" y="0"/>
                </a:moveTo>
                <a:lnTo>
                  <a:pt x="3938562" y="0"/>
                </a:lnTo>
                <a:lnTo>
                  <a:pt x="3938562" y="5761194"/>
                </a:lnTo>
                <a:lnTo>
                  <a:pt x="0" y="5761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7" name="Freeform 7"/>
          <p:cNvSpPr/>
          <p:nvPr/>
        </p:nvSpPr>
        <p:spPr>
          <a:xfrm>
            <a:off x="776235" y="5474381"/>
            <a:ext cx="2481355" cy="2922367"/>
          </a:xfrm>
          <a:custGeom>
            <a:avLst/>
            <a:gdLst/>
            <a:ahLst/>
            <a:cxnLst/>
            <a:rect l="l" t="t" r="r" b="b"/>
            <a:pathLst>
              <a:path w="2481355" h="2922367">
                <a:moveTo>
                  <a:pt x="0" y="0"/>
                </a:moveTo>
                <a:lnTo>
                  <a:pt x="2481355" y="0"/>
                </a:lnTo>
                <a:lnTo>
                  <a:pt x="2481355" y="2922367"/>
                </a:lnTo>
                <a:lnTo>
                  <a:pt x="0" y="292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pic>
        <p:nvPicPr>
          <p:cNvPr id="9" name="תמונה 8" descr="תמונה שמכילה גרפיקה, עיצוב גרפי, גופן, עיצוב&#10;&#10;התיאור נוצר באופן אוטומטי">
            <a:extLst>
              <a:ext uri="{FF2B5EF4-FFF2-40B4-BE49-F238E27FC236}">
                <a16:creationId xmlns:a16="http://schemas.microsoft.com/office/drawing/2014/main" id="{BAAE26CC-F37C-E83D-996E-064C3C9913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874" y="7057165"/>
            <a:ext cx="1490633" cy="2679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52854" y="3467100"/>
            <a:ext cx="8591146" cy="5717574"/>
          </a:xfrm>
          <a:custGeom>
            <a:avLst/>
            <a:gdLst/>
            <a:ahLst/>
            <a:cxnLst/>
            <a:rect l="l" t="t" r="r" b="b"/>
            <a:pathLst>
              <a:path w="7095598" h="4567791">
                <a:moveTo>
                  <a:pt x="0" y="0"/>
                </a:moveTo>
                <a:lnTo>
                  <a:pt x="7095598" y="0"/>
                </a:lnTo>
                <a:lnTo>
                  <a:pt x="7095598" y="4567792"/>
                </a:lnTo>
                <a:lnTo>
                  <a:pt x="0" y="45677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7" name="TextBox 7"/>
          <p:cNvSpPr txBox="1"/>
          <p:nvPr/>
        </p:nvSpPr>
        <p:spPr>
          <a:xfrm>
            <a:off x="1066800" y="1102326"/>
            <a:ext cx="6863264" cy="81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1" dirty="0">
                <a:solidFill>
                  <a:srgbClr val="222A9B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Test Results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FB653A91-BEFC-2215-C04A-A1C1B5BF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49" r="6276"/>
          <a:stretch/>
        </p:blipFill>
        <p:spPr>
          <a:xfrm>
            <a:off x="9573836" y="3438631"/>
            <a:ext cx="8591146" cy="571849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5925800" y="295312"/>
            <a:ext cx="1933091" cy="2158190"/>
            <a:chOff x="0" y="0"/>
            <a:chExt cx="2577454" cy="28775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77454" cy="2752621"/>
            </a:xfrm>
            <a:custGeom>
              <a:avLst/>
              <a:gdLst/>
              <a:ahLst/>
              <a:cxnLst/>
              <a:rect l="l" t="t" r="r" b="b"/>
              <a:pathLst>
                <a:path w="2577454" h="2752621">
                  <a:moveTo>
                    <a:pt x="0" y="0"/>
                  </a:moveTo>
                  <a:lnTo>
                    <a:pt x="2577454" y="0"/>
                  </a:lnTo>
                  <a:lnTo>
                    <a:pt x="2577454" y="2752621"/>
                  </a:lnTo>
                  <a:lnTo>
                    <a:pt x="0" y="2752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L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679430"/>
              <a:ext cx="1017345" cy="1198157"/>
            </a:xfrm>
            <a:custGeom>
              <a:avLst/>
              <a:gdLst/>
              <a:ahLst/>
              <a:cxnLst/>
              <a:rect l="l" t="t" r="r" b="b"/>
              <a:pathLst>
                <a:path w="1017345" h="1198157">
                  <a:moveTo>
                    <a:pt x="0" y="0"/>
                  </a:moveTo>
                  <a:lnTo>
                    <a:pt x="1017345" y="0"/>
                  </a:lnTo>
                  <a:lnTo>
                    <a:pt x="1017345" y="1198158"/>
                  </a:lnTo>
                  <a:lnTo>
                    <a:pt x="0" y="1198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2878" y="5244525"/>
            <a:ext cx="2625991" cy="4114800"/>
          </a:xfrm>
          <a:custGeom>
            <a:avLst/>
            <a:gdLst/>
            <a:ahLst/>
            <a:cxnLst/>
            <a:rect l="l" t="t" r="r" b="b"/>
            <a:pathLst>
              <a:path w="2625991" h="4114800">
                <a:moveTo>
                  <a:pt x="0" y="0"/>
                </a:moveTo>
                <a:lnTo>
                  <a:pt x="2625990" y="0"/>
                </a:lnTo>
                <a:lnTo>
                  <a:pt x="26259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3" name="TextBox 3"/>
          <p:cNvSpPr txBox="1"/>
          <p:nvPr/>
        </p:nvSpPr>
        <p:spPr>
          <a:xfrm>
            <a:off x="4070150" y="3502388"/>
            <a:ext cx="10147697" cy="1605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 b="1" dirty="0">
                <a:solidFill>
                  <a:srgbClr val="222A9B"/>
                </a:solidFill>
                <a:latin typeface="Inter Medium"/>
                <a:ea typeface="Inter Medium"/>
                <a:cs typeface="Inter Medium"/>
                <a:sym typeface="Inter Medium"/>
              </a:rPr>
              <a:t>DEMO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451649" y="5676900"/>
            <a:ext cx="1384697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222A9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7133" y="3762633"/>
            <a:ext cx="6629400" cy="234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7699">
                <a:solidFill>
                  <a:srgbClr val="18211B"/>
                </a:solidFill>
                <a:latin typeface="HK Grotesk"/>
                <a:ea typeface="HK Grotesk"/>
                <a:cs typeface="HK Grotesk"/>
                <a:sym typeface="HK Grotesk"/>
              </a:rPr>
              <a:t>About the</a:t>
            </a:r>
            <a:r>
              <a:rPr lang="en-US" sz="7699" b="1">
                <a:solidFill>
                  <a:srgbClr val="18211B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Website</a:t>
            </a:r>
          </a:p>
        </p:txBody>
      </p:sp>
      <p:sp>
        <p:nvSpPr>
          <p:cNvPr id="3" name="Freeform 3"/>
          <p:cNvSpPr/>
          <p:nvPr/>
        </p:nvSpPr>
        <p:spPr>
          <a:xfrm>
            <a:off x="8431434" y="2334634"/>
            <a:ext cx="8827866" cy="5617733"/>
          </a:xfrm>
          <a:custGeom>
            <a:avLst/>
            <a:gdLst/>
            <a:ahLst/>
            <a:cxnLst/>
            <a:rect l="l" t="t" r="r" b="b"/>
            <a:pathLst>
              <a:path w="8827866" h="5617733">
                <a:moveTo>
                  <a:pt x="0" y="0"/>
                </a:moveTo>
                <a:lnTo>
                  <a:pt x="8827866" y="0"/>
                </a:lnTo>
                <a:lnTo>
                  <a:pt x="8827866" y="5617732"/>
                </a:lnTo>
                <a:lnTo>
                  <a:pt x="0" y="5617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4" name="Freeform 4"/>
          <p:cNvSpPr/>
          <p:nvPr/>
        </p:nvSpPr>
        <p:spPr>
          <a:xfrm>
            <a:off x="10953152" y="4934208"/>
            <a:ext cx="2425839" cy="2856984"/>
          </a:xfrm>
          <a:custGeom>
            <a:avLst/>
            <a:gdLst/>
            <a:ahLst/>
            <a:cxnLst/>
            <a:rect l="l" t="t" r="r" b="b"/>
            <a:pathLst>
              <a:path w="2425839" h="2856984">
                <a:moveTo>
                  <a:pt x="0" y="0"/>
                </a:moveTo>
                <a:lnTo>
                  <a:pt x="2425839" y="0"/>
                </a:lnTo>
                <a:lnTo>
                  <a:pt x="2425839" y="2856984"/>
                </a:lnTo>
                <a:lnTo>
                  <a:pt x="0" y="2856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534" y="524720"/>
            <a:ext cx="10280703" cy="1714362"/>
            <a:chOff x="0" y="318221"/>
            <a:chExt cx="13707605" cy="2285816"/>
          </a:xfrm>
        </p:grpSpPr>
        <p:sp>
          <p:nvSpPr>
            <p:cNvPr id="3" name="TextBox 3"/>
            <p:cNvSpPr txBox="1"/>
            <p:nvPr/>
          </p:nvSpPr>
          <p:spPr>
            <a:xfrm>
              <a:off x="29028" y="318221"/>
              <a:ext cx="13678577" cy="1419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 b="1" dirty="0">
                  <a:solidFill>
                    <a:srgbClr val="222A9B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Cypress Real-World App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25340"/>
              <a:ext cx="13678577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73466" y="4192109"/>
            <a:ext cx="2726215" cy="3753015"/>
            <a:chOff x="0" y="0"/>
            <a:chExt cx="3634954" cy="50040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08759" cy="3842286"/>
            </a:xfrm>
            <a:custGeom>
              <a:avLst/>
              <a:gdLst/>
              <a:ahLst/>
              <a:cxnLst/>
              <a:rect l="l" t="t" r="r" b="b"/>
              <a:pathLst>
                <a:path w="3108759" h="3842286">
                  <a:moveTo>
                    <a:pt x="0" y="0"/>
                  </a:moveTo>
                  <a:lnTo>
                    <a:pt x="3108759" y="0"/>
                  </a:lnTo>
                  <a:lnTo>
                    <a:pt x="3108759" y="3842286"/>
                  </a:lnTo>
                  <a:lnTo>
                    <a:pt x="0" y="3842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L"/>
            </a:p>
          </p:txBody>
        </p:sp>
        <p:sp>
          <p:nvSpPr>
            <p:cNvPr id="7" name="Freeform 7"/>
            <p:cNvSpPr/>
            <p:nvPr/>
          </p:nvSpPr>
          <p:spPr>
            <a:xfrm>
              <a:off x="526195" y="1161733"/>
              <a:ext cx="3108759" cy="3842286"/>
            </a:xfrm>
            <a:custGeom>
              <a:avLst/>
              <a:gdLst/>
              <a:ahLst/>
              <a:cxnLst/>
              <a:rect l="l" t="t" r="r" b="b"/>
              <a:pathLst>
                <a:path w="3108759" h="3842286">
                  <a:moveTo>
                    <a:pt x="0" y="0"/>
                  </a:moveTo>
                  <a:lnTo>
                    <a:pt x="3108759" y="0"/>
                  </a:lnTo>
                  <a:lnTo>
                    <a:pt x="3108759" y="3842287"/>
                  </a:lnTo>
                  <a:lnTo>
                    <a:pt x="0" y="3842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74196" y="-178290"/>
            <a:ext cx="13361379" cy="3068913"/>
            <a:chOff x="0" y="-9525"/>
            <a:chExt cx="17815173" cy="4091883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7786145" cy="1419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0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9028" y="2894061"/>
              <a:ext cx="17786145" cy="1188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414042"/>
                  </a:solidFill>
                  <a:latin typeface="HK Grotesk"/>
                  <a:ea typeface="HK Grotesk"/>
                  <a:cs typeface="HK Grotesk"/>
                  <a:sym typeface="HK Grotesk"/>
                </a:rPr>
                <a:t>Full-featured web application designed for managing day-to-day financial transactions. It offers a smooth and intuitive user experience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1714500" y="4649309"/>
          <a:ext cx="10618720" cy="3990843"/>
        </p:xfrm>
        <a:graphic>
          <a:graphicData uri="http://schemas.openxmlformats.org/drawingml/2006/table">
            <a:tbl>
              <a:tblPr/>
              <a:tblGrid>
                <a:gridCol w="1034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2907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 b="1">
                          <a:solidFill>
                            <a:srgbClr val="E29417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 dirty="0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Create an Account and securely log in.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 b="1">
                          <a:solidFill>
                            <a:srgbClr val="E29417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 dirty="0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Send and Receive Payments easily between users.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036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 b="1">
                          <a:solidFill>
                            <a:srgbClr val="E29417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 dirty="0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Track Transaction History to stay on top of their finances.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 b="1">
                          <a:solidFill>
                            <a:srgbClr val="E29417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 dirty="0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Manage Contacts for quick and hassle-free transfers.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2089144" y="4182584"/>
            <a:ext cx="3850779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b="1" u="none" strike="noStrike" dirty="0">
                <a:solidFill>
                  <a:srgbClr val="E29417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Key Features for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61DCB-F205-5A23-8827-7303E254C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4DC6224-E00D-D673-A090-EDBA2997EB03}"/>
              </a:ext>
            </a:extLst>
          </p:cNvPr>
          <p:cNvSpPr txBox="1"/>
          <p:nvPr/>
        </p:nvSpPr>
        <p:spPr>
          <a:xfrm>
            <a:off x="381000" y="190500"/>
            <a:ext cx="6629400" cy="234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7699" dirty="0">
                <a:solidFill>
                  <a:srgbClr val="18211B"/>
                </a:solidFill>
                <a:latin typeface="HK Grotesk"/>
                <a:ea typeface="HK Grotesk"/>
                <a:cs typeface="HK Grotesk"/>
                <a:sym typeface="HK Grotesk"/>
              </a:rPr>
              <a:t>About the</a:t>
            </a:r>
            <a:r>
              <a:rPr lang="en-US" sz="7699" b="1" dirty="0">
                <a:solidFill>
                  <a:srgbClr val="18211B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Website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F0301B3-238B-C3CC-C0DB-F67313C1021F}"/>
              </a:ext>
            </a:extLst>
          </p:cNvPr>
          <p:cNvSpPr/>
          <p:nvPr/>
        </p:nvSpPr>
        <p:spPr>
          <a:xfrm>
            <a:off x="14135099" y="1389289"/>
            <a:ext cx="3124200" cy="2028826"/>
          </a:xfrm>
          <a:custGeom>
            <a:avLst/>
            <a:gdLst/>
            <a:ahLst/>
            <a:cxnLst/>
            <a:rect l="l" t="t" r="r" b="b"/>
            <a:pathLst>
              <a:path w="8827866" h="5617733">
                <a:moveTo>
                  <a:pt x="0" y="0"/>
                </a:moveTo>
                <a:lnTo>
                  <a:pt x="8827866" y="0"/>
                </a:lnTo>
                <a:lnTo>
                  <a:pt x="8827866" y="5617732"/>
                </a:lnTo>
                <a:lnTo>
                  <a:pt x="0" y="5617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5941E49-DB18-E21E-7ED6-D8345A37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686" y="2933700"/>
            <a:ext cx="12192627" cy="6401129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C6B7B8F8-415C-79CB-A3D1-F262985B7A22}"/>
              </a:ext>
            </a:extLst>
          </p:cNvPr>
          <p:cNvSpPr/>
          <p:nvPr/>
        </p:nvSpPr>
        <p:spPr>
          <a:xfrm>
            <a:off x="2590800" y="8151523"/>
            <a:ext cx="1295400" cy="1605127"/>
          </a:xfrm>
          <a:custGeom>
            <a:avLst/>
            <a:gdLst/>
            <a:ahLst/>
            <a:cxnLst/>
            <a:rect l="l" t="t" r="r" b="b"/>
            <a:pathLst>
              <a:path w="2425839" h="2856984">
                <a:moveTo>
                  <a:pt x="0" y="0"/>
                </a:moveTo>
                <a:lnTo>
                  <a:pt x="2425839" y="0"/>
                </a:lnTo>
                <a:lnTo>
                  <a:pt x="2425839" y="2856984"/>
                </a:lnTo>
                <a:lnTo>
                  <a:pt x="0" y="28569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309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1214" y="2305953"/>
            <a:ext cx="4310564" cy="2484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1" dirty="0">
                <a:solidFill>
                  <a:srgbClr val="222A9B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Technologies Used on the Website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79845"/>
              </p:ext>
            </p:extLst>
          </p:nvPr>
        </p:nvGraphicFramePr>
        <p:xfrm>
          <a:off x="6253142" y="2363103"/>
          <a:ext cx="11006158" cy="5259753"/>
        </p:xfrm>
        <a:graphic>
          <a:graphicData uri="http://schemas.openxmlformats.org/drawingml/2006/table">
            <a:tbl>
              <a:tblPr/>
              <a:tblGrid>
                <a:gridCol w="176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081">
                <a:tc rowSpan="2"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1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Frontend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1" dirty="0">
                          <a:solidFill>
                            <a:srgbClr val="414042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React: </a:t>
                      </a:r>
                      <a:r>
                        <a:rPr lang="en-US" sz="1699" dirty="0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For building a dynamic, interactive user interface.</a:t>
                      </a:r>
                      <a:endParaRPr lang="en-US" sz="1100" dirty="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 vMerge="1"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1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Frontend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 dirty="0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TypeScript:</a:t>
                      </a:r>
                      <a:r>
                        <a:rPr lang="en-US" sz="1500" dirty="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 Adds type safety to JavaScript, ensuring fewer bugs and improved development efficiency.</a:t>
                      </a:r>
                      <a:endParaRPr lang="en-US" sz="1100" dirty="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170">
                <a:tc rowSpan="2"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1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Backend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1" dirty="0">
                          <a:solidFill>
                            <a:srgbClr val="414042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Express.js:</a:t>
                      </a:r>
                      <a:r>
                        <a:rPr lang="en-US" sz="1699" dirty="0">
                          <a:solidFill>
                            <a:srgbClr val="414042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 A fast and lightweight web framework for handling API requests and server-side logic.</a:t>
                      </a:r>
                      <a:endParaRPr lang="en-US" sz="1100" dirty="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170">
                <a:tc vMerge="1"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1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Backend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1" dirty="0" err="1">
                          <a:solidFill>
                            <a:srgbClr val="414042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lowdb</a:t>
                      </a:r>
                      <a:r>
                        <a:rPr lang="en-US" sz="1699" dirty="0">
                          <a:solidFill>
                            <a:srgbClr val="414042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 A local JSON-based database for storing data, eliminating the need for a full-fledged database system</a:t>
                      </a:r>
                      <a:endParaRPr lang="en-US" sz="1100" dirty="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081">
                <a:tc row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222A9B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Additional Tools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 b="1" dirty="0">
                          <a:solidFill>
                            <a:srgbClr val="414042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Node.js</a:t>
                      </a:r>
                      <a:r>
                        <a:rPr lang="en-US" sz="1700" dirty="0">
                          <a:solidFill>
                            <a:srgbClr val="414042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 Powers the backend with JavaScript, enabling efficient server-side operations.</a:t>
                      </a:r>
                      <a:endParaRPr lang="en-US" sz="1100" dirty="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2170">
                <a:tc v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222A9B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Additional Tools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1" dirty="0">
                          <a:solidFill>
                            <a:srgbClr val="414042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Yarn</a:t>
                      </a:r>
                      <a:r>
                        <a:rPr lang="en-US" sz="1699" dirty="0">
                          <a:solidFill>
                            <a:srgbClr val="414042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 Manages dependencies and builds the project efficiently.</a:t>
                      </a:r>
                      <a:endParaRPr lang="en-US" sz="1100" dirty="0"/>
                    </a:p>
                    <a:p>
                      <a:pPr algn="l">
                        <a:lnSpc>
                          <a:spcPts val="2379"/>
                        </a:lnSpc>
                      </a:pPr>
                      <a:endParaRPr lang="en-US" sz="1100" dirty="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1811366" y="5826465"/>
            <a:ext cx="2643497" cy="1864867"/>
          </a:xfrm>
          <a:custGeom>
            <a:avLst/>
            <a:gdLst/>
            <a:ahLst/>
            <a:cxnLst/>
            <a:rect l="l" t="t" r="r" b="b"/>
            <a:pathLst>
              <a:path w="2643497" h="1864867">
                <a:moveTo>
                  <a:pt x="0" y="0"/>
                </a:moveTo>
                <a:lnTo>
                  <a:pt x="2643498" y="0"/>
                </a:lnTo>
                <a:lnTo>
                  <a:pt x="2643498" y="1864868"/>
                </a:lnTo>
                <a:lnTo>
                  <a:pt x="0" y="1864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73904" y="2899442"/>
            <a:ext cx="5685396" cy="4010788"/>
          </a:xfrm>
          <a:custGeom>
            <a:avLst/>
            <a:gdLst/>
            <a:ahLst/>
            <a:cxnLst/>
            <a:rect l="l" t="t" r="r" b="b"/>
            <a:pathLst>
              <a:path w="5685396" h="4010788">
                <a:moveTo>
                  <a:pt x="0" y="0"/>
                </a:moveTo>
                <a:lnTo>
                  <a:pt x="5685396" y="0"/>
                </a:lnTo>
                <a:lnTo>
                  <a:pt x="5685396" y="4010788"/>
                </a:lnTo>
                <a:lnTo>
                  <a:pt x="0" y="40107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3" name="TextBox 3"/>
          <p:cNvSpPr txBox="1"/>
          <p:nvPr/>
        </p:nvSpPr>
        <p:spPr>
          <a:xfrm>
            <a:off x="1281626" y="1332769"/>
            <a:ext cx="5691634" cy="2115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Project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81626" y="3633716"/>
            <a:ext cx="9326890" cy="4262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099" b="1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User Authentication:</a:t>
            </a:r>
            <a:r>
              <a:rPr lang="en-US" sz="20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Verifying secure login and account access.</a:t>
            </a:r>
          </a:p>
          <a:p>
            <a:pPr algn="l">
              <a:lnSpc>
                <a:spcPts val="3380"/>
              </a:lnSpc>
            </a:pPr>
            <a:endParaRPr lang="en-US" sz="209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l">
              <a:lnSpc>
                <a:spcPts val="3380"/>
              </a:lnSpc>
            </a:pPr>
            <a:r>
              <a:rPr lang="en-US" sz="2099" b="1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Transaction Functionality:</a:t>
            </a:r>
            <a:r>
              <a:rPr lang="en-US" sz="20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Ensuring smooth creation, sending, and tracking of payments.</a:t>
            </a:r>
          </a:p>
          <a:p>
            <a:pPr algn="l">
              <a:lnSpc>
                <a:spcPts val="3380"/>
              </a:lnSpc>
            </a:pPr>
            <a:endParaRPr lang="en-US" sz="209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l">
              <a:lnSpc>
                <a:spcPts val="3380"/>
              </a:lnSpc>
            </a:pPr>
            <a:r>
              <a:rPr lang="en-US" sz="2099" b="1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Cross-Browser Compatibility: </a:t>
            </a:r>
            <a:r>
              <a:rPr lang="en-US" sz="20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Testing consistent performance across Chrome and Edge.</a:t>
            </a:r>
          </a:p>
          <a:p>
            <a:pPr algn="l">
              <a:lnSpc>
                <a:spcPts val="3380"/>
              </a:lnSpc>
            </a:pPr>
            <a:endParaRPr lang="en-US" sz="209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l">
              <a:lnSpc>
                <a:spcPts val="3380"/>
              </a:lnSpc>
            </a:pPr>
            <a:r>
              <a:rPr lang="en-US" sz="2099" b="1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Notifications:</a:t>
            </a:r>
            <a:r>
              <a:rPr lang="en-US" sz="20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Ensuring timely and accurate user alerts for key events.</a:t>
            </a:r>
          </a:p>
          <a:p>
            <a:pPr algn="l">
              <a:lnSpc>
                <a:spcPts val="3380"/>
              </a:lnSpc>
            </a:pPr>
            <a:endParaRPr lang="en-US" sz="209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96008" y="0"/>
            <a:ext cx="9540008" cy="10287000"/>
            <a:chOff x="0" y="0"/>
            <a:chExt cx="251259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12595" cy="2709333"/>
            </a:xfrm>
            <a:custGeom>
              <a:avLst/>
              <a:gdLst/>
              <a:ahLst/>
              <a:cxnLst/>
              <a:rect l="l" t="t" r="r" b="b"/>
              <a:pathLst>
                <a:path w="2512595" h="2709333">
                  <a:moveTo>
                    <a:pt x="40576" y="0"/>
                  </a:moveTo>
                  <a:lnTo>
                    <a:pt x="2472019" y="0"/>
                  </a:lnTo>
                  <a:cubicBezTo>
                    <a:pt x="2494428" y="0"/>
                    <a:pt x="2512595" y="18167"/>
                    <a:pt x="2512595" y="40576"/>
                  </a:cubicBezTo>
                  <a:lnTo>
                    <a:pt x="2512595" y="2668757"/>
                  </a:lnTo>
                  <a:cubicBezTo>
                    <a:pt x="2512595" y="2679519"/>
                    <a:pt x="2508320" y="2689839"/>
                    <a:pt x="2500710" y="2697449"/>
                  </a:cubicBezTo>
                  <a:cubicBezTo>
                    <a:pt x="2493101" y="2705058"/>
                    <a:pt x="2482780" y="2709333"/>
                    <a:pt x="2472019" y="2709333"/>
                  </a:cubicBezTo>
                  <a:lnTo>
                    <a:pt x="40576" y="2709333"/>
                  </a:lnTo>
                  <a:cubicBezTo>
                    <a:pt x="18167" y="2709333"/>
                    <a:pt x="0" y="2691167"/>
                    <a:pt x="0" y="2668757"/>
                  </a:cubicBezTo>
                  <a:lnTo>
                    <a:pt x="0" y="40576"/>
                  </a:lnTo>
                  <a:cubicBezTo>
                    <a:pt x="0" y="18167"/>
                    <a:pt x="18167" y="0"/>
                    <a:pt x="40576" y="0"/>
                  </a:cubicBez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1259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21323" y="1998186"/>
            <a:ext cx="6105347" cy="6623274"/>
            <a:chOff x="0" y="0"/>
            <a:chExt cx="8140463" cy="8831031"/>
          </a:xfrm>
        </p:grpSpPr>
        <p:sp>
          <p:nvSpPr>
            <p:cNvPr id="6" name="TextBox 6"/>
            <p:cNvSpPr txBox="1"/>
            <p:nvPr/>
          </p:nvSpPr>
          <p:spPr>
            <a:xfrm>
              <a:off x="0" y="2808542"/>
              <a:ext cx="8140463" cy="3795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23"/>
                </a:lnSpc>
              </a:pPr>
              <a:r>
                <a:rPr lang="en-US" sz="2399" b="1" dirty="0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Login Functionality</a:t>
              </a:r>
            </a:p>
            <a:p>
              <a:pPr algn="l">
                <a:lnSpc>
                  <a:spcPts val="4823"/>
                </a:lnSpc>
              </a:pPr>
              <a:r>
                <a:rPr lang="en-US" sz="2399" b="1" dirty="0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Transaction Management</a:t>
              </a:r>
            </a:p>
            <a:p>
              <a:pPr algn="l">
                <a:lnSpc>
                  <a:spcPts val="4823"/>
                </a:lnSpc>
              </a:pPr>
              <a:r>
                <a:rPr lang="en-US" sz="2399" b="1" dirty="0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Notifications</a:t>
              </a:r>
            </a:p>
            <a:p>
              <a:pPr algn="l">
                <a:lnSpc>
                  <a:spcPts val="4823"/>
                </a:lnSpc>
              </a:pPr>
              <a:r>
                <a:rPr lang="en-US" sz="2399" b="1" dirty="0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Form Validations</a:t>
              </a:r>
            </a:p>
            <a:p>
              <a:pPr algn="l">
                <a:lnSpc>
                  <a:spcPts val="3359"/>
                </a:lnSpc>
              </a:pPr>
              <a:endParaRPr lang="en-US" sz="2399" b="1" dirty="0">
                <a:solidFill>
                  <a:srgbClr val="414042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337213"/>
              <a:ext cx="8140463" cy="4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40463" cy="2175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00"/>
                </a:lnSpc>
              </a:pPr>
              <a:r>
                <a:rPr lang="en-US" sz="5000" b="1" i="1">
                  <a:solidFill>
                    <a:srgbClr val="E29417"/>
                  </a:solidFill>
                  <a:latin typeface="Arimo Bold Italics"/>
                  <a:ea typeface="Arimo Bold Italics"/>
                  <a:cs typeface="Arimo Bold Italics"/>
                  <a:sym typeface="Arimo Bold Italics"/>
                </a:rPr>
                <a:t>Functional </a:t>
              </a:r>
            </a:p>
            <a:p>
              <a:pPr algn="l">
                <a:lnSpc>
                  <a:spcPts val="6500"/>
                </a:lnSpc>
              </a:pPr>
              <a:r>
                <a:rPr lang="en-US" sz="5000" b="1">
                  <a:solidFill>
                    <a:srgbClr val="222A9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Tests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641603" y="2308669"/>
            <a:ext cx="6105347" cy="5945156"/>
            <a:chOff x="0" y="-76200"/>
            <a:chExt cx="8140463" cy="792687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808543"/>
              <a:ext cx="8140463" cy="3112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823"/>
                </a:lnSpc>
                <a:spcBef>
                  <a:spcPct val="0"/>
                </a:spcBef>
              </a:pPr>
              <a:r>
                <a:rPr lang="en-US" sz="2400" b="1" u="none" strike="noStrike" dirty="0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Cross-Browser Compatibility</a:t>
              </a:r>
            </a:p>
            <a:p>
              <a:pPr marL="0" lvl="1" indent="0" algn="l">
                <a:lnSpc>
                  <a:spcPts val="4823"/>
                </a:lnSpc>
                <a:spcBef>
                  <a:spcPct val="0"/>
                </a:spcBef>
              </a:pPr>
              <a:r>
                <a:rPr lang="en-US" sz="2400" b="1" u="none" strike="noStrike" dirty="0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Performance Testing</a:t>
              </a:r>
            </a:p>
            <a:p>
              <a:pPr marL="0" lvl="1" indent="0" algn="l">
                <a:lnSpc>
                  <a:spcPts val="4823"/>
                </a:lnSpc>
                <a:spcBef>
                  <a:spcPct val="0"/>
                </a:spcBef>
              </a:pPr>
              <a:r>
                <a:rPr lang="en-US" sz="2400" b="1" u="none" strike="noStrike" dirty="0">
                  <a:solidFill>
                    <a:srgbClr val="41404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UI/UX Consistency</a:t>
              </a:r>
            </a:p>
            <a:p>
              <a:pPr marL="0" lvl="1" indent="0" algn="l">
                <a:lnSpc>
                  <a:spcPts val="4823"/>
                </a:lnSpc>
                <a:spcBef>
                  <a:spcPct val="0"/>
                </a:spcBef>
              </a:pPr>
              <a:endParaRPr lang="en-US" sz="2400" b="1" u="none" strike="noStrike" dirty="0">
                <a:solidFill>
                  <a:srgbClr val="414042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482026"/>
              <a:ext cx="8140463" cy="4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356857"/>
              <a:ext cx="8140463" cy="4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40463" cy="2175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00"/>
                </a:lnSpc>
              </a:pPr>
              <a:r>
                <a:rPr lang="en-US" sz="5000" b="1" i="1">
                  <a:solidFill>
                    <a:srgbClr val="E29417"/>
                  </a:solidFill>
                  <a:latin typeface="Arimo Bold Italics"/>
                  <a:ea typeface="Arimo Bold Italics"/>
                  <a:cs typeface="Arimo Bold Italics"/>
                  <a:sym typeface="Arimo Bold Italics"/>
                </a:rPr>
                <a:t>Non-Functional </a:t>
              </a:r>
            </a:p>
            <a:p>
              <a:pPr algn="l">
                <a:lnSpc>
                  <a:spcPts val="6500"/>
                </a:lnSpc>
              </a:pPr>
              <a:r>
                <a:rPr lang="en-US" sz="5000" b="1">
                  <a:solidFill>
                    <a:srgbClr val="222A9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Tests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-144661"/>
            <a:ext cx="5844279" cy="10431661"/>
            <a:chOff x="0" y="-38100"/>
            <a:chExt cx="1865206" cy="2747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5206" cy="2709333"/>
            </a:xfrm>
            <a:custGeom>
              <a:avLst/>
              <a:gdLst/>
              <a:ahLst/>
              <a:cxnLst/>
              <a:rect l="l" t="t" r="r" b="b"/>
              <a:pathLst>
                <a:path w="1865206" h="2709333">
                  <a:moveTo>
                    <a:pt x="54659" y="0"/>
                  </a:moveTo>
                  <a:lnTo>
                    <a:pt x="1810547" y="0"/>
                  </a:lnTo>
                  <a:cubicBezTo>
                    <a:pt x="1840735" y="0"/>
                    <a:pt x="1865206" y="24472"/>
                    <a:pt x="1865206" y="54659"/>
                  </a:cubicBezTo>
                  <a:lnTo>
                    <a:pt x="1865206" y="2654674"/>
                  </a:lnTo>
                  <a:cubicBezTo>
                    <a:pt x="1865206" y="2669170"/>
                    <a:pt x="1859448" y="2683073"/>
                    <a:pt x="1849197" y="2693324"/>
                  </a:cubicBezTo>
                  <a:cubicBezTo>
                    <a:pt x="1838946" y="2703575"/>
                    <a:pt x="1825044" y="2709333"/>
                    <a:pt x="1810547" y="2709333"/>
                  </a:cubicBezTo>
                  <a:lnTo>
                    <a:pt x="54659" y="2709333"/>
                  </a:lnTo>
                  <a:cubicBezTo>
                    <a:pt x="24472" y="2709333"/>
                    <a:pt x="0" y="2684861"/>
                    <a:pt x="0" y="2654674"/>
                  </a:cubicBezTo>
                  <a:lnTo>
                    <a:pt x="0" y="54659"/>
                  </a:lnTo>
                  <a:cubicBezTo>
                    <a:pt x="0" y="40163"/>
                    <a:pt x="5759" y="26260"/>
                    <a:pt x="16009" y="16009"/>
                  </a:cubicBezTo>
                  <a:cubicBezTo>
                    <a:pt x="26260" y="5759"/>
                    <a:pt x="40163" y="0"/>
                    <a:pt x="54659" y="0"/>
                  </a:cubicBez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L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6520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51696"/>
              </p:ext>
            </p:extLst>
          </p:nvPr>
        </p:nvGraphicFramePr>
        <p:xfrm>
          <a:off x="6232668" y="2813077"/>
          <a:ext cx="11801202" cy="5898823"/>
        </p:xfrm>
        <a:graphic>
          <a:graphicData uri="http://schemas.openxmlformats.org/drawingml/2006/table">
            <a:tbl>
              <a:tblPr/>
              <a:tblGrid>
                <a:gridCol w="1180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7158"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Development Tools</a:t>
                      </a:r>
                      <a:endParaRPr lang="en-US" sz="1100" dirty="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143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 dirty="0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VS Code</a:t>
                      </a:r>
                      <a:r>
                        <a:rPr lang="en-US" sz="1899" dirty="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Used as the main code editor for writing, debugging, and testing the scripts.</a:t>
                      </a:r>
                      <a:endParaRPr lang="en-US" sz="1100" dirty="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1" dirty="0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GitHub</a:t>
                      </a:r>
                      <a:r>
                        <a:rPr lang="en-US" sz="1899" dirty="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For version control and collaboration, allowing seamless management and sharing of code.</a:t>
                      </a:r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5574"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222A9B"/>
                          </a:solidFill>
                          <a:latin typeface="HK Grotesk Semi-Bold"/>
                          <a:ea typeface="HK Grotesk Semi-Bold"/>
                          <a:cs typeface="HK Grotesk Semi-Bold"/>
                          <a:sym typeface="HK Grotesk Semi-Bold"/>
                        </a:rPr>
                        <a:t>Testing Tools</a:t>
                      </a:r>
                      <a:endParaRPr lang="en-US" sz="1100" dirty="0"/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948">
                <a:tc>
                  <a:txBody>
                    <a:bodyPr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 b="1" dirty="0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Selenium IDE:</a:t>
                      </a:r>
                      <a:r>
                        <a:rPr lang="en-US" sz="1900" dirty="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 Used for recording initial test flows and understanding application behavior before coding the tests.</a:t>
                      </a:r>
                      <a:endParaRPr lang="en-US" sz="1100" dirty="0"/>
                    </a:p>
                    <a:p>
                      <a:pPr algn="l">
                        <a:lnSpc>
                          <a:spcPts val="2660"/>
                        </a:lnSpc>
                      </a:pPr>
                      <a:r>
                        <a:rPr lang="en-US" sz="1900" b="1" dirty="0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Selenium WebDriver</a:t>
                      </a:r>
                      <a:r>
                        <a:rPr lang="en-US" sz="1900" dirty="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Automates the browser interactions for robust and repeatable testing.</a:t>
                      </a:r>
                    </a:p>
                    <a:p>
                      <a:pPr algn="l">
                        <a:lnSpc>
                          <a:spcPts val="2660"/>
                        </a:lnSpc>
                      </a:pPr>
                      <a:r>
                        <a:rPr lang="en-US" sz="1900" b="1" dirty="0" err="1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Pytest</a:t>
                      </a:r>
                      <a:r>
                        <a:rPr lang="en-US" sz="1900" dirty="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A framework for writing simple and scalable test cases.</a:t>
                      </a:r>
                    </a:p>
                    <a:p>
                      <a:pPr algn="l">
                        <a:lnSpc>
                          <a:spcPts val="2660"/>
                        </a:lnSpc>
                      </a:pPr>
                      <a:r>
                        <a:rPr lang="en-US" sz="1900" b="1" dirty="0" err="1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Pytest</a:t>
                      </a:r>
                      <a:r>
                        <a:rPr lang="en-US" sz="1900" b="1" dirty="0">
                          <a:solidFill>
                            <a:srgbClr val="414042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 HTML</a:t>
                      </a:r>
                      <a:r>
                        <a:rPr lang="en-US" sz="1900" dirty="0">
                          <a:solidFill>
                            <a:srgbClr val="414042"/>
                          </a:solidFill>
                          <a:latin typeface="HK Grotesk Light"/>
                          <a:ea typeface="HK Grotesk Light"/>
                          <a:cs typeface="HK Grotesk Light"/>
                          <a:sym typeface="HK Grotesk Light"/>
                        </a:rPr>
                        <a:t>: Generates detailed test reports for analysis.</a:t>
                      </a:r>
                    </a:p>
                  </a:txBody>
                  <a:tcPr marL="171450" marR="171450" marT="171450" marB="171450" anchor="ctr">
                    <a:lnL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0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4342562" y="1910498"/>
            <a:ext cx="1210218" cy="1092148"/>
          </a:xfrm>
          <a:custGeom>
            <a:avLst/>
            <a:gdLst/>
            <a:ahLst/>
            <a:cxnLst/>
            <a:rect l="l" t="t" r="r" b="b"/>
            <a:pathLst>
              <a:path w="1210218" h="1092148">
                <a:moveTo>
                  <a:pt x="0" y="0"/>
                </a:moveTo>
                <a:lnTo>
                  <a:pt x="1210218" y="0"/>
                </a:lnTo>
                <a:lnTo>
                  <a:pt x="1210218" y="1092148"/>
                </a:lnTo>
                <a:lnTo>
                  <a:pt x="0" y="1092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63" t="-1155" r="-26923" b="-85434"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7" name="Freeform 7"/>
          <p:cNvSpPr/>
          <p:nvPr/>
        </p:nvSpPr>
        <p:spPr>
          <a:xfrm>
            <a:off x="4078151" y="6385060"/>
            <a:ext cx="869521" cy="869521"/>
          </a:xfrm>
          <a:custGeom>
            <a:avLst/>
            <a:gdLst/>
            <a:ahLst/>
            <a:cxnLst/>
            <a:rect l="l" t="t" r="r" b="b"/>
            <a:pathLst>
              <a:path w="869521" h="869521">
                <a:moveTo>
                  <a:pt x="0" y="0"/>
                </a:moveTo>
                <a:lnTo>
                  <a:pt x="869520" y="0"/>
                </a:lnTo>
                <a:lnTo>
                  <a:pt x="869520" y="869521"/>
                </a:lnTo>
                <a:lnTo>
                  <a:pt x="0" y="8695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8" name="Freeform 8"/>
          <p:cNvSpPr/>
          <p:nvPr/>
        </p:nvSpPr>
        <p:spPr>
          <a:xfrm>
            <a:off x="569958" y="6385060"/>
            <a:ext cx="869521" cy="869521"/>
          </a:xfrm>
          <a:custGeom>
            <a:avLst/>
            <a:gdLst/>
            <a:ahLst/>
            <a:cxnLst/>
            <a:rect l="l" t="t" r="r" b="b"/>
            <a:pathLst>
              <a:path w="869521" h="869521">
                <a:moveTo>
                  <a:pt x="0" y="0"/>
                </a:moveTo>
                <a:lnTo>
                  <a:pt x="869521" y="0"/>
                </a:lnTo>
                <a:lnTo>
                  <a:pt x="869521" y="869521"/>
                </a:lnTo>
                <a:lnTo>
                  <a:pt x="0" y="8695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9" name="Freeform 9"/>
          <p:cNvSpPr/>
          <p:nvPr/>
        </p:nvSpPr>
        <p:spPr>
          <a:xfrm>
            <a:off x="2534180" y="2100069"/>
            <a:ext cx="713008" cy="713008"/>
          </a:xfrm>
          <a:custGeom>
            <a:avLst/>
            <a:gdLst/>
            <a:ahLst/>
            <a:cxnLst/>
            <a:rect l="l" t="t" r="r" b="b"/>
            <a:pathLst>
              <a:path w="713008" h="713008">
                <a:moveTo>
                  <a:pt x="0" y="0"/>
                </a:moveTo>
                <a:lnTo>
                  <a:pt x="713007" y="0"/>
                </a:lnTo>
                <a:lnTo>
                  <a:pt x="713007" y="713007"/>
                </a:lnTo>
                <a:lnTo>
                  <a:pt x="0" y="7130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0" name="Freeform 10"/>
          <p:cNvSpPr/>
          <p:nvPr/>
        </p:nvSpPr>
        <p:spPr>
          <a:xfrm>
            <a:off x="756774" y="2100069"/>
            <a:ext cx="682705" cy="713008"/>
          </a:xfrm>
          <a:custGeom>
            <a:avLst/>
            <a:gdLst/>
            <a:ahLst/>
            <a:cxnLst/>
            <a:rect l="l" t="t" r="r" b="b"/>
            <a:pathLst>
              <a:path w="682705" h="713008">
                <a:moveTo>
                  <a:pt x="0" y="0"/>
                </a:moveTo>
                <a:lnTo>
                  <a:pt x="682705" y="0"/>
                </a:lnTo>
                <a:lnTo>
                  <a:pt x="682705" y="713007"/>
                </a:lnTo>
                <a:lnTo>
                  <a:pt x="0" y="7130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>
          <a:xfrm>
            <a:off x="2477266" y="6385060"/>
            <a:ext cx="826835" cy="826835"/>
          </a:xfrm>
          <a:custGeom>
            <a:avLst/>
            <a:gdLst/>
            <a:ahLst/>
            <a:cxnLst/>
            <a:rect l="l" t="t" r="r" b="b"/>
            <a:pathLst>
              <a:path w="826835" h="826835">
                <a:moveTo>
                  <a:pt x="0" y="0"/>
                </a:moveTo>
                <a:lnTo>
                  <a:pt x="826835" y="0"/>
                </a:lnTo>
                <a:lnTo>
                  <a:pt x="826835" y="826835"/>
                </a:lnTo>
                <a:lnTo>
                  <a:pt x="0" y="8268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12" name="Group 12"/>
          <p:cNvGrpSpPr/>
          <p:nvPr/>
        </p:nvGrpSpPr>
        <p:grpSpPr>
          <a:xfrm>
            <a:off x="360680" y="3554167"/>
            <a:ext cx="6177324" cy="3018873"/>
            <a:chOff x="0" y="0"/>
            <a:chExt cx="8236432" cy="402516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8236432" cy="2828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 b="1">
                  <a:solidFill>
                    <a:srgbClr val="222A9B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Technologies Used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317562"/>
              <a:ext cx="8236432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endParaRPr/>
            </a:p>
          </p:txBody>
        </p:sp>
      </p:grp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2628C57-E703-B1DC-1AAF-13358EC80665}"/>
              </a:ext>
            </a:extLst>
          </p:cNvPr>
          <p:cNvSpPr txBox="1"/>
          <p:nvPr/>
        </p:nvSpPr>
        <p:spPr>
          <a:xfrm>
            <a:off x="6232668" y="1821050"/>
            <a:ext cx="10023621" cy="558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640"/>
              </a:lnSpc>
              <a:defRPr/>
            </a:pPr>
            <a:r>
              <a:rPr lang="en-US" sz="3200" b="1" dirty="0">
                <a:solidFill>
                  <a:srgbClr val="222A9B"/>
                </a:solidFill>
                <a:latin typeface="HK Grotesk Semi-Bold"/>
              </a:rPr>
              <a:t>Object-Oriented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4E8D0-F9BF-E42F-0BAF-2B624CC4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9B1FB358-73A2-1B34-3008-1A983916E327}"/>
              </a:ext>
            </a:extLst>
          </p:cNvPr>
          <p:cNvGrpSpPr/>
          <p:nvPr/>
        </p:nvGrpSpPr>
        <p:grpSpPr>
          <a:xfrm>
            <a:off x="16597554" y="387499"/>
            <a:ext cx="1323491" cy="1640996"/>
            <a:chOff x="0" y="0"/>
            <a:chExt cx="2577454" cy="287758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8229CE-838E-B2DE-261B-8BEAE1CB36E3}"/>
                </a:ext>
              </a:extLst>
            </p:cNvPr>
            <p:cNvSpPr/>
            <p:nvPr/>
          </p:nvSpPr>
          <p:spPr>
            <a:xfrm>
              <a:off x="0" y="0"/>
              <a:ext cx="2577454" cy="2752621"/>
            </a:xfrm>
            <a:custGeom>
              <a:avLst/>
              <a:gdLst/>
              <a:ahLst/>
              <a:cxnLst/>
              <a:rect l="l" t="t" r="r" b="b"/>
              <a:pathLst>
                <a:path w="2577454" h="2752621">
                  <a:moveTo>
                    <a:pt x="0" y="0"/>
                  </a:moveTo>
                  <a:lnTo>
                    <a:pt x="2577454" y="0"/>
                  </a:lnTo>
                  <a:lnTo>
                    <a:pt x="2577454" y="2752621"/>
                  </a:lnTo>
                  <a:lnTo>
                    <a:pt x="0" y="2752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L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F4D7B04-24B2-957B-42CF-19908F5A3727}"/>
                </a:ext>
              </a:extLst>
            </p:cNvPr>
            <p:cNvSpPr/>
            <p:nvPr/>
          </p:nvSpPr>
          <p:spPr>
            <a:xfrm>
              <a:off x="0" y="1679430"/>
              <a:ext cx="1017345" cy="1198157"/>
            </a:xfrm>
            <a:custGeom>
              <a:avLst/>
              <a:gdLst/>
              <a:ahLst/>
              <a:cxnLst/>
              <a:rect l="l" t="t" r="r" b="b"/>
              <a:pathLst>
                <a:path w="1017345" h="1198157">
                  <a:moveTo>
                    <a:pt x="0" y="0"/>
                  </a:moveTo>
                  <a:lnTo>
                    <a:pt x="1017345" y="0"/>
                  </a:lnTo>
                  <a:lnTo>
                    <a:pt x="1017345" y="1198158"/>
                  </a:lnTo>
                  <a:lnTo>
                    <a:pt x="0" y="1198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3DEBFA95-68D8-4B1B-4FD4-CA237529C6B8}"/>
              </a:ext>
            </a:extLst>
          </p:cNvPr>
          <p:cNvSpPr txBox="1"/>
          <p:nvPr/>
        </p:nvSpPr>
        <p:spPr>
          <a:xfrm>
            <a:off x="685800" y="554528"/>
            <a:ext cx="6863264" cy="81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1" dirty="0">
                <a:solidFill>
                  <a:srgbClr val="222A9B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Test Results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4E95380-9240-0204-00C5-4D1C8E20618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974"/>
          <a:stretch/>
        </p:blipFill>
        <p:spPr>
          <a:xfrm>
            <a:off x="4117432" y="1707238"/>
            <a:ext cx="9829800" cy="79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970</Words>
  <Application>Microsoft Office PowerPoint</Application>
  <PresentationFormat>מותאם אישית</PresentationFormat>
  <Paragraphs>103</Paragraphs>
  <Slides>11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24" baseType="lpstr">
      <vt:lpstr>Inter Medium</vt:lpstr>
      <vt:lpstr>HK Grotesk</vt:lpstr>
      <vt:lpstr>Arimo Bold</vt:lpstr>
      <vt:lpstr>Montserrat Medium</vt:lpstr>
      <vt:lpstr>Calibri</vt:lpstr>
      <vt:lpstr>Arial</vt:lpstr>
      <vt:lpstr>Arimo</vt:lpstr>
      <vt:lpstr>Aptos</vt:lpstr>
      <vt:lpstr>HK Grotesk Bold</vt:lpstr>
      <vt:lpstr>Arimo Bold Italics</vt:lpstr>
      <vt:lpstr>HK Grotesk Light</vt:lpstr>
      <vt:lpstr>HK Grotesk Semi-Bold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 the Life of Consumers Technology Presentation in Blue Illustrative Style</dc:title>
  <cp:lastModifiedBy>Abeer Altlalka</cp:lastModifiedBy>
  <cp:revision>5</cp:revision>
  <dcterms:created xsi:type="dcterms:W3CDTF">2006-08-16T00:00:00Z</dcterms:created>
  <dcterms:modified xsi:type="dcterms:W3CDTF">2024-12-05T08:42:55Z</dcterms:modified>
  <dc:identifier>DAGX9DCxoZ8</dc:identifier>
</cp:coreProperties>
</file>