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K Grotesk Bold" charset="1" panose="00000800000000000000"/>
      <p:regular r:id="rId15"/>
    </p:embeddedFont>
    <p:embeddedFont>
      <p:font typeface="HK Grotesk" charset="1" panose="00000500000000000000"/>
      <p:regular r:id="rId16"/>
    </p:embeddedFont>
    <p:embeddedFont>
      <p:font typeface="HK Grotesk Semi-Bold" charset="1" panose="00000700000000000000"/>
      <p:regular r:id="rId17"/>
    </p:embeddedFont>
    <p:embeddedFont>
      <p:font typeface="HK Grotesk Light" charset="1" panose="00000400000000000000"/>
      <p:regular r:id="rId18"/>
    </p:embeddedFont>
    <p:embeddedFont>
      <p:font typeface="Arimo Bold" charset="1" panose="020B0704020202020204"/>
      <p:regular r:id="rId19"/>
    </p:embeddedFont>
    <p:embeddedFont>
      <p:font typeface="Arimo" charset="1" panose="020B0604020202020204"/>
      <p:regular r:id="rId20"/>
    </p:embeddedFont>
    <p:embeddedFont>
      <p:font typeface="Arimo Bold Italics" charset="1" panose="020B0704020202090204"/>
      <p:regular r:id="rId21"/>
    </p:embeddedFont>
    <p:embeddedFont>
      <p:font typeface="Inter Medium" charset="1" panose="02000503000000020004"/>
      <p:regular r:id="rId22"/>
    </p:embeddedFont>
    <p:embeddedFont>
      <p:font typeface="Montserrat Medium" charset="1" panose="000006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25865" y="2580713"/>
            <a:ext cx="9033435" cy="5125574"/>
            <a:chOff x="0" y="0"/>
            <a:chExt cx="12044580" cy="68340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21008"/>
              <a:ext cx="12044580" cy="326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b="true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QA Automation Middle Project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036203"/>
              <a:ext cx="10246721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Abeer Altlalka</a:t>
              </a:r>
            </a:p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B.Sc in Software Engineering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QA Automation Developer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1533768" cy="685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40"/>
                </a:lnSpc>
                <a:spcBef>
                  <a:spcPct val="0"/>
                </a:spcBef>
              </a:pPr>
              <a:r>
                <a:rPr lang="en-US" sz="3100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Testing for Cypress Realworld App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88309" y="2262903"/>
            <a:ext cx="3938562" cy="5761194"/>
          </a:xfrm>
          <a:custGeom>
            <a:avLst/>
            <a:gdLst/>
            <a:ahLst/>
            <a:cxnLst/>
            <a:rect r="r" b="b" t="t" l="l"/>
            <a:pathLst>
              <a:path h="5761194" w="3938562">
                <a:moveTo>
                  <a:pt x="0" y="0"/>
                </a:moveTo>
                <a:lnTo>
                  <a:pt x="3938562" y="0"/>
                </a:lnTo>
                <a:lnTo>
                  <a:pt x="3938562" y="5761194"/>
                </a:lnTo>
                <a:lnTo>
                  <a:pt x="0" y="5761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6235" y="5474381"/>
            <a:ext cx="2481355" cy="2922367"/>
          </a:xfrm>
          <a:custGeom>
            <a:avLst/>
            <a:gdLst/>
            <a:ahLst/>
            <a:cxnLst/>
            <a:rect r="r" b="b" t="t" l="l"/>
            <a:pathLst>
              <a:path h="2922367" w="2481355">
                <a:moveTo>
                  <a:pt x="0" y="0"/>
                </a:moveTo>
                <a:lnTo>
                  <a:pt x="2481355" y="0"/>
                </a:lnTo>
                <a:lnTo>
                  <a:pt x="2481355" y="2922367"/>
                </a:lnTo>
                <a:lnTo>
                  <a:pt x="0" y="292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7133" y="3762633"/>
            <a:ext cx="6629400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7699">
                <a:solidFill>
                  <a:srgbClr val="18211B"/>
                </a:solidFill>
                <a:latin typeface="HK Grotesk"/>
                <a:ea typeface="HK Grotesk"/>
                <a:cs typeface="HK Grotesk"/>
                <a:sym typeface="HK Grotesk"/>
              </a:rPr>
              <a:t>About the</a:t>
            </a:r>
            <a:r>
              <a:rPr lang="en-US" sz="7699" b="true">
                <a:solidFill>
                  <a:srgbClr val="18211B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Website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431434" y="2334634"/>
            <a:ext cx="8827866" cy="5617733"/>
          </a:xfrm>
          <a:custGeom>
            <a:avLst/>
            <a:gdLst/>
            <a:ahLst/>
            <a:cxnLst/>
            <a:rect r="r" b="b" t="t" l="l"/>
            <a:pathLst>
              <a:path h="5617733" w="8827866">
                <a:moveTo>
                  <a:pt x="0" y="0"/>
                </a:moveTo>
                <a:lnTo>
                  <a:pt x="8827866" y="0"/>
                </a:lnTo>
                <a:lnTo>
                  <a:pt x="8827866" y="5617732"/>
                </a:lnTo>
                <a:lnTo>
                  <a:pt x="0" y="5617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53152" y="4934208"/>
            <a:ext cx="2425839" cy="2856984"/>
          </a:xfrm>
          <a:custGeom>
            <a:avLst/>
            <a:gdLst/>
            <a:ahLst/>
            <a:cxnLst/>
            <a:rect r="r" b="b" t="t" l="l"/>
            <a:pathLst>
              <a:path h="2856984" w="2425839">
                <a:moveTo>
                  <a:pt x="0" y="0"/>
                </a:moveTo>
                <a:lnTo>
                  <a:pt x="2425839" y="0"/>
                </a:lnTo>
                <a:lnTo>
                  <a:pt x="2425839" y="2856984"/>
                </a:lnTo>
                <a:lnTo>
                  <a:pt x="0" y="2856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4534" y="286054"/>
            <a:ext cx="10258932" cy="1953028"/>
            <a:chOff x="0" y="0"/>
            <a:chExt cx="13678577" cy="26040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3678577" cy="1419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222A9B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Cypress Real-World App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25340"/>
              <a:ext cx="1367857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73466" y="4192109"/>
            <a:ext cx="2726215" cy="3753015"/>
            <a:chOff x="0" y="0"/>
            <a:chExt cx="3634954" cy="50040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08759" cy="3842286"/>
            </a:xfrm>
            <a:custGeom>
              <a:avLst/>
              <a:gdLst/>
              <a:ahLst/>
              <a:cxnLst/>
              <a:rect r="r" b="b" t="t" l="l"/>
              <a:pathLst>
                <a:path h="3842286" w="3108759">
                  <a:moveTo>
                    <a:pt x="0" y="0"/>
                  </a:moveTo>
                  <a:lnTo>
                    <a:pt x="3108759" y="0"/>
                  </a:lnTo>
                  <a:lnTo>
                    <a:pt x="3108759" y="3842286"/>
                  </a:lnTo>
                  <a:lnTo>
                    <a:pt x="0" y="3842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26195" y="1161733"/>
              <a:ext cx="3108759" cy="3842286"/>
            </a:xfrm>
            <a:custGeom>
              <a:avLst/>
              <a:gdLst/>
              <a:ahLst/>
              <a:cxnLst/>
              <a:rect r="r" b="b" t="t" l="l"/>
              <a:pathLst>
                <a:path h="3842286" w="3108759">
                  <a:moveTo>
                    <a:pt x="0" y="0"/>
                  </a:moveTo>
                  <a:lnTo>
                    <a:pt x="3108759" y="0"/>
                  </a:lnTo>
                  <a:lnTo>
                    <a:pt x="3108759" y="3842287"/>
                  </a:lnTo>
                  <a:lnTo>
                    <a:pt x="0" y="3842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74196" y="-171146"/>
            <a:ext cx="13339608" cy="2410228"/>
            <a:chOff x="0" y="0"/>
            <a:chExt cx="17786145" cy="321363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7786145" cy="1419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025340"/>
              <a:ext cx="17786145" cy="1188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Full-featured web application designed for managing day-to-day financial transactions. It offers a smooth and intuitive user experience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714500" y="4649309"/>
          <a:ext cx="10618719" cy="3990843"/>
        </p:xfrm>
        <a:graphic>
          <a:graphicData uri="http://schemas.openxmlformats.org/drawingml/2006/table">
            <a:tbl>
              <a:tblPr/>
              <a:tblGrid>
                <a:gridCol w="1034581"/>
                <a:gridCol w="9584139"/>
              </a:tblGrid>
              <a:tr h="1052907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E29417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Create an Account and securely log in.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E29417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Send and Receive Payments easily between</a:t>
                      </a:r>
                      <a:r>
                        <a:rPr lang="en-US" sz="230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 </a:t>
                      </a:r>
                      <a:r>
                        <a:rPr lang="en-US" sz="230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users.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03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E29417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Track Transaction History to stay on top of their finances.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E29417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Manage Contacts for quick and hassle-free transfers.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2089144" y="4182584"/>
            <a:ext cx="385077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E29417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Key Features for Users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1214" y="2305953"/>
            <a:ext cx="4310564" cy="245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222A9B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Technologies Used in the Website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253142" y="2363103"/>
          <a:ext cx="11006158" cy="6020834"/>
        </p:xfrm>
        <a:graphic>
          <a:graphicData uri="http://schemas.openxmlformats.org/drawingml/2006/table">
            <a:tbl>
              <a:tblPr/>
              <a:tblGrid>
                <a:gridCol w="1760171"/>
                <a:gridCol w="9245987"/>
              </a:tblGrid>
              <a:tr h="761081"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Frontend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414042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React: </a:t>
                      </a:r>
                      <a:r>
                        <a:rPr lang="en-US" sz="1699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For building a dynamic, interactive user interface.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081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Frontend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414042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Material-UI:</a:t>
                      </a:r>
                      <a:r>
                        <a:rPr lang="en-US" sz="1699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 A library of pre-built, styled components for a modern and consistent look.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081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Frontend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TypeScript:</a:t>
                      </a:r>
                      <a:r>
                        <a:rPr lang="en-US" sz="150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 Adds type safety to JavaScript, ensuring fewer bugs and improved development efficiency.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2170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Backend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414042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Express.js:</a:t>
                      </a:r>
                      <a:r>
                        <a:rPr lang="en-US" sz="1699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 A fast and lightweight web framework for handling API requests and server-side logic.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217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Backend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414042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lowdb</a:t>
                      </a:r>
                      <a:r>
                        <a:rPr lang="en-US" sz="1699">
                          <a:solidFill>
                            <a:srgbClr val="41404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A local JSON-based database for storing data, eliminating the need for a full-fledged database system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081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222A9B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Additional Tools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414042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Node.js</a:t>
                      </a:r>
                      <a:r>
                        <a:rPr lang="en-US" sz="1700">
                          <a:solidFill>
                            <a:srgbClr val="41404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Powers the backend with JavaScript, enabling efficient server-side operations.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217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222A9B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Additional Tools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414042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Yarn</a:t>
                      </a:r>
                      <a:r>
                        <a:rPr lang="en-US" sz="1699">
                          <a:solidFill>
                            <a:srgbClr val="41404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Manages dependencies and builds the project efficiently.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811366" y="5826465"/>
            <a:ext cx="2643497" cy="1864867"/>
          </a:xfrm>
          <a:custGeom>
            <a:avLst/>
            <a:gdLst/>
            <a:ahLst/>
            <a:cxnLst/>
            <a:rect r="r" b="b" t="t" l="l"/>
            <a:pathLst>
              <a:path h="1864867" w="2643497">
                <a:moveTo>
                  <a:pt x="0" y="0"/>
                </a:moveTo>
                <a:lnTo>
                  <a:pt x="2643498" y="0"/>
                </a:lnTo>
                <a:lnTo>
                  <a:pt x="2643498" y="1864868"/>
                </a:lnTo>
                <a:lnTo>
                  <a:pt x="0" y="1864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73904" y="2899442"/>
            <a:ext cx="5685396" cy="4010788"/>
          </a:xfrm>
          <a:custGeom>
            <a:avLst/>
            <a:gdLst/>
            <a:ahLst/>
            <a:cxnLst/>
            <a:rect r="r" b="b" t="t" l="l"/>
            <a:pathLst>
              <a:path h="4010788" w="5685396">
                <a:moveTo>
                  <a:pt x="0" y="0"/>
                </a:moveTo>
                <a:lnTo>
                  <a:pt x="5685396" y="0"/>
                </a:lnTo>
                <a:lnTo>
                  <a:pt x="5685396" y="4010788"/>
                </a:lnTo>
                <a:lnTo>
                  <a:pt x="0" y="4010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569163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1626" y="3633716"/>
            <a:ext cx="9326890" cy="4262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b="true" sz="20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User Authentication:</a:t>
            </a:r>
            <a:r>
              <a:rPr lang="en-US" sz="20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Verifying secure login and account access.</a:t>
            </a:r>
          </a:p>
          <a:p>
            <a:pPr algn="l">
              <a:lnSpc>
                <a:spcPts val="3380"/>
              </a:lnSpc>
            </a:pPr>
          </a:p>
          <a:p>
            <a:pPr algn="l">
              <a:lnSpc>
                <a:spcPts val="3380"/>
              </a:lnSpc>
            </a:pPr>
            <a:r>
              <a:rPr lang="en-US" b="true" sz="20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Transaction Functionality:</a:t>
            </a:r>
            <a:r>
              <a:rPr lang="en-US" sz="20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Ensuring smooth creation, sending, and tracking of payments.</a:t>
            </a:r>
          </a:p>
          <a:p>
            <a:pPr algn="l">
              <a:lnSpc>
                <a:spcPts val="3380"/>
              </a:lnSpc>
            </a:pPr>
          </a:p>
          <a:p>
            <a:pPr algn="l">
              <a:lnSpc>
                <a:spcPts val="3380"/>
              </a:lnSpc>
            </a:pPr>
            <a:r>
              <a:rPr lang="en-US" b="true" sz="20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Cross-Browser Compatibility: </a:t>
            </a:r>
            <a:r>
              <a:rPr lang="en-US" sz="20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Testing consistent performance across Chrome and Edge.</a:t>
            </a:r>
          </a:p>
          <a:p>
            <a:pPr algn="l">
              <a:lnSpc>
                <a:spcPts val="3380"/>
              </a:lnSpc>
            </a:pPr>
          </a:p>
          <a:p>
            <a:pPr algn="l">
              <a:lnSpc>
                <a:spcPts val="3380"/>
              </a:lnSpc>
            </a:pPr>
            <a:r>
              <a:rPr lang="en-US" b="true" sz="2099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Notifications:</a:t>
            </a:r>
            <a:r>
              <a:rPr lang="en-US" sz="209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Ensuring timely and accurate user alerts for key events.</a:t>
            </a:r>
          </a:p>
          <a:p>
            <a:pPr algn="l">
              <a:lnSpc>
                <a:spcPts val="33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7677" y="0"/>
            <a:ext cx="7081956" cy="10287000"/>
            <a:chOff x="0" y="0"/>
            <a:chExt cx="186520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52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206">
                  <a:moveTo>
                    <a:pt x="54659" y="0"/>
                  </a:moveTo>
                  <a:lnTo>
                    <a:pt x="1810547" y="0"/>
                  </a:lnTo>
                  <a:cubicBezTo>
                    <a:pt x="1840735" y="0"/>
                    <a:pt x="1865206" y="24472"/>
                    <a:pt x="1865206" y="54659"/>
                  </a:cubicBezTo>
                  <a:lnTo>
                    <a:pt x="1865206" y="2654674"/>
                  </a:lnTo>
                  <a:cubicBezTo>
                    <a:pt x="1865206" y="2669170"/>
                    <a:pt x="1859448" y="2683073"/>
                    <a:pt x="1849197" y="2693324"/>
                  </a:cubicBezTo>
                  <a:cubicBezTo>
                    <a:pt x="1838946" y="2703575"/>
                    <a:pt x="1825044" y="2709333"/>
                    <a:pt x="1810547" y="2709333"/>
                  </a:cubicBezTo>
                  <a:lnTo>
                    <a:pt x="54659" y="2709333"/>
                  </a:lnTo>
                  <a:cubicBezTo>
                    <a:pt x="24472" y="2709333"/>
                    <a:pt x="0" y="2684861"/>
                    <a:pt x="0" y="2654674"/>
                  </a:cubicBezTo>
                  <a:lnTo>
                    <a:pt x="0" y="54659"/>
                  </a:lnTo>
                  <a:cubicBezTo>
                    <a:pt x="0" y="40163"/>
                    <a:pt x="5759" y="26260"/>
                    <a:pt x="16009" y="16009"/>
                  </a:cubicBezTo>
                  <a:cubicBezTo>
                    <a:pt x="26260" y="5759"/>
                    <a:pt x="40163" y="0"/>
                    <a:pt x="54659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6520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330028" y="169743"/>
          <a:ext cx="11801202" cy="9742454"/>
        </p:xfrm>
        <a:graphic>
          <a:graphicData uri="http://schemas.openxmlformats.org/drawingml/2006/table">
            <a:tbl>
              <a:tblPr/>
              <a:tblGrid>
                <a:gridCol w="11801202"/>
              </a:tblGrid>
              <a:tr h="8771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Development Tools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71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VS Code</a:t>
                      </a:r>
                      <a:r>
                        <a:rPr lang="en-US" sz="1899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Used as the main code editor for writing, debugging, and testing the scripts.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GitHub</a:t>
                      </a:r>
                      <a:r>
                        <a:rPr lang="en-US" sz="1899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For version control and collaboration, allowing seamless management and sharing of code.</a:t>
                      </a:r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55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Testing Tools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689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Selenium IDE:</a:t>
                      </a:r>
                      <a:r>
                        <a:rPr lang="en-US" sz="190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 Used for recording initial test flows and understanding application behavior before coding the tests.</a:t>
                      </a:r>
                      <a:endParaRPr lang="en-US" sz="1100"/>
                    </a:p>
                    <a:p>
                      <a:pPr algn="l">
                        <a:lnSpc>
                          <a:spcPts val="2660"/>
                        </a:lnSpc>
                      </a:pPr>
                      <a:r>
                        <a:rPr lang="en-US" sz="1900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Selenium WebDriver</a:t>
                      </a:r>
                      <a:r>
                        <a:rPr lang="en-US" sz="190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Automates the browser interactions for robust and repeatable testing.</a:t>
                      </a:r>
                    </a:p>
                    <a:p>
                      <a:pPr algn="l">
                        <a:lnSpc>
                          <a:spcPts val="2660"/>
                        </a:lnSpc>
                      </a:pPr>
                      <a:r>
                        <a:rPr lang="en-US" sz="1900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Pytest</a:t>
                      </a:r>
                      <a:r>
                        <a:rPr lang="en-US" sz="190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A framework for writing simple and scalable test cases.</a:t>
                      </a:r>
                    </a:p>
                    <a:p>
                      <a:pPr algn="l">
                        <a:lnSpc>
                          <a:spcPts val="2660"/>
                        </a:lnSpc>
                      </a:pPr>
                      <a:r>
                        <a:rPr lang="en-US" sz="1900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Pytest HTML</a:t>
                      </a:r>
                      <a:r>
                        <a:rPr lang="en-US" sz="190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Generates detailed test reports for analysis.</a:t>
                      </a:r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08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Supporting Libraries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7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WebDriverWait</a:t>
                      </a:r>
                      <a:r>
                        <a:rPr lang="en-US" sz="190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Works with EC to manage dynamic element interactions.</a:t>
                      </a:r>
                      <a:endParaRPr lang="en-US" sz="1100"/>
                    </a:p>
                    <a:p>
                      <a:pPr algn="l">
                        <a:lnSpc>
                          <a:spcPts val="2660"/>
                        </a:lnSpc>
                      </a:pPr>
                      <a:r>
                        <a:rPr lang="en-US" sz="1900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ActionChains</a:t>
                      </a:r>
                      <a:r>
                        <a:rPr lang="en-US" sz="190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Handles advanced user interactions like drag-and-drop or hover effects.</a:t>
                      </a:r>
                    </a:p>
                    <a:p>
                      <a:pPr algn="l">
                        <a:lnSpc>
                          <a:spcPts val="2660"/>
                        </a:lnSpc>
                      </a:pPr>
                      <a:r>
                        <a:rPr lang="en-US" sz="1900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Keys</a:t>
                      </a:r>
                      <a:r>
                        <a:rPr lang="en-US" sz="190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Simulates keyboard inputs for testing.</a:t>
                      </a:r>
                    </a:p>
                    <a:p>
                      <a:pPr algn="l">
                        <a:lnSpc>
                          <a:spcPts val="2660"/>
                        </a:lnSpc>
                      </a:pPr>
                      <a:r>
                        <a:rPr lang="en-US" sz="1900" b="true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expected_conditions (EC)</a:t>
                      </a:r>
                      <a:r>
                        <a:rPr lang="en-US" sz="190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Simplifies waiting for specific conditions or states of web elements, such as visibility or clickability.</a:t>
                      </a:r>
                    </a:p>
                  </a:txBody>
                  <a:tcPr marL="171450" marR="171450" marT="171450" marB="171450" anchor="ctr">
                    <a:lnL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4342562" y="1910498"/>
            <a:ext cx="1210218" cy="1092148"/>
          </a:xfrm>
          <a:custGeom>
            <a:avLst/>
            <a:gdLst/>
            <a:ahLst/>
            <a:cxnLst/>
            <a:rect r="r" b="b" t="t" l="l"/>
            <a:pathLst>
              <a:path h="1092148" w="1210218">
                <a:moveTo>
                  <a:pt x="0" y="0"/>
                </a:moveTo>
                <a:lnTo>
                  <a:pt x="1210218" y="0"/>
                </a:lnTo>
                <a:lnTo>
                  <a:pt x="1210218" y="1092148"/>
                </a:lnTo>
                <a:lnTo>
                  <a:pt x="0" y="1092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463" t="-1155" r="-26923" b="-8543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78151" y="6385060"/>
            <a:ext cx="869521" cy="869521"/>
          </a:xfrm>
          <a:custGeom>
            <a:avLst/>
            <a:gdLst/>
            <a:ahLst/>
            <a:cxnLst/>
            <a:rect r="r" b="b" t="t" l="l"/>
            <a:pathLst>
              <a:path h="869521" w="869521">
                <a:moveTo>
                  <a:pt x="0" y="0"/>
                </a:moveTo>
                <a:lnTo>
                  <a:pt x="869520" y="0"/>
                </a:lnTo>
                <a:lnTo>
                  <a:pt x="869520" y="869521"/>
                </a:lnTo>
                <a:lnTo>
                  <a:pt x="0" y="8695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9958" y="6385060"/>
            <a:ext cx="869521" cy="869521"/>
          </a:xfrm>
          <a:custGeom>
            <a:avLst/>
            <a:gdLst/>
            <a:ahLst/>
            <a:cxnLst/>
            <a:rect r="r" b="b" t="t" l="l"/>
            <a:pathLst>
              <a:path h="869521" w="869521">
                <a:moveTo>
                  <a:pt x="0" y="0"/>
                </a:moveTo>
                <a:lnTo>
                  <a:pt x="869521" y="0"/>
                </a:lnTo>
                <a:lnTo>
                  <a:pt x="869521" y="869521"/>
                </a:lnTo>
                <a:lnTo>
                  <a:pt x="0" y="8695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34180" y="2100069"/>
            <a:ext cx="713008" cy="713008"/>
          </a:xfrm>
          <a:custGeom>
            <a:avLst/>
            <a:gdLst/>
            <a:ahLst/>
            <a:cxnLst/>
            <a:rect r="r" b="b" t="t" l="l"/>
            <a:pathLst>
              <a:path h="713008" w="713008">
                <a:moveTo>
                  <a:pt x="0" y="0"/>
                </a:moveTo>
                <a:lnTo>
                  <a:pt x="713007" y="0"/>
                </a:lnTo>
                <a:lnTo>
                  <a:pt x="713007" y="713007"/>
                </a:lnTo>
                <a:lnTo>
                  <a:pt x="0" y="7130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6774" y="2100069"/>
            <a:ext cx="682705" cy="713008"/>
          </a:xfrm>
          <a:custGeom>
            <a:avLst/>
            <a:gdLst/>
            <a:ahLst/>
            <a:cxnLst/>
            <a:rect r="r" b="b" t="t" l="l"/>
            <a:pathLst>
              <a:path h="713008" w="682705">
                <a:moveTo>
                  <a:pt x="0" y="0"/>
                </a:moveTo>
                <a:lnTo>
                  <a:pt x="682705" y="0"/>
                </a:lnTo>
                <a:lnTo>
                  <a:pt x="682705" y="713007"/>
                </a:lnTo>
                <a:lnTo>
                  <a:pt x="0" y="7130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77266" y="6385060"/>
            <a:ext cx="826835" cy="826835"/>
          </a:xfrm>
          <a:custGeom>
            <a:avLst/>
            <a:gdLst/>
            <a:ahLst/>
            <a:cxnLst/>
            <a:rect r="r" b="b" t="t" l="l"/>
            <a:pathLst>
              <a:path h="826835" w="826835">
                <a:moveTo>
                  <a:pt x="0" y="0"/>
                </a:moveTo>
                <a:lnTo>
                  <a:pt x="826835" y="0"/>
                </a:lnTo>
                <a:lnTo>
                  <a:pt x="826835" y="826835"/>
                </a:lnTo>
                <a:lnTo>
                  <a:pt x="0" y="8268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60680" y="3554167"/>
            <a:ext cx="6177324" cy="3018873"/>
            <a:chOff x="0" y="0"/>
            <a:chExt cx="8236432" cy="402516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8236432" cy="2828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222A9B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Technologies Used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3317562"/>
              <a:ext cx="8236432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6008" y="0"/>
            <a:ext cx="9540008" cy="10287000"/>
            <a:chOff x="0" y="0"/>
            <a:chExt cx="251259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2595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12595">
                  <a:moveTo>
                    <a:pt x="40576" y="0"/>
                  </a:moveTo>
                  <a:lnTo>
                    <a:pt x="2472019" y="0"/>
                  </a:lnTo>
                  <a:cubicBezTo>
                    <a:pt x="2494428" y="0"/>
                    <a:pt x="2512595" y="18167"/>
                    <a:pt x="2512595" y="40576"/>
                  </a:cubicBezTo>
                  <a:lnTo>
                    <a:pt x="2512595" y="2668757"/>
                  </a:lnTo>
                  <a:cubicBezTo>
                    <a:pt x="2512595" y="2679519"/>
                    <a:pt x="2508320" y="2689839"/>
                    <a:pt x="2500710" y="2697449"/>
                  </a:cubicBezTo>
                  <a:cubicBezTo>
                    <a:pt x="2493101" y="2705058"/>
                    <a:pt x="2482780" y="2709333"/>
                    <a:pt x="2472019" y="2709333"/>
                  </a:cubicBezTo>
                  <a:lnTo>
                    <a:pt x="40576" y="2709333"/>
                  </a:lnTo>
                  <a:cubicBezTo>
                    <a:pt x="18167" y="2709333"/>
                    <a:pt x="0" y="2691167"/>
                    <a:pt x="0" y="2668757"/>
                  </a:cubicBezTo>
                  <a:lnTo>
                    <a:pt x="0" y="40576"/>
                  </a:lnTo>
                  <a:cubicBezTo>
                    <a:pt x="0" y="18167"/>
                    <a:pt x="18167" y="0"/>
                    <a:pt x="40576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1259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1323" y="1998186"/>
            <a:ext cx="6105347" cy="6623274"/>
            <a:chOff x="0" y="0"/>
            <a:chExt cx="8140463" cy="883103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808542"/>
              <a:ext cx="8140463" cy="3795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3"/>
                </a:lnSpc>
              </a:pPr>
              <a:r>
                <a:rPr lang="en-US" sz="2399" b="true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Login Functionality</a:t>
              </a:r>
            </a:p>
            <a:p>
              <a:pPr algn="l">
                <a:lnSpc>
                  <a:spcPts val="4823"/>
                </a:lnSpc>
              </a:pPr>
              <a:r>
                <a:rPr lang="en-US" sz="2399" b="true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Transaction Management</a:t>
              </a:r>
            </a:p>
            <a:p>
              <a:pPr algn="l">
                <a:lnSpc>
                  <a:spcPts val="4823"/>
                </a:lnSpc>
              </a:pPr>
              <a:r>
                <a:rPr lang="en-US" sz="2399" b="true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Notifications</a:t>
              </a:r>
            </a:p>
            <a:p>
              <a:pPr algn="l">
                <a:lnSpc>
                  <a:spcPts val="4823"/>
                </a:lnSpc>
              </a:pPr>
              <a:r>
                <a:rPr lang="en-US" sz="2399" b="true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Form Validations</a:t>
              </a:r>
            </a:p>
            <a:p>
              <a:pPr algn="l">
                <a:lnSpc>
                  <a:spcPts val="335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337213"/>
              <a:ext cx="8140463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8140463" cy="2175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i="true" b="true">
                  <a:solidFill>
                    <a:srgbClr val="E29417"/>
                  </a:solidFill>
                  <a:latin typeface="Arimo Bold Italics"/>
                  <a:ea typeface="Arimo Bold Italics"/>
                  <a:cs typeface="Arimo Bold Italics"/>
                  <a:sym typeface="Arimo Bold Italics"/>
                </a:rPr>
                <a:t>Functional </a:t>
              </a:r>
            </a:p>
            <a:p>
              <a:pPr algn="l">
                <a:lnSpc>
                  <a:spcPts val="6500"/>
                </a:lnSpc>
              </a:pPr>
              <a:r>
                <a:rPr lang="en-US" sz="5000" b="true">
                  <a:solidFill>
                    <a:srgbClr val="222A9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Tests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641603" y="2365819"/>
            <a:ext cx="6105347" cy="5888007"/>
            <a:chOff x="0" y="0"/>
            <a:chExt cx="8140463" cy="785067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808542"/>
              <a:ext cx="8140463" cy="31125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4823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Cross-Browser Compatibility</a:t>
              </a:r>
            </a:p>
            <a:p>
              <a:pPr algn="l" marL="0" indent="0" lvl="1">
                <a:lnSpc>
                  <a:spcPts val="4823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Performance Testing</a:t>
              </a:r>
            </a:p>
            <a:p>
              <a:pPr algn="l" marL="0" indent="0" lvl="1">
                <a:lnSpc>
                  <a:spcPts val="4823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UI/UX Consistency</a:t>
              </a:r>
            </a:p>
            <a:p>
              <a:pPr algn="l" marL="0" indent="0" lvl="1">
                <a:lnSpc>
                  <a:spcPts val="4823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482026"/>
              <a:ext cx="8140463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356857"/>
              <a:ext cx="8140463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76200"/>
              <a:ext cx="8140463" cy="2175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i="true" b="true">
                  <a:solidFill>
                    <a:srgbClr val="E29417"/>
                  </a:solidFill>
                  <a:latin typeface="Arimo Bold Italics"/>
                  <a:ea typeface="Arimo Bold Italics"/>
                  <a:cs typeface="Arimo Bold Italics"/>
                  <a:sym typeface="Arimo Bold Italics"/>
                </a:rPr>
                <a:t>Non-Functional </a:t>
              </a:r>
            </a:p>
            <a:p>
              <a:pPr algn="l">
                <a:lnSpc>
                  <a:spcPts val="6500"/>
                </a:lnSpc>
              </a:pPr>
              <a:r>
                <a:rPr lang="en-US" sz="5000" b="true">
                  <a:solidFill>
                    <a:srgbClr val="222A9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Tests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59939" y="929003"/>
            <a:ext cx="8493595" cy="8680771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230749" y="3542565"/>
            <a:ext cx="7095598" cy="4567791"/>
          </a:xfrm>
          <a:custGeom>
            <a:avLst/>
            <a:gdLst/>
            <a:ahLst/>
            <a:cxnLst/>
            <a:rect r="r" b="b" t="t" l="l"/>
            <a:pathLst>
              <a:path h="4567791" w="7095598">
                <a:moveTo>
                  <a:pt x="0" y="0"/>
                </a:moveTo>
                <a:lnTo>
                  <a:pt x="7095598" y="0"/>
                </a:lnTo>
                <a:lnTo>
                  <a:pt x="7095598" y="4567792"/>
                </a:lnTo>
                <a:lnTo>
                  <a:pt x="0" y="4567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210909" y="2463470"/>
            <a:ext cx="1933091" cy="2158191"/>
            <a:chOff x="0" y="0"/>
            <a:chExt cx="2577454" cy="28775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7454" cy="2752621"/>
            </a:xfrm>
            <a:custGeom>
              <a:avLst/>
              <a:gdLst/>
              <a:ahLst/>
              <a:cxnLst/>
              <a:rect r="r" b="b" t="t" l="l"/>
              <a:pathLst>
                <a:path h="2752621" w="2577454">
                  <a:moveTo>
                    <a:pt x="0" y="0"/>
                  </a:moveTo>
                  <a:lnTo>
                    <a:pt x="2577454" y="0"/>
                  </a:lnTo>
                  <a:lnTo>
                    <a:pt x="2577454" y="2752621"/>
                  </a:lnTo>
                  <a:lnTo>
                    <a:pt x="0" y="2752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679430"/>
              <a:ext cx="1017345" cy="1198157"/>
            </a:xfrm>
            <a:custGeom>
              <a:avLst/>
              <a:gdLst/>
              <a:ahLst/>
              <a:cxnLst/>
              <a:rect r="r" b="b" t="t" l="l"/>
              <a:pathLst>
                <a:path h="1198157" w="1017345">
                  <a:moveTo>
                    <a:pt x="0" y="0"/>
                  </a:moveTo>
                  <a:lnTo>
                    <a:pt x="1017345" y="0"/>
                  </a:lnTo>
                  <a:lnTo>
                    <a:pt x="1017345" y="1198158"/>
                  </a:lnTo>
                  <a:lnTo>
                    <a:pt x="0" y="1198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028495"/>
            <a:ext cx="6863264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222A9B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Test Results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2878" y="5244525"/>
            <a:ext cx="2625991" cy="4114800"/>
          </a:xfrm>
          <a:custGeom>
            <a:avLst/>
            <a:gdLst/>
            <a:ahLst/>
            <a:cxnLst/>
            <a:rect r="r" b="b" t="t" l="l"/>
            <a:pathLst>
              <a:path h="4114800" w="2625991">
                <a:moveTo>
                  <a:pt x="0" y="0"/>
                </a:moveTo>
                <a:lnTo>
                  <a:pt x="2625990" y="0"/>
                </a:lnTo>
                <a:lnTo>
                  <a:pt x="26259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73303" y="3534409"/>
            <a:ext cx="7341394" cy="1658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 b="true">
                <a:solidFill>
                  <a:srgbClr val="222A9B"/>
                </a:solidFill>
                <a:latin typeface="Inter Medium"/>
                <a:ea typeface="Inter Medium"/>
                <a:cs typeface="Inter Medium"/>
                <a:sym typeface="Inter Medium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51652" y="5168325"/>
            <a:ext cx="1384697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b="true" sz="3899">
                <a:solidFill>
                  <a:srgbClr val="222A9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DAGX9DCxoZ8</dc:identifier>
  <dcterms:modified xsi:type="dcterms:W3CDTF">2011-08-01T06:04:30Z</dcterms:modified>
  <cp:revision>1</cp:revision>
  <dc:title>Technology in the Life of Consumers Technology Presentation in Blue Illustrative Style</dc:title>
</cp:coreProperties>
</file>