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4" r:id="rId6"/>
    <p:sldId id="260" r:id="rId7"/>
    <p:sldId id="261" r:id="rId8"/>
    <p:sldId id="263" r:id="rId9"/>
    <p:sldId id="266" r:id="rId10"/>
    <p:sldId id="262" r:id="rId11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70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61669-D137-49A1-90AC-726EA69634ED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590A-DF7C-4C2C-B299-5DCC29E3D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3284-8940-4AEC-8584-58E9F33C09DC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20373-B0C5-4D66-AC46-B82E056A2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F166F-2122-417A-B867-E1BC448B910F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FD8AB-2556-448F-9D8D-702F136AD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5BEC5-9FC8-4D5C-8ED9-4582F986DCBC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12EA5-DEFB-4D7D-8ADA-AF8C0D93B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28343-43E8-459D-85A3-E59E1C3B36B1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C8671-6688-4AAC-9D39-C348C66C9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58F7D-6232-48DF-BA97-764E6FB84950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25F78-45E6-4ED4-A594-A512B83EC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2716C-4860-446B-BD51-C2BC02CD31AD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4170F-75F8-4E40-879B-EF55A595C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6110-64E7-43DD-974F-5FE83728A97F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0B92D-0B56-4435-BA19-EE58B1200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579A8-2BEA-4218-BFF4-63B13F97614F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1DAEC-2B21-4008-AD8A-8FA50E1CC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0A265-3512-4752-8348-75088249CF5F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0657A-3D8E-4636-9568-404E1A81C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8906-9B97-45D4-8D9F-5221457E0685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55D2D-3355-4F5A-A9E1-7E206B16E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516C99-496C-49EB-90DF-5B81B6065762}" type="datetimeFigureOut">
              <a:rPr lang="en-US"/>
              <a:pPr>
                <a:defRPr/>
              </a:pPr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558AC0-7A8E-4B6C-B721-E4E403C22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Design Project Presentation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 Chaves, G. Iven, A. Rasoulof</a:t>
            </a:r>
          </a:p>
          <a:p>
            <a:pPr eaLnBrk="1" hangingPunct="1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Spring 2013</a:t>
            </a:r>
          </a:p>
        </p:txBody>
      </p:sp>
      <p:pic>
        <p:nvPicPr>
          <p:cNvPr id="13315" name="Picture 3" descr="UNM Logo Sp Horiz Col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3845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"/>
          <p:cNvSpPr txBox="1">
            <a:spLocks noChangeArrowheads="1"/>
          </p:cNvSpPr>
          <p:nvPr/>
        </p:nvSpPr>
        <p:spPr bwMode="auto">
          <a:xfrm>
            <a:off x="276225" y="361950"/>
            <a:ext cx="86455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Music waveforms captured on the input and output of our circuit</a:t>
            </a:r>
          </a:p>
        </p:txBody>
      </p:sp>
      <p:pic>
        <p:nvPicPr>
          <p:cNvPr id="20482" name="Picture 3" descr="Gain_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1325" y="2028825"/>
            <a:ext cx="553878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>
                <a:latin typeface="Times New Roman" pitchFamily="18" charset="0"/>
              </a:rPr>
              <a:t>Outline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latin typeface="Times New Roman" pitchFamily="18" charset="0"/>
              </a:rPr>
              <a:t>General design scheme</a:t>
            </a:r>
          </a:p>
          <a:p>
            <a:r>
              <a:rPr lang="en-US" sz="2400" smtClean="0">
                <a:latin typeface="Times New Roman" pitchFamily="18" charset="0"/>
              </a:rPr>
              <a:t>Circuit design</a:t>
            </a:r>
          </a:p>
          <a:p>
            <a:r>
              <a:rPr lang="en-US" sz="2400" smtClean="0">
                <a:latin typeface="Times New Roman" pitchFamily="18" charset="0"/>
              </a:rPr>
              <a:t>Circuit 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47838" y="2151063"/>
            <a:ext cx="1554162" cy="1239837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Input stage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67175" y="2151063"/>
            <a:ext cx="1554163" cy="1239837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Gain stage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86513" y="2151063"/>
            <a:ext cx="1552575" cy="1239837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Output stage</a:t>
            </a:r>
          </a:p>
        </p:txBody>
      </p:sp>
      <p:cxnSp>
        <p:nvCxnSpPr>
          <p:cNvPr id="6" name="Straight Connector 5"/>
          <p:cNvCxnSpPr>
            <a:stCxn id="2" idx="3"/>
            <a:endCxn id="3" idx="1"/>
          </p:cNvCxnSpPr>
          <p:nvPr/>
        </p:nvCxnSpPr>
        <p:spPr>
          <a:xfrm>
            <a:off x="3302000" y="2771775"/>
            <a:ext cx="76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21338" y="2771775"/>
            <a:ext cx="76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447675" y="538163"/>
            <a:ext cx="7832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General design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Audio_amp_Schematic-page-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188" y="222250"/>
            <a:ext cx="10226676" cy="790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122488" y="1536700"/>
            <a:ext cx="1046162" cy="3616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79788" y="1477963"/>
            <a:ext cx="2884487" cy="3614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69050" y="1536700"/>
            <a:ext cx="1046163" cy="3616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2101850" y="5267325"/>
            <a:ext cx="1601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Input stage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4202113" y="5303838"/>
            <a:ext cx="1601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2 Gain stages</a:t>
            </a:r>
          </a:p>
        </p:txBody>
      </p:sp>
      <p:sp>
        <p:nvSpPr>
          <p:cNvPr id="16391" name="TextBox 9"/>
          <p:cNvSpPr txBox="1">
            <a:spLocks noChangeArrowheads="1"/>
          </p:cNvSpPr>
          <p:nvPr/>
        </p:nvSpPr>
        <p:spPr bwMode="auto">
          <a:xfrm>
            <a:off x="6311900" y="5281613"/>
            <a:ext cx="160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Output stage</a:t>
            </a:r>
          </a:p>
        </p:txBody>
      </p:sp>
      <p:sp>
        <p:nvSpPr>
          <p:cNvPr id="16392" name="TextBox 10"/>
          <p:cNvSpPr txBox="1">
            <a:spLocks noChangeArrowheads="1"/>
          </p:cNvSpPr>
          <p:nvPr/>
        </p:nvSpPr>
        <p:spPr bwMode="auto">
          <a:xfrm>
            <a:off x="134938" y="495300"/>
            <a:ext cx="554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Circuit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latin typeface="Times New Roman" pitchFamily="18" charset="0"/>
              </a:rPr>
              <a:t>Simulation outputs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			Q1          	Q4          	Q2          	Q3   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MODEL     	2N2222/N    	2N3055/TI   	2N2222/N    	2N2222/N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IB			1.7904E-05  	2.6118E-03  	1.9899E-05  	2.0342E-05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IC        	2.9900E-03  	2.1840E-01  	3.4868E-03  	3.4968E-03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</a:t>
            </a:r>
            <a:r>
              <a:rPr lang="en-US" sz="1200" smtClean="0">
                <a:solidFill>
                  <a:schemeClr val="hlink"/>
                </a:solidFill>
                <a:latin typeface="Arial" charset="0"/>
              </a:rPr>
              <a:t>IE       	-3.0079E-03 	-2.2101E-01 	-3.5067E-03 	-3.5172E-03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IS        	0.0000E+00  	0.0000E+00  	0.0000E+00  	0.0000E+00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VBE           	0.6737      	0.6997      	0.6767      	0.6774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VBC         	-2.3107     	-7.3258     	-5.3963     	-3.7577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solidFill>
                  <a:schemeClr val="hlink"/>
                </a:solidFill>
                <a:latin typeface="Arial" charset="0"/>
              </a:rPr>
              <a:t> VCE           	2.9844      	8.0255      	6.0731      	4.4351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VCS          	12.0000     	12.0000      	6.4236      	4.6742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</a:t>
            </a:r>
            <a:r>
              <a:rPr lang="en-US" sz="1200" smtClean="0">
                <a:solidFill>
                  <a:schemeClr val="hlink"/>
                </a:solidFill>
                <a:latin typeface="Arial" charset="0"/>
              </a:rPr>
              <a:t>BETADC      166.9976     	83.6193    	175.2246    	171.9051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GM        	1.1441E-01  	8.0755E+00  	1.3326E-01  	1.3361E-01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RPI      	1.5783E+03  1.1159E+01  	1.4178E+03  	1.3865E+03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RX        	1.0000E+01  1.0000E+01  	1.0000E+01  	1.0000E+01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RMU       	6.0544E+12  2.6028E+12  	6.0758E+12  	6.0688E+12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RO        	2.5531E+04  2.6248E+02  	2.2778E+04  	2.2244E+04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CPI       	8.4217E-11  	3.1700E-07  	9.2053E-11  	9.2215E-11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CMU       	4.5204E-12  	1.2499E-10  	3.5619E-12  	3.9602E-12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CBX       	0.0000E+00  0.0000E+00  	0.0000E+00  	0.0000E+00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CCS       	0.0000E+00  0.0000E+00  	0.0000E+00  	0.0000E+00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BETAAC    	1.8057E+02  9.0118E+01  	1.8894E+02  	1.8525E+02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Arial" charset="0"/>
              </a:rPr>
              <a:t> FT        	2.0520E+08  4.0528E+06  	2.2182E+08  	2.2110E+08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11"/>
          <p:cNvGrpSpPr>
            <a:grpSpLocks/>
          </p:cNvGrpSpPr>
          <p:nvPr/>
        </p:nvGrpSpPr>
        <p:grpSpPr bwMode="auto">
          <a:xfrm>
            <a:off x="127000" y="0"/>
            <a:ext cx="8875713" cy="6858000"/>
            <a:chOff x="127000" y="0"/>
            <a:chExt cx="8875059" cy="6858000"/>
          </a:xfrm>
        </p:grpSpPr>
        <p:grpSp>
          <p:nvGrpSpPr>
            <p:cNvPr id="18435" name="Group 6"/>
            <p:cNvGrpSpPr>
              <a:grpSpLocks/>
            </p:cNvGrpSpPr>
            <p:nvPr/>
          </p:nvGrpSpPr>
          <p:grpSpPr bwMode="auto">
            <a:xfrm>
              <a:off x="127000" y="0"/>
              <a:ext cx="8875059" cy="6858000"/>
              <a:chOff x="127000" y="0"/>
              <a:chExt cx="8875059" cy="6858000"/>
            </a:xfrm>
          </p:grpSpPr>
          <p:grpSp>
            <p:nvGrpSpPr>
              <p:cNvPr id="18437" name="Group 4"/>
              <p:cNvGrpSpPr>
                <a:grpSpLocks/>
              </p:cNvGrpSpPr>
              <p:nvPr/>
            </p:nvGrpSpPr>
            <p:grpSpPr bwMode="auto">
              <a:xfrm>
                <a:off x="127000" y="0"/>
                <a:ext cx="8875059" cy="6858000"/>
                <a:chOff x="127000" y="0"/>
                <a:chExt cx="8875059" cy="6858000"/>
              </a:xfrm>
            </p:grpSpPr>
            <p:pic>
              <p:nvPicPr>
                <p:cNvPr id="18439" name="Picture 1" descr="Audio_amp_bode_plot (1)-page-001.jpg"/>
                <p:cNvPicPr>
                  <a:picLocks noChangeAspect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27000" y="0"/>
                  <a:ext cx="8875059" cy="6858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477812" y="612775"/>
                  <a:ext cx="1300066" cy="1747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2898571" y="254000"/>
                <a:ext cx="3511291" cy="552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7812" y="6230938"/>
              <a:ext cx="8524247" cy="387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434" name="TextBox 7"/>
          <p:cNvSpPr txBox="1">
            <a:spLocks noChangeArrowheads="1"/>
          </p:cNvSpPr>
          <p:nvPr/>
        </p:nvSpPr>
        <p:spPr bwMode="auto">
          <a:xfrm>
            <a:off x="276225" y="361950"/>
            <a:ext cx="7902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Amplifier frequency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6"/>
          <p:cNvGrpSpPr>
            <a:grpSpLocks/>
          </p:cNvGrpSpPr>
          <p:nvPr/>
        </p:nvGrpSpPr>
        <p:grpSpPr bwMode="auto">
          <a:xfrm>
            <a:off x="127000" y="0"/>
            <a:ext cx="8875713" cy="6858000"/>
            <a:chOff x="127000" y="0"/>
            <a:chExt cx="8875059" cy="6858000"/>
          </a:xfrm>
        </p:grpSpPr>
        <p:grpSp>
          <p:nvGrpSpPr>
            <p:cNvPr id="19459" name="Group 4"/>
            <p:cNvGrpSpPr>
              <a:grpSpLocks/>
            </p:cNvGrpSpPr>
            <p:nvPr/>
          </p:nvGrpSpPr>
          <p:grpSpPr bwMode="auto">
            <a:xfrm>
              <a:off x="127000" y="0"/>
              <a:ext cx="8875059" cy="6858000"/>
              <a:chOff x="127000" y="0"/>
              <a:chExt cx="8875059" cy="6858000"/>
            </a:xfrm>
          </p:grpSpPr>
          <p:pic>
            <p:nvPicPr>
              <p:cNvPr id="19461" name="Picture 1" descr="Audio_amp_gain_plot (1)-page-001.jp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7000" y="0"/>
                <a:ext cx="8875059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809677" y="239713"/>
                <a:ext cx="3719239" cy="5365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36540" y="6113463"/>
                <a:ext cx="8565519" cy="538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36540" y="657225"/>
              <a:ext cx="1206411" cy="1239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9458" name="TextBox 7"/>
          <p:cNvSpPr txBox="1">
            <a:spLocks noChangeArrowheads="1"/>
          </p:cNvSpPr>
          <p:nvPr/>
        </p:nvSpPr>
        <p:spPr bwMode="auto">
          <a:xfrm>
            <a:off x="276225" y="361950"/>
            <a:ext cx="8529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Times New Roman" pitchFamily="18" charset="0"/>
              </a:rPr>
              <a:t>Amplifier s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ingle frequency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</a:rPr>
              <a:t>Part tolerances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</a:rPr>
              <a:t>Bad parts</a:t>
            </a:r>
          </a:p>
          <a:p>
            <a:pPr eaLnBrk="1" hangingPunct="1"/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2150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>
                <a:latin typeface="Times New Roman" pitchFamily="18" charset="0"/>
              </a:rPr>
              <a:t>Design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>
                <a:latin typeface="Times New Roman" pitchFamily="18" charset="0"/>
              </a:rPr>
              <a:t>Final Product</a:t>
            </a:r>
          </a:p>
        </p:txBody>
      </p:sp>
      <p:pic>
        <p:nvPicPr>
          <p:cNvPr id="22533" name="Picture 5" descr="Top 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2128838"/>
            <a:ext cx="6783388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174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Design Project Presentation</vt:lpstr>
      <vt:lpstr>Outline</vt:lpstr>
      <vt:lpstr>Slide 3</vt:lpstr>
      <vt:lpstr>Slide 4</vt:lpstr>
      <vt:lpstr>Simulation outputs</vt:lpstr>
      <vt:lpstr>Slide 6</vt:lpstr>
      <vt:lpstr>Slide 7</vt:lpstr>
      <vt:lpstr>Design issues</vt:lpstr>
      <vt:lpstr>Final Product</vt:lpstr>
      <vt:lpstr>Slide 10</vt:lpstr>
    </vt:vector>
  </TitlesOfParts>
  <Company>University of New Mexico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 Report</dc:title>
  <dc:creator>amin rasoulof</dc:creator>
  <cp:lastModifiedBy>mchaves</cp:lastModifiedBy>
  <cp:revision>17</cp:revision>
  <dcterms:created xsi:type="dcterms:W3CDTF">2013-04-23T00:13:10Z</dcterms:created>
  <dcterms:modified xsi:type="dcterms:W3CDTF">2013-04-23T15:40:59Z</dcterms:modified>
</cp:coreProperties>
</file>