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1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1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2508-8AF4-1A4A-BB2D-BD1C8CA46777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58BF798-4594-FA40-BF61-45ABC53EAF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4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2508-8AF4-1A4A-BB2D-BD1C8CA46777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F798-4594-FA40-BF61-45ABC53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9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2508-8AF4-1A4A-BB2D-BD1C8CA46777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F798-4594-FA40-BF61-45ABC53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2508-8AF4-1A4A-BB2D-BD1C8CA46777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F798-4594-FA40-BF61-45ABC53EAF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7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2508-8AF4-1A4A-BB2D-BD1C8CA46777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F798-4594-FA40-BF61-45ABC53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2508-8AF4-1A4A-BB2D-BD1C8CA46777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F798-4594-FA40-BF61-45ABC53EAF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7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2508-8AF4-1A4A-BB2D-BD1C8CA46777}" type="datetimeFigureOut">
              <a:rPr lang="en-US" smtClean="0"/>
              <a:t>4/2/18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F798-4594-FA40-BF61-45ABC53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13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2508-8AF4-1A4A-BB2D-BD1C8CA46777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F798-4594-FA40-BF61-45ABC53EAF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1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2508-8AF4-1A4A-BB2D-BD1C8CA46777}" type="datetimeFigureOut">
              <a:rPr lang="en-US" smtClean="0"/>
              <a:t>4/2/18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F798-4594-FA40-BF61-45ABC53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5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2508-8AF4-1A4A-BB2D-BD1C8CA46777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F798-4594-FA40-BF61-45ABC53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96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2508-8AF4-1A4A-BB2D-BD1C8CA46777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F798-4594-FA40-BF61-45ABC53E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EDE2508-8AF4-1A4A-BB2D-BD1C8CA46777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F798-4594-FA40-BF61-45ABC53EAF9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1115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996B-8A89-E048-AFFD-DCA7C85F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055" y="772430"/>
            <a:ext cx="7958331" cy="1077229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Vocabulary!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2EB5-D01B-9C49-B0B6-EA0E5BC29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326" y="1849659"/>
            <a:ext cx="7796540" cy="3997828"/>
          </a:xfrm>
        </p:spPr>
        <p:txBody>
          <a:bodyPr/>
          <a:lstStyle/>
          <a:p>
            <a:pPr marL="463360" indent="-457200">
              <a:buFont typeface="+mj-lt"/>
              <a:buAutoNum type="arabicPeriod"/>
            </a:pPr>
            <a:r>
              <a:rPr lang="en-US" dirty="0"/>
              <a:t>Take out a piece of paper and a pen. </a:t>
            </a:r>
          </a:p>
          <a:p>
            <a:pPr marL="463360" indent="-457200">
              <a:buFont typeface="+mj-lt"/>
              <a:buAutoNum type="arabicPeriod"/>
            </a:pPr>
            <a:r>
              <a:rPr lang="en-US" dirty="0"/>
              <a:t>Read the sentences  and think of the meaning of </a:t>
            </a:r>
            <a:r>
              <a:rPr lang="en-US" dirty="0">
                <a:solidFill>
                  <a:schemeClr val="accent1"/>
                </a:solidFill>
              </a:rPr>
              <a:t>the red words, phrases or the picture. </a:t>
            </a:r>
          </a:p>
          <a:p>
            <a:pPr marL="463360" indent="-457200">
              <a:buFont typeface="+mj-lt"/>
              <a:buAutoNum type="arabicPeriod"/>
            </a:pPr>
            <a:r>
              <a:rPr lang="en-US" dirty="0"/>
              <a:t>Write on your paper 1 or 2 words that similar or close in the meaning of </a:t>
            </a:r>
            <a:r>
              <a:rPr lang="en-US" dirty="0">
                <a:solidFill>
                  <a:schemeClr val="accent1"/>
                </a:solidFill>
              </a:rPr>
              <a:t>the red words or phrases.</a:t>
            </a:r>
          </a:p>
          <a:p>
            <a:pPr marL="463360" indent="-457200">
              <a:buFont typeface="+mj-lt"/>
              <a:buAutoNum type="arabicPeriod"/>
            </a:pPr>
            <a:r>
              <a:rPr lang="en-US" dirty="0"/>
              <a:t>Finally, share your guesses of the meanings of the words. </a:t>
            </a:r>
          </a:p>
          <a:p>
            <a:pPr marL="463360" indent="-457200">
              <a:buFont typeface="+mj-lt"/>
              <a:buAutoNum type="arabicPeriod"/>
            </a:pPr>
            <a:r>
              <a:rPr lang="en-US" dirty="0"/>
              <a:t>You will be able to know the definitions of each of </a:t>
            </a:r>
            <a:r>
              <a:rPr lang="en-US" dirty="0">
                <a:solidFill>
                  <a:schemeClr val="accent1"/>
                </a:solidFill>
              </a:rPr>
              <a:t>the Red words or phrases</a:t>
            </a:r>
            <a:r>
              <a:rPr lang="en-US" dirty="0"/>
              <a:t> after all students take turn sharing answers. </a:t>
            </a:r>
          </a:p>
        </p:txBody>
      </p:sp>
    </p:spTree>
    <p:extLst>
      <p:ext uri="{BB962C8B-B14F-4D97-AF65-F5344CB8AC3E}">
        <p14:creationId xmlns:p14="http://schemas.microsoft.com/office/powerpoint/2010/main" val="23775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9E35-4024-1445-AD6F-5FF3DB87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748" y="726553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Silver lining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E8AF7-9031-9E4D-9FBC-0B691EC4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066" y="1933363"/>
            <a:ext cx="7796540" cy="399782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If there's a </a:t>
            </a:r>
            <a:r>
              <a:rPr lang="en-US" dirty="0">
                <a:solidFill>
                  <a:srgbClr val="FF0000"/>
                </a:solidFill>
              </a:rPr>
              <a:t>silver lining</a:t>
            </a:r>
            <a:r>
              <a:rPr lang="en-US" dirty="0"/>
              <a:t> to losing my job, it's that I'll now be able to go to school full-time and finish my degree earlier.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After the student realized she was failing four courses at her high school, there was a </a:t>
            </a:r>
            <a:r>
              <a:rPr lang="en-US" dirty="0">
                <a:solidFill>
                  <a:srgbClr val="FF0000"/>
                </a:solidFill>
              </a:rPr>
              <a:t>silver lining </a:t>
            </a:r>
            <a:r>
              <a:rPr lang="en-US" dirty="0"/>
              <a:t>when she became aware that each course was offering extra credit.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“Even the worst situations have a </a:t>
            </a:r>
            <a:r>
              <a:rPr lang="en-US" dirty="0">
                <a:solidFill>
                  <a:srgbClr val="FF0000"/>
                </a:solidFill>
              </a:rPr>
              <a:t>silver lining</a:t>
            </a:r>
            <a:r>
              <a:rPr lang="en-US" dirty="0"/>
              <a:t>,” said the optimistic woman, “because nothing can be totally terrible.”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“Every cloud has a silver lining"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Definition: </a:t>
            </a:r>
            <a:r>
              <a:rPr lang="en-US" dirty="0"/>
              <a:t>Said to emphasize that every difficult or unpleasant situation has some advantage.</a:t>
            </a:r>
          </a:p>
        </p:txBody>
      </p:sp>
    </p:spTree>
    <p:extLst>
      <p:ext uri="{BB962C8B-B14F-4D97-AF65-F5344CB8AC3E}">
        <p14:creationId xmlns:p14="http://schemas.microsoft.com/office/powerpoint/2010/main" val="20679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0064-7228-1A4C-99A5-C2F0181B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Predominantly</a:t>
            </a:r>
            <a:r>
              <a:rPr lang="en-US" dirty="0"/>
              <a:t> </a:t>
            </a:r>
            <a:r>
              <a:rPr lang="en-US" dirty="0">
                <a:effectLst/>
              </a:rPr>
              <a:t> </a:t>
            </a:r>
            <a:r>
              <a:rPr lang="en-US" sz="2800" dirty="0">
                <a:effectLst/>
              </a:rPr>
              <a:t>(</a:t>
            </a:r>
            <a:r>
              <a:rPr lang="en-US" sz="2800" dirty="0" err="1">
                <a:effectLst/>
              </a:rPr>
              <a:t>adv</a:t>
            </a:r>
            <a:r>
              <a:rPr lang="en-US" sz="2800" dirty="0">
                <a:effectLst/>
              </a:rPr>
              <a:t>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B87D-8BD4-8C46-A9B1-34978DBC0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Since teens are easily distracted, automobile crashes are the </a:t>
            </a:r>
            <a:r>
              <a:rPr lang="en-US" dirty="0">
                <a:solidFill>
                  <a:schemeClr val="accent1"/>
                </a:solidFill>
              </a:rPr>
              <a:t>predominant</a:t>
            </a:r>
            <a:r>
              <a:rPr lang="en-US" dirty="0"/>
              <a:t> cause of death among that particular age group.</a:t>
            </a:r>
          </a:p>
          <a:p>
            <a:r>
              <a:rPr lang="en-US" dirty="0"/>
              <a:t>Immigration is the </a:t>
            </a:r>
            <a:r>
              <a:rPr lang="en-US" dirty="0">
                <a:solidFill>
                  <a:schemeClr val="accent1"/>
                </a:solidFill>
              </a:rPr>
              <a:t>predominant </a:t>
            </a:r>
            <a:r>
              <a:rPr lang="en-US" dirty="0"/>
              <a:t>issue on which most politicians are focusing.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Religion is the </a:t>
            </a:r>
            <a:r>
              <a:rPr lang="en-US" i="1" dirty="0">
                <a:solidFill>
                  <a:schemeClr val="accent1"/>
                </a:solidFill>
              </a:rPr>
              <a:t>predominant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/>
              <a:t>theme of the play.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Definition: </a:t>
            </a:r>
            <a:r>
              <a:rPr lang="en-US" dirty="0"/>
              <a:t>mostly or mainly</a:t>
            </a:r>
          </a:p>
        </p:txBody>
      </p:sp>
    </p:spTree>
    <p:extLst>
      <p:ext uri="{BB962C8B-B14F-4D97-AF65-F5344CB8AC3E}">
        <p14:creationId xmlns:p14="http://schemas.microsoft.com/office/powerpoint/2010/main" val="319826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57EE-3B7D-AE49-856E-1BCE5FD5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1"/>
                </a:solidFill>
              </a:rPr>
              <a:t>Phenomenon </a:t>
            </a:r>
            <a:r>
              <a:rPr lang="en-US" b="1" dirty="0">
                <a:solidFill>
                  <a:schemeClr val="accent1"/>
                </a:solidFill>
                <a:effectLst/>
              </a:rPr>
              <a:t>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5633-514F-B84B-BCC6-1EC7CE3B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288" y="1885284"/>
            <a:ext cx="7796540" cy="408800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The movie eventually became a cultural </a:t>
            </a:r>
            <a:r>
              <a:rPr lang="en-US" dirty="0">
                <a:solidFill>
                  <a:schemeClr val="accent1"/>
                </a:solidFill>
              </a:rPr>
              <a:t>phenomenon.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The four-year-old boy was considered a </a:t>
            </a:r>
            <a:r>
              <a:rPr lang="en-US" dirty="0">
                <a:solidFill>
                  <a:schemeClr val="accent1"/>
                </a:solidFill>
              </a:rPr>
              <a:t>phenomenon</a:t>
            </a:r>
            <a:r>
              <a:rPr lang="en-US" dirty="0"/>
              <a:t> because he could play the piano like a master pianist.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Each time a new social media site is revealed it becomes a </a:t>
            </a:r>
            <a:r>
              <a:rPr lang="en-US" dirty="0">
                <a:solidFill>
                  <a:schemeClr val="accent1"/>
                </a:solidFill>
              </a:rPr>
              <a:t>phenomenon</a:t>
            </a:r>
            <a:r>
              <a:rPr lang="en-US" dirty="0"/>
              <a:t> for a while and then slowly fades into obscurity.</a:t>
            </a:r>
          </a:p>
          <a:p>
            <a:pPr marL="6160" indent="0">
              <a:buNone/>
            </a:pPr>
            <a:endParaRPr lang="en-US" dirty="0"/>
          </a:p>
          <a:p>
            <a:pPr marL="616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Definition: </a:t>
            </a:r>
            <a:r>
              <a:rPr lang="en-US" dirty="0"/>
              <a:t> something (such as an interesting fact or event) that can be observed and studied and that typically is unusual or difficult to understand or explain fully</a:t>
            </a:r>
          </a:p>
        </p:txBody>
      </p:sp>
    </p:spTree>
    <p:extLst>
      <p:ext uri="{BB962C8B-B14F-4D97-AF65-F5344CB8AC3E}">
        <p14:creationId xmlns:p14="http://schemas.microsoft.com/office/powerpoint/2010/main" val="36003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60E2-66FA-A742-9B18-D315C683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40" y="275108"/>
            <a:ext cx="2643186" cy="56785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Brain Drain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E1BEB-9620-BB49-9944-5DCEF55C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140" y="5157788"/>
            <a:ext cx="5114923" cy="14173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Definition: </a:t>
            </a:r>
            <a:r>
              <a:rPr lang="en-US" sz="1800" dirty="0">
                <a:solidFill>
                  <a:srgbClr val="FF0000"/>
                </a:solidFill>
              </a:rPr>
              <a:t>a situation in which many educated or professional people leave a particular place or profession and move to another one that gives them better pay or living conditions.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608EC-E47D-1446-9700-E3E130EF0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202" y="842964"/>
            <a:ext cx="6350000" cy="4406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16ACF4-1F08-FB41-8F92-35D8E8BD4B5F}"/>
              </a:ext>
            </a:extLst>
          </p:cNvPr>
          <p:cNvSpPr txBox="1"/>
          <p:nvPr/>
        </p:nvSpPr>
        <p:spPr>
          <a:xfrm>
            <a:off x="1237687" y="2534245"/>
            <a:ext cx="2143124" cy="92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can you understand of these pictures? 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820E690-9FD6-5B41-B2B2-7FE7622404D7}"/>
              </a:ext>
            </a:extLst>
          </p:cNvPr>
          <p:cNvSpPr/>
          <p:nvPr/>
        </p:nvSpPr>
        <p:spPr>
          <a:xfrm>
            <a:off x="3571875" y="2781598"/>
            <a:ext cx="957263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BB9586-C701-B844-999D-33BE93E71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441" y="999559"/>
            <a:ext cx="6469522" cy="40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9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{0D8122D3-A533-5941-BA24-FF61D781032C}tf16401378</Template>
  <TotalTime>146</TotalTime>
  <Words>177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Vocabulary!</vt:lpstr>
      <vt:lpstr>Silver lining </vt:lpstr>
      <vt:lpstr>Predominantly  (adv)</vt:lpstr>
      <vt:lpstr>Phenomenon  </vt:lpstr>
      <vt:lpstr>Brain Drain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Abeer Alharbi</dc:creator>
  <cp:lastModifiedBy>Abeer Alharbi</cp:lastModifiedBy>
  <cp:revision>12</cp:revision>
  <dcterms:created xsi:type="dcterms:W3CDTF">2018-04-02T15:59:28Z</dcterms:created>
  <dcterms:modified xsi:type="dcterms:W3CDTF">2018-04-02T23:40:17Z</dcterms:modified>
</cp:coreProperties>
</file>