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7" r:id="rId6"/>
    <p:sldId id="258" r:id="rId7"/>
    <p:sldId id="287" r:id="rId8"/>
    <p:sldId id="294" r:id="rId9"/>
    <p:sldId id="286" r:id="rId10"/>
    <p:sldId id="291" r:id="rId11"/>
    <p:sldId id="289" r:id="rId12"/>
    <p:sldId id="297" r:id="rId13"/>
    <p:sldId id="260" r:id="rId14"/>
    <p:sldId id="293" r:id="rId15"/>
    <p:sldId id="288" r:id="rId16"/>
    <p:sldId id="296" r:id="rId17"/>
    <p:sldId id="290" r:id="rId18"/>
    <p:sldId id="295"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360"/>
    <a:srgbClr val="1B6872"/>
    <a:srgbClr val="63B7C6"/>
    <a:srgbClr val="103350"/>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3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6/11/2024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4000"/>
            <a:duotone>
              <a:prstClr val="black"/>
              <a:schemeClr val="accent2">
                <a:tint val="45000"/>
                <a:satMod val="400000"/>
              </a:schemeClr>
            </a:duotone>
            <a:extLst>
              <a:ext uri="{BEBA8EAE-BF5A-486C-A8C5-ECC9F3942E4B}">
                <a14:imgProps xmlns:a14="http://schemas.microsoft.com/office/drawing/2010/main">
                  <a14:imgLayer r:embed="rId3">
                    <a14:imgEffect>
                      <a14:sharpenSoften amount="25000"/>
                    </a14:imgEffect>
                    <a14:imgEffect>
                      <a14:saturation sat="300000"/>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Loan Default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161538" y="3549967"/>
            <a:ext cx="7077456" cy="868680"/>
          </a:xfrm>
        </p:spPr>
        <p:txBody>
          <a:bodyPr/>
          <a:lstStyle/>
          <a:p>
            <a:pPr marL="0" indent="0">
              <a:buNone/>
            </a:pPr>
            <a:r>
              <a:rPr lang="en-US" dirty="0"/>
              <a:t>A case study</a:t>
            </a:r>
          </a:p>
        </p:txBody>
      </p:sp>
      <p:sp>
        <p:nvSpPr>
          <p:cNvPr id="4" name="Subtitle 2">
            <a:extLst>
              <a:ext uri="{FF2B5EF4-FFF2-40B4-BE49-F238E27FC236}">
                <a16:creationId xmlns:a16="http://schemas.microsoft.com/office/drawing/2014/main" id="{75C71EAF-CE2D-84E4-28DF-6514B341296D}"/>
              </a:ext>
            </a:extLst>
          </p:cNvPr>
          <p:cNvSpPr txBox="1">
            <a:spLocks/>
          </p:cNvSpPr>
          <p:nvPr/>
        </p:nvSpPr>
        <p:spPr>
          <a:xfrm>
            <a:off x="2761488" y="5197983"/>
            <a:ext cx="7077456" cy="8686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F702C074-74D2-A6DC-162F-0A5AABA6E5C0}"/>
              </a:ext>
            </a:extLst>
          </p:cNvPr>
          <p:cNvSpPr txBox="1">
            <a:spLocks/>
          </p:cNvSpPr>
          <p:nvPr/>
        </p:nvSpPr>
        <p:spPr>
          <a:xfrm>
            <a:off x="2557272" y="4763643"/>
            <a:ext cx="7077456" cy="8686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Prepared by: Abeer Mahgoub</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Modeling</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89C5-4952-17B3-8E21-D378A0551DFE}"/>
              </a:ext>
            </a:extLst>
          </p:cNvPr>
          <p:cNvSpPr>
            <a:spLocks noGrp="1"/>
          </p:cNvSpPr>
          <p:nvPr>
            <p:ph type="title"/>
          </p:nvPr>
        </p:nvSpPr>
        <p:spPr/>
        <p:txBody>
          <a:bodyPr/>
          <a:lstStyle/>
          <a:p>
            <a:r>
              <a:rPr lang="af-ZA" dirty="0"/>
              <a:t>Our Approach</a:t>
            </a:r>
            <a:endParaRPr lang="en-US" dirty="0"/>
          </a:p>
        </p:txBody>
      </p:sp>
      <p:sp>
        <p:nvSpPr>
          <p:cNvPr id="3" name="Slide Number Placeholder 2">
            <a:extLst>
              <a:ext uri="{FF2B5EF4-FFF2-40B4-BE49-F238E27FC236}">
                <a16:creationId xmlns:a16="http://schemas.microsoft.com/office/drawing/2014/main" id="{27013324-44CA-5E19-2455-B7A387E7BB5C}"/>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F3CD2F59-CA1D-C6C8-A7C9-0E9C32C10463}"/>
              </a:ext>
            </a:extLst>
          </p:cNvPr>
          <p:cNvSpPr>
            <a:spLocks noGrp="1"/>
          </p:cNvSpPr>
          <p:nvPr>
            <p:ph type="body" sz="quarter" idx="13"/>
          </p:nvPr>
        </p:nvSpPr>
        <p:spPr/>
        <p:txBody>
          <a:bodyPr/>
          <a:lstStyle/>
          <a:p>
            <a:r>
              <a:rPr lang="en-US" dirty="0"/>
              <a:t>For this problem, We will utilize tree-based models for their interpretability, flexibility, and robustness, making them well-suited for our problem. </a:t>
            </a:r>
          </a:p>
          <a:p>
            <a:r>
              <a:rPr lang="en-US" dirty="0"/>
              <a:t>Using our data, we first trained a decision tree. Then, we advanced to ensemble techniques to get better outcomes.</a:t>
            </a:r>
          </a:p>
          <a:p>
            <a:pPr lvl="1"/>
            <a:r>
              <a:rPr lang="en-US" dirty="0"/>
              <a:t>Bagging Method:  Random Forest.</a:t>
            </a:r>
          </a:p>
          <a:p>
            <a:pPr lvl="1"/>
            <a:r>
              <a:rPr lang="en-US" dirty="0"/>
              <a:t>Boosting Method: XGBoost.</a:t>
            </a:r>
          </a:p>
          <a:p>
            <a:pPr lvl="1"/>
            <a:endParaRPr lang="en-US" dirty="0"/>
          </a:p>
          <a:p>
            <a:r>
              <a:rPr lang="en-US" dirty="0"/>
              <a:t>We also trained a logistic regression model to act as a base model.</a:t>
            </a:r>
          </a:p>
          <a:p>
            <a:endParaRPr lang="en-US" dirty="0"/>
          </a:p>
        </p:txBody>
      </p:sp>
    </p:spTree>
    <p:extLst>
      <p:ext uri="{BB962C8B-B14F-4D97-AF65-F5344CB8AC3E}">
        <p14:creationId xmlns:p14="http://schemas.microsoft.com/office/powerpoint/2010/main" val="1136535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Model Evaluation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134778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0CBD-C0D7-0BE2-8C3C-363326B61A88}"/>
              </a:ext>
            </a:extLst>
          </p:cNvPr>
          <p:cNvSpPr>
            <a:spLocks noGrp="1"/>
          </p:cNvSpPr>
          <p:nvPr>
            <p:ph type="title"/>
          </p:nvPr>
        </p:nvSpPr>
        <p:spPr/>
        <p:txBody>
          <a:bodyPr/>
          <a:lstStyle/>
          <a:p>
            <a:r>
              <a:rPr lang="af-ZA" dirty="0"/>
              <a:t>Models Performance:</a:t>
            </a:r>
            <a:endParaRPr lang="en-US" dirty="0"/>
          </a:p>
        </p:txBody>
      </p:sp>
      <p:sp>
        <p:nvSpPr>
          <p:cNvPr id="3" name="Slide Number Placeholder 2">
            <a:extLst>
              <a:ext uri="{FF2B5EF4-FFF2-40B4-BE49-F238E27FC236}">
                <a16:creationId xmlns:a16="http://schemas.microsoft.com/office/drawing/2014/main" id="{B9E698A4-B83A-CCAE-AFEA-426C64C3F1CA}"/>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 Placeholder 3">
            <a:extLst>
              <a:ext uri="{FF2B5EF4-FFF2-40B4-BE49-F238E27FC236}">
                <a16:creationId xmlns:a16="http://schemas.microsoft.com/office/drawing/2014/main" id="{FE31AC5D-79A0-EA09-EAB6-666F6390E879}"/>
              </a:ext>
            </a:extLst>
          </p:cNvPr>
          <p:cNvSpPr>
            <a:spLocks noGrp="1"/>
          </p:cNvSpPr>
          <p:nvPr>
            <p:ph type="body" sz="quarter" idx="13"/>
          </p:nvPr>
        </p:nvSpPr>
        <p:spPr/>
        <p:txBody>
          <a:bodyPr/>
          <a:lstStyle/>
          <a:p>
            <a:r>
              <a:rPr lang="en-US" dirty="0"/>
              <a:t>We will evaluate the model using precision, recall, and F1 score.</a:t>
            </a:r>
          </a:p>
          <a:p>
            <a:r>
              <a:rPr lang="en-US" dirty="0"/>
              <a:t>The highest f1 score didn't exceed 27% was obtained by random forest model trained on features extracted by another random forest model.</a:t>
            </a:r>
          </a:p>
          <a:p>
            <a:r>
              <a:rPr lang="en-US" dirty="0"/>
              <a:t>Random forest model trained on PCA components achieved the highest recall 62%, which is more suitable for default rate KPI.</a:t>
            </a:r>
          </a:p>
          <a:p>
            <a:r>
              <a:rPr lang="en-US" dirty="0"/>
              <a:t>XGboost achieved the highest precision across all versions (15% and 17%), which can be good for the acceptance rate KPI.</a:t>
            </a:r>
          </a:p>
          <a:p>
            <a:r>
              <a:rPr lang="en-US" dirty="0"/>
              <a:t>Despite the low metrics, these models show an advance in performance against our base model (logistic regression in our case).</a:t>
            </a:r>
          </a:p>
          <a:p>
            <a:endParaRPr lang="en-US" dirty="0"/>
          </a:p>
        </p:txBody>
      </p:sp>
    </p:spTree>
    <p:extLst>
      <p:ext uri="{BB962C8B-B14F-4D97-AF65-F5344CB8AC3E}">
        <p14:creationId xmlns:p14="http://schemas.microsoft.com/office/powerpoint/2010/main" val="2456584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Enhancement</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Tree>
    <p:extLst>
      <p:ext uri="{BB962C8B-B14F-4D97-AF65-F5344CB8AC3E}">
        <p14:creationId xmlns:p14="http://schemas.microsoft.com/office/powerpoint/2010/main" val="34979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52F0-5E99-534E-CDE5-66CD6E6349BE}"/>
              </a:ext>
            </a:extLst>
          </p:cNvPr>
          <p:cNvSpPr>
            <a:spLocks noGrp="1"/>
          </p:cNvSpPr>
          <p:nvPr>
            <p:ph type="title"/>
          </p:nvPr>
        </p:nvSpPr>
        <p:spPr/>
        <p:txBody>
          <a:bodyPr/>
          <a:lstStyle/>
          <a:p>
            <a:r>
              <a:rPr lang="af-ZA" dirty="0"/>
              <a:t>Future Improvements:</a:t>
            </a:r>
            <a:endParaRPr lang="en-US" dirty="0"/>
          </a:p>
        </p:txBody>
      </p:sp>
      <p:sp>
        <p:nvSpPr>
          <p:cNvPr id="3" name="Slide Number Placeholder 2">
            <a:extLst>
              <a:ext uri="{FF2B5EF4-FFF2-40B4-BE49-F238E27FC236}">
                <a16:creationId xmlns:a16="http://schemas.microsoft.com/office/drawing/2014/main" id="{E99458D7-7771-5302-1C66-B842295A802F}"/>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 Placeholder 3">
            <a:extLst>
              <a:ext uri="{FF2B5EF4-FFF2-40B4-BE49-F238E27FC236}">
                <a16:creationId xmlns:a16="http://schemas.microsoft.com/office/drawing/2014/main" id="{13720D73-0844-CCB2-D55C-032C78BAEFFA}"/>
              </a:ext>
            </a:extLst>
          </p:cNvPr>
          <p:cNvSpPr>
            <a:spLocks noGrp="1"/>
          </p:cNvSpPr>
          <p:nvPr>
            <p:ph type="body" sz="quarter" idx="13"/>
          </p:nvPr>
        </p:nvSpPr>
        <p:spPr/>
        <p:txBody>
          <a:bodyPr/>
          <a:lstStyle/>
          <a:p>
            <a:r>
              <a:rPr lang="af-ZA" dirty="0"/>
              <a:t>Data was highly imbalanced, though tree models can deal with this issue, applying sampling techniques can improve the model.</a:t>
            </a:r>
          </a:p>
          <a:p>
            <a:r>
              <a:rPr lang="af-ZA" dirty="0"/>
              <a:t>We can work on a semi-supervised way using deep learning model, which can improve the predictive power, but  then we sacrifiy the interpretability benefit.</a:t>
            </a:r>
          </a:p>
          <a:p>
            <a:r>
              <a:rPr lang="af-ZA" dirty="0"/>
              <a:t>More data engineering can be done by combining the two datasets.</a:t>
            </a:r>
            <a:endParaRPr lang="en-US" dirty="0"/>
          </a:p>
        </p:txBody>
      </p:sp>
    </p:spTree>
    <p:extLst>
      <p:ext uri="{BB962C8B-B14F-4D97-AF65-F5344CB8AC3E}">
        <p14:creationId xmlns:p14="http://schemas.microsoft.com/office/powerpoint/2010/main" val="12845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af-ZA" dirty="0"/>
              <a:t>Problem Statement</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af-ZA" dirty="0"/>
              <a:t>Problem Statement</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endParaRPr lang="en-US" dirty="0"/>
          </a:p>
          <a:p>
            <a:r>
              <a:rPr lang="en-US" dirty="0"/>
              <a:t>Loan defaults pose significant challenges to financial institutions by directly impacting their profitability and financial stability. High default rates can lead to substantial losses, reduce available capital for future lending, and increase the cost of borrowing, ultimately affecting the institution's ability to serve its customers and maintain investor confidence.</a:t>
            </a:r>
          </a:p>
          <a:p>
            <a:r>
              <a:rPr lang="en-US" dirty="0"/>
              <a:t>This study aims to demonstrate how data can be leveraged to mitigate the risk of loan defaults. By utilizing data analysis and machine learning, the lending decision-making process can be improved, thereby reducing the incidence of loan defaults.</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Business KPIs</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407237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15FF-273A-B7E9-336A-5D93F496CDBB}"/>
              </a:ext>
            </a:extLst>
          </p:cNvPr>
          <p:cNvSpPr>
            <a:spLocks noGrp="1"/>
          </p:cNvSpPr>
          <p:nvPr>
            <p:ph type="title"/>
          </p:nvPr>
        </p:nvSpPr>
        <p:spPr/>
        <p:txBody>
          <a:bodyPr/>
          <a:lstStyle/>
          <a:p>
            <a:r>
              <a:rPr lang="af-ZA" dirty="0"/>
              <a:t>Our Goal</a:t>
            </a:r>
            <a:endParaRPr lang="en-US" dirty="0"/>
          </a:p>
        </p:txBody>
      </p:sp>
      <p:sp>
        <p:nvSpPr>
          <p:cNvPr id="3" name="Slide Number Placeholder 2">
            <a:extLst>
              <a:ext uri="{FF2B5EF4-FFF2-40B4-BE49-F238E27FC236}">
                <a16:creationId xmlns:a16="http://schemas.microsoft.com/office/drawing/2014/main" id="{26FFAC03-594A-1D91-E041-1C65E5BA289D}"/>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BAF234A3-2F21-D2A2-B65E-65416A342F3D}"/>
              </a:ext>
            </a:extLst>
          </p:cNvPr>
          <p:cNvSpPr>
            <a:spLocks noGrp="1"/>
          </p:cNvSpPr>
          <p:nvPr>
            <p:ph type="body" sz="quarter" idx="13"/>
          </p:nvPr>
        </p:nvSpPr>
        <p:spPr/>
        <p:txBody>
          <a:bodyPr/>
          <a:lstStyle/>
          <a:p>
            <a:r>
              <a:rPr lang="en-US" dirty="0"/>
              <a:t>We analyze the performance of these models according to our business KPIs. There can be various KPIs for risk analysis; in this study, we focus more on:</a:t>
            </a:r>
          </a:p>
          <a:p>
            <a:endParaRPr lang="en-US" dirty="0"/>
          </a:p>
          <a:p>
            <a:r>
              <a:rPr lang="en-US" b="1" dirty="0"/>
              <a:t>Default rate: </a:t>
            </a:r>
            <a:r>
              <a:rPr lang="en-US" dirty="0"/>
              <a:t>We need to decrease the rate of default by being able to predict these applications.</a:t>
            </a:r>
          </a:p>
          <a:p>
            <a:endParaRPr lang="en-US" dirty="0"/>
          </a:p>
          <a:p>
            <a:r>
              <a:rPr lang="en-US" b="1" dirty="0"/>
              <a:t>Approval rate: </a:t>
            </a:r>
            <a:r>
              <a:rPr lang="en-US" dirty="0"/>
              <a:t>We need to increase the approval rate for clients who will repay.</a:t>
            </a:r>
          </a:p>
          <a:p>
            <a:endParaRPr lang="en-US" dirty="0"/>
          </a:p>
          <a:p>
            <a:r>
              <a:rPr lang="en-US" dirty="0"/>
              <a:t>In this scenario, I choose decreasing the default rate to be more critical.</a:t>
            </a:r>
          </a:p>
        </p:txBody>
      </p:sp>
    </p:spTree>
    <p:extLst>
      <p:ext uri="{BB962C8B-B14F-4D97-AF65-F5344CB8AC3E}">
        <p14:creationId xmlns:p14="http://schemas.microsoft.com/office/powerpoint/2010/main" val="657075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EDA</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204862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32A5B-D24E-4F16-E24E-0A9CB3DF6CFA}"/>
              </a:ext>
            </a:extLst>
          </p:cNvPr>
          <p:cNvSpPr>
            <a:spLocks noGrp="1"/>
          </p:cNvSpPr>
          <p:nvPr>
            <p:ph type="title"/>
          </p:nvPr>
        </p:nvSpPr>
        <p:spPr/>
        <p:txBody>
          <a:bodyPr/>
          <a:lstStyle/>
          <a:p>
            <a:r>
              <a:rPr lang="af-ZA" dirty="0"/>
              <a:t>Exploratory Data Analysis (EDA):</a:t>
            </a:r>
            <a:endParaRPr lang="en-US" dirty="0"/>
          </a:p>
        </p:txBody>
      </p:sp>
      <p:sp>
        <p:nvSpPr>
          <p:cNvPr id="4" name="Text Placeholder 3">
            <a:extLst>
              <a:ext uri="{FF2B5EF4-FFF2-40B4-BE49-F238E27FC236}">
                <a16:creationId xmlns:a16="http://schemas.microsoft.com/office/drawing/2014/main" id="{BEAD1848-787B-046F-C7F8-3342FB8D1304}"/>
              </a:ext>
            </a:extLst>
          </p:cNvPr>
          <p:cNvSpPr>
            <a:spLocks noGrp="1"/>
          </p:cNvSpPr>
          <p:nvPr>
            <p:ph type="body" sz="quarter" idx="13"/>
          </p:nvPr>
        </p:nvSpPr>
        <p:spPr>
          <a:xfrm>
            <a:off x="444500" y="1625385"/>
            <a:ext cx="6718300" cy="3422865"/>
          </a:xfrm>
        </p:spPr>
        <p:txBody>
          <a:bodyPr/>
          <a:lstStyle/>
          <a:p>
            <a:r>
              <a:rPr lang="en-US" dirty="0"/>
              <a:t>Our data exists in two parts:</a:t>
            </a:r>
          </a:p>
          <a:p>
            <a:pPr lvl="1"/>
            <a:r>
              <a:rPr lang="en-US" dirty="0"/>
              <a:t>1. Current applications: data covers more than 300,000 applications and contains different information about the applicant, the application process, and whether the client was able to repay or default.</a:t>
            </a:r>
          </a:p>
          <a:p>
            <a:pPr lvl="1"/>
            <a:r>
              <a:rPr lang="en-US" dirty="0"/>
              <a:t>2. Previous applications: the data covers 1670214 applications and contains similar information, however, there is no information about the client's repayment.</a:t>
            </a:r>
          </a:p>
          <a:p>
            <a:r>
              <a:rPr lang="en-US" dirty="0"/>
              <a:t>EDA process enabled us to filter unnecessary data for our analysis.</a:t>
            </a:r>
          </a:p>
          <a:p>
            <a:r>
              <a:rPr lang="en-US" dirty="0"/>
              <a:t>We found some features like </a:t>
            </a:r>
            <a:r>
              <a:rPr lang="en-US" dirty="0" err="1"/>
              <a:t>EXT_DOC_i</a:t>
            </a:r>
            <a:r>
              <a:rPr lang="en-US" dirty="0"/>
              <a:t> have significant influence on the dependent variable0. </a:t>
            </a:r>
          </a:p>
          <a:p>
            <a:endParaRPr lang="en-US" dirty="0"/>
          </a:p>
          <a:p>
            <a:endParaRPr lang="en-US" dirty="0"/>
          </a:p>
          <a:p>
            <a:endParaRPr lang="en-US" dirty="0"/>
          </a:p>
        </p:txBody>
      </p:sp>
      <p:sp>
        <p:nvSpPr>
          <p:cNvPr id="5" name="TextBox 4">
            <a:extLst>
              <a:ext uri="{FF2B5EF4-FFF2-40B4-BE49-F238E27FC236}">
                <a16:creationId xmlns:a16="http://schemas.microsoft.com/office/drawing/2014/main" id="{5C46D069-EA2E-CD10-F227-55F925E000B9}"/>
              </a:ext>
            </a:extLst>
          </p:cNvPr>
          <p:cNvSpPr txBox="1"/>
          <p:nvPr/>
        </p:nvSpPr>
        <p:spPr>
          <a:xfrm>
            <a:off x="352425" y="6280666"/>
            <a:ext cx="7848600" cy="261610"/>
          </a:xfrm>
          <a:prstGeom prst="rect">
            <a:avLst/>
          </a:prstGeom>
          <a:noFill/>
        </p:spPr>
        <p:txBody>
          <a:bodyPr wrap="square" rtlCol="0">
            <a:spAutoFit/>
          </a:bodyPr>
          <a:lstStyle/>
          <a:p>
            <a:r>
              <a:rPr lang="af-ZA" sz="1100" dirty="0">
                <a:solidFill>
                  <a:schemeClr val="bg1"/>
                </a:solidFill>
                <a:cs typeface="Arial" panose="020B0604020202020204" pitchFamily="34" charset="0"/>
              </a:rPr>
              <a:t>*For more details about the insight gained please refer to the notebook</a:t>
            </a:r>
            <a:r>
              <a:rPr lang="af-ZA" sz="1100" dirty="0"/>
              <a:t>.</a:t>
            </a:r>
            <a:endParaRPr lang="en-US" sz="1100" dirty="0"/>
          </a:p>
        </p:txBody>
      </p:sp>
    </p:spTree>
    <p:extLst>
      <p:ext uri="{BB962C8B-B14F-4D97-AF65-F5344CB8AC3E}">
        <p14:creationId xmlns:p14="http://schemas.microsoft.com/office/powerpoint/2010/main" val="350376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Feature Selection</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8837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26C9-E4FA-2002-85C7-D3F05BCF6951}"/>
              </a:ext>
            </a:extLst>
          </p:cNvPr>
          <p:cNvSpPr>
            <a:spLocks noGrp="1"/>
          </p:cNvSpPr>
          <p:nvPr>
            <p:ph type="title"/>
          </p:nvPr>
        </p:nvSpPr>
        <p:spPr/>
        <p:txBody>
          <a:bodyPr/>
          <a:lstStyle/>
          <a:p>
            <a:r>
              <a:rPr lang="af-ZA" dirty="0"/>
              <a:t>Feature Engineering</a:t>
            </a:r>
            <a:endParaRPr lang="en-US" dirty="0"/>
          </a:p>
        </p:txBody>
      </p:sp>
      <p:sp>
        <p:nvSpPr>
          <p:cNvPr id="3" name="Slide Number Placeholder 2">
            <a:extLst>
              <a:ext uri="{FF2B5EF4-FFF2-40B4-BE49-F238E27FC236}">
                <a16:creationId xmlns:a16="http://schemas.microsoft.com/office/drawing/2014/main" id="{296F027C-9570-B983-9822-AD6ED80E8FD2}"/>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534E8B98-1F37-B1ED-0E6F-0569CE0E849F}"/>
              </a:ext>
            </a:extLst>
          </p:cNvPr>
          <p:cNvSpPr>
            <a:spLocks noGrp="1"/>
          </p:cNvSpPr>
          <p:nvPr>
            <p:ph type="body" sz="quarter" idx="13"/>
          </p:nvPr>
        </p:nvSpPr>
        <p:spPr/>
        <p:txBody>
          <a:bodyPr/>
          <a:lstStyle/>
          <a:p>
            <a:r>
              <a:rPr lang="en-US" dirty="0"/>
              <a:t>For feature engineering and feature extraction, we make use of insights gained from EDA, and along the way, we apply two methods to help with data modelling:</a:t>
            </a:r>
          </a:p>
          <a:p>
            <a:endParaRPr lang="en-US" dirty="0"/>
          </a:p>
          <a:p>
            <a:pPr lvl="1"/>
            <a:r>
              <a:rPr lang="en-US" dirty="0"/>
              <a:t>Principal Component Analysis (PCA).</a:t>
            </a:r>
          </a:p>
          <a:p>
            <a:endParaRPr lang="en-US" dirty="0"/>
          </a:p>
          <a:p>
            <a:pPr lvl="1"/>
            <a:r>
              <a:rPr lang="en-US" dirty="0"/>
              <a:t>Feature extraction using a random forest.</a:t>
            </a:r>
          </a:p>
          <a:p>
            <a:pPr lvl="1"/>
            <a:endParaRPr lang="en-US" dirty="0"/>
          </a:p>
          <a:p>
            <a:r>
              <a:rPr lang="en-US" dirty="0"/>
              <a:t>Some transformations were done on some features to get more stable ones (e.g., DAYS_BIRTH).</a:t>
            </a:r>
          </a:p>
        </p:txBody>
      </p:sp>
    </p:spTree>
    <p:extLst>
      <p:ext uri="{BB962C8B-B14F-4D97-AF65-F5344CB8AC3E}">
        <p14:creationId xmlns:p14="http://schemas.microsoft.com/office/powerpoint/2010/main" val="137906599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304</TotalTime>
  <Words>650</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Trade Gothic LT Pro</vt:lpstr>
      <vt:lpstr>Trebuchet MS</vt:lpstr>
      <vt:lpstr>Office Theme</vt:lpstr>
      <vt:lpstr>Loan Default</vt:lpstr>
      <vt:lpstr>Problem Statement</vt:lpstr>
      <vt:lpstr>Problem Statement</vt:lpstr>
      <vt:lpstr>Business KPIs</vt:lpstr>
      <vt:lpstr>Our Goal</vt:lpstr>
      <vt:lpstr>EDA</vt:lpstr>
      <vt:lpstr>Exploratory Data Analysis (EDA):</vt:lpstr>
      <vt:lpstr>Feature Selection</vt:lpstr>
      <vt:lpstr>Feature Engineering</vt:lpstr>
      <vt:lpstr>Modeling</vt:lpstr>
      <vt:lpstr>Our Approach</vt:lpstr>
      <vt:lpstr>Model Evaluation</vt:lpstr>
      <vt:lpstr>Models Performance:</vt:lpstr>
      <vt:lpstr>Enhancement</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Abeer Adel Mahgoub</dc:creator>
  <cp:lastModifiedBy>Abeer Adel Mahgoub</cp:lastModifiedBy>
  <cp:revision>7</cp:revision>
  <dcterms:created xsi:type="dcterms:W3CDTF">2024-06-10T16:54:14Z</dcterms:created>
  <dcterms:modified xsi:type="dcterms:W3CDTF">2024-06-11T17:09:58Z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