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58" r:id="rId5"/>
    <p:sldId id="277" r:id="rId6"/>
    <p:sldId id="275" r:id="rId7"/>
    <p:sldId id="279" r:id="rId8"/>
    <p:sldId id="276" r:id="rId9"/>
    <p:sldId id="260" r:id="rId10"/>
    <p:sldId id="278" r:id="rId11"/>
    <p:sldId id="267" r:id="rId12"/>
    <p:sldId id="269" r:id="rId13"/>
    <p:sldId id="270" r:id="rId14"/>
    <p:sldId id="280" r:id="rId15"/>
    <p:sldId id="271" r:id="rId16"/>
    <p:sldId id="282" r:id="rId17"/>
    <p:sldId id="272" r:id="rId18"/>
    <p:sldId id="283" r:id="rId19"/>
    <p:sldId id="262" r:id="rId20"/>
    <p:sldId id="281" r:id="rId21"/>
    <p:sldId id="273" r:id="rId22"/>
    <p:sldId id="284" r:id="rId23"/>
    <p:sldId id="274" r:id="rId24"/>
    <p:sldId id="285" r:id="rId25"/>
    <p:sldId id="263"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3CDAB-7D0F-A999-0C61-22DDEB8A1A90}" v="63" dt="2023-02-27T17:24:21.232"/>
    <p1510:client id="{355E1143-EE2E-EBFD-4A4D-FB68CB04498C}" v="910" dt="2023-02-27T18:33:16.184"/>
    <p1510:client id="{77B707C7-C963-4F4E-BE92-F2474E7AC106}" v="149" dt="2023-02-27T15:35:30.744"/>
    <p1510:client id="{C1E27DAF-84E8-5C94-712C-FBDD4905A2B0}" v="105" dt="2023-02-27T18:33:05.263"/>
    <p1510:client id="{D29D6627-2CD7-4305-D372-FD791780F859}" v="837" dt="2023-02-27T18:33:07.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3/1/2023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6823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567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10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3/1/2023</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029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787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882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872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3/1/2023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6348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0975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16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1118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3/1/2023</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189862347"/>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8A245AC3-2A12-4EC5-90F0-635CC8C2C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19">
            <a:extLst>
              <a:ext uri="{FF2B5EF4-FFF2-40B4-BE49-F238E27FC236}">
                <a16:creationId xmlns:a16="http://schemas.microsoft.com/office/drawing/2014/main" id="{31E2F09B-BB20-4BE5-AB02-3EB3D1DC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showing decling performance">
            <a:extLst>
              <a:ext uri="{FF2B5EF4-FFF2-40B4-BE49-F238E27FC236}">
                <a16:creationId xmlns:a16="http://schemas.microsoft.com/office/drawing/2014/main" id="{81FE090D-32CD-FD4E-F5CA-25DD4E344168}"/>
              </a:ext>
            </a:extLst>
          </p:cNvPr>
          <p:cNvPicPr>
            <a:picLocks noChangeAspect="1"/>
          </p:cNvPicPr>
          <p:nvPr/>
        </p:nvPicPr>
        <p:blipFill rotWithShape="1">
          <a:blip r:embed="rId2">
            <a:alphaModFix/>
          </a:blip>
          <a:srcRect t="7054" r="-1" b="8671"/>
          <a:stretch/>
        </p:blipFill>
        <p:spPr>
          <a:xfrm>
            <a:off x="20" y="10"/>
            <a:ext cx="12188932" cy="6856614"/>
          </a:xfrm>
          <a:prstGeom prst="rect">
            <a:avLst/>
          </a:prstGeom>
        </p:spPr>
      </p:pic>
      <p:sp>
        <p:nvSpPr>
          <p:cNvPr id="28" name="Rectangle 21">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30952"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ABA2F37-388F-4D5A-9ABF-F0ADA6CB8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4352"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6DAD23D2-6BEF-470D-992C-8B2BC3BF4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61296" y="1546522"/>
            <a:ext cx="6327656" cy="401607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48401" y="1828799"/>
            <a:ext cx="5105400" cy="2491199"/>
          </a:xfrm>
        </p:spPr>
        <p:txBody>
          <a:bodyPr anchor="b">
            <a:normAutofit/>
          </a:bodyPr>
          <a:lstStyle/>
          <a:p>
            <a:pPr algn="l"/>
            <a:r>
              <a:rPr lang="en-US">
                <a:solidFill>
                  <a:srgbClr val="FFFFFF"/>
                </a:solidFill>
                <a:ea typeface="Calibri Light"/>
                <a:cs typeface="Calibri Light"/>
              </a:rPr>
              <a:t>HR Analytics</a:t>
            </a:r>
            <a:endParaRPr lang="en-US">
              <a:solidFill>
                <a:srgbClr val="FFFFFF"/>
              </a:solidFill>
            </a:endParaRPr>
          </a:p>
        </p:txBody>
      </p:sp>
      <p:sp>
        <p:nvSpPr>
          <p:cNvPr id="3" name="Subtitle 2"/>
          <p:cNvSpPr>
            <a:spLocks noGrp="1"/>
          </p:cNvSpPr>
          <p:nvPr>
            <p:ph type="subTitle" idx="1"/>
          </p:nvPr>
        </p:nvSpPr>
        <p:spPr>
          <a:xfrm>
            <a:off x="6248401" y="4455151"/>
            <a:ext cx="5105400" cy="878849"/>
          </a:xfrm>
        </p:spPr>
        <p:txBody>
          <a:bodyPr vert="horz" lIns="91440" tIns="45720" rIns="91440" bIns="45720" rtlCol="0" anchor="t">
            <a:normAutofit fontScale="92500"/>
          </a:bodyPr>
          <a:lstStyle/>
          <a:p>
            <a:pPr algn="l"/>
            <a:r>
              <a:rPr lang="en-US" sz="2200">
                <a:solidFill>
                  <a:srgbClr val="FFFFFF"/>
                </a:solidFill>
                <a:ea typeface="Calibri"/>
                <a:cs typeface="Calibri"/>
              </a:rPr>
              <a:t>Final Project 2021 – 2023</a:t>
            </a:r>
          </a:p>
          <a:p>
            <a:pPr algn="l"/>
            <a:r>
              <a:rPr lang="en-US" sz="2200">
                <a:solidFill>
                  <a:srgbClr val="FFFFFF"/>
                </a:solidFill>
                <a:ea typeface="Calibri"/>
                <a:cs typeface="Calibri"/>
              </a:rPr>
              <a:t>Submitted by: Group 3 (Section B)</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7C25D158-422B-491A-455C-A51D6145CA1A}"/>
              </a:ext>
            </a:extLst>
          </p:cNvPr>
          <p:cNvSpPr>
            <a:spLocks noGrp="1"/>
          </p:cNvSpPr>
          <p:nvPr>
            <p:ph type="title"/>
          </p:nvPr>
        </p:nvSpPr>
        <p:spPr>
          <a:xfrm>
            <a:off x="838201" y="559813"/>
            <a:ext cx="10348146" cy="1675009"/>
          </a:xfrm>
        </p:spPr>
        <p:txBody>
          <a:bodyPr anchor="t">
            <a:normAutofit/>
          </a:bodyPr>
          <a:lstStyle/>
          <a:p>
            <a:r>
              <a:rPr lang="en-US" b="0">
                <a:solidFill>
                  <a:schemeClr val="tx2"/>
                </a:solidFill>
              </a:rPr>
              <a:t>Evaluation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4" name="Picture 4" descr="Chart, line chart&#10;&#10;Description automatically generated">
            <a:extLst>
              <a:ext uri="{FF2B5EF4-FFF2-40B4-BE49-F238E27FC236}">
                <a16:creationId xmlns:a16="http://schemas.microsoft.com/office/drawing/2014/main" id="{D82495DB-B2CA-ED5C-8EC5-F968AD0DF394}"/>
              </a:ext>
            </a:extLst>
          </p:cNvPr>
          <p:cNvPicPr>
            <a:picLocks noChangeAspect="1"/>
          </p:cNvPicPr>
          <p:nvPr/>
        </p:nvPicPr>
        <p:blipFill>
          <a:blip r:embed="rId4"/>
          <a:stretch>
            <a:fillRect/>
          </a:stretch>
        </p:blipFill>
        <p:spPr>
          <a:xfrm>
            <a:off x="434008" y="1815236"/>
            <a:ext cx="3380960" cy="3633378"/>
          </a:xfrm>
          <a:prstGeom prst="rect">
            <a:avLst/>
          </a:prstGeom>
          <a:ln>
            <a:solidFill>
              <a:schemeClr val="tx1"/>
            </a:solidFill>
          </a:ln>
        </p:spPr>
      </p:pic>
      <p:pic>
        <p:nvPicPr>
          <p:cNvPr id="5" name="Picture 5" descr="Chart, line chart&#10;&#10;Description automatically generated">
            <a:extLst>
              <a:ext uri="{FF2B5EF4-FFF2-40B4-BE49-F238E27FC236}">
                <a16:creationId xmlns:a16="http://schemas.microsoft.com/office/drawing/2014/main" id="{00362637-58E8-E77C-F3D5-D0714511C3CF}"/>
              </a:ext>
            </a:extLst>
          </p:cNvPr>
          <p:cNvPicPr>
            <a:picLocks noChangeAspect="1"/>
          </p:cNvPicPr>
          <p:nvPr/>
        </p:nvPicPr>
        <p:blipFill>
          <a:blip r:embed="rId5"/>
          <a:stretch>
            <a:fillRect/>
          </a:stretch>
        </p:blipFill>
        <p:spPr>
          <a:xfrm>
            <a:off x="4252292" y="1868972"/>
            <a:ext cx="3422374" cy="3641862"/>
          </a:xfrm>
          <a:prstGeom prst="rect">
            <a:avLst/>
          </a:prstGeom>
          <a:ln>
            <a:solidFill>
              <a:schemeClr val="tx1"/>
            </a:solidFill>
          </a:ln>
        </p:spPr>
      </p:pic>
      <p:pic>
        <p:nvPicPr>
          <p:cNvPr id="6" name="Picture 6" descr="Chart, line chart&#10;&#10;Description automatically generated">
            <a:extLst>
              <a:ext uri="{FF2B5EF4-FFF2-40B4-BE49-F238E27FC236}">
                <a16:creationId xmlns:a16="http://schemas.microsoft.com/office/drawing/2014/main" id="{E982FC3E-D493-0ADC-1F78-C2BEA11A3070}"/>
              </a:ext>
            </a:extLst>
          </p:cNvPr>
          <p:cNvPicPr>
            <a:picLocks noChangeAspect="1"/>
          </p:cNvPicPr>
          <p:nvPr/>
        </p:nvPicPr>
        <p:blipFill>
          <a:blip r:embed="rId6"/>
          <a:stretch>
            <a:fillRect/>
          </a:stretch>
        </p:blipFill>
        <p:spPr>
          <a:xfrm>
            <a:off x="8054009" y="1871493"/>
            <a:ext cx="3405808" cy="3628537"/>
          </a:xfrm>
          <a:prstGeom prst="rect">
            <a:avLst/>
          </a:prstGeom>
          <a:ln>
            <a:solidFill>
              <a:schemeClr val="tx1"/>
            </a:solidFill>
          </a:ln>
        </p:spPr>
      </p:pic>
    </p:spTree>
    <p:extLst>
      <p:ext uri="{BB962C8B-B14F-4D97-AF65-F5344CB8AC3E}">
        <p14:creationId xmlns:p14="http://schemas.microsoft.com/office/powerpoint/2010/main" val="83611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art&#10;&#10;Description automatically generated">
            <a:extLst>
              <a:ext uri="{FF2B5EF4-FFF2-40B4-BE49-F238E27FC236}">
                <a16:creationId xmlns:a16="http://schemas.microsoft.com/office/drawing/2014/main" id="{630A6E9C-02BA-E2F0-A66E-A4F909C54521}"/>
              </a:ext>
            </a:extLst>
          </p:cNvPr>
          <p:cNvPicPr>
            <a:picLocks noChangeAspect="1"/>
          </p:cNvPicPr>
          <p:nvPr/>
        </p:nvPicPr>
        <p:blipFill>
          <a:blip r:embed="rId3"/>
          <a:stretch>
            <a:fillRect/>
          </a:stretch>
        </p:blipFill>
        <p:spPr>
          <a:xfrm>
            <a:off x="2755842" y="1524064"/>
            <a:ext cx="6873518" cy="1307217"/>
          </a:xfrm>
          <a:prstGeom prst="rect">
            <a:avLst/>
          </a:prstGeom>
        </p:spPr>
      </p:pic>
      <p:pic>
        <p:nvPicPr>
          <p:cNvPr id="6" name="Picture 6" descr="Table&#10;&#10;Description automatically generated">
            <a:extLst>
              <a:ext uri="{FF2B5EF4-FFF2-40B4-BE49-F238E27FC236}">
                <a16:creationId xmlns:a16="http://schemas.microsoft.com/office/drawing/2014/main" id="{ED78B8AE-F864-58D2-A0CC-C8E9E1E0EA64}"/>
              </a:ext>
            </a:extLst>
          </p:cNvPr>
          <p:cNvPicPr>
            <a:picLocks noChangeAspect="1"/>
          </p:cNvPicPr>
          <p:nvPr/>
        </p:nvPicPr>
        <p:blipFill>
          <a:blip r:embed="rId4"/>
          <a:stretch>
            <a:fillRect/>
          </a:stretch>
        </p:blipFill>
        <p:spPr>
          <a:xfrm>
            <a:off x="2753139" y="3180036"/>
            <a:ext cx="6934200" cy="2883321"/>
          </a:xfrm>
          <a:prstGeom prst="rect">
            <a:avLst/>
          </a:prstGeom>
        </p:spPr>
      </p:pic>
      <p:sp>
        <p:nvSpPr>
          <p:cNvPr id="11" name="TextBox 10">
            <a:extLst>
              <a:ext uri="{FF2B5EF4-FFF2-40B4-BE49-F238E27FC236}">
                <a16:creationId xmlns:a16="http://schemas.microsoft.com/office/drawing/2014/main" id="{8849B187-4885-3CBB-EC99-0C9904650A2E}"/>
              </a:ext>
            </a:extLst>
          </p:cNvPr>
          <p:cNvSpPr txBox="1"/>
          <p:nvPr/>
        </p:nvSpPr>
        <p:spPr>
          <a:xfrm>
            <a:off x="202466" y="324098"/>
            <a:ext cx="61083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With feature selection only</a:t>
            </a:r>
          </a:p>
        </p:txBody>
      </p:sp>
      <p:pic>
        <p:nvPicPr>
          <p:cNvPr id="13" name="Picture 12">
            <a:extLst>
              <a:ext uri="{FF2B5EF4-FFF2-40B4-BE49-F238E27FC236}">
                <a16:creationId xmlns:a16="http://schemas.microsoft.com/office/drawing/2014/main" id="{F77B307E-2118-4E3F-8296-4053D0A837DF}"/>
              </a:ext>
            </a:extLst>
          </p:cNvPr>
          <p:cNvPicPr/>
          <p:nvPr/>
        </p:nvPicPr>
        <p:blipFill>
          <a:blip r:embed="rId5">
            <a:extLst>
              <a:ext uri="{28A0092B-C50C-407E-A947-70E740481C1C}">
                <a14:useLocalDpi xmlns:a14="http://schemas.microsoft.com/office/drawing/2010/main" val="0"/>
              </a:ext>
            </a:extLst>
          </a:blip>
          <a:stretch>
            <a:fillRect/>
          </a:stretch>
        </p:blipFill>
        <p:spPr>
          <a:xfrm>
            <a:off x="471044" y="1524064"/>
            <a:ext cx="2143519" cy="4508167"/>
          </a:xfrm>
          <a:prstGeom prst="rect">
            <a:avLst/>
          </a:prstGeom>
        </p:spPr>
      </p:pic>
    </p:spTree>
    <p:extLst>
      <p:ext uri="{BB962C8B-B14F-4D97-AF65-F5344CB8AC3E}">
        <p14:creationId xmlns:p14="http://schemas.microsoft.com/office/powerpoint/2010/main" val="378715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49B187-4885-3CBB-EC99-0C9904650A2E}"/>
              </a:ext>
            </a:extLst>
          </p:cNvPr>
          <p:cNvSpPr txBox="1"/>
          <p:nvPr/>
        </p:nvSpPr>
        <p:spPr>
          <a:xfrm>
            <a:off x="492357" y="1365999"/>
            <a:ext cx="43342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With feature selection and transformation</a:t>
            </a:r>
          </a:p>
        </p:txBody>
      </p:sp>
      <p:pic>
        <p:nvPicPr>
          <p:cNvPr id="2" name="Picture 2" descr="Graphical user interface, text, application&#10;&#10;Description automatically generated">
            <a:extLst>
              <a:ext uri="{FF2B5EF4-FFF2-40B4-BE49-F238E27FC236}">
                <a16:creationId xmlns:a16="http://schemas.microsoft.com/office/drawing/2014/main" id="{9EE9F4BB-0445-DCE8-070F-1E4BEBB0225B}"/>
              </a:ext>
            </a:extLst>
          </p:cNvPr>
          <p:cNvPicPr>
            <a:picLocks noChangeAspect="1"/>
          </p:cNvPicPr>
          <p:nvPr/>
        </p:nvPicPr>
        <p:blipFill>
          <a:blip r:embed="rId3"/>
          <a:stretch>
            <a:fillRect/>
          </a:stretch>
        </p:blipFill>
        <p:spPr>
          <a:xfrm>
            <a:off x="5933661" y="110769"/>
            <a:ext cx="2519570" cy="2958985"/>
          </a:xfrm>
          <a:prstGeom prst="rect">
            <a:avLst/>
          </a:prstGeom>
        </p:spPr>
      </p:pic>
      <p:pic>
        <p:nvPicPr>
          <p:cNvPr id="3" name="Picture 6" descr="Table&#10;&#10;Description automatically generated">
            <a:extLst>
              <a:ext uri="{FF2B5EF4-FFF2-40B4-BE49-F238E27FC236}">
                <a16:creationId xmlns:a16="http://schemas.microsoft.com/office/drawing/2014/main" id="{762008E2-B8C7-1276-7A5F-772C65BF3A69}"/>
              </a:ext>
            </a:extLst>
          </p:cNvPr>
          <p:cNvPicPr>
            <a:picLocks noChangeAspect="1"/>
          </p:cNvPicPr>
          <p:nvPr/>
        </p:nvPicPr>
        <p:blipFill>
          <a:blip r:embed="rId4"/>
          <a:stretch>
            <a:fillRect/>
          </a:stretch>
        </p:blipFill>
        <p:spPr>
          <a:xfrm>
            <a:off x="682487" y="3197317"/>
            <a:ext cx="8193156" cy="3403692"/>
          </a:xfrm>
          <a:prstGeom prst="rect">
            <a:avLst/>
          </a:prstGeom>
        </p:spPr>
      </p:pic>
    </p:spTree>
    <p:extLst>
      <p:ext uri="{BB962C8B-B14F-4D97-AF65-F5344CB8AC3E}">
        <p14:creationId xmlns:p14="http://schemas.microsoft.com/office/powerpoint/2010/main" val="3814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88952"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01" y="0"/>
            <a:ext cx="6193866"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18141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07CEB-52AA-132A-AC19-B2D63A68E0C0}"/>
              </a:ext>
            </a:extLst>
          </p:cNvPr>
          <p:cNvSpPr>
            <a:spLocks noGrp="1"/>
          </p:cNvSpPr>
          <p:nvPr>
            <p:ph type="title"/>
          </p:nvPr>
        </p:nvSpPr>
        <p:spPr>
          <a:xfrm>
            <a:off x="838200" y="586992"/>
            <a:ext cx="4953000" cy="1664573"/>
          </a:xfrm>
        </p:spPr>
        <p:txBody>
          <a:bodyPr vert="horz" lIns="91440" tIns="45720" rIns="91440" bIns="45720" rtlCol="0" anchor="ctr">
            <a:normAutofit/>
          </a:bodyPr>
          <a:lstStyle/>
          <a:p>
            <a:r>
              <a:rPr lang="en-US"/>
              <a:t>Model 2: Decision Tree</a:t>
            </a:r>
          </a:p>
        </p:txBody>
      </p:sp>
      <p:sp>
        <p:nvSpPr>
          <p:cNvPr id="4" name="TextBox 3">
            <a:extLst>
              <a:ext uri="{FF2B5EF4-FFF2-40B4-BE49-F238E27FC236}">
                <a16:creationId xmlns:a16="http://schemas.microsoft.com/office/drawing/2014/main" id="{7DCA5375-9A6C-9FF8-E77C-952F436C4DCC}"/>
              </a:ext>
            </a:extLst>
          </p:cNvPr>
          <p:cNvSpPr txBox="1"/>
          <p:nvPr/>
        </p:nvSpPr>
        <p:spPr>
          <a:xfrm>
            <a:off x="838200" y="2411653"/>
            <a:ext cx="4952681" cy="3728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Clr>
                <a:schemeClr val="accent1"/>
              </a:buClr>
            </a:pPr>
            <a:r>
              <a:rPr lang="en-US">
                <a:solidFill>
                  <a:schemeClr val="bg1"/>
                </a:solidFill>
              </a:rPr>
              <a:t>Without feature and transformation</a:t>
            </a:r>
            <a:endParaRPr lang="en-US"/>
          </a:p>
        </p:txBody>
      </p:sp>
      <p:pic>
        <p:nvPicPr>
          <p:cNvPr id="7" name="Picture 8">
            <a:extLst>
              <a:ext uri="{FF2B5EF4-FFF2-40B4-BE49-F238E27FC236}">
                <a16:creationId xmlns:a16="http://schemas.microsoft.com/office/drawing/2014/main" id="{DA6595F1-3447-ECDF-8BEF-A0DEF5DAE65A}"/>
              </a:ext>
            </a:extLst>
          </p:cNvPr>
          <p:cNvPicPr>
            <a:picLocks noChangeAspect="1"/>
          </p:cNvPicPr>
          <p:nvPr/>
        </p:nvPicPr>
        <p:blipFill rotWithShape="1">
          <a:blip r:embed="rId3"/>
          <a:srcRect t="18242" b="22532"/>
          <a:stretch/>
        </p:blipFill>
        <p:spPr>
          <a:xfrm>
            <a:off x="6858001" y="567942"/>
            <a:ext cx="4724400" cy="2728151"/>
          </a:xfrm>
          <a:prstGeom prst="rect">
            <a:avLst/>
          </a:prstGeom>
        </p:spPr>
      </p:pic>
      <p:pic>
        <p:nvPicPr>
          <p:cNvPr id="6" name="Picture 6" descr="Table&#10;&#10;Description automatically generated">
            <a:extLst>
              <a:ext uri="{FF2B5EF4-FFF2-40B4-BE49-F238E27FC236}">
                <a16:creationId xmlns:a16="http://schemas.microsoft.com/office/drawing/2014/main" id="{4F28CA2D-21F3-BDC8-62E5-CAB779CCD4E7}"/>
              </a:ext>
            </a:extLst>
          </p:cNvPr>
          <p:cNvPicPr>
            <a:picLocks noChangeAspect="1"/>
          </p:cNvPicPr>
          <p:nvPr/>
        </p:nvPicPr>
        <p:blipFill rotWithShape="1">
          <a:blip r:embed="rId4"/>
          <a:srcRect l="6974" r="19862" b="1"/>
          <a:stretch/>
        </p:blipFill>
        <p:spPr>
          <a:xfrm>
            <a:off x="6854952" y="3412115"/>
            <a:ext cx="4724400" cy="2728151"/>
          </a:xfrm>
          <a:prstGeom prst="rect">
            <a:avLst/>
          </a:prstGeom>
        </p:spPr>
      </p:pic>
    </p:spTree>
    <p:extLst>
      <p:ext uri="{BB962C8B-B14F-4D97-AF65-F5344CB8AC3E}">
        <p14:creationId xmlns:p14="http://schemas.microsoft.com/office/powerpoint/2010/main" val="322818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4" name="Rectangle 13">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6">
            <a:extLst>
              <a:ext uri="{FF2B5EF4-FFF2-40B4-BE49-F238E27FC236}">
                <a16:creationId xmlns:a16="http://schemas.microsoft.com/office/drawing/2014/main" id="{FFE52BC8-93C0-3077-51A8-286DA2B1E19E}"/>
              </a:ext>
            </a:extLst>
          </p:cNvPr>
          <p:cNvPicPr>
            <a:picLocks noChangeAspect="1"/>
          </p:cNvPicPr>
          <p:nvPr/>
        </p:nvPicPr>
        <p:blipFill>
          <a:blip r:embed="rId2"/>
          <a:stretch>
            <a:fillRect/>
          </a:stretch>
        </p:blipFill>
        <p:spPr>
          <a:xfrm>
            <a:off x="706568" y="1533348"/>
            <a:ext cx="3209544" cy="3488634"/>
          </a:xfrm>
          <a:prstGeom prst="rect">
            <a:avLst/>
          </a:prstGeom>
        </p:spPr>
      </p:pic>
      <p:grpSp>
        <p:nvGrpSpPr>
          <p:cNvPr id="17" name="Group 16">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8" name="Rectangle 17">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5">
            <a:extLst>
              <a:ext uri="{FF2B5EF4-FFF2-40B4-BE49-F238E27FC236}">
                <a16:creationId xmlns:a16="http://schemas.microsoft.com/office/drawing/2014/main" id="{FBD95A73-AADC-45A9-B530-78A19CA0331F}"/>
              </a:ext>
            </a:extLst>
          </p:cNvPr>
          <p:cNvPicPr>
            <a:picLocks noChangeAspect="1"/>
          </p:cNvPicPr>
          <p:nvPr/>
        </p:nvPicPr>
        <p:blipFill>
          <a:blip r:embed="rId3"/>
          <a:stretch>
            <a:fillRect/>
          </a:stretch>
        </p:blipFill>
        <p:spPr>
          <a:xfrm>
            <a:off x="4487333" y="1570461"/>
            <a:ext cx="3209544" cy="3414407"/>
          </a:xfrm>
          <a:prstGeom prst="rect">
            <a:avLst/>
          </a:prstGeom>
        </p:spPr>
      </p:pic>
      <p:grpSp>
        <p:nvGrpSpPr>
          <p:cNvPr id="21" name="Group 20">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2" name="Rectangle 21">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id="{6F661CB0-2BA8-5EF5-486A-7E90FB42AF83}"/>
              </a:ext>
            </a:extLst>
          </p:cNvPr>
          <p:cNvPicPr>
            <a:picLocks noChangeAspect="1"/>
          </p:cNvPicPr>
          <p:nvPr/>
        </p:nvPicPr>
        <p:blipFill>
          <a:blip r:embed="rId4"/>
          <a:stretch>
            <a:fillRect/>
          </a:stretch>
        </p:blipFill>
        <p:spPr>
          <a:xfrm>
            <a:off x="8275887" y="1713012"/>
            <a:ext cx="3209544" cy="3129305"/>
          </a:xfrm>
          <a:prstGeom prst="rect">
            <a:avLst/>
          </a:prstGeom>
        </p:spPr>
      </p:pic>
      <p:sp>
        <p:nvSpPr>
          <p:cNvPr id="9" name="Title 1">
            <a:extLst>
              <a:ext uri="{FF2B5EF4-FFF2-40B4-BE49-F238E27FC236}">
                <a16:creationId xmlns:a16="http://schemas.microsoft.com/office/drawing/2014/main" id="{6C686FF6-5DE0-A2F4-57A9-274655381305}"/>
              </a:ext>
            </a:extLst>
          </p:cNvPr>
          <p:cNvSpPr>
            <a:spLocks noGrp="1"/>
          </p:cNvSpPr>
          <p:nvPr>
            <p:ph type="title"/>
          </p:nvPr>
        </p:nvSpPr>
        <p:spPr>
          <a:xfrm>
            <a:off x="434789" y="44342"/>
            <a:ext cx="10348146" cy="1675009"/>
          </a:xfrm>
        </p:spPr>
        <p:txBody>
          <a:bodyPr anchor="t">
            <a:normAutofit/>
          </a:bodyPr>
          <a:lstStyle/>
          <a:p>
            <a:r>
              <a:rPr lang="en-US" b="0">
                <a:solidFill>
                  <a:schemeClr val="tx2"/>
                </a:solidFill>
              </a:rPr>
              <a:t>Evaluation</a:t>
            </a:r>
          </a:p>
        </p:txBody>
      </p:sp>
    </p:spTree>
    <p:extLst>
      <p:ext uri="{BB962C8B-B14F-4D97-AF65-F5344CB8AC3E}">
        <p14:creationId xmlns:p14="http://schemas.microsoft.com/office/powerpoint/2010/main" val="165874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49B187-4885-3CBB-EC99-0C9904650A2E}"/>
              </a:ext>
            </a:extLst>
          </p:cNvPr>
          <p:cNvSpPr txBox="1"/>
          <p:nvPr/>
        </p:nvSpPr>
        <p:spPr>
          <a:xfrm>
            <a:off x="202466" y="380369"/>
            <a:ext cx="61083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With feature selection only</a:t>
            </a:r>
          </a:p>
        </p:txBody>
      </p:sp>
      <p:pic>
        <p:nvPicPr>
          <p:cNvPr id="2" name="Picture 2" descr="Table&#10;&#10;Description automatically generated">
            <a:extLst>
              <a:ext uri="{FF2B5EF4-FFF2-40B4-BE49-F238E27FC236}">
                <a16:creationId xmlns:a16="http://schemas.microsoft.com/office/drawing/2014/main" id="{6A5AD51C-B54E-F39A-EADB-1D90FABB8446}"/>
              </a:ext>
            </a:extLst>
          </p:cNvPr>
          <p:cNvPicPr>
            <a:picLocks noChangeAspect="1"/>
          </p:cNvPicPr>
          <p:nvPr/>
        </p:nvPicPr>
        <p:blipFill>
          <a:blip r:embed="rId3"/>
          <a:stretch>
            <a:fillRect/>
          </a:stretch>
        </p:blipFill>
        <p:spPr>
          <a:xfrm>
            <a:off x="202096" y="1832416"/>
            <a:ext cx="9667460" cy="4087688"/>
          </a:xfrm>
          <a:prstGeom prst="rect">
            <a:avLst/>
          </a:prstGeom>
        </p:spPr>
      </p:pic>
    </p:spTree>
    <p:extLst>
      <p:ext uri="{BB962C8B-B14F-4D97-AF65-F5344CB8AC3E}">
        <p14:creationId xmlns:p14="http://schemas.microsoft.com/office/powerpoint/2010/main" val="2812623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4" name="Rectangle 13">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id="{ACC46B5C-9633-B3E7-D227-E696EA9E745F}"/>
              </a:ext>
            </a:extLst>
          </p:cNvPr>
          <p:cNvPicPr>
            <a:picLocks noChangeAspect="1"/>
          </p:cNvPicPr>
          <p:nvPr/>
        </p:nvPicPr>
        <p:blipFill>
          <a:blip r:embed="rId2"/>
          <a:stretch>
            <a:fillRect/>
          </a:stretch>
        </p:blipFill>
        <p:spPr>
          <a:xfrm>
            <a:off x="706568" y="1717024"/>
            <a:ext cx="3209544" cy="3121282"/>
          </a:xfrm>
          <a:prstGeom prst="rect">
            <a:avLst/>
          </a:prstGeom>
        </p:spPr>
      </p:pic>
      <p:grpSp>
        <p:nvGrpSpPr>
          <p:cNvPr id="17" name="Group 16">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8" name="Rectangle 17">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5">
            <a:extLst>
              <a:ext uri="{FF2B5EF4-FFF2-40B4-BE49-F238E27FC236}">
                <a16:creationId xmlns:a16="http://schemas.microsoft.com/office/drawing/2014/main" id="{05A37ED2-D17D-2771-148D-64DA2E8608C5}"/>
              </a:ext>
            </a:extLst>
          </p:cNvPr>
          <p:cNvPicPr>
            <a:picLocks noChangeAspect="1"/>
          </p:cNvPicPr>
          <p:nvPr/>
        </p:nvPicPr>
        <p:blipFill>
          <a:blip r:embed="rId3"/>
          <a:stretch>
            <a:fillRect/>
          </a:stretch>
        </p:blipFill>
        <p:spPr>
          <a:xfrm>
            <a:off x="4487333" y="1749120"/>
            <a:ext cx="3209544" cy="3057090"/>
          </a:xfrm>
          <a:prstGeom prst="rect">
            <a:avLst/>
          </a:prstGeom>
        </p:spPr>
      </p:pic>
      <p:grpSp>
        <p:nvGrpSpPr>
          <p:cNvPr id="21" name="Group 20">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2" name="Rectangle 21">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6">
            <a:extLst>
              <a:ext uri="{FF2B5EF4-FFF2-40B4-BE49-F238E27FC236}">
                <a16:creationId xmlns:a16="http://schemas.microsoft.com/office/drawing/2014/main" id="{C18BCED2-AF26-115F-9BDD-36D695369A2D}"/>
              </a:ext>
            </a:extLst>
          </p:cNvPr>
          <p:cNvPicPr>
            <a:picLocks noChangeAspect="1"/>
          </p:cNvPicPr>
          <p:nvPr/>
        </p:nvPicPr>
        <p:blipFill>
          <a:blip r:embed="rId4"/>
          <a:stretch>
            <a:fillRect/>
          </a:stretch>
        </p:blipFill>
        <p:spPr>
          <a:xfrm>
            <a:off x="8275887" y="1749120"/>
            <a:ext cx="3209544" cy="3057090"/>
          </a:xfrm>
          <a:prstGeom prst="rect">
            <a:avLst/>
          </a:prstGeom>
        </p:spPr>
      </p:pic>
      <p:sp>
        <p:nvSpPr>
          <p:cNvPr id="8" name="Title 1">
            <a:extLst>
              <a:ext uri="{FF2B5EF4-FFF2-40B4-BE49-F238E27FC236}">
                <a16:creationId xmlns:a16="http://schemas.microsoft.com/office/drawing/2014/main" id="{4FCB96AF-7E27-7B03-5FF4-A692BA567EE9}"/>
              </a:ext>
            </a:extLst>
          </p:cNvPr>
          <p:cNvSpPr>
            <a:spLocks noGrp="1"/>
          </p:cNvSpPr>
          <p:nvPr>
            <p:ph type="title"/>
          </p:nvPr>
        </p:nvSpPr>
        <p:spPr>
          <a:xfrm>
            <a:off x="401172" y="44342"/>
            <a:ext cx="10348146" cy="1675009"/>
          </a:xfrm>
        </p:spPr>
        <p:txBody>
          <a:bodyPr anchor="t">
            <a:normAutofit/>
          </a:bodyPr>
          <a:lstStyle/>
          <a:p>
            <a:r>
              <a:rPr lang="en-US" b="0">
                <a:solidFill>
                  <a:schemeClr val="tx2"/>
                </a:solidFill>
              </a:rPr>
              <a:t>Evaluation</a:t>
            </a:r>
          </a:p>
        </p:txBody>
      </p:sp>
    </p:spTree>
    <p:extLst>
      <p:ext uri="{BB962C8B-B14F-4D97-AF65-F5344CB8AC3E}">
        <p14:creationId xmlns:p14="http://schemas.microsoft.com/office/powerpoint/2010/main" val="83311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49B187-4885-3CBB-EC99-0C9904650A2E}"/>
              </a:ext>
            </a:extLst>
          </p:cNvPr>
          <p:cNvSpPr txBox="1"/>
          <p:nvPr/>
        </p:nvSpPr>
        <p:spPr>
          <a:xfrm>
            <a:off x="202466" y="380369"/>
            <a:ext cx="610837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With feature selection and transformation</a:t>
            </a:r>
          </a:p>
        </p:txBody>
      </p:sp>
      <p:pic>
        <p:nvPicPr>
          <p:cNvPr id="3" name="Picture 6" descr="Table&#10;&#10;Description automatically generated">
            <a:extLst>
              <a:ext uri="{FF2B5EF4-FFF2-40B4-BE49-F238E27FC236}">
                <a16:creationId xmlns:a16="http://schemas.microsoft.com/office/drawing/2014/main" id="{D5733952-7757-1FF9-2EC9-361EC7CC740A}"/>
              </a:ext>
            </a:extLst>
          </p:cNvPr>
          <p:cNvPicPr>
            <a:picLocks noChangeAspect="1"/>
          </p:cNvPicPr>
          <p:nvPr/>
        </p:nvPicPr>
        <p:blipFill>
          <a:blip r:embed="rId3"/>
          <a:stretch>
            <a:fillRect/>
          </a:stretch>
        </p:blipFill>
        <p:spPr>
          <a:xfrm>
            <a:off x="152400" y="2000987"/>
            <a:ext cx="9750286" cy="4065287"/>
          </a:xfrm>
          <a:prstGeom prst="rect">
            <a:avLst/>
          </a:prstGeom>
        </p:spPr>
      </p:pic>
    </p:spTree>
    <p:extLst>
      <p:ext uri="{BB962C8B-B14F-4D97-AF65-F5344CB8AC3E}">
        <p14:creationId xmlns:p14="http://schemas.microsoft.com/office/powerpoint/2010/main" val="1849095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4" name="Rectangle 13">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5">
            <a:extLst>
              <a:ext uri="{FF2B5EF4-FFF2-40B4-BE49-F238E27FC236}">
                <a16:creationId xmlns:a16="http://schemas.microsoft.com/office/drawing/2014/main" id="{6158B9BD-2B9C-0FF1-0EAB-C7686E9D771E}"/>
              </a:ext>
            </a:extLst>
          </p:cNvPr>
          <p:cNvPicPr>
            <a:picLocks noChangeAspect="1"/>
          </p:cNvPicPr>
          <p:nvPr/>
        </p:nvPicPr>
        <p:blipFill>
          <a:blip r:embed="rId2"/>
          <a:stretch>
            <a:fillRect/>
          </a:stretch>
        </p:blipFill>
        <p:spPr>
          <a:xfrm>
            <a:off x="706568" y="1692952"/>
            <a:ext cx="3209544" cy="3169425"/>
          </a:xfrm>
          <a:prstGeom prst="rect">
            <a:avLst/>
          </a:prstGeom>
        </p:spPr>
      </p:pic>
      <p:grpSp>
        <p:nvGrpSpPr>
          <p:cNvPr id="17" name="Group 16">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8" name="Rectangle 17">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id="{290D9C6B-3427-90D2-005A-D3AA2F8777D8}"/>
              </a:ext>
            </a:extLst>
          </p:cNvPr>
          <p:cNvPicPr>
            <a:picLocks noChangeAspect="1"/>
          </p:cNvPicPr>
          <p:nvPr/>
        </p:nvPicPr>
        <p:blipFill>
          <a:blip r:embed="rId3"/>
          <a:stretch>
            <a:fillRect/>
          </a:stretch>
        </p:blipFill>
        <p:spPr>
          <a:xfrm>
            <a:off x="4487333" y="1713012"/>
            <a:ext cx="3209544" cy="3129305"/>
          </a:xfrm>
          <a:prstGeom prst="rect">
            <a:avLst/>
          </a:prstGeom>
        </p:spPr>
      </p:pic>
      <p:grpSp>
        <p:nvGrpSpPr>
          <p:cNvPr id="21" name="Group 20">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2" name="Rectangle 21">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6">
            <a:extLst>
              <a:ext uri="{FF2B5EF4-FFF2-40B4-BE49-F238E27FC236}">
                <a16:creationId xmlns:a16="http://schemas.microsoft.com/office/drawing/2014/main" id="{4118F741-3CEB-9D0B-7745-9679F884D5F6}"/>
              </a:ext>
            </a:extLst>
          </p:cNvPr>
          <p:cNvPicPr>
            <a:picLocks noChangeAspect="1"/>
          </p:cNvPicPr>
          <p:nvPr/>
        </p:nvPicPr>
        <p:blipFill>
          <a:blip r:embed="rId4"/>
          <a:stretch>
            <a:fillRect/>
          </a:stretch>
        </p:blipFill>
        <p:spPr>
          <a:xfrm>
            <a:off x="8275887" y="1761155"/>
            <a:ext cx="3209544" cy="3033019"/>
          </a:xfrm>
          <a:prstGeom prst="rect">
            <a:avLst/>
          </a:prstGeom>
        </p:spPr>
      </p:pic>
      <p:sp>
        <p:nvSpPr>
          <p:cNvPr id="8" name="Title 1">
            <a:extLst>
              <a:ext uri="{FF2B5EF4-FFF2-40B4-BE49-F238E27FC236}">
                <a16:creationId xmlns:a16="http://schemas.microsoft.com/office/drawing/2014/main" id="{B1390423-6C77-B44D-C7C7-A09C3FBAA9D7}"/>
              </a:ext>
            </a:extLst>
          </p:cNvPr>
          <p:cNvSpPr>
            <a:spLocks noGrp="1"/>
          </p:cNvSpPr>
          <p:nvPr>
            <p:ph type="title"/>
          </p:nvPr>
        </p:nvSpPr>
        <p:spPr>
          <a:xfrm>
            <a:off x="367554" y="-481"/>
            <a:ext cx="10348146" cy="1675009"/>
          </a:xfrm>
        </p:spPr>
        <p:txBody>
          <a:bodyPr anchor="t">
            <a:normAutofit/>
          </a:bodyPr>
          <a:lstStyle/>
          <a:p>
            <a:r>
              <a:rPr lang="en-US" b="0">
                <a:solidFill>
                  <a:schemeClr val="tx2"/>
                </a:solidFill>
              </a:rPr>
              <a:t>Evaluation</a:t>
            </a:r>
          </a:p>
        </p:txBody>
      </p:sp>
    </p:spTree>
    <p:extLst>
      <p:ext uri="{BB962C8B-B14F-4D97-AF65-F5344CB8AC3E}">
        <p14:creationId xmlns:p14="http://schemas.microsoft.com/office/powerpoint/2010/main" val="2168435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FE106-1246-3D14-4CE6-00A11B60D39A}"/>
              </a:ext>
            </a:extLst>
          </p:cNvPr>
          <p:cNvSpPr>
            <a:spLocks noGrp="1"/>
          </p:cNvSpPr>
          <p:nvPr>
            <p:ph type="title"/>
          </p:nvPr>
        </p:nvSpPr>
        <p:spPr>
          <a:xfrm>
            <a:off x="1198182" y="381000"/>
            <a:ext cx="10003218" cy="1600124"/>
          </a:xfrm>
        </p:spPr>
        <p:txBody>
          <a:bodyPr>
            <a:normAutofit/>
          </a:bodyPr>
          <a:lstStyle/>
          <a:p>
            <a:r>
              <a:rPr lang="en-US"/>
              <a:t>Model 3: SVM</a:t>
            </a:r>
          </a:p>
        </p:txBody>
      </p:sp>
      <p:sp>
        <p:nvSpPr>
          <p:cNvPr id="4" name="TextBox 3">
            <a:extLst>
              <a:ext uri="{FF2B5EF4-FFF2-40B4-BE49-F238E27FC236}">
                <a16:creationId xmlns:a16="http://schemas.microsoft.com/office/drawing/2014/main" id="{50EA891B-4016-1223-B15A-105E84ABA156}"/>
              </a:ext>
            </a:extLst>
          </p:cNvPr>
          <p:cNvSpPr txBox="1"/>
          <p:nvPr/>
        </p:nvSpPr>
        <p:spPr>
          <a:xfrm>
            <a:off x="378929" y="3853484"/>
            <a:ext cx="262724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Without feature and transformation</a:t>
            </a:r>
          </a:p>
        </p:txBody>
      </p:sp>
      <p:pic>
        <p:nvPicPr>
          <p:cNvPr id="6" name="Picture 6" descr="Table&#10;&#10;Description automatically generated">
            <a:extLst>
              <a:ext uri="{FF2B5EF4-FFF2-40B4-BE49-F238E27FC236}">
                <a16:creationId xmlns:a16="http://schemas.microsoft.com/office/drawing/2014/main" id="{0C7C020B-343D-2A8B-2850-0010B2F1778D}"/>
              </a:ext>
            </a:extLst>
          </p:cNvPr>
          <p:cNvPicPr>
            <a:picLocks noChangeAspect="1"/>
          </p:cNvPicPr>
          <p:nvPr/>
        </p:nvPicPr>
        <p:blipFill>
          <a:blip r:embed="rId3"/>
          <a:stretch>
            <a:fillRect/>
          </a:stretch>
        </p:blipFill>
        <p:spPr>
          <a:xfrm>
            <a:off x="3051313" y="2736638"/>
            <a:ext cx="8955156" cy="3612748"/>
          </a:xfrm>
          <a:prstGeom prst="rect">
            <a:avLst/>
          </a:prstGeom>
        </p:spPr>
      </p:pic>
    </p:spTree>
    <p:extLst>
      <p:ext uri="{BB962C8B-B14F-4D97-AF65-F5344CB8AC3E}">
        <p14:creationId xmlns:p14="http://schemas.microsoft.com/office/powerpoint/2010/main" val="379160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7" name="Rectangle 4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8" name="Rectangle 42">
            <a:extLst>
              <a:ext uri="{FF2B5EF4-FFF2-40B4-BE49-F238E27FC236}">
                <a16:creationId xmlns:a16="http://schemas.microsoft.com/office/drawing/2014/main" id="{111EAB55-6361-4D2E-B9A0-72953AB11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E2584305-C834-4AD0-AC2F-60906D91C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3429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AC1674-2B8A-7694-53E4-165241409963}"/>
              </a:ext>
            </a:extLst>
          </p:cNvPr>
          <p:cNvSpPr>
            <a:spLocks noGrp="1"/>
          </p:cNvSpPr>
          <p:nvPr>
            <p:ph type="title"/>
          </p:nvPr>
        </p:nvSpPr>
        <p:spPr>
          <a:xfrm>
            <a:off x="1198181" y="559813"/>
            <a:ext cx="9988166" cy="2564387"/>
          </a:xfrm>
        </p:spPr>
        <p:txBody>
          <a:bodyPr anchor="ctr">
            <a:normAutofit/>
          </a:bodyPr>
          <a:lstStyle/>
          <a:p>
            <a:pPr algn="ctr"/>
            <a:r>
              <a:rPr lang="en-US"/>
              <a:t>OBJECTIVE</a:t>
            </a:r>
          </a:p>
        </p:txBody>
      </p:sp>
      <p:sp>
        <p:nvSpPr>
          <p:cNvPr id="3" name="Content Placeholder 2">
            <a:extLst>
              <a:ext uri="{FF2B5EF4-FFF2-40B4-BE49-F238E27FC236}">
                <a16:creationId xmlns:a16="http://schemas.microsoft.com/office/drawing/2014/main" id="{0E09960C-3940-7651-26E7-07A89A93B301}"/>
              </a:ext>
            </a:extLst>
          </p:cNvPr>
          <p:cNvSpPr>
            <a:spLocks noGrp="1"/>
          </p:cNvSpPr>
          <p:nvPr>
            <p:ph idx="1"/>
          </p:nvPr>
        </p:nvSpPr>
        <p:spPr>
          <a:xfrm>
            <a:off x="2005091" y="3657600"/>
            <a:ext cx="8188033" cy="2455487"/>
          </a:xfrm>
        </p:spPr>
        <p:txBody>
          <a:bodyPr anchor="ctr">
            <a:normAutofit/>
          </a:bodyPr>
          <a:lstStyle/>
          <a:p>
            <a:pPr marL="0" indent="0" algn="ctr">
              <a:buNone/>
            </a:pPr>
            <a:r>
              <a:rPr lang="en-US" sz="1800">
                <a:solidFill>
                  <a:schemeClr val="tx1"/>
                </a:solidFill>
                <a:ea typeface="+mn-lt"/>
                <a:cs typeface="+mn-lt"/>
              </a:rPr>
              <a:t>To apply different machine learning models and check which can accurately predict which hospital employees are at risk of leaving their job, and to use this information to implement targeted interventions to reduce attrition rates and retain valuable staff members.</a:t>
            </a:r>
            <a:endParaRPr lang="en-US" sz="1800">
              <a:solidFill>
                <a:schemeClr val="tx1"/>
              </a:solidFill>
            </a:endParaRPr>
          </a:p>
        </p:txBody>
      </p:sp>
    </p:spTree>
    <p:extLst>
      <p:ext uri="{BB962C8B-B14F-4D97-AF65-F5344CB8AC3E}">
        <p14:creationId xmlns:p14="http://schemas.microsoft.com/office/powerpoint/2010/main" val="320649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FE426CBC-AF59-9523-5C69-F9E058F765C5}"/>
              </a:ext>
            </a:extLst>
          </p:cNvPr>
          <p:cNvSpPr>
            <a:spLocks noGrp="1"/>
          </p:cNvSpPr>
          <p:nvPr>
            <p:ph type="title"/>
          </p:nvPr>
        </p:nvSpPr>
        <p:spPr>
          <a:xfrm>
            <a:off x="838201" y="559813"/>
            <a:ext cx="10348146" cy="1675009"/>
          </a:xfrm>
        </p:spPr>
        <p:txBody>
          <a:bodyPr anchor="t">
            <a:normAutofit/>
          </a:bodyPr>
          <a:lstStyle/>
          <a:p>
            <a:r>
              <a:rPr lang="en-US" b="0">
                <a:solidFill>
                  <a:schemeClr val="tx2"/>
                </a:solidFill>
              </a:rPr>
              <a:t>Evaluation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4" name="Picture 4" descr="Chart, line chart&#10;&#10;Description automatically generated">
            <a:extLst>
              <a:ext uri="{FF2B5EF4-FFF2-40B4-BE49-F238E27FC236}">
                <a16:creationId xmlns:a16="http://schemas.microsoft.com/office/drawing/2014/main" id="{1A31CBB1-03F5-10F9-1FBD-03DB53479BD1}"/>
              </a:ext>
            </a:extLst>
          </p:cNvPr>
          <p:cNvPicPr>
            <a:picLocks noChangeAspect="1"/>
          </p:cNvPicPr>
          <p:nvPr/>
        </p:nvPicPr>
        <p:blipFill rotWithShape="1">
          <a:blip r:embed="rId4"/>
          <a:srcRect r="22787" b="-270"/>
          <a:stretch/>
        </p:blipFill>
        <p:spPr>
          <a:xfrm>
            <a:off x="556999" y="2520035"/>
            <a:ext cx="3397153" cy="3085183"/>
          </a:xfrm>
          <a:prstGeom prst="rect">
            <a:avLst/>
          </a:prstGeom>
          <a:ln w="28575">
            <a:solidFill>
              <a:schemeClr val="tx1"/>
            </a:solidFill>
          </a:ln>
        </p:spPr>
      </p:pic>
      <p:pic>
        <p:nvPicPr>
          <p:cNvPr id="5" name="Picture 5" descr="Chart&#10;&#10;Description automatically generated">
            <a:extLst>
              <a:ext uri="{FF2B5EF4-FFF2-40B4-BE49-F238E27FC236}">
                <a16:creationId xmlns:a16="http://schemas.microsoft.com/office/drawing/2014/main" id="{B6A9F877-CAB5-AB37-760A-FC77A288A56B}"/>
              </a:ext>
            </a:extLst>
          </p:cNvPr>
          <p:cNvPicPr>
            <a:picLocks noChangeAspect="1"/>
          </p:cNvPicPr>
          <p:nvPr/>
        </p:nvPicPr>
        <p:blipFill rotWithShape="1">
          <a:blip r:embed="rId5"/>
          <a:srcRect r="24044" b="-112"/>
          <a:stretch/>
        </p:blipFill>
        <p:spPr>
          <a:xfrm>
            <a:off x="4270218" y="2499158"/>
            <a:ext cx="3256779" cy="2985815"/>
          </a:xfrm>
          <a:prstGeom prst="rect">
            <a:avLst/>
          </a:prstGeom>
          <a:ln w="28575">
            <a:solidFill>
              <a:schemeClr val="tx1"/>
            </a:solidFill>
          </a:ln>
        </p:spPr>
      </p:pic>
      <p:pic>
        <p:nvPicPr>
          <p:cNvPr id="6" name="Picture 6" descr="Chart, line chart&#10;&#10;Description automatically generated">
            <a:extLst>
              <a:ext uri="{FF2B5EF4-FFF2-40B4-BE49-F238E27FC236}">
                <a16:creationId xmlns:a16="http://schemas.microsoft.com/office/drawing/2014/main" id="{661B7D43-C253-8366-B580-B239501EEC6C}"/>
              </a:ext>
            </a:extLst>
          </p:cNvPr>
          <p:cNvPicPr>
            <a:picLocks noChangeAspect="1"/>
          </p:cNvPicPr>
          <p:nvPr/>
        </p:nvPicPr>
        <p:blipFill rotWithShape="1">
          <a:blip r:embed="rId6"/>
          <a:srcRect r="21845" b="-262"/>
          <a:stretch/>
        </p:blipFill>
        <p:spPr>
          <a:xfrm>
            <a:off x="8062291" y="2513255"/>
            <a:ext cx="3438581" cy="3164995"/>
          </a:xfrm>
          <a:prstGeom prst="rect">
            <a:avLst/>
          </a:prstGeom>
          <a:ln w="28575">
            <a:solidFill>
              <a:schemeClr val="tx1"/>
            </a:solidFill>
          </a:ln>
        </p:spPr>
      </p:pic>
    </p:spTree>
    <p:extLst>
      <p:ext uri="{BB962C8B-B14F-4D97-AF65-F5344CB8AC3E}">
        <p14:creationId xmlns:p14="http://schemas.microsoft.com/office/powerpoint/2010/main" val="356512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49B187-4885-3CBB-EC99-0C9904650A2E}"/>
              </a:ext>
            </a:extLst>
          </p:cNvPr>
          <p:cNvSpPr txBox="1"/>
          <p:nvPr/>
        </p:nvSpPr>
        <p:spPr>
          <a:xfrm>
            <a:off x="202466" y="380369"/>
            <a:ext cx="61083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With feature selection only</a:t>
            </a:r>
          </a:p>
        </p:txBody>
      </p:sp>
      <p:pic>
        <p:nvPicPr>
          <p:cNvPr id="4" name="Picture 4" descr="Table&#10;&#10;Description automatically generated">
            <a:extLst>
              <a:ext uri="{FF2B5EF4-FFF2-40B4-BE49-F238E27FC236}">
                <a16:creationId xmlns:a16="http://schemas.microsoft.com/office/drawing/2014/main" id="{F085BCF4-C951-9D82-1509-A701180D2FFE}"/>
              </a:ext>
            </a:extLst>
          </p:cNvPr>
          <p:cNvPicPr>
            <a:picLocks noChangeAspect="1"/>
          </p:cNvPicPr>
          <p:nvPr/>
        </p:nvPicPr>
        <p:blipFill>
          <a:blip r:embed="rId3"/>
          <a:stretch>
            <a:fillRect/>
          </a:stretch>
        </p:blipFill>
        <p:spPr>
          <a:xfrm>
            <a:off x="276639" y="1899150"/>
            <a:ext cx="9501808" cy="3954222"/>
          </a:xfrm>
          <a:prstGeom prst="rect">
            <a:avLst/>
          </a:prstGeom>
        </p:spPr>
      </p:pic>
    </p:spTree>
    <p:extLst>
      <p:ext uri="{BB962C8B-B14F-4D97-AF65-F5344CB8AC3E}">
        <p14:creationId xmlns:p14="http://schemas.microsoft.com/office/powerpoint/2010/main" val="186092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80F18E1E-1D8E-938A-63EB-A774AB985887}"/>
              </a:ext>
            </a:extLst>
          </p:cNvPr>
          <p:cNvSpPr>
            <a:spLocks noGrp="1"/>
          </p:cNvSpPr>
          <p:nvPr>
            <p:ph type="title"/>
          </p:nvPr>
        </p:nvSpPr>
        <p:spPr>
          <a:xfrm>
            <a:off x="838201" y="559813"/>
            <a:ext cx="10348146" cy="1675009"/>
          </a:xfrm>
        </p:spPr>
        <p:txBody>
          <a:bodyPr anchor="t">
            <a:normAutofit/>
          </a:bodyPr>
          <a:lstStyle/>
          <a:p>
            <a:r>
              <a:rPr lang="en-US" b="0">
                <a:solidFill>
                  <a:schemeClr val="tx2"/>
                </a:solidFill>
              </a:rPr>
              <a:t>Evaluation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4" name="Picture 4" descr="Chart&#10;&#10;Description automatically generated">
            <a:extLst>
              <a:ext uri="{FF2B5EF4-FFF2-40B4-BE49-F238E27FC236}">
                <a16:creationId xmlns:a16="http://schemas.microsoft.com/office/drawing/2014/main" id="{1AB9D03D-28AF-7A6C-8E42-226A43579079}"/>
              </a:ext>
            </a:extLst>
          </p:cNvPr>
          <p:cNvPicPr>
            <a:picLocks noChangeAspect="1"/>
          </p:cNvPicPr>
          <p:nvPr/>
        </p:nvPicPr>
        <p:blipFill rotWithShape="1">
          <a:blip r:embed="rId4"/>
          <a:srcRect r="22137" b="272"/>
          <a:stretch/>
        </p:blipFill>
        <p:spPr>
          <a:xfrm>
            <a:off x="687706" y="2477859"/>
            <a:ext cx="3380595" cy="3033047"/>
          </a:xfrm>
          <a:prstGeom prst="rect">
            <a:avLst/>
          </a:prstGeom>
          <a:ln>
            <a:solidFill>
              <a:schemeClr val="tx1"/>
            </a:solidFill>
          </a:ln>
        </p:spPr>
      </p:pic>
      <p:pic>
        <p:nvPicPr>
          <p:cNvPr id="5" name="Picture 5" descr="Chart, line chart&#10;&#10;Description automatically generated">
            <a:extLst>
              <a:ext uri="{FF2B5EF4-FFF2-40B4-BE49-F238E27FC236}">
                <a16:creationId xmlns:a16="http://schemas.microsoft.com/office/drawing/2014/main" id="{C31BD294-4C00-2129-B0C4-0B387A8A66D9}"/>
              </a:ext>
            </a:extLst>
          </p:cNvPr>
          <p:cNvPicPr>
            <a:picLocks noChangeAspect="1"/>
          </p:cNvPicPr>
          <p:nvPr/>
        </p:nvPicPr>
        <p:blipFill rotWithShape="1">
          <a:blip r:embed="rId5"/>
          <a:srcRect t="257" r="21450" b="426"/>
          <a:stretch/>
        </p:blipFill>
        <p:spPr>
          <a:xfrm>
            <a:off x="4301987" y="2471952"/>
            <a:ext cx="3422020" cy="3045576"/>
          </a:xfrm>
          <a:prstGeom prst="rect">
            <a:avLst/>
          </a:prstGeom>
          <a:ln>
            <a:solidFill>
              <a:schemeClr val="tx1"/>
            </a:solidFill>
          </a:ln>
        </p:spPr>
      </p:pic>
      <p:pic>
        <p:nvPicPr>
          <p:cNvPr id="6" name="Picture 6" descr="Chart, line chart&#10;&#10;Description automatically generated">
            <a:extLst>
              <a:ext uri="{FF2B5EF4-FFF2-40B4-BE49-F238E27FC236}">
                <a16:creationId xmlns:a16="http://schemas.microsoft.com/office/drawing/2014/main" id="{BEBDCC2F-08E8-6319-2B60-3FA387D7766F}"/>
              </a:ext>
            </a:extLst>
          </p:cNvPr>
          <p:cNvPicPr>
            <a:picLocks noChangeAspect="1"/>
          </p:cNvPicPr>
          <p:nvPr/>
        </p:nvPicPr>
        <p:blipFill rotWithShape="1">
          <a:blip r:embed="rId6"/>
          <a:srcRect t="-83" r="22736" b="-507"/>
          <a:stretch/>
        </p:blipFill>
        <p:spPr>
          <a:xfrm>
            <a:off x="8136834" y="2469297"/>
            <a:ext cx="3322608" cy="3025464"/>
          </a:xfrm>
          <a:prstGeom prst="rect">
            <a:avLst/>
          </a:prstGeom>
          <a:ln>
            <a:solidFill>
              <a:schemeClr val="tx1"/>
            </a:solidFill>
          </a:ln>
        </p:spPr>
      </p:pic>
    </p:spTree>
    <p:extLst>
      <p:ext uri="{BB962C8B-B14F-4D97-AF65-F5344CB8AC3E}">
        <p14:creationId xmlns:p14="http://schemas.microsoft.com/office/powerpoint/2010/main" val="1058282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49B187-4885-3CBB-EC99-0C9904650A2E}"/>
              </a:ext>
            </a:extLst>
          </p:cNvPr>
          <p:cNvSpPr txBox="1"/>
          <p:nvPr/>
        </p:nvSpPr>
        <p:spPr>
          <a:xfrm>
            <a:off x="818329" y="411684"/>
            <a:ext cx="610837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With feature selection and transformation</a:t>
            </a:r>
          </a:p>
        </p:txBody>
      </p:sp>
      <p:pic>
        <p:nvPicPr>
          <p:cNvPr id="2" name="Picture 3" descr="Table&#10;&#10;Description automatically generated">
            <a:extLst>
              <a:ext uri="{FF2B5EF4-FFF2-40B4-BE49-F238E27FC236}">
                <a16:creationId xmlns:a16="http://schemas.microsoft.com/office/drawing/2014/main" id="{4DFF3436-146C-0763-57DC-9F8C0FD930AE}"/>
              </a:ext>
            </a:extLst>
          </p:cNvPr>
          <p:cNvPicPr>
            <a:picLocks noChangeAspect="1"/>
          </p:cNvPicPr>
          <p:nvPr/>
        </p:nvPicPr>
        <p:blipFill>
          <a:blip r:embed="rId3"/>
          <a:stretch>
            <a:fillRect/>
          </a:stretch>
        </p:blipFill>
        <p:spPr>
          <a:xfrm>
            <a:off x="260074" y="2082825"/>
            <a:ext cx="9617765" cy="3992717"/>
          </a:xfrm>
          <a:prstGeom prst="rect">
            <a:avLst/>
          </a:prstGeom>
        </p:spPr>
      </p:pic>
    </p:spTree>
    <p:extLst>
      <p:ext uri="{BB962C8B-B14F-4D97-AF65-F5344CB8AC3E}">
        <p14:creationId xmlns:p14="http://schemas.microsoft.com/office/powerpoint/2010/main" val="2814210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4" name="Rectangle 13">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6">
            <a:extLst>
              <a:ext uri="{FF2B5EF4-FFF2-40B4-BE49-F238E27FC236}">
                <a16:creationId xmlns:a16="http://schemas.microsoft.com/office/drawing/2014/main" id="{EAF13AA4-75C0-6C18-9129-7B8119238340}"/>
              </a:ext>
            </a:extLst>
          </p:cNvPr>
          <p:cNvPicPr>
            <a:picLocks noChangeAspect="1"/>
          </p:cNvPicPr>
          <p:nvPr/>
        </p:nvPicPr>
        <p:blipFill>
          <a:blip r:embed="rId2"/>
          <a:stretch>
            <a:fillRect/>
          </a:stretch>
        </p:blipFill>
        <p:spPr>
          <a:xfrm>
            <a:off x="717006" y="2090097"/>
            <a:ext cx="3386996" cy="2364698"/>
          </a:xfrm>
          <a:prstGeom prst="rect">
            <a:avLst/>
          </a:prstGeom>
        </p:spPr>
      </p:pic>
      <p:grpSp>
        <p:nvGrpSpPr>
          <p:cNvPr id="17" name="Group 16">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8" name="Rectangle 17">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id="{AA7D33C3-689E-4449-01DC-27BF7ED1384C}"/>
              </a:ext>
            </a:extLst>
          </p:cNvPr>
          <p:cNvPicPr>
            <a:picLocks noChangeAspect="1"/>
          </p:cNvPicPr>
          <p:nvPr/>
        </p:nvPicPr>
        <p:blipFill>
          <a:blip r:embed="rId3"/>
          <a:stretch>
            <a:fillRect/>
          </a:stretch>
        </p:blipFill>
        <p:spPr>
          <a:xfrm>
            <a:off x="4487333" y="2162348"/>
            <a:ext cx="3209544" cy="2230633"/>
          </a:xfrm>
          <a:prstGeom prst="rect">
            <a:avLst/>
          </a:prstGeom>
        </p:spPr>
      </p:pic>
      <p:grpSp>
        <p:nvGrpSpPr>
          <p:cNvPr id="21" name="Group 20">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2" name="Rectangle 21">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5">
            <a:extLst>
              <a:ext uri="{FF2B5EF4-FFF2-40B4-BE49-F238E27FC236}">
                <a16:creationId xmlns:a16="http://schemas.microsoft.com/office/drawing/2014/main" id="{91E3E37B-B252-EE39-30BA-90C6C240A95F}"/>
              </a:ext>
            </a:extLst>
          </p:cNvPr>
          <p:cNvPicPr>
            <a:picLocks noChangeAspect="1"/>
          </p:cNvPicPr>
          <p:nvPr/>
        </p:nvPicPr>
        <p:blipFill>
          <a:blip r:embed="rId4"/>
          <a:stretch>
            <a:fillRect/>
          </a:stretch>
        </p:blipFill>
        <p:spPr>
          <a:xfrm>
            <a:off x="8275887" y="2178396"/>
            <a:ext cx="3209544" cy="2198538"/>
          </a:xfrm>
          <a:prstGeom prst="rect">
            <a:avLst/>
          </a:prstGeom>
        </p:spPr>
      </p:pic>
      <p:sp>
        <p:nvSpPr>
          <p:cNvPr id="8" name="Title 1">
            <a:extLst>
              <a:ext uri="{FF2B5EF4-FFF2-40B4-BE49-F238E27FC236}">
                <a16:creationId xmlns:a16="http://schemas.microsoft.com/office/drawing/2014/main" id="{4B419CC2-C2E4-721F-5B50-85F91C623169}"/>
              </a:ext>
            </a:extLst>
          </p:cNvPr>
          <p:cNvSpPr>
            <a:spLocks noGrp="1"/>
          </p:cNvSpPr>
          <p:nvPr>
            <p:ph type="title"/>
          </p:nvPr>
        </p:nvSpPr>
        <p:spPr>
          <a:xfrm>
            <a:off x="356348" y="-481"/>
            <a:ext cx="10348146" cy="1675009"/>
          </a:xfrm>
        </p:spPr>
        <p:txBody>
          <a:bodyPr anchor="t">
            <a:normAutofit/>
          </a:bodyPr>
          <a:lstStyle/>
          <a:p>
            <a:r>
              <a:rPr lang="en-US" b="0">
                <a:solidFill>
                  <a:schemeClr val="tx2"/>
                </a:solidFill>
              </a:rPr>
              <a:t>Evaluation</a:t>
            </a:r>
          </a:p>
        </p:txBody>
      </p:sp>
    </p:spTree>
    <p:extLst>
      <p:ext uri="{BB962C8B-B14F-4D97-AF65-F5344CB8AC3E}">
        <p14:creationId xmlns:p14="http://schemas.microsoft.com/office/powerpoint/2010/main" val="429439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D6DF-1184-CD11-2552-61BADF8F4988}"/>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ACDAB06B-B364-D135-0E86-80ECC4132D35}"/>
              </a:ext>
            </a:extLst>
          </p:cNvPr>
          <p:cNvSpPr>
            <a:spLocks noGrp="1"/>
          </p:cNvSpPr>
          <p:nvPr>
            <p:ph idx="1"/>
          </p:nvPr>
        </p:nvSpPr>
        <p:spPr>
          <a:xfrm>
            <a:off x="805070" y="1949450"/>
            <a:ext cx="10606708" cy="4195763"/>
          </a:xfrm>
        </p:spPr>
        <p:txBody>
          <a:bodyPr vert="horz" lIns="91440" tIns="45720" rIns="91440" bIns="45720" rtlCol="0" anchor="t">
            <a:normAutofit/>
          </a:bodyPr>
          <a:lstStyle/>
          <a:p>
            <a:r>
              <a:rPr lang="en-US"/>
              <a:t>The three models applied show their best results in the first variation where no features are selected, and no transformation methods applied.</a:t>
            </a:r>
          </a:p>
          <a:p>
            <a:endParaRPr lang="en-US"/>
          </a:p>
          <a:p>
            <a:r>
              <a:rPr lang="en-US"/>
              <a:t>After observing the evaluation parameters – accuracy, precision and recall, we can conclude that </a:t>
            </a:r>
            <a:r>
              <a:rPr lang="en-US" b="1"/>
              <a:t>Logistic Regression</a:t>
            </a:r>
            <a:r>
              <a:rPr lang="en-US"/>
              <a:t> is the most accurate and suitable model for this dataset.</a:t>
            </a:r>
          </a:p>
        </p:txBody>
      </p:sp>
    </p:spTree>
    <p:extLst>
      <p:ext uri="{BB962C8B-B14F-4D97-AF65-F5344CB8AC3E}">
        <p14:creationId xmlns:p14="http://schemas.microsoft.com/office/powerpoint/2010/main" val="2402233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9" name="Picture 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1" name="Rectangle 10">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A232D1C9-8AD3-453F-948D-966B7A11B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4ACD4D7-3FA3-4106-AFB4-55B58A02E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85844-211D-4CF0-2C9F-93020B562FF9}"/>
              </a:ext>
            </a:extLst>
          </p:cNvPr>
          <p:cNvSpPr>
            <a:spLocks noGrp="1"/>
          </p:cNvSpPr>
          <p:nvPr>
            <p:ph type="title"/>
          </p:nvPr>
        </p:nvSpPr>
        <p:spPr>
          <a:xfrm>
            <a:off x="1600201" y="1219200"/>
            <a:ext cx="9067799" cy="2681128"/>
          </a:xfrm>
        </p:spPr>
        <p:txBody>
          <a:bodyPr vert="horz" lIns="91440" tIns="45720" rIns="91440" bIns="45720" rtlCol="0" anchor="b">
            <a:normAutofit/>
          </a:bodyPr>
          <a:lstStyle/>
          <a:p>
            <a:pPr algn="ctr"/>
            <a:r>
              <a:rPr lang="en-US" sz="5200">
                <a:solidFill>
                  <a:schemeClr val="tx2"/>
                </a:solidFill>
              </a:rPr>
              <a:t>THANK YOU</a:t>
            </a:r>
          </a:p>
        </p:txBody>
      </p:sp>
    </p:spTree>
    <p:extLst>
      <p:ext uri="{BB962C8B-B14F-4D97-AF65-F5344CB8AC3E}">
        <p14:creationId xmlns:p14="http://schemas.microsoft.com/office/powerpoint/2010/main" val="73655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7C89-6FB1-E566-F969-3A2C80DC1FCE}"/>
              </a:ext>
            </a:extLst>
          </p:cNvPr>
          <p:cNvSpPr>
            <a:spLocks noGrp="1"/>
          </p:cNvSpPr>
          <p:nvPr>
            <p:ph type="title"/>
          </p:nvPr>
        </p:nvSpPr>
        <p:spPr>
          <a:xfrm>
            <a:off x="204989" y="412889"/>
            <a:ext cx="10515600" cy="1325563"/>
          </a:xfrm>
        </p:spPr>
        <p:txBody>
          <a:bodyPr/>
          <a:lstStyle/>
          <a:p>
            <a:r>
              <a:rPr lang="en-US"/>
              <a:t>Dataset Description</a:t>
            </a:r>
          </a:p>
        </p:txBody>
      </p:sp>
      <p:pic>
        <p:nvPicPr>
          <p:cNvPr id="3" name="Picture 4" descr="Table&#10;&#10;Description automatically generated">
            <a:extLst>
              <a:ext uri="{FF2B5EF4-FFF2-40B4-BE49-F238E27FC236}">
                <a16:creationId xmlns:a16="http://schemas.microsoft.com/office/drawing/2014/main" id="{D37CA961-8A55-DE32-4902-968D47C3C5D9}"/>
              </a:ext>
            </a:extLst>
          </p:cNvPr>
          <p:cNvPicPr>
            <a:picLocks noChangeAspect="1"/>
          </p:cNvPicPr>
          <p:nvPr/>
        </p:nvPicPr>
        <p:blipFill>
          <a:blip r:embed="rId2"/>
          <a:stretch>
            <a:fillRect/>
          </a:stretch>
        </p:blipFill>
        <p:spPr>
          <a:xfrm>
            <a:off x="202095" y="2486171"/>
            <a:ext cx="11820938" cy="3409657"/>
          </a:xfrm>
          <a:prstGeom prst="rect">
            <a:avLst/>
          </a:prstGeom>
        </p:spPr>
      </p:pic>
    </p:spTree>
    <p:extLst>
      <p:ext uri="{BB962C8B-B14F-4D97-AF65-F5344CB8AC3E}">
        <p14:creationId xmlns:p14="http://schemas.microsoft.com/office/powerpoint/2010/main" val="90978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7C89-6FB1-E566-F969-3A2C80DC1FCE}"/>
              </a:ext>
            </a:extLst>
          </p:cNvPr>
          <p:cNvSpPr>
            <a:spLocks noGrp="1"/>
          </p:cNvSpPr>
          <p:nvPr>
            <p:ph type="title"/>
          </p:nvPr>
        </p:nvSpPr>
        <p:spPr/>
        <p:txBody>
          <a:bodyPr/>
          <a:lstStyle/>
          <a:p>
            <a:r>
              <a:rPr lang="en-US"/>
              <a:t>Dataset Columns</a:t>
            </a:r>
          </a:p>
        </p:txBody>
      </p:sp>
      <p:sp>
        <p:nvSpPr>
          <p:cNvPr id="9" name="Content Placeholder 8">
            <a:extLst>
              <a:ext uri="{FF2B5EF4-FFF2-40B4-BE49-F238E27FC236}">
                <a16:creationId xmlns:a16="http://schemas.microsoft.com/office/drawing/2014/main" id="{CBCA50D8-B557-752A-0A9D-C0F298BFC924}"/>
              </a:ext>
            </a:extLst>
          </p:cNvPr>
          <p:cNvSpPr>
            <a:spLocks noGrp="1"/>
          </p:cNvSpPr>
          <p:nvPr>
            <p:ph sz="half" idx="1"/>
          </p:nvPr>
        </p:nvSpPr>
        <p:spPr/>
        <p:txBody>
          <a:bodyPr vert="horz" lIns="91440" tIns="45720" rIns="91440" bIns="45720" rtlCol="0" anchor="t">
            <a:normAutofit fontScale="40000" lnSpcReduction="20000"/>
          </a:bodyPr>
          <a:lstStyle/>
          <a:p>
            <a:r>
              <a:rPr lang="en-US"/>
              <a:t>Employee ID</a:t>
            </a:r>
          </a:p>
          <a:p>
            <a:r>
              <a:rPr lang="en-US"/>
              <a:t>Age</a:t>
            </a:r>
          </a:p>
          <a:p>
            <a:r>
              <a:rPr lang="en-US"/>
              <a:t>Attrition</a:t>
            </a:r>
          </a:p>
          <a:p>
            <a:r>
              <a:rPr lang="en-US"/>
              <a:t>Business Travel</a:t>
            </a:r>
          </a:p>
          <a:p>
            <a:r>
              <a:rPr lang="en-US"/>
              <a:t>Daily Rate</a:t>
            </a:r>
          </a:p>
          <a:p>
            <a:r>
              <a:rPr lang="en-US"/>
              <a:t>Department</a:t>
            </a:r>
          </a:p>
          <a:p>
            <a:r>
              <a:rPr lang="en-US"/>
              <a:t>Distance From Home</a:t>
            </a:r>
          </a:p>
          <a:p>
            <a:r>
              <a:rPr lang="en-US"/>
              <a:t>Education</a:t>
            </a:r>
          </a:p>
          <a:p>
            <a:r>
              <a:rPr lang="en-US"/>
              <a:t>Education Field</a:t>
            </a:r>
          </a:p>
          <a:p>
            <a:r>
              <a:rPr lang="en-US"/>
              <a:t>Employee Count</a:t>
            </a:r>
          </a:p>
          <a:p>
            <a:r>
              <a:rPr lang="en-US">
                <a:ea typeface="+mn-lt"/>
                <a:cs typeface="+mn-lt"/>
              </a:rPr>
              <a:t>Environment Satisfaction</a:t>
            </a:r>
            <a:endParaRPr lang="en-US"/>
          </a:p>
          <a:p>
            <a:r>
              <a:rPr lang="en-US"/>
              <a:t>Percent Salary Hike </a:t>
            </a:r>
          </a:p>
          <a:p>
            <a:r>
              <a:rPr lang="en-US"/>
              <a:t>Performance Rating</a:t>
            </a:r>
          </a:p>
          <a:p>
            <a:r>
              <a:rPr lang="en-US"/>
              <a:t>Relationship Status</a:t>
            </a:r>
          </a:p>
          <a:p>
            <a:r>
              <a:rPr lang="en-US">
                <a:ea typeface="+mn-lt"/>
                <a:cs typeface="+mn-lt"/>
              </a:rPr>
              <a:t>Training Time Last Year</a:t>
            </a:r>
            <a:endParaRPr lang="en-US"/>
          </a:p>
          <a:p>
            <a:endParaRPr lang="en-US"/>
          </a:p>
          <a:p>
            <a:endParaRPr lang="en-US"/>
          </a:p>
          <a:p>
            <a:endParaRPr lang="en-US"/>
          </a:p>
          <a:p>
            <a:endParaRPr lang="en-US"/>
          </a:p>
          <a:p>
            <a:endParaRPr lang="en-US"/>
          </a:p>
        </p:txBody>
      </p:sp>
      <p:sp>
        <p:nvSpPr>
          <p:cNvPr id="3" name="Content Placeholder 2">
            <a:extLst>
              <a:ext uri="{FF2B5EF4-FFF2-40B4-BE49-F238E27FC236}">
                <a16:creationId xmlns:a16="http://schemas.microsoft.com/office/drawing/2014/main" id="{A218D2BC-D261-B6C7-8838-E67C5A657CCB}"/>
              </a:ext>
            </a:extLst>
          </p:cNvPr>
          <p:cNvSpPr>
            <a:spLocks noGrp="1"/>
          </p:cNvSpPr>
          <p:nvPr>
            <p:ph sz="half" idx="2"/>
          </p:nvPr>
        </p:nvSpPr>
        <p:spPr>
          <a:xfrm>
            <a:off x="6266145" y="1825625"/>
            <a:ext cx="5745271" cy="4758433"/>
          </a:xfrm>
        </p:spPr>
        <p:txBody>
          <a:bodyPr vert="horz" lIns="91440" tIns="45720" rIns="91440" bIns="45720" rtlCol="0" anchor="t">
            <a:normAutofit fontScale="40000" lnSpcReduction="20000"/>
          </a:bodyPr>
          <a:lstStyle/>
          <a:p>
            <a:r>
              <a:rPr lang="en-US">
                <a:ea typeface="+mn-lt"/>
                <a:cs typeface="+mn-lt"/>
              </a:rPr>
              <a:t>Gender</a:t>
            </a:r>
          </a:p>
          <a:p>
            <a:r>
              <a:rPr lang="en-US">
                <a:ea typeface="+mn-lt"/>
                <a:cs typeface="+mn-lt"/>
              </a:rPr>
              <a:t>Hourly Rate</a:t>
            </a:r>
          </a:p>
          <a:p>
            <a:r>
              <a:rPr lang="en-US">
                <a:ea typeface="+mn-lt"/>
                <a:cs typeface="+mn-lt"/>
              </a:rPr>
              <a:t>Job Involvement</a:t>
            </a:r>
          </a:p>
          <a:p>
            <a:r>
              <a:rPr lang="en-US">
                <a:ea typeface="+mn-lt"/>
                <a:cs typeface="+mn-lt"/>
              </a:rPr>
              <a:t>Job Level</a:t>
            </a:r>
          </a:p>
          <a:p>
            <a:r>
              <a:rPr lang="en-US">
                <a:ea typeface="+mn-lt"/>
                <a:cs typeface="+mn-lt"/>
              </a:rPr>
              <a:t>Job Role</a:t>
            </a:r>
          </a:p>
          <a:p>
            <a:r>
              <a:rPr lang="en-US">
                <a:ea typeface="+mn-lt"/>
                <a:cs typeface="+mn-lt"/>
              </a:rPr>
              <a:t>Job Satisfaction</a:t>
            </a:r>
          </a:p>
          <a:p>
            <a:r>
              <a:rPr lang="en-US">
                <a:ea typeface="+mn-lt"/>
                <a:cs typeface="+mn-lt"/>
              </a:rPr>
              <a:t>Marital Status</a:t>
            </a:r>
          </a:p>
          <a:p>
            <a:r>
              <a:rPr lang="en-US">
                <a:ea typeface="+mn-lt"/>
                <a:cs typeface="+mn-lt"/>
              </a:rPr>
              <a:t>Monthly Income</a:t>
            </a:r>
          </a:p>
          <a:p>
            <a:r>
              <a:rPr lang="en-US">
                <a:ea typeface="+mn-lt"/>
                <a:cs typeface="+mn-lt"/>
              </a:rPr>
              <a:t>Monthly Rate</a:t>
            </a:r>
          </a:p>
          <a:p>
            <a:r>
              <a:rPr lang="en-US">
                <a:ea typeface="+mn-lt"/>
                <a:cs typeface="+mn-lt"/>
              </a:rPr>
              <a:t>Num Companies worked</a:t>
            </a:r>
          </a:p>
          <a:p>
            <a:r>
              <a:rPr lang="en-US">
                <a:ea typeface="+mn-lt"/>
                <a:cs typeface="+mn-lt"/>
              </a:rPr>
              <a:t>Over 18</a:t>
            </a:r>
          </a:p>
          <a:p>
            <a:r>
              <a:rPr lang="en-US">
                <a:ea typeface="+mn-lt"/>
                <a:cs typeface="+mn-lt"/>
              </a:rPr>
              <a:t>Over Time</a:t>
            </a:r>
          </a:p>
          <a:p>
            <a:r>
              <a:rPr lang="en-US"/>
              <a:t>Standard Hours</a:t>
            </a:r>
          </a:p>
          <a:p>
            <a:r>
              <a:rPr lang="en-US"/>
              <a:t>Shift</a:t>
            </a:r>
          </a:p>
          <a:p>
            <a:r>
              <a:rPr lang="en-US"/>
              <a:t>Total Working Hours</a:t>
            </a:r>
          </a:p>
          <a:p>
            <a:endParaRPr lang="en-US"/>
          </a:p>
        </p:txBody>
      </p:sp>
    </p:spTree>
    <p:extLst>
      <p:ext uri="{BB962C8B-B14F-4D97-AF65-F5344CB8AC3E}">
        <p14:creationId xmlns:p14="http://schemas.microsoft.com/office/powerpoint/2010/main" val="142519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1831-3B9A-F87A-B891-29C048D09205}"/>
              </a:ext>
            </a:extLst>
          </p:cNvPr>
          <p:cNvSpPr>
            <a:spLocks noGrp="1"/>
          </p:cNvSpPr>
          <p:nvPr>
            <p:ph type="title"/>
          </p:nvPr>
        </p:nvSpPr>
        <p:spPr/>
        <p:txBody>
          <a:bodyPr/>
          <a:lstStyle/>
          <a:p>
            <a:r>
              <a:rPr lang="en-GB" dirty="0"/>
              <a:t>Hypothesis I</a:t>
            </a:r>
          </a:p>
        </p:txBody>
      </p:sp>
      <p:sp>
        <p:nvSpPr>
          <p:cNvPr id="3" name="Content Placeholder 2">
            <a:extLst>
              <a:ext uri="{FF2B5EF4-FFF2-40B4-BE49-F238E27FC236}">
                <a16:creationId xmlns:a16="http://schemas.microsoft.com/office/drawing/2014/main" id="{55CF93E8-CE11-1A7B-C3B6-F58356BB39D9}"/>
              </a:ext>
            </a:extLst>
          </p:cNvPr>
          <p:cNvSpPr>
            <a:spLocks noGrp="1"/>
          </p:cNvSpPr>
          <p:nvPr>
            <p:ph idx="1"/>
          </p:nvPr>
        </p:nvSpPr>
        <p:spPr/>
        <p:txBody>
          <a:bodyPr vert="horz" lIns="91440" tIns="45720" rIns="91440" bIns="45720" rtlCol="0" anchor="t">
            <a:normAutofit fontScale="85000" lnSpcReduction="20000"/>
          </a:bodyPr>
          <a:lstStyle/>
          <a:p>
            <a:r>
              <a:rPr lang="en-GB" dirty="0">
                <a:ea typeface="+mn-lt"/>
                <a:cs typeface="+mn-lt"/>
              </a:rPr>
              <a:t>We aim to determine if there is a significant difference in the attrition rate across different departments.</a:t>
            </a:r>
            <a:endParaRPr lang="en-GB" dirty="0"/>
          </a:p>
          <a:p>
            <a:pPr marL="0" indent="0">
              <a:buNone/>
            </a:pPr>
            <a:br>
              <a:rPr lang="en-US" dirty="0"/>
            </a:br>
            <a:endParaRPr lang="en-US" dirty="0"/>
          </a:p>
          <a:p>
            <a:r>
              <a:rPr lang="en-GB" dirty="0">
                <a:ea typeface="+mn-lt"/>
                <a:cs typeface="+mn-lt"/>
              </a:rPr>
              <a:t>We want to test if working overtime has a significant impact on employee attrition.</a:t>
            </a:r>
            <a:endParaRPr lang="en-GB" dirty="0"/>
          </a:p>
          <a:p>
            <a:pPr marL="0" indent="0">
              <a:buNone/>
            </a:pPr>
            <a:br>
              <a:rPr lang="en-US" dirty="0"/>
            </a:br>
            <a:endParaRPr lang="en-US" dirty="0"/>
          </a:p>
          <a:p>
            <a:r>
              <a:rPr lang="en-GB" dirty="0">
                <a:ea typeface="+mn-lt"/>
                <a:cs typeface="+mn-lt"/>
              </a:rPr>
              <a:t>Our goal is to investigate if the distance an employee has to travel to work is a significant factor in their likelihood of experiencing attrition.</a:t>
            </a:r>
            <a:endParaRPr lang="en-GB" dirty="0"/>
          </a:p>
          <a:p>
            <a:endParaRPr lang="en-GB" dirty="0"/>
          </a:p>
        </p:txBody>
      </p:sp>
    </p:spTree>
    <p:extLst>
      <p:ext uri="{BB962C8B-B14F-4D97-AF65-F5344CB8AC3E}">
        <p14:creationId xmlns:p14="http://schemas.microsoft.com/office/powerpoint/2010/main" val="104878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7C4E-4D0A-C11A-6769-D0B04F7EBF81}"/>
              </a:ext>
            </a:extLst>
          </p:cNvPr>
          <p:cNvSpPr>
            <a:spLocks noGrp="1"/>
          </p:cNvSpPr>
          <p:nvPr>
            <p:ph type="title"/>
          </p:nvPr>
        </p:nvSpPr>
        <p:spPr/>
        <p:txBody>
          <a:bodyPr/>
          <a:lstStyle/>
          <a:p>
            <a:r>
              <a:rPr lang="en-GB" dirty="0"/>
              <a:t>Dashboard 1</a:t>
            </a:r>
          </a:p>
        </p:txBody>
      </p:sp>
      <p:pic>
        <p:nvPicPr>
          <p:cNvPr id="4" name="Picture 4" descr="Chart, waterfall chart&#10;&#10;Description automatically generated">
            <a:extLst>
              <a:ext uri="{FF2B5EF4-FFF2-40B4-BE49-F238E27FC236}">
                <a16:creationId xmlns:a16="http://schemas.microsoft.com/office/drawing/2014/main" id="{162E177A-BA2B-5EB8-8EA4-46856B3B6B7D}"/>
              </a:ext>
            </a:extLst>
          </p:cNvPr>
          <p:cNvPicPr>
            <a:picLocks noGrp="1" noChangeAspect="1"/>
          </p:cNvPicPr>
          <p:nvPr>
            <p:ph idx="1"/>
          </p:nvPr>
        </p:nvPicPr>
        <p:blipFill>
          <a:blip r:embed="rId2"/>
          <a:stretch>
            <a:fillRect/>
          </a:stretch>
        </p:blipFill>
        <p:spPr>
          <a:xfrm>
            <a:off x="1852631" y="1580740"/>
            <a:ext cx="8671091" cy="4699666"/>
          </a:xfrm>
        </p:spPr>
      </p:pic>
    </p:spTree>
    <p:extLst>
      <p:ext uri="{BB962C8B-B14F-4D97-AF65-F5344CB8AC3E}">
        <p14:creationId xmlns:p14="http://schemas.microsoft.com/office/powerpoint/2010/main" val="255867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E46C-AE69-F979-90DD-54E4B598FA65}"/>
              </a:ext>
            </a:extLst>
          </p:cNvPr>
          <p:cNvSpPr>
            <a:spLocks noGrp="1"/>
          </p:cNvSpPr>
          <p:nvPr>
            <p:ph type="title"/>
          </p:nvPr>
        </p:nvSpPr>
        <p:spPr/>
        <p:txBody>
          <a:bodyPr/>
          <a:lstStyle/>
          <a:p>
            <a:r>
              <a:rPr lang="en-GB" dirty="0"/>
              <a:t>Hypothesis II</a:t>
            </a:r>
          </a:p>
        </p:txBody>
      </p:sp>
      <p:sp>
        <p:nvSpPr>
          <p:cNvPr id="3" name="Content Placeholder 2">
            <a:extLst>
              <a:ext uri="{FF2B5EF4-FFF2-40B4-BE49-F238E27FC236}">
                <a16:creationId xmlns:a16="http://schemas.microsoft.com/office/drawing/2014/main" id="{24511F5C-3DB3-C911-B73B-BB5C057076DC}"/>
              </a:ext>
            </a:extLst>
          </p:cNvPr>
          <p:cNvSpPr>
            <a:spLocks noGrp="1"/>
          </p:cNvSpPr>
          <p:nvPr>
            <p:ph idx="1"/>
          </p:nvPr>
        </p:nvSpPr>
        <p:spPr/>
        <p:txBody>
          <a:bodyPr vert="horz" lIns="91440" tIns="45720" rIns="91440" bIns="45720" rtlCol="0" anchor="t">
            <a:normAutofit fontScale="77500" lnSpcReduction="20000"/>
          </a:bodyPr>
          <a:lstStyle/>
          <a:p>
            <a:r>
              <a:rPr lang="en-GB" dirty="0">
                <a:ea typeface="+mn-lt"/>
                <a:cs typeface="+mn-lt"/>
              </a:rPr>
              <a:t>We seek to determine if job involvement is a significant factor in employee attrition.</a:t>
            </a:r>
            <a:br>
              <a:rPr lang="en-US" dirty="0"/>
            </a:br>
            <a:endParaRPr lang="en-US"/>
          </a:p>
          <a:p>
            <a:r>
              <a:rPr lang="en-GB" dirty="0">
                <a:ea typeface="+mn-lt"/>
                <a:cs typeface="+mn-lt"/>
              </a:rPr>
              <a:t>We want to test if there is a significant difference in attrition rates among various job roles.</a:t>
            </a:r>
            <a:br>
              <a:rPr lang="en-US" dirty="0"/>
            </a:br>
            <a:endParaRPr lang="en-US"/>
          </a:p>
          <a:p>
            <a:r>
              <a:rPr lang="en-GB" dirty="0">
                <a:ea typeface="+mn-lt"/>
                <a:cs typeface="+mn-lt"/>
              </a:rPr>
              <a:t>Our aim is to investigate whether an employee's travel pattern has an impact on their likelihood of experiencing attrition.</a:t>
            </a:r>
            <a:endParaRPr lang="en-GB" dirty="0"/>
          </a:p>
          <a:p>
            <a:pPr marL="0" indent="0">
              <a:buNone/>
            </a:pPr>
            <a:endParaRPr lang="en-US" dirty="0"/>
          </a:p>
          <a:p>
            <a:r>
              <a:rPr lang="en-GB" dirty="0">
                <a:ea typeface="+mn-lt"/>
                <a:cs typeface="+mn-lt"/>
              </a:rPr>
              <a:t>We want to test if any specific education level is significantly associated with employee attrition.</a:t>
            </a:r>
            <a:endParaRPr lang="en-GB" dirty="0"/>
          </a:p>
          <a:p>
            <a:endParaRPr lang="en-GB"/>
          </a:p>
          <a:p>
            <a:endParaRPr lang="en-GB"/>
          </a:p>
          <a:p>
            <a:endParaRPr lang="en-GB" dirty="0"/>
          </a:p>
        </p:txBody>
      </p:sp>
    </p:spTree>
    <p:extLst>
      <p:ext uri="{BB962C8B-B14F-4D97-AF65-F5344CB8AC3E}">
        <p14:creationId xmlns:p14="http://schemas.microsoft.com/office/powerpoint/2010/main" val="361330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3928-AC9D-7DD6-64D4-5E6C953C66E2}"/>
              </a:ext>
            </a:extLst>
          </p:cNvPr>
          <p:cNvSpPr>
            <a:spLocks noGrp="1"/>
          </p:cNvSpPr>
          <p:nvPr>
            <p:ph type="title"/>
          </p:nvPr>
        </p:nvSpPr>
        <p:spPr/>
        <p:txBody>
          <a:bodyPr/>
          <a:lstStyle/>
          <a:p>
            <a:r>
              <a:rPr lang="en-GB" dirty="0"/>
              <a:t>Dashboard 2</a:t>
            </a:r>
            <a:endParaRPr lang="en-US" dirty="0"/>
          </a:p>
        </p:txBody>
      </p:sp>
      <p:pic>
        <p:nvPicPr>
          <p:cNvPr id="4" name="Picture 4" descr="Chart, bar chart&#10;&#10;Description automatically generated">
            <a:extLst>
              <a:ext uri="{FF2B5EF4-FFF2-40B4-BE49-F238E27FC236}">
                <a16:creationId xmlns:a16="http://schemas.microsoft.com/office/drawing/2014/main" id="{2505ADF5-149B-FAC7-6B65-588853186B3A}"/>
              </a:ext>
            </a:extLst>
          </p:cNvPr>
          <p:cNvPicPr>
            <a:picLocks noGrp="1" noChangeAspect="1"/>
          </p:cNvPicPr>
          <p:nvPr>
            <p:ph idx="1"/>
          </p:nvPr>
        </p:nvPicPr>
        <p:blipFill>
          <a:blip r:embed="rId2"/>
          <a:stretch>
            <a:fillRect/>
          </a:stretch>
        </p:blipFill>
        <p:spPr>
          <a:xfrm>
            <a:off x="1680649" y="1568450"/>
            <a:ext cx="8449701" cy="4810279"/>
          </a:xfrm>
        </p:spPr>
      </p:pic>
    </p:spTree>
    <p:extLst>
      <p:ext uri="{BB962C8B-B14F-4D97-AF65-F5344CB8AC3E}">
        <p14:creationId xmlns:p14="http://schemas.microsoft.com/office/powerpoint/2010/main" val="28431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07CEB-52AA-132A-AC19-B2D63A68E0C0}"/>
              </a:ext>
            </a:extLst>
          </p:cNvPr>
          <p:cNvSpPr>
            <a:spLocks noGrp="1"/>
          </p:cNvSpPr>
          <p:nvPr>
            <p:ph type="title"/>
          </p:nvPr>
        </p:nvSpPr>
        <p:spPr>
          <a:xfrm>
            <a:off x="1198182" y="381000"/>
            <a:ext cx="10003218" cy="1600124"/>
          </a:xfrm>
        </p:spPr>
        <p:txBody>
          <a:bodyPr>
            <a:normAutofit/>
          </a:bodyPr>
          <a:lstStyle/>
          <a:p>
            <a:r>
              <a:rPr lang="en-US"/>
              <a:t>Model 1: Logistic Regression</a:t>
            </a:r>
          </a:p>
        </p:txBody>
      </p:sp>
      <p:pic>
        <p:nvPicPr>
          <p:cNvPr id="3" name="Picture 3" descr="Table&#10;&#10;Description automatically generated">
            <a:extLst>
              <a:ext uri="{FF2B5EF4-FFF2-40B4-BE49-F238E27FC236}">
                <a16:creationId xmlns:a16="http://schemas.microsoft.com/office/drawing/2014/main" id="{15554138-504F-01EB-7B87-95D94CCB47FB}"/>
              </a:ext>
            </a:extLst>
          </p:cNvPr>
          <p:cNvPicPr>
            <a:picLocks noChangeAspect="1"/>
          </p:cNvPicPr>
          <p:nvPr/>
        </p:nvPicPr>
        <p:blipFill>
          <a:blip r:embed="rId3"/>
          <a:stretch>
            <a:fillRect/>
          </a:stretch>
        </p:blipFill>
        <p:spPr>
          <a:xfrm>
            <a:off x="3308074" y="2818937"/>
            <a:ext cx="7721047" cy="3439865"/>
          </a:xfrm>
          <a:prstGeom prst="rect">
            <a:avLst/>
          </a:prstGeom>
        </p:spPr>
      </p:pic>
      <p:sp>
        <p:nvSpPr>
          <p:cNvPr id="4" name="TextBox 3">
            <a:extLst>
              <a:ext uri="{FF2B5EF4-FFF2-40B4-BE49-F238E27FC236}">
                <a16:creationId xmlns:a16="http://schemas.microsoft.com/office/drawing/2014/main" id="{7DCA5375-9A6C-9FF8-E77C-952F436C4DCC}"/>
              </a:ext>
            </a:extLst>
          </p:cNvPr>
          <p:cNvSpPr txBox="1"/>
          <p:nvPr/>
        </p:nvSpPr>
        <p:spPr>
          <a:xfrm>
            <a:off x="378929" y="3853484"/>
            <a:ext cx="262724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Without feature and transformation</a:t>
            </a:r>
          </a:p>
        </p:txBody>
      </p:sp>
    </p:spTree>
    <p:extLst>
      <p:ext uri="{BB962C8B-B14F-4D97-AF65-F5344CB8AC3E}">
        <p14:creationId xmlns:p14="http://schemas.microsoft.com/office/powerpoint/2010/main" val="825951893"/>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242941"/>
      </a:dk2>
      <a:lt2>
        <a:srgbClr val="E2E8E2"/>
      </a:lt2>
      <a:accent1>
        <a:srgbClr val="C34DBE"/>
      </a:accent1>
      <a:accent2>
        <a:srgbClr val="853BB1"/>
      </a:accent2>
      <a:accent3>
        <a:srgbClr val="664DC3"/>
      </a:accent3>
      <a:accent4>
        <a:srgbClr val="3B53B1"/>
      </a:accent4>
      <a:accent5>
        <a:srgbClr val="4D96C3"/>
      </a:accent5>
      <a:accent6>
        <a:srgbClr val="3BB1AD"/>
      </a:accent6>
      <a:hlink>
        <a:srgbClr val="3F79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233</Words>
  <Application>Microsoft Office PowerPoint</Application>
  <PresentationFormat>Widescreen</PresentationFormat>
  <Paragraphs>79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Avenir Next LT Pro</vt:lpstr>
      <vt:lpstr>AvenirNext LT Pro Medium</vt:lpstr>
      <vt:lpstr>Calibri</vt:lpstr>
      <vt:lpstr>Calibri Light</vt:lpstr>
      <vt:lpstr>BlockprintVTI</vt:lpstr>
      <vt:lpstr>HR Analytics</vt:lpstr>
      <vt:lpstr>OBJECTIVE</vt:lpstr>
      <vt:lpstr>Dataset Description</vt:lpstr>
      <vt:lpstr>Dataset Columns</vt:lpstr>
      <vt:lpstr>Hypothesis I</vt:lpstr>
      <vt:lpstr>Dashboard 1</vt:lpstr>
      <vt:lpstr>Hypothesis II</vt:lpstr>
      <vt:lpstr>Dashboard 2</vt:lpstr>
      <vt:lpstr>Model 1: Logistic Regression</vt:lpstr>
      <vt:lpstr>Evaluation</vt:lpstr>
      <vt:lpstr>PowerPoint Presentation</vt:lpstr>
      <vt:lpstr>PowerPoint Presentation</vt:lpstr>
      <vt:lpstr>Model 2: Decision Tree</vt:lpstr>
      <vt:lpstr>Evaluation</vt:lpstr>
      <vt:lpstr>PowerPoint Presentation</vt:lpstr>
      <vt:lpstr>Evaluation</vt:lpstr>
      <vt:lpstr>PowerPoint Presentation</vt:lpstr>
      <vt:lpstr>Evaluation</vt:lpstr>
      <vt:lpstr>Model 3: SVM</vt:lpstr>
      <vt:lpstr>Evaluation</vt:lpstr>
      <vt:lpstr>PowerPoint Presentation</vt:lpstr>
      <vt:lpstr>Evaluation</vt:lpstr>
      <vt:lpstr>PowerPoint Presentation</vt:lpstr>
      <vt:lpstr>Evaluation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Sunaina Bhagat</cp:lastModifiedBy>
  <cp:revision>98</cp:revision>
  <dcterms:created xsi:type="dcterms:W3CDTF">2023-02-27T15:24:27Z</dcterms:created>
  <dcterms:modified xsi:type="dcterms:W3CDTF">2023-03-01T12:42:24Z</dcterms:modified>
</cp:coreProperties>
</file>