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5" r:id="rId6"/>
    <p:sldId id="263" r:id="rId7"/>
    <p:sldId id="266" r:id="rId8"/>
    <p:sldId id="260" r:id="rId9"/>
    <p:sldId id="267" r:id="rId10"/>
    <p:sldId id="270" r:id="rId11"/>
    <p:sldId id="269" r:id="rId12"/>
    <p:sldId id="261"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0708"/>
    <a:srgbClr val="E7E7E7"/>
    <a:srgbClr val="B80E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showGuides="1">
      <p:cViewPr varScale="1">
        <p:scale>
          <a:sx n="107" d="100"/>
          <a:sy n="107" d="100"/>
        </p:scale>
        <p:origin x="76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ABE7D8-7811-4D57-8731-61B05E2816D0}"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N"/>
        </a:p>
      </dgm:t>
    </dgm:pt>
    <dgm:pt modelId="{56C13623-F649-4159-BCEE-1FCFC8BD3C5C}">
      <dgm:prSet phldrT="[Text]" custT="1"/>
      <dgm:spPr>
        <a:solidFill>
          <a:srgbClr val="5F0708"/>
        </a:solidFill>
      </dgm:spPr>
      <dgm:t>
        <a:bodyPr/>
        <a:lstStyle/>
        <a:p>
          <a:r>
            <a:rPr lang="en-IN" sz="4800" b="1" dirty="0"/>
            <a:t>Presentation Flow</a:t>
          </a:r>
          <a:endParaRPr lang="en-IN" sz="4800" dirty="0"/>
        </a:p>
      </dgm:t>
    </dgm:pt>
    <dgm:pt modelId="{48266FCE-9071-499B-80D2-D481C9CEA8E3}" type="parTrans" cxnId="{7E22A36B-34D8-46F3-B1B7-241D38A9AD84}">
      <dgm:prSet/>
      <dgm:spPr/>
      <dgm:t>
        <a:bodyPr/>
        <a:lstStyle/>
        <a:p>
          <a:endParaRPr lang="en-IN"/>
        </a:p>
      </dgm:t>
    </dgm:pt>
    <dgm:pt modelId="{2C395B61-E237-4672-9077-11F1F6F23F17}" type="sibTrans" cxnId="{7E22A36B-34D8-46F3-B1B7-241D38A9AD84}">
      <dgm:prSet/>
      <dgm:spPr/>
      <dgm:t>
        <a:bodyPr/>
        <a:lstStyle/>
        <a:p>
          <a:endParaRPr lang="en-IN"/>
        </a:p>
      </dgm:t>
    </dgm:pt>
    <dgm:pt modelId="{E19C4D0B-99BD-4DC2-8752-5F70DDF59C7A}">
      <dgm:prSet phldrT="[Text]" custT="1"/>
      <dgm:spPr/>
      <dgm:t>
        <a:bodyPr/>
        <a:lstStyle/>
        <a:p>
          <a:r>
            <a:rPr lang="en-IN" sz="2400" dirty="0"/>
            <a:t>About Dataset</a:t>
          </a:r>
        </a:p>
      </dgm:t>
    </dgm:pt>
    <dgm:pt modelId="{29B49A25-9D9B-4690-B487-88B8F3103BF7}" type="parTrans" cxnId="{2996C9E3-56F0-4F09-823E-BF2599A2DEB1}">
      <dgm:prSet/>
      <dgm:spPr/>
      <dgm:t>
        <a:bodyPr/>
        <a:lstStyle/>
        <a:p>
          <a:endParaRPr lang="en-IN"/>
        </a:p>
      </dgm:t>
    </dgm:pt>
    <dgm:pt modelId="{CA3B0882-6D48-4D8A-811F-9A9B88B42AB5}" type="sibTrans" cxnId="{2996C9E3-56F0-4F09-823E-BF2599A2DEB1}">
      <dgm:prSet/>
      <dgm:spPr/>
      <dgm:t>
        <a:bodyPr/>
        <a:lstStyle/>
        <a:p>
          <a:endParaRPr lang="en-IN"/>
        </a:p>
      </dgm:t>
    </dgm:pt>
    <dgm:pt modelId="{51BCD52F-EE55-4705-B66F-F0FF92551C49}">
      <dgm:prSet phldrT="[Text]" custT="1"/>
      <dgm:spPr/>
      <dgm:t>
        <a:bodyPr/>
        <a:lstStyle/>
        <a:p>
          <a:r>
            <a:rPr lang="en-IN" sz="2400" dirty="0"/>
            <a:t>EDA</a:t>
          </a:r>
        </a:p>
      </dgm:t>
    </dgm:pt>
    <dgm:pt modelId="{C1DB4E3A-74B6-476A-9AAF-CD5C2E788F8C}" type="parTrans" cxnId="{21A75668-1DB2-4016-A0A5-668D2BCCE296}">
      <dgm:prSet/>
      <dgm:spPr/>
      <dgm:t>
        <a:bodyPr/>
        <a:lstStyle/>
        <a:p>
          <a:endParaRPr lang="en-IN"/>
        </a:p>
      </dgm:t>
    </dgm:pt>
    <dgm:pt modelId="{DB9EEB14-2BFB-4B65-94AD-6026ABF0AAAB}" type="sibTrans" cxnId="{21A75668-1DB2-4016-A0A5-668D2BCCE296}">
      <dgm:prSet/>
      <dgm:spPr/>
      <dgm:t>
        <a:bodyPr/>
        <a:lstStyle/>
        <a:p>
          <a:endParaRPr lang="en-IN"/>
        </a:p>
      </dgm:t>
    </dgm:pt>
    <dgm:pt modelId="{94859865-EAC3-4F96-A2CE-62465447CBC6}">
      <dgm:prSet phldrT="[Text]" custT="1"/>
      <dgm:spPr/>
      <dgm:t>
        <a:bodyPr/>
        <a:lstStyle/>
        <a:p>
          <a:r>
            <a:rPr lang="en-IN" sz="2400" dirty="0"/>
            <a:t>Expected Shipment Time Estimation</a:t>
          </a:r>
        </a:p>
      </dgm:t>
    </dgm:pt>
    <dgm:pt modelId="{145F7B5D-C5D9-4859-90DD-0F2621B97E25}" type="parTrans" cxnId="{BBB0954B-B786-41C9-ADCF-E1CE41AD3D0F}">
      <dgm:prSet/>
      <dgm:spPr/>
      <dgm:t>
        <a:bodyPr/>
        <a:lstStyle/>
        <a:p>
          <a:endParaRPr lang="en-IN"/>
        </a:p>
      </dgm:t>
    </dgm:pt>
    <dgm:pt modelId="{08BE3961-DB37-4536-8695-11F08A6068E8}" type="sibTrans" cxnId="{BBB0954B-B786-41C9-ADCF-E1CE41AD3D0F}">
      <dgm:prSet/>
      <dgm:spPr/>
      <dgm:t>
        <a:bodyPr/>
        <a:lstStyle/>
        <a:p>
          <a:endParaRPr lang="en-IN"/>
        </a:p>
      </dgm:t>
    </dgm:pt>
    <dgm:pt modelId="{6E4439E7-2F29-429F-AF55-204082CD1CC8}">
      <dgm:prSet phldrT="[Text]" custT="1"/>
      <dgm:spPr/>
      <dgm:t>
        <a:bodyPr/>
        <a:lstStyle/>
        <a:p>
          <a:r>
            <a:rPr lang="en-IN" sz="2400" dirty="0"/>
            <a:t>ABC Analysis</a:t>
          </a:r>
        </a:p>
      </dgm:t>
    </dgm:pt>
    <dgm:pt modelId="{1355D5B8-D839-4781-A3B9-9831ED5607AA}" type="parTrans" cxnId="{31E716A6-4496-4456-B516-D4F5C3C12583}">
      <dgm:prSet/>
      <dgm:spPr/>
      <dgm:t>
        <a:bodyPr/>
        <a:lstStyle/>
        <a:p>
          <a:endParaRPr lang="en-IN"/>
        </a:p>
      </dgm:t>
    </dgm:pt>
    <dgm:pt modelId="{EE01B835-554D-4483-9721-376AAAFD28C7}" type="sibTrans" cxnId="{31E716A6-4496-4456-B516-D4F5C3C12583}">
      <dgm:prSet/>
      <dgm:spPr/>
      <dgm:t>
        <a:bodyPr/>
        <a:lstStyle/>
        <a:p>
          <a:endParaRPr lang="en-IN"/>
        </a:p>
      </dgm:t>
    </dgm:pt>
    <dgm:pt modelId="{C156DCC2-0F98-426B-BA74-5A2746EE7D6F}">
      <dgm:prSet phldrT="[Text]" custT="1"/>
      <dgm:spPr/>
      <dgm:t>
        <a:bodyPr/>
        <a:lstStyle/>
        <a:p>
          <a:r>
            <a:rPr lang="en-IN" sz="2400" dirty="0"/>
            <a:t>Suggested Action</a:t>
          </a:r>
        </a:p>
      </dgm:t>
    </dgm:pt>
    <dgm:pt modelId="{A7367C28-5EAA-49AD-BCF0-92CAFE9EC62B}" type="parTrans" cxnId="{CC6A0059-0F83-4375-8602-448B8EB00231}">
      <dgm:prSet/>
      <dgm:spPr/>
      <dgm:t>
        <a:bodyPr/>
        <a:lstStyle/>
        <a:p>
          <a:endParaRPr lang="en-IN"/>
        </a:p>
      </dgm:t>
    </dgm:pt>
    <dgm:pt modelId="{A73666C6-470D-4177-A10A-06A282739B2B}" type="sibTrans" cxnId="{CC6A0059-0F83-4375-8602-448B8EB00231}">
      <dgm:prSet/>
      <dgm:spPr/>
      <dgm:t>
        <a:bodyPr/>
        <a:lstStyle/>
        <a:p>
          <a:endParaRPr lang="en-IN"/>
        </a:p>
      </dgm:t>
    </dgm:pt>
    <dgm:pt modelId="{3CB74965-EEB5-4C67-BA38-394D61908CC4}" type="pres">
      <dgm:prSet presAssocID="{48ABE7D8-7811-4D57-8731-61B05E2816D0}" presName="Name0" presStyleCnt="0">
        <dgm:presLayoutVars>
          <dgm:chPref val="1"/>
          <dgm:dir/>
          <dgm:animOne val="branch"/>
          <dgm:animLvl val="lvl"/>
          <dgm:resizeHandles val="exact"/>
        </dgm:presLayoutVars>
      </dgm:prSet>
      <dgm:spPr/>
    </dgm:pt>
    <dgm:pt modelId="{7AD5CAE7-F785-4A7F-9F7A-79678B39941C}" type="pres">
      <dgm:prSet presAssocID="{56C13623-F649-4159-BCEE-1FCFC8BD3C5C}" presName="root1" presStyleCnt="0"/>
      <dgm:spPr/>
    </dgm:pt>
    <dgm:pt modelId="{CD69949B-6C82-4212-B601-015C6651A4C1}" type="pres">
      <dgm:prSet presAssocID="{56C13623-F649-4159-BCEE-1FCFC8BD3C5C}" presName="LevelOneTextNode" presStyleLbl="node0" presStyleIdx="0" presStyleCnt="1" custScaleY="114031">
        <dgm:presLayoutVars>
          <dgm:chPref val="3"/>
        </dgm:presLayoutVars>
      </dgm:prSet>
      <dgm:spPr/>
    </dgm:pt>
    <dgm:pt modelId="{830D148E-7F18-4244-ABAA-CC1F1E8627F4}" type="pres">
      <dgm:prSet presAssocID="{56C13623-F649-4159-BCEE-1FCFC8BD3C5C}" presName="level2hierChild" presStyleCnt="0"/>
      <dgm:spPr/>
    </dgm:pt>
    <dgm:pt modelId="{7FFDC677-B197-480D-B744-1309EDBE7427}" type="pres">
      <dgm:prSet presAssocID="{29B49A25-9D9B-4690-B487-88B8F3103BF7}" presName="conn2-1" presStyleLbl="parChTrans1D2" presStyleIdx="0" presStyleCnt="5"/>
      <dgm:spPr/>
    </dgm:pt>
    <dgm:pt modelId="{C20E37DB-DF37-48BF-94AB-618F429CBFA8}" type="pres">
      <dgm:prSet presAssocID="{29B49A25-9D9B-4690-B487-88B8F3103BF7}" presName="connTx" presStyleLbl="parChTrans1D2" presStyleIdx="0" presStyleCnt="5"/>
      <dgm:spPr/>
    </dgm:pt>
    <dgm:pt modelId="{E498BC65-A482-48F7-929A-7204EF532874}" type="pres">
      <dgm:prSet presAssocID="{E19C4D0B-99BD-4DC2-8752-5F70DDF59C7A}" presName="root2" presStyleCnt="0"/>
      <dgm:spPr/>
    </dgm:pt>
    <dgm:pt modelId="{37569C7D-5B23-4EAA-9929-B88605C8DEBA}" type="pres">
      <dgm:prSet presAssocID="{E19C4D0B-99BD-4DC2-8752-5F70DDF59C7A}" presName="LevelTwoTextNode" presStyleLbl="node2" presStyleIdx="0" presStyleCnt="5" custScaleX="99661">
        <dgm:presLayoutVars>
          <dgm:chPref val="3"/>
        </dgm:presLayoutVars>
      </dgm:prSet>
      <dgm:spPr/>
    </dgm:pt>
    <dgm:pt modelId="{38714F24-B3FA-4082-9610-66D308BFB756}" type="pres">
      <dgm:prSet presAssocID="{E19C4D0B-99BD-4DC2-8752-5F70DDF59C7A}" presName="level3hierChild" presStyleCnt="0"/>
      <dgm:spPr/>
    </dgm:pt>
    <dgm:pt modelId="{65F8326A-1075-4DC9-B387-785148F0D8E8}" type="pres">
      <dgm:prSet presAssocID="{C1DB4E3A-74B6-476A-9AAF-CD5C2E788F8C}" presName="conn2-1" presStyleLbl="parChTrans1D2" presStyleIdx="1" presStyleCnt="5"/>
      <dgm:spPr/>
    </dgm:pt>
    <dgm:pt modelId="{727132A5-9023-4815-B856-EFAD622278FE}" type="pres">
      <dgm:prSet presAssocID="{C1DB4E3A-74B6-476A-9AAF-CD5C2E788F8C}" presName="connTx" presStyleLbl="parChTrans1D2" presStyleIdx="1" presStyleCnt="5"/>
      <dgm:spPr/>
    </dgm:pt>
    <dgm:pt modelId="{0F53CC95-AB2A-427B-AC3F-118314798740}" type="pres">
      <dgm:prSet presAssocID="{51BCD52F-EE55-4705-B66F-F0FF92551C49}" presName="root2" presStyleCnt="0"/>
      <dgm:spPr/>
    </dgm:pt>
    <dgm:pt modelId="{CA92F2EE-1D80-4037-A0F4-DB4C8E6E063E}" type="pres">
      <dgm:prSet presAssocID="{51BCD52F-EE55-4705-B66F-F0FF92551C49}" presName="LevelTwoTextNode" presStyleLbl="node2" presStyleIdx="1" presStyleCnt="5">
        <dgm:presLayoutVars>
          <dgm:chPref val="3"/>
        </dgm:presLayoutVars>
      </dgm:prSet>
      <dgm:spPr/>
    </dgm:pt>
    <dgm:pt modelId="{8DEF713E-C9A7-4D3D-B597-8AEDB4C08151}" type="pres">
      <dgm:prSet presAssocID="{51BCD52F-EE55-4705-B66F-F0FF92551C49}" presName="level3hierChild" presStyleCnt="0"/>
      <dgm:spPr/>
    </dgm:pt>
    <dgm:pt modelId="{7D2309AE-E4CA-4E7D-A503-49CCBD62181D}" type="pres">
      <dgm:prSet presAssocID="{145F7B5D-C5D9-4859-90DD-0F2621B97E25}" presName="conn2-1" presStyleLbl="parChTrans1D2" presStyleIdx="2" presStyleCnt="5"/>
      <dgm:spPr/>
    </dgm:pt>
    <dgm:pt modelId="{FBDDE096-4F8B-4887-B886-816707FC5D45}" type="pres">
      <dgm:prSet presAssocID="{145F7B5D-C5D9-4859-90DD-0F2621B97E25}" presName="connTx" presStyleLbl="parChTrans1D2" presStyleIdx="2" presStyleCnt="5"/>
      <dgm:spPr/>
    </dgm:pt>
    <dgm:pt modelId="{28AF740E-C780-426B-B538-1FCC6F69EF3C}" type="pres">
      <dgm:prSet presAssocID="{94859865-EAC3-4F96-A2CE-62465447CBC6}" presName="root2" presStyleCnt="0"/>
      <dgm:spPr/>
    </dgm:pt>
    <dgm:pt modelId="{12DD2AEE-7026-4CAE-A0F7-C8B086652396}" type="pres">
      <dgm:prSet presAssocID="{94859865-EAC3-4F96-A2CE-62465447CBC6}" presName="LevelTwoTextNode" presStyleLbl="node2" presStyleIdx="2" presStyleCnt="5">
        <dgm:presLayoutVars>
          <dgm:chPref val="3"/>
        </dgm:presLayoutVars>
      </dgm:prSet>
      <dgm:spPr/>
    </dgm:pt>
    <dgm:pt modelId="{04E74B9D-06D3-40FF-B055-86D30BDA3F7F}" type="pres">
      <dgm:prSet presAssocID="{94859865-EAC3-4F96-A2CE-62465447CBC6}" presName="level3hierChild" presStyleCnt="0"/>
      <dgm:spPr/>
    </dgm:pt>
    <dgm:pt modelId="{8AA238FE-84AD-44E5-9CAE-C2FFAC4869E9}" type="pres">
      <dgm:prSet presAssocID="{1355D5B8-D839-4781-A3B9-9831ED5607AA}" presName="conn2-1" presStyleLbl="parChTrans1D2" presStyleIdx="3" presStyleCnt="5"/>
      <dgm:spPr/>
    </dgm:pt>
    <dgm:pt modelId="{0D8CA4CA-5536-4BF2-A38E-6138E45A5990}" type="pres">
      <dgm:prSet presAssocID="{1355D5B8-D839-4781-A3B9-9831ED5607AA}" presName="connTx" presStyleLbl="parChTrans1D2" presStyleIdx="3" presStyleCnt="5"/>
      <dgm:spPr/>
    </dgm:pt>
    <dgm:pt modelId="{D3D89095-3DC2-48CB-B829-D07C42CE3042}" type="pres">
      <dgm:prSet presAssocID="{6E4439E7-2F29-429F-AF55-204082CD1CC8}" presName="root2" presStyleCnt="0"/>
      <dgm:spPr/>
    </dgm:pt>
    <dgm:pt modelId="{A79963AB-0A1B-4215-B8D4-CC2DBA2A9068}" type="pres">
      <dgm:prSet presAssocID="{6E4439E7-2F29-429F-AF55-204082CD1CC8}" presName="LevelTwoTextNode" presStyleLbl="node2" presStyleIdx="3" presStyleCnt="5">
        <dgm:presLayoutVars>
          <dgm:chPref val="3"/>
        </dgm:presLayoutVars>
      </dgm:prSet>
      <dgm:spPr/>
    </dgm:pt>
    <dgm:pt modelId="{9891DB63-12FC-43E8-BAF6-5B6D84C9CB69}" type="pres">
      <dgm:prSet presAssocID="{6E4439E7-2F29-429F-AF55-204082CD1CC8}" presName="level3hierChild" presStyleCnt="0"/>
      <dgm:spPr/>
    </dgm:pt>
    <dgm:pt modelId="{F380764D-EBA9-4855-9FA4-F0CACD05A820}" type="pres">
      <dgm:prSet presAssocID="{A7367C28-5EAA-49AD-BCF0-92CAFE9EC62B}" presName="conn2-1" presStyleLbl="parChTrans1D2" presStyleIdx="4" presStyleCnt="5"/>
      <dgm:spPr/>
    </dgm:pt>
    <dgm:pt modelId="{3AEB6923-8C70-47AB-B770-1AB51D644D31}" type="pres">
      <dgm:prSet presAssocID="{A7367C28-5EAA-49AD-BCF0-92CAFE9EC62B}" presName="connTx" presStyleLbl="parChTrans1D2" presStyleIdx="4" presStyleCnt="5"/>
      <dgm:spPr/>
    </dgm:pt>
    <dgm:pt modelId="{3A3F33D3-45CE-4965-99F9-F6B8E6F25EBB}" type="pres">
      <dgm:prSet presAssocID="{C156DCC2-0F98-426B-BA74-5A2746EE7D6F}" presName="root2" presStyleCnt="0"/>
      <dgm:spPr/>
    </dgm:pt>
    <dgm:pt modelId="{821575DC-A22D-48DC-9DF2-6424982F5DA6}" type="pres">
      <dgm:prSet presAssocID="{C156DCC2-0F98-426B-BA74-5A2746EE7D6F}" presName="LevelTwoTextNode" presStyleLbl="node2" presStyleIdx="4" presStyleCnt="5">
        <dgm:presLayoutVars>
          <dgm:chPref val="3"/>
        </dgm:presLayoutVars>
      </dgm:prSet>
      <dgm:spPr/>
    </dgm:pt>
    <dgm:pt modelId="{02F6577A-E94B-4F19-A79A-8ABACA0C0B11}" type="pres">
      <dgm:prSet presAssocID="{C156DCC2-0F98-426B-BA74-5A2746EE7D6F}" presName="level3hierChild" presStyleCnt="0"/>
      <dgm:spPr/>
    </dgm:pt>
  </dgm:ptLst>
  <dgm:cxnLst>
    <dgm:cxn modelId="{C33E1309-0F70-4919-AFFC-BEDC682980A0}" type="presOf" srcId="{145F7B5D-C5D9-4859-90DD-0F2621B97E25}" destId="{FBDDE096-4F8B-4887-B886-816707FC5D45}" srcOrd="1" destOrd="0" presId="urn:microsoft.com/office/officeart/2008/layout/HorizontalMultiLevelHierarchy"/>
    <dgm:cxn modelId="{32BDC628-0CE2-4E45-A46E-34AA3C644FB9}" type="presOf" srcId="{1355D5B8-D839-4781-A3B9-9831ED5607AA}" destId="{0D8CA4CA-5536-4BF2-A38E-6138E45A5990}" srcOrd="1" destOrd="0" presId="urn:microsoft.com/office/officeart/2008/layout/HorizontalMultiLevelHierarchy"/>
    <dgm:cxn modelId="{58CF192A-214B-4623-B086-184E45D0162F}" type="presOf" srcId="{29B49A25-9D9B-4690-B487-88B8F3103BF7}" destId="{C20E37DB-DF37-48BF-94AB-618F429CBFA8}" srcOrd="1" destOrd="0" presId="urn:microsoft.com/office/officeart/2008/layout/HorizontalMultiLevelHierarchy"/>
    <dgm:cxn modelId="{908CAC39-C8D6-4BB7-A3B5-DD0808408A97}" type="presOf" srcId="{29B49A25-9D9B-4690-B487-88B8F3103BF7}" destId="{7FFDC677-B197-480D-B744-1309EDBE7427}" srcOrd="0" destOrd="0" presId="urn:microsoft.com/office/officeart/2008/layout/HorizontalMultiLevelHierarchy"/>
    <dgm:cxn modelId="{21084D67-544A-432D-8A06-FB9D5A0CCEFD}" type="presOf" srcId="{1355D5B8-D839-4781-A3B9-9831ED5607AA}" destId="{8AA238FE-84AD-44E5-9CAE-C2FFAC4869E9}" srcOrd="0" destOrd="0" presId="urn:microsoft.com/office/officeart/2008/layout/HorizontalMultiLevelHierarchy"/>
    <dgm:cxn modelId="{21A75668-1DB2-4016-A0A5-668D2BCCE296}" srcId="{56C13623-F649-4159-BCEE-1FCFC8BD3C5C}" destId="{51BCD52F-EE55-4705-B66F-F0FF92551C49}" srcOrd="1" destOrd="0" parTransId="{C1DB4E3A-74B6-476A-9AAF-CD5C2E788F8C}" sibTransId="{DB9EEB14-2BFB-4B65-94AD-6026ABF0AAAB}"/>
    <dgm:cxn modelId="{22B8BF4A-7BEC-43D7-9A16-A4FBD8D8FD49}" type="presOf" srcId="{C1DB4E3A-74B6-476A-9AAF-CD5C2E788F8C}" destId="{65F8326A-1075-4DC9-B387-785148F0D8E8}" srcOrd="0" destOrd="0" presId="urn:microsoft.com/office/officeart/2008/layout/HorizontalMultiLevelHierarchy"/>
    <dgm:cxn modelId="{BBB0954B-B786-41C9-ADCF-E1CE41AD3D0F}" srcId="{56C13623-F649-4159-BCEE-1FCFC8BD3C5C}" destId="{94859865-EAC3-4F96-A2CE-62465447CBC6}" srcOrd="2" destOrd="0" parTransId="{145F7B5D-C5D9-4859-90DD-0F2621B97E25}" sibTransId="{08BE3961-DB37-4536-8695-11F08A6068E8}"/>
    <dgm:cxn modelId="{7E22A36B-34D8-46F3-B1B7-241D38A9AD84}" srcId="{48ABE7D8-7811-4D57-8731-61B05E2816D0}" destId="{56C13623-F649-4159-BCEE-1FCFC8BD3C5C}" srcOrd="0" destOrd="0" parTransId="{48266FCE-9071-499B-80D2-D481C9CEA8E3}" sibTransId="{2C395B61-E237-4672-9077-11F1F6F23F17}"/>
    <dgm:cxn modelId="{38197377-FB40-4971-80EC-020CF60B101A}" type="presOf" srcId="{C156DCC2-0F98-426B-BA74-5A2746EE7D6F}" destId="{821575DC-A22D-48DC-9DF2-6424982F5DA6}" srcOrd="0" destOrd="0" presId="urn:microsoft.com/office/officeart/2008/layout/HorizontalMultiLevelHierarchy"/>
    <dgm:cxn modelId="{CC6A0059-0F83-4375-8602-448B8EB00231}" srcId="{56C13623-F649-4159-BCEE-1FCFC8BD3C5C}" destId="{C156DCC2-0F98-426B-BA74-5A2746EE7D6F}" srcOrd="4" destOrd="0" parTransId="{A7367C28-5EAA-49AD-BCF0-92CAFE9EC62B}" sibTransId="{A73666C6-470D-4177-A10A-06A282739B2B}"/>
    <dgm:cxn modelId="{3203E387-0B18-4201-BBDF-92C87312BBBC}" type="presOf" srcId="{6E4439E7-2F29-429F-AF55-204082CD1CC8}" destId="{A79963AB-0A1B-4215-B8D4-CC2DBA2A9068}" srcOrd="0" destOrd="0" presId="urn:microsoft.com/office/officeart/2008/layout/HorizontalMultiLevelHierarchy"/>
    <dgm:cxn modelId="{8A14C48C-2412-461D-82E3-7CB1A32365F3}" type="presOf" srcId="{94859865-EAC3-4F96-A2CE-62465447CBC6}" destId="{12DD2AEE-7026-4CAE-A0F7-C8B086652396}" srcOrd="0" destOrd="0" presId="urn:microsoft.com/office/officeart/2008/layout/HorizontalMultiLevelHierarchy"/>
    <dgm:cxn modelId="{0D6AA192-6194-477A-8190-8BB520C1341C}" type="presOf" srcId="{A7367C28-5EAA-49AD-BCF0-92CAFE9EC62B}" destId="{F380764D-EBA9-4855-9FA4-F0CACD05A820}" srcOrd="0" destOrd="0" presId="urn:microsoft.com/office/officeart/2008/layout/HorizontalMultiLevelHierarchy"/>
    <dgm:cxn modelId="{31E716A6-4496-4456-B516-D4F5C3C12583}" srcId="{56C13623-F649-4159-BCEE-1FCFC8BD3C5C}" destId="{6E4439E7-2F29-429F-AF55-204082CD1CC8}" srcOrd="3" destOrd="0" parTransId="{1355D5B8-D839-4781-A3B9-9831ED5607AA}" sibTransId="{EE01B835-554D-4483-9721-376AAAFD28C7}"/>
    <dgm:cxn modelId="{503307AA-E5CB-4C61-9C9B-7ADE32E6B4A8}" type="presOf" srcId="{56C13623-F649-4159-BCEE-1FCFC8BD3C5C}" destId="{CD69949B-6C82-4212-B601-015C6651A4C1}" srcOrd="0" destOrd="0" presId="urn:microsoft.com/office/officeart/2008/layout/HorizontalMultiLevelHierarchy"/>
    <dgm:cxn modelId="{AD8228B5-476F-4126-8FBE-36CB2F3E7DB5}" type="presOf" srcId="{E19C4D0B-99BD-4DC2-8752-5F70DDF59C7A}" destId="{37569C7D-5B23-4EAA-9929-B88605C8DEBA}" srcOrd="0" destOrd="0" presId="urn:microsoft.com/office/officeart/2008/layout/HorizontalMultiLevelHierarchy"/>
    <dgm:cxn modelId="{230FD1BE-2F95-47E9-AB3F-45FCCC944DA2}" type="presOf" srcId="{48ABE7D8-7811-4D57-8731-61B05E2816D0}" destId="{3CB74965-EEB5-4C67-BA38-394D61908CC4}" srcOrd="0" destOrd="0" presId="urn:microsoft.com/office/officeart/2008/layout/HorizontalMultiLevelHierarchy"/>
    <dgm:cxn modelId="{A1FACED1-FD84-43C0-A883-9B3828852B08}" type="presOf" srcId="{145F7B5D-C5D9-4859-90DD-0F2621B97E25}" destId="{7D2309AE-E4CA-4E7D-A503-49CCBD62181D}" srcOrd="0" destOrd="0" presId="urn:microsoft.com/office/officeart/2008/layout/HorizontalMultiLevelHierarchy"/>
    <dgm:cxn modelId="{2996C9E3-56F0-4F09-823E-BF2599A2DEB1}" srcId="{56C13623-F649-4159-BCEE-1FCFC8BD3C5C}" destId="{E19C4D0B-99BD-4DC2-8752-5F70DDF59C7A}" srcOrd="0" destOrd="0" parTransId="{29B49A25-9D9B-4690-B487-88B8F3103BF7}" sibTransId="{CA3B0882-6D48-4D8A-811F-9A9B88B42AB5}"/>
    <dgm:cxn modelId="{E3200DE6-AE64-4390-9F18-F07572481717}" type="presOf" srcId="{A7367C28-5EAA-49AD-BCF0-92CAFE9EC62B}" destId="{3AEB6923-8C70-47AB-B770-1AB51D644D31}" srcOrd="1" destOrd="0" presId="urn:microsoft.com/office/officeart/2008/layout/HorizontalMultiLevelHierarchy"/>
    <dgm:cxn modelId="{960F1AEE-7DB1-4A93-B7F5-B1209C677D94}" type="presOf" srcId="{C1DB4E3A-74B6-476A-9AAF-CD5C2E788F8C}" destId="{727132A5-9023-4815-B856-EFAD622278FE}" srcOrd="1" destOrd="0" presId="urn:microsoft.com/office/officeart/2008/layout/HorizontalMultiLevelHierarchy"/>
    <dgm:cxn modelId="{E5D173F5-338E-4F08-AF16-F3C2F6823219}" type="presOf" srcId="{51BCD52F-EE55-4705-B66F-F0FF92551C49}" destId="{CA92F2EE-1D80-4037-A0F4-DB4C8E6E063E}" srcOrd="0" destOrd="0" presId="urn:microsoft.com/office/officeart/2008/layout/HorizontalMultiLevelHierarchy"/>
    <dgm:cxn modelId="{053638A8-3F9F-4A14-8CD6-6B37CEE8B3DE}" type="presParOf" srcId="{3CB74965-EEB5-4C67-BA38-394D61908CC4}" destId="{7AD5CAE7-F785-4A7F-9F7A-79678B39941C}" srcOrd="0" destOrd="0" presId="urn:microsoft.com/office/officeart/2008/layout/HorizontalMultiLevelHierarchy"/>
    <dgm:cxn modelId="{B38B9DD2-A457-4D0F-886C-F2BB31619B65}" type="presParOf" srcId="{7AD5CAE7-F785-4A7F-9F7A-79678B39941C}" destId="{CD69949B-6C82-4212-B601-015C6651A4C1}" srcOrd="0" destOrd="0" presId="urn:microsoft.com/office/officeart/2008/layout/HorizontalMultiLevelHierarchy"/>
    <dgm:cxn modelId="{CA91FDBA-D8B0-4597-B8D3-BD67FFB41983}" type="presParOf" srcId="{7AD5CAE7-F785-4A7F-9F7A-79678B39941C}" destId="{830D148E-7F18-4244-ABAA-CC1F1E8627F4}" srcOrd="1" destOrd="0" presId="urn:microsoft.com/office/officeart/2008/layout/HorizontalMultiLevelHierarchy"/>
    <dgm:cxn modelId="{E6174C73-8925-4CEE-9E34-1AC7F1F9FA94}" type="presParOf" srcId="{830D148E-7F18-4244-ABAA-CC1F1E8627F4}" destId="{7FFDC677-B197-480D-B744-1309EDBE7427}" srcOrd="0" destOrd="0" presId="urn:microsoft.com/office/officeart/2008/layout/HorizontalMultiLevelHierarchy"/>
    <dgm:cxn modelId="{FF0F6B30-32E4-4A5C-90D5-5DF9CB872CB2}" type="presParOf" srcId="{7FFDC677-B197-480D-B744-1309EDBE7427}" destId="{C20E37DB-DF37-48BF-94AB-618F429CBFA8}" srcOrd="0" destOrd="0" presId="urn:microsoft.com/office/officeart/2008/layout/HorizontalMultiLevelHierarchy"/>
    <dgm:cxn modelId="{8C191FFE-D417-4A65-B1F0-77AC66C9E7C2}" type="presParOf" srcId="{830D148E-7F18-4244-ABAA-CC1F1E8627F4}" destId="{E498BC65-A482-48F7-929A-7204EF532874}" srcOrd="1" destOrd="0" presId="urn:microsoft.com/office/officeart/2008/layout/HorizontalMultiLevelHierarchy"/>
    <dgm:cxn modelId="{4CC46587-EC0A-426F-8848-55C213FFBF61}" type="presParOf" srcId="{E498BC65-A482-48F7-929A-7204EF532874}" destId="{37569C7D-5B23-4EAA-9929-B88605C8DEBA}" srcOrd="0" destOrd="0" presId="urn:microsoft.com/office/officeart/2008/layout/HorizontalMultiLevelHierarchy"/>
    <dgm:cxn modelId="{298CF972-E31E-4BFF-893B-DE3315D170A3}" type="presParOf" srcId="{E498BC65-A482-48F7-929A-7204EF532874}" destId="{38714F24-B3FA-4082-9610-66D308BFB756}" srcOrd="1" destOrd="0" presId="urn:microsoft.com/office/officeart/2008/layout/HorizontalMultiLevelHierarchy"/>
    <dgm:cxn modelId="{CC968095-D855-4798-8852-903F0FF2E8B4}" type="presParOf" srcId="{830D148E-7F18-4244-ABAA-CC1F1E8627F4}" destId="{65F8326A-1075-4DC9-B387-785148F0D8E8}" srcOrd="2" destOrd="0" presId="urn:microsoft.com/office/officeart/2008/layout/HorizontalMultiLevelHierarchy"/>
    <dgm:cxn modelId="{E20CF2EC-C3F5-4418-B549-57C52C43D42C}" type="presParOf" srcId="{65F8326A-1075-4DC9-B387-785148F0D8E8}" destId="{727132A5-9023-4815-B856-EFAD622278FE}" srcOrd="0" destOrd="0" presId="urn:microsoft.com/office/officeart/2008/layout/HorizontalMultiLevelHierarchy"/>
    <dgm:cxn modelId="{678807C2-6918-449B-96F4-627085B6A2B9}" type="presParOf" srcId="{830D148E-7F18-4244-ABAA-CC1F1E8627F4}" destId="{0F53CC95-AB2A-427B-AC3F-118314798740}" srcOrd="3" destOrd="0" presId="urn:microsoft.com/office/officeart/2008/layout/HorizontalMultiLevelHierarchy"/>
    <dgm:cxn modelId="{73FE492D-E8B7-4734-913E-219EB0AB0DAB}" type="presParOf" srcId="{0F53CC95-AB2A-427B-AC3F-118314798740}" destId="{CA92F2EE-1D80-4037-A0F4-DB4C8E6E063E}" srcOrd="0" destOrd="0" presId="urn:microsoft.com/office/officeart/2008/layout/HorizontalMultiLevelHierarchy"/>
    <dgm:cxn modelId="{9D06E7B7-CAD8-4901-8401-6CA9542B437E}" type="presParOf" srcId="{0F53CC95-AB2A-427B-AC3F-118314798740}" destId="{8DEF713E-C9A7-4D3D-B597-8AEDB4C08151}" srcOrd="1" destOrd="0" presId="urn:microsoft.com/office/officeart/2008/layout/HorizontalMultiLevelHierarchy"/>
    <dgm:cxn modelId="{D51917A4-DC8B-4164-8374-36B79B760DC7}" type="presParOf" srcId="{830D148E-7F18-4244-ABAA-CC1F1E8627F4}" destId="{7D2309AE-E4CA-4E7D-A503-49CCBD62181D}" srcOrd="4" destOrd="0" presId="urn:microsoft.com/office/officeart/2008/layout/HorizontalMultiLevelHierarchy"/>
    <dgm:cxn modelId="{D50C6A05-F479-4271-B9B3-0F236733B3EE}" type="presParOf" srcId="{7D2309AE-E4CA-4E7D-A503-49CCBD62181D}" destId="{FBDDE096-4F8B-4887-B886-816707FC5D45}" srcOrd="0" destOrd="0" presId="urn:microsoft.com/office/officeart/2008/layout/HorizontalMultiLevelHierarchy"/>
    <dgm:cxn modelId="{88161DEA-C8A4-4D2C-89C2-412E10A848AA}" type="presParOf" srcId="{830D148E-7F18-4244-ABAA-CC1F1E8627F4}" destId="{28AF740E-C780-426B-B538-1FCC6F69EF3C}" srcOrd="5" destOrd="0" presId="urn:microsoft.com/office/officeart/2008/layout/HorizontalMultiLevelHierarchy"/>
    <dgm:cxn modelId="{9C03097E-354D-459A-B635-BD4EB3599280}" type="presParOf" srcId="{28AF740E-C780-426B-B538-1FCC6F69EF3C}" destId="{12DD2AEE-7026-4CAE-A0F7-C8B086652396}" srcOrd="0" destOrd="0" presId="urn:microsoft.com/office/officeart/2008/layout/HorizontalMultiLevelHierarchy"/>
    <dgm:cxn modelId="{1754778D-9ADF-4CF6-A473-41009B32CD6C}" type="presParOf" srcId="{28AF740E-C780-426B-B538-1FCC6F69EF3C}" destId="{04E74B9D-06D3-40FF-B055-86D30BDA3F7F}" srcOrd="1" destOrd="0" presId="urn:microsoft.com/office/officeart/2008/layout/HorizontalMultiLevelHierarchy"/>
    <dgm:cxn modelId="{188AA690-90AB-45DE-A6B1-B6BB39BFC737}" type="presParOf" srcId="{830D148E-7F18-4244-ABAA-CC1F1E8627F4}" destId="{8AA238FE-84AD-44E5-9CAE-C2FFAC4869E9}" srcOrd="6" destOrd="0" presId="urn:microsoft.com/office/officeart/2008/layout/HorizontalMultiLevelHierarchy"/>
    <dgm:cxn modelId="{3877F822-369B-41EB-8051-57B26A0BF1C5}" type="presParOf" srcId="{8AA238FE-84AD-44E5-9CAE-C2FFAC4869E9}" destId="{0D8CA4CA-5536-4BF2-A38E-6138E45A5990}" srcOrd="0" destOrd="0" presId="urn:microsoft.com/office/officeart/2008/layout/HorizontalMultiLevelHierarchy"/>
    <dgm:cxn modelId="{946AA2C3-13AA-4521-AD27-9B4654B8A4A2}" type="presParOf" srcId="{830D148E-7F18-4244-ABAA-CC1F1E8627F4}" destId="{D3D89095-3DC2-48CB-B829-D07C42CE3042}" srcOrd="7" destOrd="0" presId="urn:microsoft.com/office/officeart/2008/layout/HorizontalMultiLevelHierarchy"/>
    <dgm:cxn modelId="{64504D82-DED9-445E-9264-D95373638594}" type="presParOf" srcId="{D3D89095-3DC2-48CB-B829-D07C42CE3042}" destId="{A79963AB-0A1B-4215-B8D4-CC2DBA2A9068}" srcOrd="0" destOrd="0" presId="urn:microsoft.com/office/officeart/2008/layout/HorizontalMultiLevelHierarchy"/>
    <dgm:cxn modelId="{94D8E258-8B9C-417D-B10C-867815A376F0}" type="presParOf" srcId="{D3D89095-3DC2-48CB-B829-D07C42CE3042}" destId="{9891DB63-12FC-43E8-BAF6-5B6D84C9CB69}" srcOrd="1" destOrd="0" presId="urn:microsoft.com/office/officeart/2008/layout/HorizontalMultiLevelHierarchy"/>
    <dgm:cxn modelId="{D6B2FF13-9181-4738-B4D9-4B8DC9FD50A1}" type="presParOf" srcId="{830D148E-7F18-4244-ABAA-CC1F1E8627F4}" destId="{F380764D-EBA9-4855-9FA4-F0CACD05A820}" srcOrd="8" destOrd="0" presId="urn:microsoft.com/office/officeart/2008/layout/HorizontalMultiLevelHierarchy"/>
    <dgm:cxn modelId="{4DAB736B-C60B-4325-9BEC-34457261D535}" type="presParOf" srcId="{F380764D-EBA9-4855-9FA4-F0CACD05A820}" destId="{3AEB6923-8C70-47AB-B770-1AB51D644D31}" srcOrd="0" destOrd="0" presId="urn:microsoft.com/office/officeart/2008/layout/HorizontalMultiLevelHierarchy"/>
    <dgm:cxn modelId="{5D22C93B-0AF0-4E6F-B3A9-66977F8EFA86}" type="presParOf" srcId="{830D148E-7F18-4244-ABAA-CC1F1E8627F4}" destId="{3A3F33D3-45CE-4965-99F9-F6B8E6F25EBB}" srcOrd="9" destOrd="0" presId="urn:microsoft.com/office/officeart/2008/layout/HorizontalMultiLevelHierarchy"/>
    <dgm:cxn modelId="{3D2A0FE9-F813-4587-A4D0-C3216E72D3F5}" type="presParOf" srcId="{3A3F33D3-45CE-4965-99F9-F6B8E6F25EBB}" destId="{821575DC-A22D-48DC-9DF2-6424982F5DA6}" srcOrd="0" destOrd="0" presId="urn:microsoft.com/office/officeart/2008/layout/HorizontalMultiLevelHierarchy"/>
    <dgm:cxn modelId="{3930DCDB-3493-41F8-AFF5-7FB0599FEACE}" type="presParOf" srcId="{3A3F33D3-45CE-4965-99F9-F6B8E6F25EBB}" destId="{02F6577A-E94B-4F19-A79A-8ABACA0C0B11}"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0764D-EBA9-4855-9FA4-F0CACD05A820}">
      <dsp:nvSpPr>
        <dsp:cNvPr id="0" name=""/>
        <dsp:cNvSpPr/>
      </dsp:nvSpPr>
      <dsp:spPr>
        <a:xfrm>
          <a:off x="2739889" y="2709333"/>
          <a:ext cx="591700" cy="2254956"/>
        </a:xfrm>
        <a:custGeom>
          <a:avLst/>
          <a:gdLst/>
          <a:ahLst/>
          <a:cxnLst/>
          <a:rect l="0" t="0" r="0" b="0"/>
          <a:pathLst>
            <a:path>
              <a:moveTo>
                <a:pt x="0" y="0"/>
              </a:moveTo>
              <a:lnTo>
                <a:pt x="295850" y="0"/>
              </a:lnTo>
              <a:lnTo>
                <a:pt x="295850" y="2254956"/>
              </a:lnTo>
              <a:lnTo>
                <a:pt x="591700" y="225495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2977457" y="3778529"/>
        <a:ext cx="116564" cy="116564"/>
      </dsp:txXfrm>
    </dsp:sp>
    <dsp:sp modelId="{8AA238FE-84AD-44E5-9CAE-C2FFAC4869E9}">
      <dsp:nvSpPr>
        <dsp:cNvPr id="0" name=""/>
        <dsp:cNvSpPr/>
      </dsp:nvSpPr>
      <dsp:spPr>
        <a:xfrm>
          <a:off x="2739889" y="2709333"/>
          <a:ext cx="591700" cy="1127478"/>
        </a:xfrm>
        <a:custGeom>
          <a:avLst/>
          <a:gdLst/>
          <a:ahLst/>
          <a:cxnLst/>
          <a:rect l="0" t="0" r="0" b="0"/>
          <a:pathLst>
            <a:path>
              <a:moveTo>
                <a:pt x="0" y="0"/>
              </a:moveTo>
              <a:lnTo>
                <a:pt x="295850" y="0"/>
              </a:lnTo>
              <a:lnTo>
                <a:pt x="295850" y="1127478"/>
              </a:lnTo>
              <a:lnTo>
                <a:pt x="591700" y="112747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003907" y="3241239"/>
        <a:ext cx="63665" cy="63665"/>
      </dsp:txXfrm>
    </dsp:sp>
    <dsp:sp modelId="{7D2309AE-E4CA-4E7D-A503-49CCBD62181D}">
      <dsp:nvSpPr>
        <dsp:cNvPr id="0" name=""/>
        <dsp:cNvSpPr/>
      </dsp:nvSpPr>
      <dsp:spPr>
        <a:xfrm>
          <a:off x="2739889" y="2663613"/>
          <a:ext cx="591700" cy="91440"/>
        </a:xfrm>
        <a:custGeom>
          <a:avLst/>
          <a:gdLst/>
          <a:ahLst/>
          <a:cxnLst/>
          <a:rect l="0" t="0" r="0" b="0"/>
          <a:pathLst>
            <a:path>
              <a:moveTo>
                <a:pt x="0" y="45720"/>
              </a:moveTo>
              <a:lnTo>
                <a:pt x="591700" y="4572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020947" y="2694540"/>
        <a:ext cx="29585" cy="29585"/>
      </dsp:txXfrm>
    </dsp:sp>
    <dsp:sp modelId="{65F8326A-1075-4DC9-B387-785148F0D8E8}">
      <dsp:nvSpPr>
        <dsp:cNvPr id="0" name=""/>
        <dsp:cNvSpPr/>
      </dsp:nvSpPr>
      <dsp:spPr>
        <a:xfrm>
          <a:off x="2739889" y="1581855"/>
          <a:ext cx="591700" cy="1127478"/>
        </a:xfrm>
        <a:custGeom>
          <a:avLst/>
          <a:gdLst/>
          <a:ahLst/>
          <a:cxnLst/>
          <a:rect l="0" t="0" r="0" b="0"/>
          <a:pathLst>
            <a:path>
              <a:moveTo>
                <a:pt x="0" y="1127478"/>
              </a:moveTo>
              <a:lnTo>
                <a:pt x="295850" y="1127478"/>
              </a:lnTo>
              <a:lnTo>
                <a:pt x="295850" y="0"/>
              </a:lnTo>
              <a:lnTo>
                <a:pt x="591700"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003907" y="2113761"/>
        <a:ext cx="63665" cy="63665"/>
      </dsp:txXfrm>
    </dsp:sp>
    <dsp:sp modelId="{7FFDC677-B197-480D-B744-1309EDBE7427}">
      <dsp:nvSpPr>
        <dsp:cNvPr id="0" name=""/>
        <dsp:cNvSpPr/>
      </dsp:nvSpPr>
      <dsp:spPr>
        <a:xfrm>
          <a:off x="2739889" y="454377"/>
          <a:ext cx="591700" cy="2254956"/>
        </a:xfrm>
        <a:custGeom>
          <a:avLst/>
          <a:gdLst/>
          <a:ahLst/>
          <a:cxnLst/>
          <a:rect l="0" t="0" r="0" b="0"/>
          <a:pathLst>
            <a:path>
              <a:moveTo>
                <a:pt x="0" y="2254956"/>
              </a:moveTo>
              <a:lnTo>
                <a:pt x="295850" y="2254956"/>
              </a:lnTo>
              <a:lnTo>
                <a:pt x="295850" y="0"/>
              </a:lnTo>
              <a:lnTo>
                <a:pt x="591700"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2977457" y="1523572"/>
        <a:ext cx="116564" cy="116564"/>
      </dsp:txXfrm>
    </dsp:sp>
    <dsp:sp modelId="{CD69949B-6C82-4212-B601-015C6651A4C1}">
      <dsp:nvSpPr>
        <dsp:cNvPr id="0" name=""/>
        <dsp:cNvSpPr/>
      </dsp:nvSpPr>
      <dsp:spPr>
        <a:xfrm rot="16200000">
          <a:off x="-417784" y="2258342"/>
          <a:ext cx="5413366" cy="901982"/>
        </a:xfrm>
        <a:prstGeom prst="rect">
          <a:avLst/>
        </a:prstGeom>
        <a:solidFill>
          <a:srgbClr val="5F0708"/>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IN" sz="4800" b="1" kern="1200" dirty="0"/>
            <a:t>Presentation Flow</a:t>
          </a:r>
          <a:endParaRPr lang="en-IN" sz="4800" kern="1200" dirty="0"/>
        </a:p>
      </dsp:txBody>
      <dsp:txXfrm>
        <a:off x="-417784" y="2258342"/>
        <a:ext cx="5413366" cy="901982"/>
      </dsp:txXfrm>
    </dsp:sp>
    <dsp:sp modelId="{37569C7D-5B23-4EAA-9929-B88605C8DEBA}">
      <dsp:nvSpPr>
        <dsp:cNvPr id="0" name=""/>
        <dsp:cNvSpPr/>
      </dsp:nvSpPr>
      <dsp:spPr>
        <a:xfrm>
          <a:off x="3331590" y="3385"/>
          <a:ext cx="2948473" cy="9019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About Dataset</a:t>
          </a:r>
        </a:p>
      </dsp:txBody>
      <dsp:txXfrm>
        <a:off x="3331590" y="3385"/>
        <a:ext cx="2948473" cy="901982"/>
      </dsp:txXfrm>
    </dsp:sp>
    <dsp:sp modelId="{CA92F2EE-1D80-4037-A0F4-DB4C8E6E063E}">
      <dsp:nvSpPr>
        <dsp:cNvPr id="0" name=""/>
        <dsp:cNvSpPr/>
      </dsp:nvSpPr>
      <dsp:spPr>
        <a:xfrm>
          <a:off x="3331590" y="1130864"/>
          <a:ext cx="2958502" cy="9019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EDA</a:t>
          </a:r>
        </a:p>
      </dsp:txBody>
      <dsp:txXfrm>
        <a:off x="3331590" y="1130864"/>
        <a:ext cx="2958502" cy="901982"/>
      </dsp:txXfrm>
    </dsp:sp>
    <dsp:sp modelId="{12DD2AEE-7026-4CAE-A0F7-C8B086652396}">
      <dsp:nvSpPr>
        <dsp:cNvPr id="0" name=""/>
        <dsp:cNvSpPr/>
      </dsp:nvSpPr>
      <dsp:spPr>
        <a:xfrm>
          <a:off x="3331590" y="2258342"/>
          <a:ext cx="2958502" cy="9019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Expected Shipment Time Estimation</a:t>
          </a:r>
        </a:p>
      </dsp:txBody>
      <dsp:txXfrm>
        <a:off x="3331590" y="2258342"/>
        <a:ext cx="2958502" cy="901982"/>
      </dsp:txXfrm>
    </dsp:sp>
    <dsp:sp modelId="{A79963AB-0A1B-4215-B8D4-CC2DBA2A9068}">
      <dsp:nvSpPr>
        <dsp:cNvPr id="0" name=""/>
        <dsp:cNvSpPr/>
      </dsp:nvSpPr>
      <dsp:spPr>
        <a:xfrm>
          <a:off x="3331590" y="3385820"/>
          <a:ext cx="2958502" cy="9019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ABC Analysis</a:t>
          </a:r>
        </a:p>
      </dsp:txBody>
      <dsp:txXfrm>
        <a:off x="3331590" y="3385820"/>
        <a:ext cx="2958502" cy="901982"/>
      </dsp:txXfrm>
    </dsp:sp>
    <dsp:sp modelId="{821575DC-A22D-48DC-9DF2-6424982F5DA6}">
      <dsp:nvSpPr>
        <dsp:cNvPr id="0" name=""/>
        <dsp:cNvSpPr/>
      </dsp:nvSpPr>
      <dsp:spPr>
        <a:xfrm>
          <a:off x="3331590" y="4513298"/>
          <a:ext cx="2958502" cy="90198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Suggested Action</a:t>
          </a:r>
        </a:p>
      </dsp:txBody>
      <dsp:txXfrm>
        <a:off x="3331590" y="4513298"/>
        <a:ext cx="2958502" cy="90198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E2D312D6-60C9-47C9-A290-E3EA0C7FE1C8}" type="datetimeFigureOut">
              <a:rPr lang="en-IN" smtClean="0"/>
              <a:t>18-07-2023</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5A8574C-6411-4EA8-982D-3DF23CB5EF28}"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46075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D312D6-60C9-47C9-A290-E3EA0C7FE1C8}"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A8574C-6411-4EA8-982D-3DF23CB5EF28}" type="slidenum">
              <a:rPr lang="en-IN" smtClean="0"/>
              <a:t>‹#›</a:t>
            </a:fld>
            <a:endParaRPr lang="en-IN"/>
          </a:p>
        </p:txBody>
      </p:sp>
    </p:spTree>
    <p:extLst>
      <p:ext uri="{BB962C8B-B14F-4D97-AF65-F5344CB8AC3E}">
        <p14:creationId xmlns:p14="http://schemas.microsoft.com/office/powerpoint/2010/main" val="112556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D312D6-60C9-47C9-A290-E3EA0C7FE1C8}"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A8574C-6411-4EA8-982D-3DF23CB5EF28}" type="slidenum">
              <a:rPr lang="en-IN" smtClean="0"/>
              <a:t>‹#›</a:t>
            </a:fld>
            <a:endParaRPr lang="en-IN"/>
          </a:p>
        </p:txBody>
      </p:sp>
    </p:spTree>
    <p:extLst>
      <p:ext uri="{BB962C8B-B14F-4D97-AF65-F5344CB8AC3E}">
        <p14:creationId xmlns:p14="http://schemas.microsoft.com/office/powerpoint/2010/main" val="3359491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D312D6-60C9-47C9-A290-E3EA0C7FE1C8}"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A8574C-6411-4EA8-982D-3DF23CB5EF28}"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06686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D312D6-60C9-47C9-A290-E3EA0C7FE1C8}"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A8574C-6411-4EA8-982D-3DF23CB5EF28}" type="slidenum">
              <a:rPr lang="en-IN" smtClean="0"/>
              <a:t>‹#›</a:t>
            </a:fld>
            <a:endParaRPr lang="en-IN"/>
          </a:p>
        </p:txBody>
      </p:sp>
    </p:spTree>
    <p:extLst>
      <p:ext uri="{BB962C8B-B14F-4D97-AF65-F5344CB8AC3E}">
        <p14:creationId xmlns:p14="http://schemas.microsoft.com/office/powerpoint/2010/main" val="511496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2D312D6-60C9-47C9-A290-E3EA0C7FE1C8}" type="datetimeFigureOut">
              <a:rPr lang="en-IN" smtClean="0"/>
              <a:t>18-07-2023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A8574C-6411-4EA8-982D-3DF23CB5EF28}" type="slidenum">
              <a:rPr lang="en-IN" smtClean="0"/>
              <a:t>‹#›</a:t>
            </a:fld>
            <a:endParaRPr lang="en-IN"/>
          </a:p>
        </p:txBody>
      </p:sp>
    </p:spTree>
    <p:extLst>
      <p:ext uri="{BB962C8B-B14F-4D97-AF65-F5344CB8AC3E}">
        <p14:creationId xmlns:p14="http://schemas.microsoft.com/office/powerpoint/2010/main" val="537180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2D312D6-60C9-47C9-A290-E3EA0C7FE1C8}" type="datetimeFigureOut">
              <a:rPr lang="en-IN" smtClean="0"/>
              <a:t>18-07-2023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A8574C-6411-4EA8-982D-3DF23CB5EF28}" type="slidenum">
              <a:rPr lang="en-IN" smtClean="0"/>
              <a:t>‹#›</a:t>
            </a:fld>
            <a:endParaRPr lang="en-IN"/>
          </a:p>
        </p:txBody>
      </p:sp>
    </p:spTree>
    <p:extLst>
      <p:ext uri="{BB962C8B-B14F-4D97-AF65-F5344CB8AC3E}">
        <p14:creationId xmlns:p14="http://schemas.microsoft.com/office/powerpoint/2010/main" val="236223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D312D6-60C9-47C9-A290-E3EA0C7FE1C8}"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A8574C-6411-4EA8-982D-3DF23CB5EF28}" type="slidenum">
              <a:rPr lang="en-IN" smtClean="0"/>
              <a:t>‹#›</a:t>
            </a:fld>
            <a:endParaRPr lang="en-IN"/>
          </a:p>
        </p:txBody>
      </p:sp>
    </p:spTree>
    <p:extLst>
      <p:ext uri="{BB962C8B-B14F-4D97-AF65-F5344CB8AC3E}">
        <p14:creationId xmlns:p14="http://schemas.microsoft.com/office/powerpoint/2010/main" val="39804958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D312D6-60C9-47C9-A290-E3EA0C7FE1C8}"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A8574C-6411-4EA8-982D-3DF23CB5EF28}" type="slidenum">
              <a:rPr lang="en-IN" smtClean="0"/>
              <a:t>‹#›</a:t>
            </a:fld>
            <a:endParaRPr lang="en-IN"/>
          </a:p>
        </p:txBody>
      </p:sp>
    </p:spTree>
    <p:extLst>
      <p:ext uri="{BB962C8B-B14F-4D97-AF65-F5344CB8AC3E}">
        <p14:creationId xmlns:p14="http://schemas.microsoft.com/office/powerpoint/2010/main" val="17266105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D312D6-60C9-47C9-A290-E3EA0C7FE1C8}"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A8574C-6411-4EA8-982D-3DF23CB5EF28}" type="slidenum">
              <a:rPr lang="en-IN" smtClean="0"/>
              <a:t>‹#›</a:t>
            </a:fld>
            <a:endParaRPr lang="en-IN"/>
          </a:p>
        </p:txBody>
      </p:sp>
    </p:spTree>
    <p:extLst>
      <p:ext uri="{BB962C8B-B14F-4D97-AF65-F5344CB8AC3E}">
        <p14:creationId xmlns:p14="http://schemas.microsoft.com/office/powerpoint/2010/main" val="3593753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D312D6-60C9-47C9-A290-E3EA0C7FE1C8}"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A8574C-6411-4EA8-982D-3DF23CB5EF28}" type="slidenum">
              <a:rPr lang="en-IN" smtClean="0"/>
              <a:t>‹#›</a:t>
            </a:fld>
            <a:endParaRPr lang="en-IN"/>
          </a:p>
        </p:txBody>
      </p:sp>
    </p:spTree>
    <p:extLst>
      <p:ext uri="{BB962C8B-B14F-4D97-AF65-F5344CB8AC3E}">
        <p14:creationId xmlns:p14="http://schemas.microsoft.com/office/powerpoint/2010/main" val="893764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D312D6-60C9-47C9-A290-E3EA0C7FE1C8}"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A8574C-6411-4EA8-982D-3DF23CB5EF28}" type="slidenum">
              <a:rPr lang="en-IN" smtClean="0"/>
              <a:t>‹#›</a:t>
            </a:fld>
            <a:endParaRPr lang="en-IN"/>
          </a:p>
        </p:txBody>
      </p:sp>
    </p:spTree>
    <p:extLst>
      <p:ext uri="{BB962C8B-B14F-4D97-AF65-F5344CB8AC3E}">
        <p14:creationId xmlns:p14="http://schemas.microsoft.com/office/powerpoint/2010/main" val="388490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D312D6-60C9-47C9-A290-E3EA0C7FE1C8}"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A8574C-6411-4EA8-982D-3DF23CB5EF28}" type="slidenum">
              <a:rPr lang="en-IN" smtClean="0"/>
              <a:t>‹#›</a:t>
            </a:fld>
            <a:endParaRPr lang="en-IN"/>
          </a:p>
        </p:txBody>
      </p:sp>
    </p:spTree>
    <p:extLst>
      <p:ext uri="{BB962C8B-B14F-4D97-AF65-F5344CB8AC3E}">
        <p14:creationId xmlns:p14="http://schemas.microsoft.com/office/powerpoint/2010/main" val="1395713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D312D6-60C9-47C9-A290-E3EA0C7FE1C8}" type="datetimeFigureOut">
              <a:rPr lang="en-IN" smtClean="0"/>
              <a:t>18-07-2023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A8574C-6411-4EA8-982D-3DF23CB5EF28}" type="slidenum">
              <a:rPr lang="en-IN" smtClean="0"/>
              <a:t>‹#›</a:t>
            </a:fld>
            <a:endParaRPr lang="en-IN"/>
          </a:p>
        </p:txBody>
      </p:sp>
    </p:spTree>
    <p:extLst>
      <p:ext uri="{BB962C8B-B14F-4D97-AF65-F5344CB8AC3E}">
        <p14:creationId xmlns:p14="http://schemas.microsoft.com/office/powerpoint/2010/main" val="2229092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D312D6-60C9-47C9-A290-E3EA0C7FE1C8}" type="datetimeFigureOut">
              <a:rPr lang="en-IN" smtClean="0"/>
              <a:t>18-07-2023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A8574C-6411-4EA8-982D-3DF23CB5EF28}" type="slidenum">
              <a:rPr lang="en-IN" smtClean="0"/>
              <a:t>‹#›</a:t>
            </a:fld>
            <a:endParaRPr lang="en-IN"/>
          </a:p>
        </p:txBody>
      </p:sp>
    </p:spTree>
    <p:extLst>
      <p:ext uri="{BB962C8B-B14F-4D97-AF65-F5344CB8AC3E}">
        <p14:creationId xmlns:p14="http://schemas.microsoft.com/office/powerpoint/2010/main" val="142963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312D6-60C9-47C9-A290-E3EA0C7FE1C8}" type="datetimeFigureOut">
              <a:rPr lang="en-IN" smtClean="0"/>
              <a:t>18-07-2023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A8574C-6411-4EA8-982D-3DF23CB5EF28}" type="slidenum">
              <a:rPr lang="en-IN" smtClean="0"/>
              <a:t>‹#›</a:t>
            </a:fld>
            <a:endParaRPr lang="en-IN"/>
          </a:p>
        </p:txBody>
      </p:sp>
    </p:spTree>
    <p:extLst>
      <p:ext uri="{BB962C8B-B14F-4D97-AF65-F5344CB8AC3E}">
        <p14:creationId xmlns:p14="http://schemas.microsoft.com/office/powerpoint/2010/main" val="100299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D312D6-60C9-47C9-A290-E3EA0C7FE1C8}"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A8574C-6411-4EA8-982D-3DF23CB5EF28}" type="slidenum">
              <a:rPr lang="en-IN" smtClean="0"/>
              <a:t>‹#›</a:t>
            </a:fld>
            <a:endParaRPr lang="en-IN"/>
          </a:p>
        </p:txBody>
      </p:sp>
    </p:spTree>
    <p:extLst>
      <p:ext uri="{BB962C8B-B14F-4D97-AF65-F5344CB8AC3E}">
        <p14:creationId xmlns:p14="http://schemas.microsoft.com/office/powerpoint/2010/main" val="4222814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D312D6-60C9-47C9-A290-E3EA0C7FE1C8}"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A8574C-6411-4EA8-982D-3DF23CB5EF28}" type="slidenum">
              <a:rPr lang="en-IN" smtClean="0"/>
              <a:t>‹#›</a:t>
            </a:fld>
            <a:endParaRPr lang="en-IN"/>
          </a:p>
        </p:txBody>
      </p:sp>
    </p:spTree>
    <p:extLst>
      <p:ext uri="{BB962C8B-B14F-4D97-AF65-F5344CB8AC3E}">
        <p14:creationId xmlns:p14="http://schemas.microsoft.com/office/powerpoint/2010/main" val="712337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E2D312D6-60C9-47C9-A290-E3EA0C7FE1C8}" type="datetimeFigureOut">
              <a:rPr lang="en-IN" smtClean="0"/>
              <a:t>18-07-2023</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5A8574C-6411-4EA8-982D-3DF23CB5EF28}" type="slidenum">
              <a:rPr lang="en-IN" smtClean="0"/>
              <a:t>‹#›</a:t>
            </a:fld>
            <a:endParaRPr lang="en-IN"/>
          </a:p>
        </p:txBody>
      </p:sp>
    </p:spTree>
    <p:extLst>
      <p:ext uri="{BB962C8B-B14F-4D97-AF65-F5344CB8AC3E}">
        <p14:creationId xmlns:p14="http://schemas.microsoft.com/office/powerpoint/2010/main" val="377184062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F106-5A3F-497E-ACD4-BE4DFE6544E2}"/>
              </a:ext>
            </a:extLst>
          </p:cNvPr>
          <p:cNvSpPr>
            <a:spLocks noGrp="1"/>
          </p:cNvSpPr>
          <p:nvPr>
            <p:ph type="ctrTitle"/>
          </p:nvPr>
        </p:nvSpPr>
        <p:spPr>
          <a:xfrm>
            <a:off x="510989" y="1362636"/>
            <a:ext cx="10135400" cy="2066548"/>
          </a:xfrm>
          <a:noFill/>
          <a:ln w="76200">
            <a:solidFill>
              <a:srgbClr val="E7E7E7"/>
            </a:solidFill>
          </a:ln>
          <a:effectLst>
            <a:outerShdw blurRad="50800" dist="25400" algn="l" rotWithShape="0">
              <a:prstClr val="black">
                <a:alpha val="30000"/>
              </a:prstClr>
            </a:outerShdw>
          </a:effectLst>
        </p:spPr>
        <p:txBody>
          <a:bodyPr>
            <a:noAutofit/>
          </a:bodyPr>
          <a:lstStyle/>
          <a:p>
            <a:r>
              <a:rPr lang="en-IN" sz="6000" b="1" dirty="0"/>
              <a:t>Supply chain Analytics Assignment</a:t>
            </a:r>
          </a:p>
        </p:txBody>
      </p:sp>
      <p:sp>
        <p:nvSpPr>
          <p:cNvPr id="3" name="Subtitle 2">
            <a:extLst>
              <a:ext uri="{FF2B5EF4-FFF2-40B4-BE49-F238E27FC236}">
                <a16:creationId xmlns:a16="http://schemas.microsoft.com/office/drawing/2014/main" id="{CB487CE5-0348-44B5-AD60-066CC54B13C2}"/>
              </a:ext>
            </a:extLst>
          </p:cNvPr>
          <p:cNvSpPr>
            <a:spLocks noGrp="1"/>
          </p:cNvSpPr>
          <p:nvPr>
            <p:ph type="subTitle" idx="1"/>
          </p:nvPr>
        </p:nvSpPr>
        <p:spPr>
          <a:xfrm>
            <a:off x="891202" y="3505209"/>
            <a:ext cx="9755187" cy="550333"/>
          </a:xfrm>
          <a:ln w="19050">
            <a:solidFill>
              <a:srgbClr val="B80E0F"/>
            </a:solidFill>
          </a:ln>
          <a:effectLst>
            <a:outerShdw blurRad="50800" dist="25400" algn="l" rotWithShape="0">
              <a:prstClr val="black">
                <a:alpha val="30000"/>
              </a:prstClr>
            </a:outerShdw>
          </a:effectLst>
        </p:spPr>
        <p:txBody>
          <a:bodyPr/>
          <a:lstStyle/>
          <a:p>
            <a:r>
              <a:rPr lang="en-IN" dirty="0"/>
              <a:t>Analysis of DataCo. Supply chain Dataset</a:t>
            </a:r>
          </a:p>
        </p:txBody>
      </p:sp>
      <p:sp>
        <p:nvSpPr>
          <p:cNvPr id="4" name="Subtitle 2">
            <a:extLst>
              <a:ext uri="{FF2B5EF4-FFF2-40B4-BE49-F238E27FC236}">
                <a16:creationId xmlns:a16="http://schemas.microsoft.com/office/drawing/2014/main" id="{9E335201-25F8-447D-BF8A-01AB9685A635}"/>
              </a:ext>
            </a:extLst>
          </p:cNvPr>
          <p:cNvSpPr txBox="1">
            <a:spLocks/>
          </p:cNvSpPr>
          <p:nvPr/>
        </p:nvSpPr>
        <p:spPr>
          <a:xfrm>
            <a:off x="7333129" y="4500282"/>
            <a:ext cx="3405120" cy="1201271"/>
          </a:xfrm>
          <a:prstGeom prst="rect">
            <a:avLst/>
          </a:prstGeom>
        </p:spPr>
        <p:txBody>
          <a:bodyPr vert="horz" lIns="91440" tIns="45720" rIns="91440" bIns="45720" rtlCol="0" anchor="t">
            <a:noAutofit/>
          </a:bodyPr>
          <a:lstStyle>
            <a:lvl1pPr marL="0" indent="0" algn="r" defTabSz="914400" rtl="0" eaLnBrk="1" latinLnBrk="0" hangingPunct="1">
              <a:lnSpc>
                <a:spcPct val="120000"/>
              </a:lnSpc>
              <a:spcBef>
                <a:spcPts val="1000"/>
              </a:spcBef>
              <a:buClr>
                <a:schemeClr val="accent1"/>
              </a:buClr>
              <a:buSzPct val="160000"/>
              <a:buFont typeface="Arial" panose="020B0604020202020204" pitchFamily="34" charset="0"/>
              <a:buNone/>
              <a:defRPr sz="28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9pPr>
          </a:lstStyle>
          <a:p>
            <a:pPr algn="l">
              <a:lnSpc>
                <a:spcPct val="100000"/>
              </a:lnSpc>
            </a:pPr>
            <a:r>
              <a:rPr lang="en-IN" sz="2400" b="1" dirty="0">
                <a:solidFill>
                  <a:srgbClr val="E7E7E7"/>
                </a:solidFill>
              </a:rPr>
              <a:t>P</a:t>
            </a:r>
            <a:r>
              <a:rPr lang="en-IN" sz="1800" b="1" dirty="0">
                <a:solidFill>
                  <a:srgbClr val="E7E7E7"/>
                </a:solidFill>
              </a:rPr>
              <a:t>resented By:</a:t>
            </a:r>
          </a:p>
          <a:p>
            <a:pPr>
              <a:lnSpc>
                <a:spcPct val="100000"/>
              </a:lnSpc>
            </a:pPr>
            <a:r>
              <a:rPr lang="en-IN" sz="1800" cap="none">
                <a:solidFill>
                  <a:srgbClr val="E7E7E7"/>
                </a:solidFill>
              </a:rPr>
              <a:t>A</a:t>
            </a:r>
            <a:r>
              <a:rPr lang="en-IN" sz="1600" cap="none">
                <a:solidFill>
                  <a:srgbClr val="E7E7E7"/>
                </a:solidFill>
              </a:rPr>
              <a:t>beer </a:t>
            </a:r>
            <a:r>
              <a:rPr lang="en-IN" sz="1800" cap="none">
                <a:solidFill>
                  <a:srgbClr val="E7E7E7"/>
                </a:solidFill>
              </a:rPr>
              <a:t>P</a:t>
            </a:r>
            <a:r>
              <a:rPr lang="en-IN" sz="1600" cap="none">
                <a:solidFill>
                  <a:srgbClr val="E7E7E7"/>
                </a:solidFill>
              </a:rPr>
              <a:t>areek</a:t>
            </a:r>
            <a:endParaRPr lang="en-IN" sz="1600" cap="none" dirty="0">
              <a:solidFill>
                <a:srgbClr val="E7E7E7"/>
              </a:solidFill>
            </a:endParaRPr>
          </a:p>
        </p:txBody>
      </p:sp>
    </p:spTree>
    <p:extLst>
      <p:ext uri="{BB962C8B-B14F-4D97-AF65-F5344CB8AC3E}">
        <p14:creationId xmlns:p14="http://schemas.microsoft.com/office/powerpoint/2010/main" val="3279702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A94447-E929-4706-B9AD-490F8E8DFED4}"/>
              </a:ext>
            </a:extLst>
          </p:cNvPr>
          <p:cNvSpPr>
            <a:spLocks noGrp="1"/>
          </p:cNvSpPr>
          <p:nvPr>
            <p:ph type="title"/>
          </p:nvPr>
        </p:nvSpPr>
        <p:spPr>
          <a:xfrm>
            <a:off x="731521" y="100585"/>
            <a:ext cx="10396882" cy="1124712"/>
          </a:xfrm>
        </p:spPr>
        <p:txBody>
          <a:bodyPr>
            <a:noAutofit/>
          </a:bodyPr>
          <a:lstStyle/>
          <a:p>
            <a:pPr algn="ctr"/>
            <a:r>
              <a:rPr lang="en-US" sz="4000" b="1" dirty="0"/>
              <a:t>Segmentation of B category products in top 5 cities</a:t>
            </a:r>
            <a:endParaRPr lang="en-IN" sz="4000" b="1" dirty="0"/>
          </a:p>
        </p:txBody>
      </p:sp>
      <p:pic>
        <p:nvPicPr>
          <p:cNvPr id="7" name="Picture 6">
            <a:extLst>
              <a:ext uri="{FF2B5EF4-FFF2-40B4-BE49-F238E27FC236}">
                <a16:creationId xmlns:a16="http://schemas.microsoft.com/office/drawing/2014/main" id="{CBEB67D3-1063-4250-A428-8E61025CC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278" y="1199943"/>
            <a:ext cx="10286571" cy="2512521"/>
          </a:xfrm>
          <a:prstGeom prst="rect">
            <a:avLst/>
          </a:prstGeom>
        </p:spPr>
      </p:pic>
      <p:pic>
        <p:nvPicPr>
          <p:cNvPr id="8" name="Picture 7">
            <a:extLst>
              <a:ext uri="{FF2B5EF4-FFF2-40B4-BE49-F238E27FC236}">
                <a16:creationId xmlns:a16="http://schemas.microsoft.com/office/drawing/2014/main" id="{3EB1F6FC-5277-4AAC-B993-F4F4BA5EB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5983" y="3712464"/>
            <a:ext cx="7060033" cy="2512521"/>
          </a:xfrm>
          <a:prstGeom prst="rect">
            <a:avLst/>
          </a:prstGeom>
        </p:spPr>
      </p:pic>
    </p:spTree>
    <p:extLst>
      <p:ext uri="{BB962C8B-B14F-4D97-AF65-F5344CB8AC3E}">
        <p14:creationId xmlns:p14="http://schemas.microsoft.com/office/powerpoint/2010/main" val="216410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42466-704F-41BC-BC78-68D379D1A7D7}"/>
              </a:ext>
            </a:extLst>
          </p:cNvPr>
          <p:cNvSpPr>
            <a:spLocks noGrp="1"/>
          </p:cNvSpPr>
          <p:nvPr>
            <p:ph type="title"/>
          </p:nvPr>
        </p:nvSpPr>
        <p:spPr>
          <a:xfrm>
            <a:off x="685801" y="685800"/>
            <a:ext cx="4517135" cy="1151965"/>
          </a:xfrm>
        </p:spPr>
        <p:txBody>
          <a:bodyPr>
            <a:noAutofit/>
          </a:bodyPr>
          <a:lstStyle/>
          <a:p>
            <a:pPr algn="ctr"/>
            <a:r>
              <a:rPr lang="en-US" sz="2800" b="1" dirty="0"/>
              <a:t>Segmentation of A category products in top 5 cities</a:t>
            </a:r>
            <a:endParaRPr lang="en-IN" sz="2800" b="1" dirty="0"/>
          </a:p>
        </p:txBody>
      </p:sp>
      <p:sp>
        <p:nvSpPr>
          <p:cNvPr id="3" name="Content Placeholder 2">
            <a:extLst>
              <a:ext uri="{FF2B5EF4-FFF2-40B4-BE49-F238E27FC236}">
                <a16:creationId xmlns:a16="http://schemas.microsoft.com/office/drawing/2014/main" id="{BA978C1C-A038-49C3-B7BF-4120C077141F}"/>
              </a:ext>
            </a:extLst>
          </p:cNvPr>
          <p:cNvSpPr>
            <a:spLocks noGrp="1"/>
          </p:cNvSpPr>
          <p:nvPr>
            <p:ph idx="1"/>
          </p:nvPr>
        </p:nvSpPr>
        <p:spPr>
          <a:xfrm>
            <a:off x="950977" y="2072362"/>
            <a:ext cx="4251958" cy="2645942"/>
          </a:xfrm>
        </p:spPr>
        <p:txBody>
          <a:bodyPr>
            <a:normAutofit/>
          </a:bodyPr>
          <a:lstStyle/>
          <a:p>
            <a:r>
              <a:rPr lang="en-US" sz="1800" cap="none" dirty="0">
                <a:latin typeface="+mj-lt"/>
              </a:rPr>
              <a:t>We could see that the product “field &amp; stream sportsman 16 gun fire safe” has the highest revenue in all top 5 cities.</a:t>
            </a:r>
          </a:p>
          <a:p>
            <a:r>
              <a:rPr lang="en-US" sz="1800" cap="none" dirty="0">
                <a:latin typeface="+mj-lt"/>
              </a:rPr>
              <a:t>“Pelican </a:t>
            </a:r>
            <a:r>
              <a:rPr lang="en-US" sz="1800" cap="none" dirty="0" err="1">
                <a:latin typeface="+mj-lt"/>
              </a:rPr>
              <a:t>sunstream</a:t>
            </a:r>
            <a:r>
              <a:rPr lang="en-US" sz="1800" cap="none" dirty="0">
                <a:latin typeface="+mj-lt"/>
              </a:rPr>
              <a:t> 100 kayak”  has no sale in </a:t>
            </a:r>
            <a:r>
              <a:rPr lang="en-US" sz="1800" cap="none" dirty="0" err="1">
                <a:latin typeface="+mj-lt"/>
              </a:rPr>
              <a:t>managua</a:t>
            </a:r>
            <a:r>
              <a:rPr lang="en-US" sz="1800" cap="none" dirty="0">
                <a:latin typeface="+mj-lt"/>
              </a:rPr>
              <a:t> and new </a:t>
            </a:r>
            <a:r>
              <a:rPr lang="en-US" sz="1800" cap="none" dirty="0" err="1">
                <a:latin typeface="+mj-lt"/>
              </a:rPr>
              <a:t>york</a:t>
            </a:r>
            <a:r>
              <a:rPr lang="en-US" sz="1800" cap="none" dirty="0">
                <a:latin typeface="+mj-lt"/>
              </a:rPr>
              <a:t> city.</a:t>
            </a:r>
            <a:endParaRPr lang="en-US" sz="1800" cap="none" dirty="0">
              <a:solidFill>
                <a:srgbClr val="000000"/>
              </a:solidFill>
              <a:latin typeface="+mj-lt"/>
            </a:endParaRPr>
          </a:p>
        </p:txBody>
      </p:sp>
      <p:sp>
        <p:nvSpPr>
          <p:cNvPr id="4" name="Title 1">
            <a:extLst>
              <a:ext uri="{FF2B5EF4-FFF2-40B4-BE49-F238E27FC236}">
                <a16:creationId xmlns:a16="http://schemas.microsoft.com/office/drawing/2014/main" id="{72186CD0-4434-494E-B7FB-B6CE3FED4CC1}"/>
              </a:ext>
            </a:extLst>
          </p:cNvPr>
          <p:cNvSpPr txBox="1">
            <a:spLocks/>
          </p:cNvSpPr>
          <p:nvPr/>
        </p:nvSpPr>
        <p:spPr>
          <a:xfrm>
            <a:off x="6355082" y="685800"/>
            <a:ext cx="4517135" cy="11519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algn="ctr"/>
            <a:r>
              <a:rPr lang="en-US" sz="2800" b="1" dirty="0"/>
              <a:t>Segmentation of B category products in top 5 cities</a:t>
            </a:r>
            <a:endParaRPr lang="en-IN" sz="2800" b="1" dirty="0"/>
          </a:p>
        </p:txBody>
      </p:sp>
      <p:sp>
        <p:nvSpPr>
          <p:cNvPr id="5" name="Content Placeholder 2">
            <a:extLst>
              <a:ext uri="{FF2B5EF4-FFF2-40B4-BE49-F238E27FC236}">
                <a16:creationId xmlns:a16="http://schemas.microsoft.com/office/drawing/2014/main" id="{8EBECC8B-6086-4D1D-89E6-0ABC748E46CC}"/>
              </a:ext>
            </a:extLst>
          </p:cNvPr>
          <p:cNvSpPr txBox="1">
            <a:spLocks/>
          </p:cNvSpPr>
          <p:nvPr/>
        </p:nvSpPr>
        <p:spPr>
          <a:xfrm>
            <a:off x="6620258" y="2072362"/>
            <a:ext cx="4251959" cy="3231158"/>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285750" indent="-285750"/>
            <a:r>
              <a:rPr lang="en-US" sz="1800" cap="none" dirty="0">
                <a:latin typeface="+mj-lt"/>
              </a:rPr>
              <a:t>Revenue generated by different products are different in different cities and there is no fixed pattern</a:t>
            </a:r>
          </a:p>
          <a:p>
            <a:pPr marL="285750" indent="-285750"/>
            <a:r>
              <a:rPr lang="en-US" sz="1800" cap="none" dirty="0">
                <a:latin typeface="+mj-lt"/>
              </a:rPr>
              <a:t>“</a:t>
            </a:r>
            <a:r>
              <a:rPr lang="en-US" sz="1800" cap="none" dirty="0" err="1">
                <a:latin typeface="+mj-lt"/>
              </a:rPr>
              <a:t>O’brien</a:t>
            </a:r>
            <a:r>
              <a:rPr lang="en-US" sz="1800" cap="none" dirty="0">
                <a:latin typeface="+mj-lt"/>
              </a:rPr>
              <a:t> men’s neoprene life vest” is the only product that is sold in all the top 5 cities and generate a descent amount of revenue from all the top 5 cities</a:t>
            </a:r>
            <a:endParaRPr lang="en-IN" sz="1800" cap="none" dirty="0">
              <a:latin typeface="+mj-lt"/>
            </a:endParaRPr>
          </a:p>
        </p:txBody>
      </p:sp>
    </p:spTree>
    <p:extLst>
      <p:ext uri="{BB962C8B-B14F-4D97-AF65-F5344CB8AC3E}">
        <p14:creationId xmlns:p14="http://schemas.microsoft.com/office/powerpoint/2010/main" val="2065837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D24A1-58C0-4B0F-A623-36A3560D29A8}"/>
              </a:ext>
            </a:extLst>
          </p:cNvPr>
          <p:cNvSpPr>
            <a:spLocks noGrp="1"/>
          </p:cNvSpPr>
          <p:nvPr>
            <p:ph type="title"/>
          </p:nvPr>
        </p:nvSpPr>
        <p:spPr/>
        <p:txBody>
          <a:bodyPr>
            <a:normAutofit fontScale="90000"/>
          </a:bodyPr>
          <a:lstStyle/>
          <a:p>
            <a:pPr algn="ctr"/>
            <a:r>
              <a:rPr lang="en-IN" b="1" dirty="0">
                <a:latin typeface="+mn-lt"/>
              </a:rPr>
              <a:t>Post analysis action Plan</a:t>
            </a:r>
          </a:p>
        </p:txBody>
      </p:sp>
      <p:sp>
        <p:nvSpPr>
          <p:cNvPr id="8" name="Rectangle 7">
            <a:extLst>
              <a:ext uri="{FF2B5EF4-FFF2-40B4-BE49-F238E27FC236}">
                <a16:creationId xmlns:a16="http://schemas.microsoft.com/office/drawing/2014/main" id="{A3EB1AF7-05DB-47FF-91B5-6BF648163A49}"/>
              </a:ext>
            </a:extLst>
          </p:cNvPr>
          <p:cNvSpPr/>
          <p:nvPr/>
        </p:nvSpPr>
        <p:spPr>
          <a:xfrm>
            <a:off x="1295400" y="1837765"/>
            <a:ext cx="8983980" cy="967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 deal with the decreasing sales and the late delivery of the products Company should work on the following parameters:</a:t>
            </a:r>
          </a:p>
        </p:txBody>
      </p:sp>
      <p:sp>
        <p:nvSpPr>
          <p:cNvPr id="9" name="Rectangle 8">
            <a:extLst>
              <a:ext uri="{FF2B5EF4-FFF2-40B4-BE49-F238E27FC236}">
                <a16:creationId xmlns:a16="http://schemas.microsoft.com/office/drawing/2014/main" id="{F864B08D-4BD5-493D-A65E-8E60EF9A9CA0}"/>
              </a:ext>
            </a:extLst>
          </p:cNvPr>
          <p:cNvSpPr/>
          <p:nvPr/>
        </p:nvSpPr>
        <p:spPr>
          <a:xfrm>
            <a:off x="533400" y="3138768"/>
            <a:ext cx="3451860" cy="1827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Further Investigate on the Root cause of the problem of individual product delivery, and select the category of Cleats and men’s footwears for analysis for starters</a:t>
            </a:r>
          </a:p>
        </p:txBody>
      </p:sp>
      <p:sp>
        <p:nvSpPr>
          <p:cNvPr id="10" name="Rectangle 9">
            <a:extLst>
              <a:ext uri="{FF2B5EF4-FFF2-40B4-BE49-F238E27FC236}">
                <a16:creationId xmlns:a16="http://schemas.microsoft.com/office/drawing/2014/main" id="{FCC3F107-70B7-45E9-9189-37F07A7E5EB1}"/>
              </a:ext>
            </a:extLst>
          </p:cNvPr>
          <p:cNvSpPr/>
          <p:nvPr/>
        </p:nvSpPr>
        <p:spPr>
          <a:xfrm>
            <a:off x="4312920" y="3138768"/>
            <a:ext cx="3451860" cy="1827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Work with the new model and measure the progress if there is any improvement in the late delivery of the product.</a:t>
            </a:r>
          </a:p>
        </p:txBody>
      </p:sp>
      <p:sp>
        <p:nvSpPr>
          <p:cNvPr id="11" name="Rectangle 10">
            <a:extLst>
              <a:ext uri="{FF2B5EF4-FFF2-40B4-BE49-F238E27FC236}">
                <a16:creationId xmlns:a16="http://schemas.microsoft.com/office/drawing/2014/main" id="{BC5B89A5-FF46-4B0B-8936-ACBFB14AD278}"/>
              </a:ext>
            </a:extLst>
          </p:cNvPr>
          <p:cNvSpPr/>
          <p:nvPr/>
        </p:nvSpPr>
        <p:spPr>
          <a:xfrm>
            <a:off x="8092440" y="3138768"/>
            <a:ext cx="3451860" cy="1827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On basis of ABC analysis introducing inventory management plan to focusing on products based on their priority which will help increase in service level.</a:t>
            </a:r>
          </a:p>
        </p:txBody>
      </p:sp>
    </p:spTree>
    <p:extLst>
      <p:ext uri="{BB962C8B-B14F-4D97-AF65-F5344CB8AC3E}">
        <p14:creationId xmlns:p14="http://schemas.microsoft.com/office/powerpoint/2010/main" val="91995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59547-E1A0-4071-9ECB-4D03434AEEDC}"/>
              </a:ext>
            </a:extLst>
          </p:cNvPr>
          <p:cNvSpPr>
            <a:spLocks noGrp="1"/>
          </p:cNvSpPr>
          <p:nvPr>
            <p:ph type="title"/>
          </p:nvPr>
        </p:nvSpPr>
        <p:spPr>
          <a:xfrm>
            <a:off x="3326450" y="2277035"/>
            <a:ext cx="5539100" cy="1151965"/>
          </a:xfrm>
          <a:ln w="57150">
            <a:solidFill>
              <a:schemeClr val="accent1"/>
            </a:solidFill>
          </a:ln>
          <a:effectLst>
            <a:outerShdw blurRad="50800" dist="38100" algn="l" rotWithShape="0">
              <a:prstClr val="black">
                <a:alpha val="40000"/>
              </a:prstClr>
            </a:outerShdw>
          </a:effectLst>
        </p:spPr>
        <p:txBody>
          <a:bodyPr>
            <a:normAutofit/>
          </a:bodyPr>
          <a:lstStyle/>
          <a:p>
            <a:pPr algn="ctr"/>
            <a:r>
              <a:rPr lang="en-IN" sz="6600" b="1" dirty="0"/>
              <a:t>Thank you</a:t>
            </a:r>
          </a:p>
        </p:txBody>
      </p:sp>
    </p:spTree>
    <p:extLst>
      <p:ext uri="{BB962C8B-B14F-4D97-AF65-F5344CB8AC3E}">
        <p14:creationId xmlns:p14="http://schemas.microsoft.com/office/powerpoint/2010/main" val="208754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A7EC46BB-0A5F-4692-8495-5C120E9F53A5}"/>
              </a:ext>
            </a:extLst>
          </p:cNvPr>
          <p:cNvGraphicFramePr/>
          <p:nvPr>
            <p:extLst>
              <p:ext uri="{D42A27DB-BD31-4B8C-83A1-F6EECF244321}">
                <p14:modId xmlns:p14="http://schemas.microsoft.com/office/powerpoint/2010/main" val="3525852900"/>
              </p:ext>
            </p:extLst>
          </p:nvPr>
        </p:nvGraphicFramePr>
        <p:xfrm>
          <a:off x="1027954" y="7620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9095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23B35-7F06-4892-BE70-F6B1216BA6F3}"/>
              </a:ext>
            </a:extLst>
          </p:cNvPr>
          <p:cNvSpPr>
            <a:spLocks noGrp="1"/>
          </p:cNvSpPr>
          <p:nvPr>
            <p:ph type="title"/>
          </p:nvPr>
        </p:nvSpPr>
        <p:spPr>
          <a:xfrm>
            <a:off x="505969" y="384049"/>
            <a:ext cx="8586215" cy="1024128"/>
          </a:xfrm>
        </p:spPr>
        <p:txBody>
          <a:bodyPr/>
          <a:lstStyle/>
          <a:p>
            <a:r>
              <a:rPr lang="en-IN" b="1" dirty="0"/>
              <a:t>About Data</a:t>
            </a:r>
          </a:p>
        </p:txBody>
      </p:sp>
      <p:sp>
        <p:nvSpPr>
          <p:cNvPr id="3" name="Content Placeholder 2">
            <a:extLst>
              <a:ext uri="{FF2B5EF4-FFF2-40B4-BE49-F238E27FC236}">
                <a16:creationId xmlns:a16="http://schemas.microsoft.com/office/drawing/2014/main" id="{1F89411F-9E6E-4FDE-BA3D-46BFB2E7DAFE}"/>
              </a:ext>
            </a:extLst>
          </p:cNvPr>
          <p:cNvSpPr>
            <a:spLocks noGrp="1"/>
          </p:cNvSpPr>
          <p:nvPr>
            <p:ph idx="1"/>
          </p:nvPr>
        </p:nvSpPr>
        <p:spPr>
          <a:xfrm>
            <a:off x="716281" y="1242703"/>
            <a:ext cx="10396883" cy="1399913"/>
          </a:xfrm>
        </p:spPr>
        <p:txBody>
          <a:bodyPr>
            <a:normAutofit/>
          </a:bodyPr>
          <a:lstStyle/>
          <a:p>
            <a:pPr marL="0" indent="0" algn="just">
              <a:buNone/>
            </a:pPr>
            <a:r>
              <a:rPr lang="en-US" sz="1600" cap="none" dirty="0" err="1"/>
              <a:t>Dataco</a:t>
            </a:r>
            <a:r>
              <a:rPr lang="en-US" sz="1600" cap="none" dirty="0"/>
              <a:t> </a:t>
            </a:r>
            <a:r>
              <a:rPr lang="en-US" sz="1600" cap="none" dirty="0" err="1"/>
              <a:t>global's</a:t>
            </a:r>
            <a:r>
              <a:rPr lang="en-US" sz="1600" cap="none" dirty="0"/>
              <a:t> supply chains dataset includes products, financials (profit and loss, total sales, etc.), Shipments, and customers. The dataset contains 53 columns that detail 180,520 customers who purchased clothing, sports equipment, and electronic components.</a:t>
            </a:r>
            <a:r>
              <a:rPr lang="en-IN" sz="1600" cap="none" dirty="0"/>
              <a:t> Some of the important columns are as follows:</a:t>
            </a:r>
          </a:p>
        </p:txBody>
      </p:sp>
      <p:sp>
        <p:nvSpPr>
          <p:cNvPr id="4" name="Content Placeholder 2">
            <a:extLst>
              <a:ext uri="{FF2B5EF4-FFF2-40B4-BE49-F238E27FC236}">
                <a16:creationId xmlns:a16="http://schemas.microsoft.com/office/drawing/2014/main" id="{034F043A-C11B-4BC3-86F0-C645C3502E78}"/>
              </a:ext>
            </a:extLst>
          </p:cNvPr>
          <p:cNvSpPr txBox="1">
            <a:spLocks/>
          </p:cNvSpPr>
          <p:nvPr/>
        </p:nvSpPr>
        <p:spPr>
          <a:xfrm>
            <a:off x="0" y="2642616"/>
            <a:ext cx="3212593" cy="2771692"/>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lvl="1">
              <a:buFont typeface="Wingdings" panose="05000000000000000000" pitchFamily="2" charset="2"/>
              <a:buChar char="q"/>
            </a:pPr>
            <a:r>
              <a:rPr lang="en-IN" sz="1200" dirty="0"/>
              <a:t>Market </a:t>
            </a:r>
          </a:p>
          <a:p>
            <a:pPr lvl="1">
              <a:buFont typeface="Wingdings" panose="05000000000000000000" pitchFamily="2" charset="2"/>
              <a:buChar char="q"/>
            </a:pPr>
            <a:r>
              <a:rPr lang="en-IN" sz="1200" dirty="0"/>
              <a:t>Order City </a:t>
            </a:r>
          </a:p>
          <a:p>
            <a:pPr lvl="1">
              <a:buFont typeface="Wingdings" panose="05000000000000000000" pitchFamily="2" charset="2"/>
              <a:buChar char="q"/>
            </a:pPr>
            <a:r>
              <a:rPr lang="en-IN" sz="1200" dirty="0"/>
              <a:t>Order Customer Id </a:t>
            </a:r>
          </a:p>
          <a:p>
            <a:pPr lvl="1">
              <a:buFont typeface="Wingdings" panose="05000000000000000000" pitchFamily="2" charset="2"/>
              <a:buChar char="q"/>
            </a:pPr>
            <a:r>
              <a:rPr lang="en-IN" sz="1200" dirty="0"/>
              <a:t>Order Item Discount </a:t>
            </a:r>
          </a:p>
          <a:p>
            <a:pPr lvl="1">
              <a:buFont typeface="Wingdings" panose="05000000000000000000" pitchFamily="2" charset="2"/>
              <a:buChar char="q"/>
            </a:pPr>
            <a:r>
              <a:rPr lang="en-IN" sz="1200" dirty="0"/>
              <a:t>Order Item Quantity </a:t>
            </a:r>
          </a:p>
          <a:p>
            <a:pPr lvl="1">
              <a:buFont typeface="Wingdings" panose="05000000000000000000" pitchFamily="2" charset="2"/>
              <a:buChar char="q"/>
            </a:pPr>
            <a:r>
              <a:rPr lang="en-IN" sz="1200" dirty="0"/>
              <a:t>Sales </a:t>
            </a:r>
          </a:p>
          <a:p>
            <a:pPr lvl="1">
              <a:buFont typeface="Wingdings" panose="05000000000000000000" pitchFamily="2" charset="2"/>
              <a:buChar char="q"/>
            </a:pPr>
            <a:r>
              <a:rPr lang="en-IN" sz="1200" dirty="0"/>
              <a:t>Product Category Id </a:t>
            </a:r>
          </a:p>
          <a:p>
            <a:pPr lvl="1">
              <a:buFont typeface="Wingdings" panose="05000000000000000000" pitchFamily="2" charset="2"/>
              <a:buChar char="q"/>
            </a:pPr>
            <a:r>
              <a:rPr lang="en-IN" sz="1200" dirty="0"/>
              <a:t>shipping date (</a:t>
            </a:r>
            <a:r>
              <a:rPr lang="en-IN" sz="1200" dirty="0" err="1"/>
              <a:t>DateOrders</a:t>
            </a:r>
            <a:r>
              <a:rPr lang="en-IN" sz="1200" dirty="0"/>
              <a:t>) </a:t>
            </a:r>
          </a:p>
          <a:p>
            <a:pPr lvl="1">
              <a:buFont typeface="Wingdings" panose="05000000000000000000" pitchFamily="2" charset="2"/>
              <a:buChar char="q"/>
            </a:pPr>
            <a:r>
              <a:rPr lang="en-IN" sz="1200" dirty="0"/>
              <a:t>Order Item Product Price</a:t>
            </a:r>
            <a:endParaRPr lang="en-IN" sz="1400" dirty="0"/>
          </a:p>
        </p:txBody>
      </p:sp>
      <p:sp>
        <p:nvSpPr>
          <p:cNvPr id="5" name="Content Placeholder 2">
            <a:extLst>
              <a:ext uri="{FF2B5EF4-FFF2-40B4-BE49-F238E27FC236}">
                <a16:creationId xmlns:a16="http://schemas.microsoft.com/office/drawing/2014/main" id="{0B2FBC7A-2DB3-467E-8095-D90295164DFE}"/>
              </a:ext>
            </a:extLst>
          </p:cNvPr>
          <p:cNvSpPr txBox="1">
            <a:spLocks/>
          </p:cNvSpPr>
          <p:nvPr/>
        </p:nvSpPr>
        <p:spPr>
          <a:xfrm>
            <a:off x="2669736" y="2642616"/>
            <a:ext cx="3142800" cy="2771692"/>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lvl="1">
              <a:buFont typeface="Wingdings" panose="05000000000000000000" pitchFamily="2" charset="2"/>
              <a:buChar char="q"/>
            </a:pPr>
            <a:r>
              <a:rPr lang="en-IN" sz="1200" dirty="0"/>
              <a:t>Days for shipping (real) </a:t>
            </a:r>
          </a:p>
          <a:p>
            <a:pPr lvl="1">
              <a:buFont typeface="Wingdings" panose="05000000000000000000" pitchFamily="2" charset="2"/>
              <a:buChar char="q"/>
            </a:pPr>
            <a:r>
              <a:rPr lang="en-IN" sz="1200" dirty="0"/>
              <a:t>Days for shipment (scheduled) </a:t>
            </a:r>
          </a:p>
          <a:p>
            <a:pPr lvl="1">
              <a:buFont typeface="Wingdings" panose="05000000000000000000" pitchFamily="2" charset="2"/>
              <a:buChar char="q"/>
            </a:pPr>
            <a:r>
              <a:rPr lang="en-IN" sz="1200" dirty="0"/>
              <a:t>Benefit per order </a:t>
            </a:r>
          </a:p>
          <a:p>
            <a:pPr lvl="1">
              <a:buFont typeface="Wingdings" panose="05000000000000000000" pitchFamily="2" charset="2"/>
              <a:buChar char="q"/>
            </a:pPr>
            <a:r>
              <a:rPr lang="en-IN" sz="1200" dirty="0"/>
              <a:t>Sales per customer</a:t>
            </a:r>
          </a:p>
          <a:p>
            <a:pPr lvl="1">
              <a:buFont typeface="Wingdings" panose="05000000000000000000" pitchFamily="2" charset="2"/>
              <a:buChar char="q"/>
            </a:pPr>
            <a:r>
              <a:rPr lang="en-IN" sz="1200" dirty="0"/>
              <a:t> </a:t>
            </a:r>
            <a:r>
              <a:rPr lang="en-IN" sz="1200" dirty="0" err="1"/>
              <a:t>Late_delivery_risk</a:t>
            </a:r>
            <a:r>
              <a:rPr lang="en-IN" sz="1200" dirty="0"/>
              <a:t> </a:t>
            </a:r>
          </a:p>
          <a:p>
            <a:pPr lvl="1">
              <a:buFont typeface="Wingdings" panose="05000000000000000000" pitchFamily="2" charset="2"/>
              <a:buChar char="q"/>
            </a:pPr>
            <a:r>
              <a:rPr lang="en-IN" sz="1200" dirty="0"/>
              <a:t> Category Id </a:t>
            </a:r>
          </a:p>
          <a:p>
            <a:pPr lvl="1">
              <a:buFont typeface="Wingdings" panose="05000000000000000000" pitchFamily="2" charset="2"/>
              <a:buChar char="q"/>
            </a:pPr>
            <a:r>
              <a:rPr lang="en-IN" sz="1200" dirty="0"/>
              <a:t>Category Name </a:t>
            </a:r>
          </a:p>
          <a:p>
            <a:pPr lvl="1">
              <a:buFont typeface="Wingdings" panose="05000000000000000000" pitchFamily="2" charset="2"/>
              <a:buChar char="q"/>
            </a:pPr>
            <a:r>
              <a:rPr lang="en-IN" sz="1200" dirty="0"/>
              <a:t>Customer Segment </a:t>
            </a:r>
          </a:p>
          <a:p>
            <a:pPr lvl="1">
              <a:buFont typeface="Wingdings" panose="05000000000000000000" pitchFamily="2" charset="2"/>
              <a:buChar char="q"/>
            </a:pPr>
            <a:r>
              <a:rPr lang="en-IN" sz="1200" dirty="0"/>
              <a:t>Department Id </a:t>
            </a:r>
          </a:p>
        </p:txBody>
      </p:sp>
      <p:pic>
        <p:nvPicPr>
          <p:cNvPr id="6" name="Picture 5">
            <a:extLst>
              <a:ext uri="{FF2B5EF4-FFF2-40B4-BE49-F238E27FC236}">
                <a16:creationId xmlns:a16="http://schemas.microsoft.com/office/drawing/2014/main" id="{F737BA1B-13C9-418C-8238-D04E2F60A104}"/>
              </a:ext>
            </a:extLst>
          </p:cNvPr>
          <p:cNvPicPr>
            <a:picLocks noChangeAspect="1"/>
          </p:cNvPicPr>
          <p:nvPr/>
        </p:nvPicPr>
        <p:blipFill>
          <a:blip r:embed="rId2"/>
          <a:stretch>
            <a:fillRect/>
          </a:stretch>
        </p:blipFill>
        <p:spPr>
          <a:xfrm>
            <a:off x="5586672" y="2816882"/>
            <a:ext cx="5950996" cy="2423160"/>
          </a:xfrm>
          <a:prstGeom prst="rect">
            <a:avLst/>
          </a:prstGeom>
          <a:ln>
            <a:solidFill>
              <a:schemeClr val="tx1"/>
            </a:solidFill>
          </a:ln>
        </p:spPr>
      </p:pic>
    </p:spTree>
    <p:extLst>
      <p:ext uri="{BB962C8B-B14F-4D97-AF65-F5344CB8AC3E}">
        <p14:creationId xmlns:p14="http://schemas.microsoft.com/office/powerpoint/2010/main" val="3147842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C931-CA7F-4741-8330-FA226B60E21A}"/>
              </a:ext>
            </a:extLst>
          </p:cNvPr>
          <p:cNvSpPr>
            <a:spLocks noGrp="1"/>
          </p:cNvSpPr>
          <p:nvPr>
            <p:ph type="title"/>
          </p:nvPr>
        </p:nvSpPr>
        <p:spPr>
          <a:xfrm>
            <a:off x="239230" y="247510"/>
            <a:ext cx="4930639" cy="1151965"/>
          </a:xfrm>
        </p:spPr>
        <p:txBody>
          <a:bodyPr>
            <a:normAutofit fontScale="90000"/>
          </a:bodyPr>
          <a:lstStyle/>
          <a:p>
            <a:r>
              <a:rPr lang="en-IN" sz="4400" b="1" dirty="0"/>
              <a:t>Exploratory Data Analysis</a:t>
            </a:r>
          </a:p>
        </p:txBody>
      </p:sp>
      <p:sp>
        <p:nvSpPr>
          <p:cNvPr id="8" name="Rectangle 7">
            <a:extLst>
              <a:ext uri="{FF2B5EF4-FFF2-40B4-BE49-F238E27FC236}">
                <a16:creationId xmlns:a16="http://schemas.microsoft.com/office/drawing/2014/main" id="{92F68F1A-7744-4F71-B6E4-8BEDFD5AD28A}"/>
              </a:ext>
            </a:extLst>
          </p:cNvPr>
          <p:cNvSpPr/>
          <p:nvPr/>
        </p:nvSpPr>
        <p:spPr>
          <a:xfrm>
            <a:off x="804862" y="1613320"/>
            <a:ext cx="3438525"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Correlation Matrix</a:t>
            </a:r>
          </a:p>
        </p:txBody>
      </p:sp>
      <p:pic>
        <p:nvPicPr>
          <p:cNvPr id="1028" name="Picture 4">
            <a:extLst>
              <a:ext uri="{FF2B5EF4-FFF2-40B4-BE49-F238E27FC236}">
                <a16:creationId xmlns:a16="http://schemas.microsoft.com/office/drawing/2014/main" id="{33D36740-AF2C-41CF-B0C9-E5ABE7BDE9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2106181"/>
            <a:ext cx="4838700" cy="313256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95988819-B54B-4382-A87A-B99C990336B3}"/>
              </a:ext>
            </a:extLst>
          </p:cNvPr>
          <p:cNvPicPr>
            <a:picLocks noChangeAspect="1"/>
          </p:cNvPicPr>
          <p:nvPr/>
        </p:nvPicPr>
        <p:blipFill rotWithShape="1">
          <a:blip r:embed="rId3"/>
          <a:srcRect t="7246"/>
          <a:stretch/>
        </p:blipFill>
        <p:spPr>
          <a:xfrm>
            <a:off x="5288930" y="685800"/>
            <a:ext cx="3438526" cy="2328942"/>
          </a:xfrm>
          <a:prstGeom prst="rect">
            <a:avLst/>
          </a:prstGeom>
        </p:spPr>
      </p:pic>
      <p:sp>
        <p:nvSpPr>
          <p:cNvPr id="11" name="TextBox 10">
            <a:extLst>
              <a:ext uri="{FF2B5EF4-FFF2-40B4-BE49-F238E27FC236}">
                <a16:creationId xmlns:a16="http://schemas.microsoft.com/office/drawing/2014/main" id="{FB8AF2E1-9B38-44F3-A5D1-512E663C1B28}"/>
              </a:ext>
            </a:extLst>
          </p:cNvPr>
          <p:cNvSpPr txBox="1"/>
          <p:nvPr/>
        </p:nvSpPr>
        <p:spPr>
          <a:xfrm>
            <a:off x="5095875" y="3014742"/>
            <a:ext cx="6410324" cy="2585323"/>
          </a:xfrm>
          <a:prstGeom prst="rect">
            <a:avLst/>
          </a:prstGeom>
          <a:noFill/>
        </p:spPr>
        <p:txBody>
          <a:bodyPr wrap="square" rtlCol="0">
            <a:spAutoFit/>
          </a:bodyPr>
          <a:lstStyle/>
          <a:p>
            <a:pPr marL="285750" indent="-285750">
              <a:buFont typeface="Arial" panose="020B0604020202020204" pitchFamily="34" charset="0"/>
              <a:buChar char="•"/>
            </a:pPr>
            <a:r>
              <a:rPr lang="en-IN" dirty="0"/>
              <a:t>Sales and Per customer are highly correlated Product price</a:t>
            </a:r>
          </a:p>
          <a:p>
            <a:pPr marL="285750" indent="-285750">
              <a:buFont typeface="Arial" panose="020B0604020202020204" pitchFamily="34" charset="0"/>
              <a:buChar char="•"/>
            </a:pPr>
            <a:r>
              <a:rPr lang="en-IN" dirty="0"/>
              <a:t>Costly products are purchased in less quantity by an individual as order quantity is negatively correlated to the Price of the product</a:t>
            </a:r>
          </a:p>
          <a:p>
            <a:pPr marL="285750" indent="-285750">
              <a:buFont typeface="Arial" panose="020B0604020202020204" pitchFamily="34" charset="0"/>
              <a:buChar char="•"/>
            </a:pPr>
            <a:r>
              <a:rPr lang="en-IN" dirty="0"/>
              <a:t>Europe being the biggest market for the brand but it is not having any significant dominance displaying the global presence of the brand.</a:t>
            </a:r>
          </a:p>
          <a:p>
            <a:pPr marL="285750" indent="-285750">
              <a:buFont typeface="Arial" panose="020B0604020202020204" pitchFamily="34" charset="0"/>
              <a:buChar char="•"/>
            </a:pPr>
            <a:r>
              <a:rPr lang="en-IN" dirty="0"/>
              <a:t>When observed at a level deeper Western Europe and Central America are neck to neck in quantity sales.</a:t>
            </a:r>
          </a:p>
        </p:txBody>
      </p:sp>
      <p:pic>
        <p:nvPicPr>
          <p:cNvPr id="13" name="Picture 12">
            <a:extLst>
              <a:ext uri="{FF2B5EF4-FFF2-40B4-BE49-F238E27FC236}">
                <a16:creationId xmlns:a16="http://schemas.microsoft.com/office/drawing/2014/main" id="{6A0A9F03-329F-44F7-92A6-2CFA76D0BAB1}"/>
              </a:ext>
            </a:extLst>
          </p:cNvPr>
          <p:cNvPicPr>
            <a:picLocks noChangeAspect="1"/>
          </p:cNvPicPr>
          <p:nvPr/>
        </p:nvPicPr>
        <p:blipFill rotWithShape="1">
          <a:blip r:embed="rId4"/>
          <a:srcRect t="7246"/>
          <a:stretch/>
        </p:blipFill>
        <p:spPr>
          <a:xfrm>
            <a:off x="8991249" y="685798"/>
            <a:ext cx="2395889" cy="2328942"/>
          </a:xfrm>
          <a:prstGeom prst="rect">
            <a:avLst/>
          </a:prstGeom>
        </p:spPr>
      </p:pic>
      <p:sp>
        <p:nvSpPr>
          <p:cNvPr id="16" name="Rectangle 15">
            <a:extLst>
              <a:ext uri="{FF2B5EF4-FFF2-40B4-BE49-F238E27FC236}">
                <a16:creationId xmlns:a16="http://schemas.microsoft.com/office/drawing/2014/main" id="{C61CBB13-F607-45C4-ADF5-E08D9F083CA7}"/>
              </a:ext>
            </a:extLst>
          </p:cNvPr>
          <p:cNvSpPr/>
          <p:nvPr/>
        </p:nvSpPr>
        <p:spPr>
          <a:xfrm>
            <a:off x="5437671" y="231646"/>
            <a:ext cx="3141044"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Total Market Sales</a:t>
            </a:r>
          </a:p>
        </p:txBody>
      </p:sp>
      <p:sp>
        <p:nvSpPr>
          <p:cNvPr id="17" name="Rectangle 16">
            <a:extLst>
              <a:ext uri="{FF2B5EF4-FFF2-40B4-BE49-F238E27FC236}">
                <a16:creationId xmlns:a16="http://schemas.microsoft.com/office/drawing/2014/main" id="{64A2D233-14C5-44B7-AF24-36AFAFA72320}"/>
              </a:ext>
            </a:extLst>
          </p:cNvPr>
          <p:cNvSpPr/>
          <p:nvPr/>
        </p:nvSpPr>
        <p:spPr>
          <a:xfrm>
            <a:off x="8991249" y="231644"/>
            <a:ext cx="2245695"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Total Regional Sales</a:t>
            </a:r>
          </a:p>
        </p:txBody>
      </p:sp>
    </p:spTree>
    <p:extLst>
      <p:ext uri="{BB962C8B-B14F-4D97-AF65-F5344CB8AC3E}">
        <p14:creationId xmlns:p14="http://schemas.microsoft.com/office/powerpoint/2010/main" val="2194147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D4D10BD-C0F2-450C-B42D-D4C8CD6E07E8}"/>
              </a:ext>
            </a:extLst>
          </p:cNvPr>
          <p:cNvPicPr>
            <a:picLocks noChangeAspect="1"/>
          </p:cNvPicPr>
          <p:nvPr/>
        </p:nvPicPr>
        <p:blipFill>
          <a:blip r:embed="rId2"/>
          <a:stretch>
            <a:fillRect/>
          </a:stretch>
        </p:blipFill>
        <p:spPr>
          <a:xfrm>
            <a:off x="6645929" y="514158"/>
            <a:ext cx="4580782" cy="2410038"/>
          </a:xfrm>
          <a:prstGeom prst="rect">
            <a:avLst/>
          </a:prstGeom>
        </p:spPr>
      </p:pic>
      <p:pic>
        <p:nvPicPr>
          <p:cNvPr id="2050" name="Picture 2">
            <a:extLst>
              <a:ext uri="{FF2B5EF4-FFF2-40B4-BE49-F238E27FC236}">
                <a16:creationId xmlns:a16="http://schemas.microsoft.com/office/drawing/2014/main" id="{1505B8C3-7B38-4FD7-A3E0-5A3FE368B1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308"/>
          <a:stretch/>
        </p:blipFill>
        <p:spPr bwMode="auto">
          <a:xfrm>
            <a:off x="166216" y="617981"/>
            <a:ext cx="2666068" cy="230621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CD60EA0-EA98-47EE-9D09-A3AC397390A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308"/>
          <a:stretch/>
        </p:blipFill>
        <p:spPr bwMode="auto">
          <a:xfrm>
            <a:off x="3004543" y="617981"/>
            <a:ext cx="3020020" cy="230621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ACD802EE-1466-490E-B4E3-8D76E37E6EEB}"/>
              </a:ext>
            </a:extLst>
          </p:cNvPr>
          <p:cNvSpPr/>
          <p:nvPr/>
        </p:nvSpPr>
        <p:spPr>
          <a:xfrm>
            <a:off x="419515" y="142684"/>
            <a:ext cx="2159469"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Top Selling Products</a:t>
            </a:r>
          </a:p>
        </p:txBody>
      </p:sp>
      <p:sp>
        <p:nvSpPr>
          <p:cNvPr id="18" name="Rectangle 17">
            <a:extLst>
              <a:ext uri="{FF2B5EF4-FFF2-40B4-BE49-F238E27FC236}">
                <a16:creationId xmlns:a16="http://schemas.microsoft.com/office/drawing/2014/main" id="{ADF68C03-3D49-43F2-986F-D1EB7DAEA8F1}"/>
              </a:ext>
            </a:extLst>
          </p:cNvPr>
          <p:cNvSpPr/>
          <p:nvPr/>
        </p:nvSpPr>
        <p:spPr>
          <a:xfrm>
            <a:off x="3489609" y="142685"/>
            <a:ext cx="2245695"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Total Regional Sales</a:t>
            </a:r>
          </a:p>
        </p:txBody>
      </p:sp>
      <p:sp>
        <p:nvSpPr>
          <p:cNvPr id="19" name="Rectangle 18">
            <a:extLst>
              <a:ext uri="{FF2B5EF4-FFF2-40B4-BE49-F238E27FC236}">
                <a16:creationId xmlns:a16="http://schemas.microsoft.com/office/drawing/2014/main" id="{CEA8C225-A842-4777-9EDD-DECDA827771F}"/>
              </a:ext>
            </a:extLst>
          </p:cNvPr>
          <p:cNvSpPr/>
          <p:nvPr/>
        </p:nvSpPr>
        <p:spPr>
          <a:xfrm>
            <a:off x="7813472" y="142683"/>
            <a:ext cx="2245695"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Time- Sale Visual</a:t>
            </a:r>
          </a:p>
        </p:txBody>
      </p:sp>
      <p:sp>
        <p:nvSpPr>
          <p:cNvPr id="15" name="TextBox 14">
            <a:extLst>
              <a:ext uri="{FF2B5EF4-FFF2-40B4-BE49-F238E27FC236}">
                <a16:creationId xmlns:a16="http://schemas.microsoft.com/office/drawing/2014/main" id="{11FDCAE6-B2A3-4664-BB20-5005B045978E}"/>
              </a:ext>
            </a:extLst>
          </p:cNvPr>
          <p:cNvSpPr txBox="1"/>
          <p:nvPr/>
        </p:nvSpPr>
        <p:spPr>
          <a:xfrm>
            <a:off x="419515" y="3028017"/>
            <a:ext cx="10484705" cy="2585323"/>
          </a:xfrm>
          <a:prstGeom prst="rect">
            <a:avLst/>
          </a:prstGeom>
          <a:noFill/>
        </p:spPr>
        <p:txBody>
          <a:bodyPr wrap="square" rtlCol="0">
            <a:spAutoFit/>
          </a:bodyPr>
          <a:lstStyle/>
          <a:p>
            <a:r>
              <a:rPr lang="en-IN" dirty="0"/>
              <a:t>From the plots it can be observed that: </a:t>
            </a:r>
          </a:p>
          <a:p>
            <a:pPr marL="285750" indent="-285750">
              <a:buFont typeface="Arial" panose="020B0604020202020204" pitchFamily="34" charset="0"/>
              <a:buChar char="•"/>
            </a:pPr>
            <a:r>
              <a:rPr lang="en-IN" dirty="0"/>
              <a:t>Fishing products are sold and are having a product level dominance</a:t>
            </a:r>
          </a:p>
          <a:p>
            <a:pPr marL="285750" indent="-285750">
              <a:buFont typeface="Arial" panose="020B0604020202020204" pitchFamily="34" charset="0"/>
              <a:buChar char="•"/>
            </a:pPr>
            <a:r>
              <a:rPr lang="en-IN" dirty="0"/>
              <a:t>Computers are the costliest Products available followed by Gardening category products. And the ration between the price of the two categories is </a:t>
            </a:r>
            <a:r>
              <a:rPr lang="en-IN" dirty="0" err="1"/>
              <a:t>approx</a:t>
            </a:r>
            <a:r>
              <a:rPr lang="en-IN" dirty="0"/>
              <a:t> 3:1</a:t>
            </a:r>
          </a:p>
          <a:p>
            <a:pPr marL="285750" indent="-285750">
              <a:buFont typeface="Arial" panose="020B0604020202020204" pitchFamily="34" charset="0"/>
              <a:buChar char="•"/>
            </a:pPr>
            <a:r>
              <a:rPr lang="en-IN" dirty="0"/>
              <a:t>There have been a steady increase in sales from year 2015 to 2017 and since the data is not for complete year of 2018 it shows a sudden dip in the average sales for that year</a:t>
            </a:r>
          </a:p>
          <a:p>
            <a:pPr marL="285750" indent="-285750">
              <a:buFont typeface="Arial" panose="020B0604020202020204" pitchFamily="34" charset="0"/>
              <a:buChar char="•"/>
            </a:pPr>
            <a:r>
              <a:rPr lang="en-IN" dirty="0"/>
              <a:t>On checking the order dates, it was found that on the Tuesdays the sales are the least while Saturdays attract most sales.</a:t>
            </a:r>
          </a:p>
          <a:p>
            <a:pPr marL="285750" indent="-285750">
              <a:buFont typeface="Arial" panose="020B0604020202020204" pitchFamily="34" charset="0"/>
              <a:buChar char="•"/>
            </a:pPr>
            <a:r>
              <a:rPr lang="en-IN" dirty="0"/>
              <a:t>The month of October is the most engaging month in a year while the start of the years are low sales months.</a:t>
            </a:r>
          </a:p>
        </p:txBody>
      </p:sp>
    </p:spTree>
    <p:extLst>
      <p:ext uri="{BB962C8B-B14F-4D97-AF65-F5344CB8AC3E}">
        <p14:creationId xmlns:p14="http://schemas.microsoft.com/office/powerpoint/2010/main" val="1501130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BBF45-96E8-4181-9CEB-F6FAD6D92D4F}"/>
              </a:ext>
            </a:extLst>
          </p:cNvPr>
          <p:cNvSpPr>
            <a:spLocks noGrp="1"/>
          </p:cNvSpPr>
          <p:nvPr>
            <p:ph type="title"/>
          </p:nvPr>
        </p:nvSpPr>
        <p:spPr>
          <a:xfrm>
            <a:off x="567691" y="502920"/>
            <a:ext cx="7105649" cy="1151965"/>
          </a:xfrm>
        </p:spPr>
        <p:txBody>
          <a:bodyPr>
            <a:normAutofit fontScale="90000"/>
          </a:bodyPr>
          <a:lstStyle/>
          <a:p>
            <a:r>
              <a:rPr lang="en-IN" b="1" dirty="0"/>
              <a:t>Expected Shipment time Estimation</a:t>
            </a:r>
          </a:p>
        </p:txBody>
      </p:sp>
      <p:sp>
        <p:nvSpPr>
          <p:cNvPr id="3" name="Content Placeholder 2">
            <a:extLst>
              <a:ext uri="{FF2B5EF4-FFF2-40B4-BE49-F238E27FC236}">
                <a16:creationId xmlns:a16="http://schemas.microsoft.com/office/drawing/2014/main" id="{F9733782-EE51-4402-AF66-9DE0F668526A}"/>
              </a:ext>
            </a:extLst>
          </p:cNvPr>
          <p:cNvSpPr>
            <a:spLocks noGrp="1"/>
          </p:cNvSpPr>
          <p:nvPr>
            <p:ph idx="1"/>
          </p:nvPr>
        </p:nvSpPr>
        <p:spPr>
          <a:xfrm>
            <a:off x="567690" y="1956335"/>
            <a:ext cx="7105649" cy="1472665"/>
          </a:xfrm>
        </p:spPr>
        <p:txBody>
          <a:bodyPr>
            <a:normAutofit/>
          </a:bodyPr>
          <a:lstStyle/>
          <a:p>
            <a:pPr algn="just"/>
            <a:r>
              <a:rPr lang="en-IN" sz="1800" cap="none" dirty="0"/>
              <a:t>This analysis is done to help the company understand which products are late for delivery and to help them understand how should they plan the time taken for shipment of any product.</a:t>
            </a:r>
          </a:p>
        </p:txBody>
      </p:sp>
      <p:pic>
        <p:nvPicPr>
          <p:cNvPr id="3074" name="Picture 2">
            <a:extLst>
              <a:ext uri="{FF2B5EF4-FFF2-40B4-BE49-F238E27FC236}">
                <a16:creationId xmlns:a16="http://schemas.microsoft.com/office/drawing/2014/main" id="{72EDD2C5-086C-4BB2-B950-C037D0016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5660" y="251859"/>
            <a:ext cx="3636052" cy="296401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752934C9-A0E7-4CC2-B75E-27AF953433E5}"/>
              </a:ext>
            </a:extLst>
          </p:cNvPr>
          <p:cNvSpPr txBox="1">
            <a:spLocks/>
          </p:cNvSpPr>
          <p:nvPr/>
        </p:nvSpPr>
        <p:spPr>
          <a:xfrm>
            <a:off x="567690" y="3124238"/>
            <a:ext cx="10396883" cy="1786090"/>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lgn="just"/>
            <a:r>
              <a:rPr lang="en-IN" sz="1800" cap="none" dirty="0"/>
              <a:t>It can be assumed that a longer expected shipment time will be fine with the customers but the product being delivered late can impact the brand image.</a:t>
            </a:r>
          </a:p>
          <a:p>
            <a:pPr algn="just"/>
            <a:r>
              <a:rPr lang="en-IN" sz="1800" cap="none" dirty="0"/>
              <a:t>Firstly, it was found that there are 9 categories which are having most late deliveries from which cleats, footwears, apparels stands at the top. </a:t>
            </a:r>
          </a:p>
        </p:txBody>
      </p:sp>
    </p:spTree>
    <p:extLst>
      <p:ext uri="{BB962C8B-B14F-4D97-AF65-F5344CB8AC3E}">
        <p14:creationId xmlns:p14="http://schemas.microsoft.com/office/powerpoint/2010/main" val="3845738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73FEB-51D3-43CC-9D0F-18CC3E816002}"/>
              </a:ext>
            </a:extLst>
          </p:cNvPr>
          <p:cNvSpPr>
            <a:spLocks noGrp="1"/>
          </p:cNvSpPr>
          <p:nvPr>
            <p:ph idx="1"/>
          </p:nvPr>
        </p:nvSpPr>
        <p:spPr>
          <a:xfrm>
            <a:off x="427923" y="410188"/>
            <a:ext cx="6614160" cy="4928616"/>
          </a:xfrm>
        </p:spPr>
        <p:txBody>
          <a:bodyPr>
            <a:normAutofit/>
          </a:bodyPr>
          <a:lstStyle/>
          <a:p>
            <a:pPr marL="0" indent="0">
              <a:buNone/>
            </a:pPr>
            <a:r>
              <a:rPr lang="en-IN" sz="1900" cap="none" dirty="0"/>
              <a:t>This problem can be because of two reasons</a:t>
            </a:r>
          </a:p>
          <a:p>
            <a:r>
              <a:rPr lang="en-IN" sz="1600" cap="none" dirty="0"/>
              <a:t>Product schedule planning is not done properly</a:t>
            </a:r>
          </a:p>
          <a:p>
            <a:r>
              <a:rPr lang="en-IN" sz="1600" cap="none" dirty="0"/>
              <a:t>There is problem in the product management system which leads to late delivery</a:t>
            </a:r>
            <a:endParaRPr lang="en-IN" sz="1800" cap="none" dirty="0"/>
          </a:p>
          <a:p>
            <a:pPr marL="0" indent="0">
              <a:buNone/>
            </a:pPr>
            <a:r>
              <a:rPr lang="en-IN" sz="1800" cap="none" dirty="0"/>
              <a:t>For the later problem more data is required hence we will be looking at the first problem</a:t>
            </a:r>
          </a:p>
          <a:p>
            <a:pPr marL="0" indent="0">
              <a:buNone/>
            </a:pPr>
            <a:r>
              <a:rPr lang="en-IN" sz="1800" cap="none" dirty="0"/>
              <a:t>We created a decision tree model to train on the data </a:t>
            </a:r>
            <a:r>
              <a:rPr lang="en-US" sz="1800" cap="none" dirty="0"/>
              <a:t>classifier to classify orders with high probability of late delivery (late delivery risk analyzer)</a:t>
            </a:r>
            <a:r>
              <a:rPr lang="en-IN" sz="1800" cap="none" dirty="0"/>
              <a:t> hence using it to estimate the delivery time of the product so as it do not result in late delivery.</a:t>
            </a:r>
          </a:p>
          <a:p>
            <a:pPr marL="0" indent="0">
              <a:buNone/>
            </a:pPr>
            <a:r>
              <a:rPr lang="en-IN" sz="1800" cap="none" dirty="0"/>
              <a:t>The model is trained and tested by splitting the dataset into ratio of 80:20 and the output of the model is presented in the image.</a:t>
            </a:r>
          </a:p>
        </p:txBody>
      </p:sp>
      <p:pic>
        <p:nvPicPr>
          <p:cNvPr id="4" name="Picture 3">
            <a:extLst>
              <a:ext uri="{FF2B5EF4-FFF2-40B4-BE49-F238E27FC236}">
                <a16:creationId xmlns:a16="http://schemas.microsoft.com/office/drawing/2014/main" id="{737856B9-F52F-4D53-A618-808EABC06B10}"/>
              </a:ext>
            </a:extLst>
          </p:cNvPr>
          <p:cNvPicPr>
            <a:picLocks noChangeAspect="1"/>
          </p:cNvPicPr>
          <p:nvPr/>
        </p:nvPicPr>
        <p:blipFill>
          <a:blip r:embed="rId2"/>
          <a:stretch>
            <a:fillRect/>
          </a:stretch>
        </p:blipFill>
        <p:spPr>
          <a:xfrm>
            <a:off x="7124407" y="803612"/>
            <a:ext cx="4374172" cy="4141768"/>
          </a:xfrm>
          <a:prstGeom prst="rect">
            <a:avLst/>
          </a:prstGeom>
        </p:spPr>
      </p:pic>
      <p:sp>
        <p:nvSpPr>
          <p:cNvPr id="6" name="Rectangle 5">
            <a:extLst>
              <a:ext uri="{FF2B5EF4-FFF2-40B4-BE49-F238E27FC236}">
                <a16:creationId xmlns:a16="http://schemas.microsoft.com/office/drawing/2014/main" id="{BCE78A48-EA0B-4F13-B8EC-AE1A01F09240}"/>
              </a:ext>
            </a:extLst>
          </p:cNvPr>
          <p:cNvSpPr/>
          <p:nvPr/>
        </p:nvSpPr>
        <p:spPr>
          <a:xfrm>
            <a:off x="7546701" y="410188"/>
            <a:ext cx="3529584" cy="376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Decision Tree Model Output</a:t>
            </a:r>
          </a:p>
        </p:txBody>
      </p:sp>
    </p:spTree>
    <p:extLst>
      <p:ext uri="{BB962C8B-B14F-4D97-AF65-F5344CB8AC3E}">
        <p14:creationId xmlns:p14="http://schemas.microsoft.com/office/powerpoint/2010/main" val="3906628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5673-BB89-4EE1-8768-8A0B77FF4BA4}"/>
              </a:ext>
            </a:extLst>
          </p:cNvPr>
          <p:cNvSpPr>
            <a:spLocks noGrp="1"/>
          </p:cNvSpPr>
          <p:nvPr>
            <p:ph type="title"/>
          </p:nvPr>
        </p:nvSpPr>
        <p:spPr/>
        <p:txBody>
          <a:bodyPr/>
          <a:lstStyle/>
          <a:p>
            <a:r>
              <a:rPr lang="en-IN" b="1" dirty="0"/>
              <a:t>ABC Analysis</a:t>
            </a:r>
          </a:p>
        </p:txBody>
      </p:sp>
      <p:sp>
        <p:nvSpPr>
          <p:cNvPr id="10" name="Content Placeholder 9">
            <a:extLst>
              <a:ext uri="{FF2B5EF4-FFF2-40B4-BE49-F238E27FC236}">
                <a16:creationId xmlns:a16="http://schemas.microsoft.com/office/drawing/2014/main" id="{B8621BE5-A6AB-47BA-815A-64A4B37AE1CD}"/>
              </a:ext>
            </a:extLst>
          </p:cNvPr>
          <p:cNvSpPr>
            <a:spLocks noGrp="1"/>
          </p:cNvSpPr>
          <p:nvPr>
            <p:ph sz="quarter" idx="13"/>
          </p:nvPr>
        </p:nvSpPr>
        <p:spPr>
          <a:xfrm>
            <a:off x="6376259" y="274320"/>
            <a:ext cx="5129940" cy="4261103"/>
          </a:xfrm>
        </p:spPr>
        <p:txBody>
          <a:bodyPr>
            <a:normAutofit lnSpcReduction="10000"/>
          </a:bodyPr>
          <a:lstStyle/>
          <a:p>
            <a:pPr marL="285750" indent="-285750" algn="just"/>
            <a:r>
              <a:rPr lang="en-US" sz="1600" cap="none" dirty="0">
                <a:latin typeface="+mj-lt"/>
              </a:rPr>
              <a:t>We can see that 6 products(class A) contribute to 75% of the total revenue. They are critical for the store, and we should provide a high service level for them. We should have safety stock for them and never be out of stock for these products.</a:t>
            </a:r>
          </a:p>
          <a:p>
            <a:pPr marL="285750" indent="-285750" algn="just"/>
            <a:r>
              <a:rPr lang="en-US" sz="1600" cap="none" dirty="0">
                <a:latin typeface="+mj-lt"/>
              </a:rPr>
              <a:t>B category products here contribute to around 20% of revenue. They are also important to the business. We should have them in stock, and have a procedure in place to order them.</a:t>
            </a:r>
          </a:p>
          <a:p>
            <a:pPr marL="285750" indent="-285750" algn="just"/>
            <a:r>
              <a:rPr lang="en-US" sz="1600" cap="none" dirty="0">
                <a:latin typeface="+mj-lt"/>
              </a:rPr>
              <a:t>Inventory of class c products should be minimum as they generate the least revenue. There are 95 products in class C and if we have inventory of such products more than is needed, a lot of stocking space will be utilized also a lot of capital will get blocked.</a:t>
            </a:r>
            <a:endParaRPr lang="en-IN" sz="1600" cap="none" dirty="0">
              <a:latin typeface="+mj-lt"/>
            </a:endParaRPr>
          </a:p>
        </p:txBody>
      </p:sp>
      <p:pic>
        <p:nvPicPr>
          <p:cNvPr id="6" name="Picture 5">
            <a:extLst>
              <a:ext uri="{FF2B5EF4-FFF2-40B4-BE49-F238E27FC236}">
                <a16:creationId xmlns:a16="http://schemas.microsoft.com/office/drawing/2014/main" id="{BE06E29B-D3AF-480B-9D4F-F02C4018FD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56" y="1837765"/>
            <a:ext cx="5934455" cy="3430522"/>
          </a:xfrm>
          <a:prstGeom prst="rect">
            <a:avLst/>
          </a:prstGeom>
          <a:ln>
            <a:solidFill>
              <a:schemeClr val="tx1"/>
            </a:solidFill>
          </a:ln>
        </p:spPr>
      </p:pic>
      <p:pic>
        <p:nvPicPr>
          <p:cNvPr id="9" name="Picture 8">
            <a:extLst>
              <a:ext uri="{FF2B5EF4-FFF2-40B4-BE49-F238E27FC236}">
                <a16:creationId xmlns:a16="http://schemas.microsoft.com/office/drawing/2014/main" id="{47B88DA3-FF62-47EF-8164-0D4E3C1696EF}"/>
              </a:ext>
            </a:extLst>
          </p:cNvPr>
          <p:cNvPicPr>
            <a:picLocks noChangeAspect="1"/>
          </p:cNvPicPr>
          <p:nvPr/>
        </p:nvPicPr>
        <p:blipFill>
          <a:blip r:embed="rId3"/>
          <a:stretch>
            <a:fillRect/>
          </a:stretch>
        </p:blipFill>
        <p:spPr>
          <a:xfrm>
            <a:off x="7694489" y="4603981"/>
            <a:ext cx="2493480" cy="853514"/>
          </a:xfrm>
          <a:prstGeom prst="rect">
            <a:avLst/>
          </a:prstGeom>
        </p:spPr>
      </p:pic>
    </p:spTree>
    <p:extLst>
      <p:ext uri="{BB962C8B-B14F-4D97-AF65-F5344CB8AC3E}">
        <p14:creationId xmlns:p14="http://schemas.microsoft.com/office/powerpoint/2010/main" val="50741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A94447-E929-4706-B9AD-490F8E8DFED4}"/>
              </a:ext>
            </a:extLst>
          </p:cNvPr>
          <p:cNvSpPr>
            <a:spLocks noGrp="1"/>
          </p:cNvSpPr>
          <p:nvPr>
            <p:ph type="title"/>
          </p:nvPr>
        </p:nvSpPr>
        <p:spPr>
          <a:xfrm>
            <a:off x="731521" y="100585"/>
            <a:ext cx="10396882" cy="1124712"/>
          </a:xfrm>
        </p:spPr>
        <p:txBody>
          <a:bodyPr>
            <a:noAutofit/>
          </a:bodyPr>
          <a:lstStyle/>
          <a:p>
            <a:pPr algn="ctr"/>
            <a:r>
              <a:rPr lang="en-US" sz="4000" b="1" dirty="0">
                <a:latin typeface="+mn-lt"/>
              </a:rPr>
              <a:t>Segmentation of A category products in top 5 cities</a:t>
            </a:r>
            <a:endParaRPr lang="en-IN" sz="4000" b="1" dirty="0">
              <a:latin typeface="+mn-lt"/>
            </a:endParaRPr>
          </a:p>
        </p:txBody>
      </p:sp>
      <p:pic>
        <p:nvPicPr>
          <p:cNvPr id="5" name="Content Placeholder 8">
            <a:extLst>
              <a:ext uri="{FF2B5EF4-FFF2-40B4-BE49-F238E27FC236}">
                <a16:creationId xmlns:a16="http://schemas.microsoft.com/office/drawing/2014/main" id="{D75EE27D-0F3A-4491-B4C5-3D621310D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99" y="1225297"/>
            <a:ext cx="10709701" cy="2570594"/>
          </a:xfrm>
          <a:prstGeom prst="rect">
            <a:avLst/>
          </a:prstGeom>
        </p:spPr>
      </p:pic>
      <p:pic>
        <p:nvPicPr>
          <p:cNvPr id="6" name="Picture 5">
            <a:extLst>
              <a:ext uri="{FF2B5EF4-FFF2-40B4-BE49-F238E27FC236}">
                <a16:creationId xmlns:a16="http://schemas.microsoft.com/office/drawing/2014/main" id="{6DD90760-149F-4367-9C26-DBAE03345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481" y="3795891"/>
            <a:ext cx="6778961" cy="2308994"/>
          </a:xfrm>
          <a:prstGeom prst="rect">
            <a:avLst/>
          </a:prstGeom>
        </p:spPr>
      </p:pic>
    </p:spTree>
    <p:extLst>
      <p:ext uri="{BB962C8B-B14F-4D97-AF65-F5344CB8AC3E}">
        <p14:creationId xmlns:p14="http://schemas.microsoft.com/office/powerpoint/2010/main" val="13909432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Custom 1">
      <a:majorFont>
        <a:latin typeface="Times New Roman"/>
        <a:ea typeface=""/>
        <a:cs typeface=""/>
      </a:majorFont>
      <a:minorFont>
        <a:latin typeface="Times New Roman"/>
        <a:ea typeface=""/>
        <a:cs typeface=""/>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239</TotalTime>
  <Words>803</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Wingdings</vt:lpstr>
      <vt:lpstr>Main Event</vt:lpstr>
      <vt:lpstr>Supply chain Analytics Assignment</vt:lpstr>
      <vt:lpstr>PowerPoint Presentation</vt:lpstr>
      <vt:lpstr>About Data</vt:lpstr>
      <vt:lpstr>Exploratory Data Analysis</vt:lpstr>
      <vt:lpstr>PowerPoint Presentation</vt:lpstr>
      <vt:lpstr>Expected Shipment time Estimation</vt:lpstr>
      <vt:lpstr>PowerPoint Presentation</vt:lpstr>
      <vt:lpstr>ABC Analysis</vt:lpstr>
      <vt:lpstr>Segmentation of A category products in top 5 cities</vt:lpstr>
      <vt:lpstr>Segmentation of B category products in top 5 cities</vt:lpstr>
      <vt:lpstr>Segmentation of A category products in top 5 cities</vt:lpstr>
      <vt:lpstr>Post analysis action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Abeer Pareek (BDA 21-23)</dc:creator>
  <cp:lastModifiedBy>Abeer Pareek (BDA 21-23)</cp:lastModifiedBy>
  <cp:revision>26</cp:revision>
  <dcterms:created xsi:type="dcterms:W3CDTF">2022-11-17T13:16:02Z</dcterms:created>
  <dcterms:modified xsi:type="dcterms:W3CDTF">2023-07-18T11:20:29Z</dcterms:modified>
</cp:coreProperties>
</file>