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4f29c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94f29c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4f29c5c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94f29c5c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94f29c5c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994f29c5c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94f29c5c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994f29c5c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94f29c5c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994f29c5c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4f29c5c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994f29c5c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4f29c5c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94f29c5c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94f29c5c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94f29c5c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4f29c5c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994f29c5c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4f29c5c0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994f29c5c0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94f29c5c0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994f29c5c0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f29c5c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94f29c5c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4f29c5c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994f29c5c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94f29c5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994f29c5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4f29c5c0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994f29c5c0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94f29c5c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994f29c5c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4f29c5c0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994f29c5c0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94f29c5c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994f29c5c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4f29c5c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994f29c5c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94f29c5c0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994f29c5c0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4f29c5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994f29c5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4f29c5c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994f29c5c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4f29c5c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994f29c5c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4f29c5c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994f29c5c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4f29c5c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994f29c5c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94f29c5c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94f29c5c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94f29c5c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94f29c5c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94f29c5c0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994f29c5c0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hyperlink" Target="https://www.r-graph-gallery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hyperlink" Target="https://www.r-graph-gallery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hyperlink" Target="https://www.r-graph-gallery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lichess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-graph-gallery.com/base-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studio-pubs-static.s3.amazonaws.com/84527_6b8334fd3d9348579681b24d156e7e9d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po.anaconda.com/pkgs/r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atamentor.io/r-programming/vector/" TargetMode="External"/><Relationship Id="rId4" Type="http://schemas.openxmlformats.org/officeDocument/2006/relationships/hyperlink" Target="https://www.ncbi.nlm.nih.gov/pmc/articles/PMC4728800/" TargetMode="External"/><Relationship Id="rId9" Type="http://schemas.openxmlformats.org/officeDocument/2006/relationships/hyperlink" Target="https://scripps.zoom.us/j/94470125565?pwd=clROZnB6UWtjK1dNTnlwTER0cmdZdz09" TargetMode="External"/><Relationship Id="rId5" Type="http://schemas.openxmlformats.org/officeDocument/2006/relationships/hyperlink" Target="https://www.r-bloggers.com/2018/09/r-code-best-practices/" TargetMode="External"/><Relationship Id="rId6" Type="http://schemas.openxmlformats.org/officeDocument/2006/relationships/hyperlink" Target="https://adv-r.hadley.nz/names-values.html" TargetMode="External"/><Relationship Id="rId7" Type="http://schemas.openxmlformats.org/officeDocument/2006/relationships/hyperlink" Target="https://swcarpentry.github.io/r-novice-inflammation/06-best-practices-R/" TargetMode="External"/><Relationship Id="rId8" Type="http://schemas.openxmlformats.org/officeDocument/2006/relationships/hyperlink" Target="https://rstudio.com/resources/cheatsheet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zone.com/articles/is-your-code-dry-or-we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zone.com/articles/is-your-code-dry-or-wet" TargetMode="External"/><Relationship Id="rId4" Type="http://schemas.openxmlformats.org/officeDocument/2006/relationships/hyperlink" Target="https://www.go-fair.org/fair-principle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zone.com/articles/is-your-code-dry-or-wet" TargetMode="External"/><Relationship Id="rId4" Type="http://schemas.openxmlformats.org/officeDocument/2006/relationships/hyperlink" Target="https://www.go-fair.org/fair-principles/" TargetMode="External"/><Relationship Id="rId5" Type="http://schemas.openxmlformats.org/officeDocument/2006/relationships/hyperlink" Target="https://nicercode.github.io/blog/2013-07-09-figure-function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zone.com/articles/is-your-code-dry-or-wet" TargetMode="External"/><Relationship Id="rId4" Type="http://schemas.openxmlformats.org/officeDocument/2006/relationships/hyperlink" Target="https://www.go-fair.org/fair-principles/" TargetMode="External"/><Relationship Id="rId5" Type="http://schemas.openxmlformats.org/officeDocument/2006/relationships/hyperlink" Target="https://nicercode.github.io/blog/2013-07-09-figure-functions/" TargetMode="External"/><Relationship Id="rId6" Type="http://schemas.openxmlformats.org/officeDocument/2006/relationships/hyperlink" Target="https://blog.usejournal.com/how-to-write-pseudocode-a-beginners-guide-2995624269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abahzero.github.io/dataviz/workshop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abahzero.github.io/dataviz/workshop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abahzero.github.io/dataviz/workshop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abahzero.github.io/dataviz/workshop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abahzero.github.io/dataviz/worksh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A4.ba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Plotting 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2"/>
                </a:solidFill>
              </a:rPr>
              <a:t>Credit: Karthik Gangavarapu and Huitian Dao</a:t>
            </a:r>
            <a:endParaRPr b="1" i="0" sz="2400" u="none" cap="none" strike="noStrike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Not</a:t>
            </a:r>
            <a:r>
              <a:rPr lang="en" sz="1400"/>
              <a:t> a substitute for statistics, but </a:t>
            </a:r>
            <a:r>
              <a:rPr i="1" lang="en" sz="1400"/>
              <a:t>can </a:t>
            </a:r>
            <a:r>
              <a:rPr lang="en" sz="1400"/>
              <a:t>(and often should) include statistics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Appropriately reflects the question you want explored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What figure(s) makes the most sense?</a:t>
            </a:r>
            <a:endParaRPr>
              <a:highlight>
                <a:srgbClr val="FFE599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https://www.r-graph-gallery.com/</a:t>
            </a:r>
            <a:r>
              <a:rPr lang="en" sz="1400"/>
              <a:t> 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Not</a:t>
            </a:r>
            <a:r>
              <a:rPr lang="en" sz="1400"/>
              <a:t> a substitute for statistics, but </a:t>
            </a:r>
            <a:r>
              <a:rPr i="1" lang="en" sz="1400"/>
              <a:t>can </a:t>
            </a:r>
            <a:r>
              <a:rPr lang="en" sz="1400"/>
              <a:t>(and often should) include statistics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Appropriately reflects the question you want explored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figure(s) makes the most sense?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https://www.r-graph-gallery.com/</a:t>
            </a:r>
            <a:r>
              <a:rPr lang="en" sz="1400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“A good paper tells a story through its figures”</a:t>
            </a:r>
            <a:endParaRPr>
              <a:highlight>
                <a:srgbClr val="FFE599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figure should answer a fundamental sub-question of your</a:t>
            </a:r>
            <a:br>
              <a:rPr lang="en"/>
            </a:br>
            <a:r>
              <a:rPr lang="en"/>
              <a:t>overarching scientific question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6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Not</a:t>
            </a:r>
            <a:r>
              <a:rPr lang="en" sz="1400"/>
              <a:t> a substitute for statistics, but </a:t>
            </a:r>
            <a:r>
              <a:rPr i="1" lang="en" sz="1400"/>
              <a:t>can </a:t>
            </a:r>
            <a:r>
              <a:rPr lang="en" sz="1400"/>
              <a:t>(and often should) include statistics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Appropriately reflects the question you want explored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figure(s) makes the most sense?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https://www.r-graph-gallery.com/</a:t>
            </a:r>
            <a:r>
              <a:rPr lang="en" sz="1400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 good paper tells a story through its figures”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figure should answer a fundamental sub-question of your</a:t>
            </a:r>
            <a:br>
              <a:rPr lang="en"/>
            </a:br>
            <a:r>
              <a:rPr lang="en"/>
              <a:t>overarching scientific question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Always</a:t>
            </a:r>
            <a:r>
              <a:rPr lang="en" sz="1400"/>
              <a:t> ask for feedback (peer review, friends, family)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Does the figure relay the results as you intended them to be perceived?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 in Base R 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28425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 txBox="1"/>
          <p:nvPr>
            <p:ph type="title"/>
          </p:nvPr>
        </p:nvSpPr>
        <p:spPr>
          <a:xfrm>
            <a:off x="667950" y="305930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What is Base R?</a:t>
            </a:r>
            <a:r>
              <a:rPr b="1" lang="en" sz="2600"/>
              <a:t> </a:t>
            </a:r>
            <a:br>
              <a:rPr b="1" lang="en" sz="2600"/>
            </a:b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What we installed as R kernel on Jupyter (notebook and hub)</a:t>
            </a:r>
            <a:br>
              <a:rPr lang="en" sz="1600"/>
            </a:br>
            <a:r>
              <a:rPr lang="en" sz="1600"/>
              <a:t>R programming as-is (no other installations)</a:t>
            </a:r>
            <a:br>
              <a:rPr lang="en" sz="1600"/>
            </a:br>
            <a:r>
              <a:rPr lang="en" sz="1600"/>
              <a:t>I’m not sure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04" name="Google Shape;20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 in Base R 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 rotWithShape="1">
          <a:blip r:embed="rId3">
            <a:alphaModFix/>
          </a:blip>
          <a:srcRect b="21155" l="0" r="0" t="21945"/>
          <a:stretch/>
        </p:blipFill>
        <p:spPr>
          <a:xfrm>
            <a:off x="1286100" y="991375"/>
            <a:ext cx="6571800" cy="3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/>
          <p:nvPr>
            <p:ph type="title"/>
          </p:nvPr>
        </p:nvSpPr>
        <p:spPr>
          <a:xfrm>
            <a:off x="153150" y="453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https://lichess.org/</a:t>
            </a:r>
            <a:r>
              <a:rPr lang="en" sz="1600"/>
              <a:t> </a:t>
            </a:r>
            <a:endParaRPr sz="1600"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games.csv </a:t>
            </a:r>
            <a:r>
              <a:rPr lang="en">
                <a:solidFill>
                  <a:srgbClr val="000000"/>
                </a:solidFill>
              </a:rPr>
              <a:t>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18" name="Google Shape;218;p4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data?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Labeling: What does the file refer to?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*why bash is useful (awk)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File contents (ie dataframe size)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107650" y="4663225"/>
            <a:ext cx="491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https://www.r-graph-gallery.com/base-R.html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Base R first &gt; directly ie tidyverse and ggplot2?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1"/>
          <p:cNvSpPr txBox="1"/>
          <p:nvPr/>
        </p:nvSpPr>
        <p:spPr>
          <a:xfrm>
            <a:off x="100875" y="4663225"/>
            <a:ext cx="80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https://rstudio-pubs-static.s3.amazonaws.com/84527_6b8334fd3d9348579681b24d156e7e9d.html</a:t>
            </a:r>
            <a:r>
              <a:rPr lang="en"/>
              <a:t> 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x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28425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667950" y="313495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What are tidyverse and ggplot2?</a:t>
            </a:r>
            <a:br>
              <a:rPr b="1" lang="en" sz="2600"/>
            </a:br>
            <a:r>
              <a:rPr lang="en" sz="2200"/>
              <a:t>(two are true, select all that apply)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Packages that enhance Base R data manipulation and plotting (respectively)</a:t>
            </a:r>
            <a:br>
              <a:rPr lang="en" sz="1600"/>
            </a:br>
            <a:r>
              <a:rPr lang="en" sz="1600"/>
              <a:t>Packages that enhance Base R plotting and data manipulation (respectively)</a:t>
            </a:r>
            <a:br>
              <a:rPr lang="en" sz="1600"/>
            </a:br>
            <a:r>
              <a:rPr lang="en" sz="1600"/>
              <a:t>They’re included as part of Base 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They’re included as part of our r-essentials R kernel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36" name="Google Shape;2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2"/>
          <p:cNvSpPr txBox="1"/>
          <p:nvPr/>
        </p:nvSpPr>
        <p:spPr>
          <a:xfrm>
            <a:off x="126075" y="4754400"/>
            <a:ext cx="554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https://repo.anaconda.com/pkgs/r/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Package version (and R version) matters - demo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693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More details</a:t>
            </a:r>
            <a:r>
              <a:rPr lang="en" sz="1400"/>
              <a:t> on elements, vectors, and lists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RNA-Seq analysis practices (ie labeling)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Conesa and Madrigal et al. 2016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Practices for labeling code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https://www.r-bloggers.com/2018/09/r-code-best-practices/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https://adv-r.hadley.nz/names-values.html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https://swcarpentry.github.io/r-novice-inflammation/06-best-practices-R/</a:t>
            </a:r>
            <a:r>
              <a:rPr lang="en"/>
              <a:t> (from HW3)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Various programming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cheatsheets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rgbClr val="3C78D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1400">
                <a:solidFill>
                  <a:srgbClr val="3C78D8"/>
                </a:solidFill>
              </a:rPr>
              <a:t> </a:t>
            </a:r>
            <a:r>
              <a:rPr lang="en" sz="1400"/>
              <a:t>(self-organized) for any time</a:t>
            </a:r>
            <a:br>
              <a:rPr lang="en" sz="1400"/>
            </a:br>
            <a:r>
              <a:rPr lang="en" sz="1400"/>
              <a:t>	Meeting ID: 944 7012 5565</a:t>
            </a:r>
            <a:br>
              <a:rPr lang="en" sz="1400"/>
            </a:br>
            <a:r>
              <a:rPr lang="en" sz="1400"/>
              <a:t> 	Passcode: AbcbStudy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A4.ba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Think-Pair-Share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50" name="Google Shape;2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4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A4.bb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257" name="Google Shape;257;p4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63" name="Google Shape;26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69" name="Google Shape;26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Reduces repetition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DRY &gt; WET code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76" name="Google Shape;27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Reduces repetition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DRY &gt; WET code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Reproducible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FAIR principles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Reduces repetition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DRY &gt; WET code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Reproducible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FAIR principles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A function</a:t>
            </a:r>
            <a:r>
              <a:rPr lang="en" sz="1400">
                <a:solidFill>
                  <a:srgbClr val="666666"/>
                </a:solidFill>
              </a:rPr>
              <a:t> or loop for multiple files and figures (again, saves time)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Write a script that creates two figures?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290" name="Google Shape;29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Reduces repetition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DRY &gt; WET code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Reproducible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FAIR principles</a:t>
            </a:r>
            <a:r>
              <a:rPr lang="en" sz="1400">
                <a:solidFill>
                  <a:srgbClr val="666666"/>
                </a:solidFill>
              </a:rPr>
              <a:t>)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A function</a:t>
            </a:r>
            <a:r>
              <a:rPr lang="en" sz="1400">
                <a:solidFill>
                  <a:srgbClr val="666666"/>
                </a:solidFill>
              </a:rPr>
              <a:t> or loop for multiple files and figures (again, saves time)</a:t>
            </a:r>
            <a:br>
              <a:rPr lang="en" sz="1400">
                <a:solidFill>
                  <a:srgbClr val="666666"/>
                </a:solidFill>
              </a:rPr>
            </a:br>
            <a:br>
              <a:rPr lang="en" sz="1400">
                <a:solidFill>
                  <a:srgbClr val="666666"/>
                </a:solidFill>
              </a:rPr>
            </a:b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Pseudocoding</a:t>
            </a:r>
            <a:r>
              <a:rPr lang="en" sz="1400">
                <a:solidFill>
                  <a:srgbClr val="666666"/>
                </a:solidFill>
              </a:rPr>
              <a:t> (demo)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1"/>
          <p:cNvSpPr txBox="1"/>
          <p:nvPr>
            <p:ph type="ctrTitle"/>
          </p:nvPr>
        </p:nvSpPr>
        <p:spPr>
          <a:xfrm>
            <a:off x="311708" y="1415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trike="sngStrike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trike="sngStrike"/>
            </a:br>
            <a:r>
              <a:rPr lang="en"/>
              <a:t>Open Q&amp;A</a:t>
            </a:r>
            <a:br>
              <a:rPr lang="en"/>
            </a:br>
            <a:r>
              <a:rPr lang="en"/>
              <a:t>on R</a:t>
            </a:r>
            <a:endParaRPr/>
          </a:p>
        </p:txBody>
      </p:sp>
      <p:sp>
        <p:nvSpPr>
          <p:cNvPr id="298" name="Google Shape;29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2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A4.bb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Individual </a:t>
            </a: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05" name="Google Shape;30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52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Plotting Informs Us About the Data</a:t>
            </a:r>
            <a:endParaRPr/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50" y="1018150"/>
            <a:ext cx="4536899" cy="37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Good... and Bad Examples</a:t>
            </a:r>
            <a:endParaRPr/>
          </a:p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is this bad?</a:t>
            </a:r>
            <a:endParaRPr/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5248900" y="469600"/>
            <a:ext cx="351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</a:t>
            </a:r>
            <a:br>
              <a:rPr lang="en" sz="1400"/>
            </a:br>
            <a:endParaRPr sz="1400"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75" y="1325770"/>
            <a:ext cx="4333349" cy="2674467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9"/>
          <p:cNvSpPr txBox="1"/>
          <p:nvPr/>
        </p:nvSpPr>
        <p:spPr>
          <a:xfrm>
            <a:off x="117500" y="4029307"/>
            <a:ext cx="44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© Claus O. Wilke </a:t>
            </a:r>
            <a:r>
              <a:rPr b="0" i="0" lang="en" sz="14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Fundamentals of Data Visualization</a:t>
            </a:r>
            <a:endParaRPr b="0" i="0" sz="14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is this better?</a:t>
            </a:r>
            <a:endParaRPr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75" y="1325770"/>
            <a:ext cx="4333349" cy="2674467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250" y="1325750"/>
            <a:ext cx="4333349" cy="26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/>
        </p:nvSpPr>
        <p:spPr>
          <a:xfrm>
            <a:off x="117500" y="4029307"/>
            <a:ext cx="44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© Claus O. Wilke </a:t>
            </a:r>
            <a:r>
              <a:rPr b="0" i="0" lang="en" sz="14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Fundamentals of Data Visualization</a:t>
            </a:r>
            <a:endParaRPr b="0" i="0" sz="14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What it is, and what it isn’t</a:t>
            </a:r>
            <a:endParaRPr/>
          </a:p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Visualization: </a:t>
            </a:r>
            <a:r>
              <a:rPr lang="en">
                <a:highlight>
                  <a:srgbClr val="FFE599"/>
                </a:highlight>
              </a:rPr>
              <a:t>What it is, and what it isn’t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3"/>
          <p:cNvSpPr txBox="1"/>
          <p:nvPr/>
        </p:nvSpPr>
        <p:spPr>
          <a:xfrm>
            <a:off x="117500" y="4663225"/>
            <a:ext cx="57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https://sabahzero.github.io/dataviz/workshops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76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Informs you on the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>
                <a:highlight>
                  <a:srgbClr val="FFE599"/>
                </a:highlight>
              </a:rPr>
              <a:t>Not</a:t>
            </a:r>
            <a:r>
              <a:rPr lang="en" sz="1400"/>
              <a:t> a substitute for statistics, but </a:t>
            </a:r>
            <a:r>
              <a:rPr i="1" lang="en" sz="1400">
                <a:highlight>
                  <a:srgbClr val="FFE599"/>
                </a:highlight>
              </a:rPr>
              <a:t>can </a:t>
            </a:r>
            <a:r>
              <a:rPr lang="en" sz="1400">
                <a:highlight>
                  <a:srgbClr val="FFE599"/>
                </a:highlight>
              </a:rPr>
              <a:t>(and often should)</a:t>
            </a:r>
            <a:r>
              <a:rPr lang="en" sz="1400"/>
              <a:t> include statistics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