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0C56E3-24DC-4011-A273-BF8BDC87067E}">
  <a:tblStyle styleId="{760C56E3-24DC-4011-A273-BF8BDC8706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f9fd18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caf9fd1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af9fd18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af9fd18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af9fd18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caf9fd18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af9fd18b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9caf9fd18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af9fd18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af9fd18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af9fd18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caf9fd18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f9fd18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f9fd18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af9fd1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caf9fd1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af9fd1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caf9fd1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af9fd1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caf9fd1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caf9fd18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caf9fd18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caf9fd18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caf9fd18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af9fd18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caf9fd18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caf9fd18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caf9fd18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caf9fd18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9caf9fd18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af9fd18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9caf9fd18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caf9fd18b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9caf9fd18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af9fd18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9caf9fd18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50966fa0_4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50966fa0_4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50966fa0_4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50966fa0_4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950966fa0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950966fa0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950966fa0_4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950966fa0_4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af9fd18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af9fd18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50966fa0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50966fa0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950966fa0_4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950966fa0_4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950966fa0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950966fa0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950966fa0_4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950966fa0_4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950966fa0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950966fa0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950966fa0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950966fa0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950966fa0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950966fa0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50966fa0_4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50966fa0_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950966fa0_4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950966fa0_4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950966fa0_4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9950966fa0_4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af9fd18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af9fd18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950966fa0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950966fa0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950966fa0_4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950966fa0_4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950966fa0_4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950966fa0_4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950966fa0_4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950966fa0_4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caf9fd18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9caf9fd18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af9fd18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af9fd18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caf9fd18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caf9fd18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caf9fd18b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caf9fd18b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f9fd18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f9fd18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af9fd18b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af9fd18b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rdocumentation.org/packages/base/versions/3.6.2/topics/numeric#:~:text=Note%20on%20names,class%2C%20use%20%22numeric%22%20" TargetMode="External"/><Relationship Id="rId10" Type="http://schemas.openxmlformats.org/officeDocument/2006/relationships/hyperlink" Target="https://www.youtube.com/watch?v=g6iyEd6Q0Uk" TargetMode="External"/><Relationship Id="rId13" Type="http://schemas.openxmlformats.org/officeDocument/2006/relationships/hyperlink" Target="https://riptutorial.com/r/example/1221/printing-and-displaying-strings" TargetMode="External"/><Relationship Id="rId12" Type="http://schemas.openxmlformats.org/officeDocument/2006/relationships/hyperlink" Target="https://stackoverflow.com/questions/22235809/append-value-to-empty-vector-in-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datacamp.com/community/tutorials/r-or-python-for-data-analysis" TargetMode="External"/><Relationship Id="rId4" Type="http://schemas.openxmlformats.org/officeDocument/2006/relationships/hyperlink" Target="https://medium.com/analytics-and-data/r-vs-python-a-comprehensive-guide-for-data-professionals-321e8dead598" TargetMode="External"/><Relationship Id="rId9" Type="http://schemas.openxmlformats.org/officeDocument/2006/relationships/hyperlink" Target="https://stats.stackexchange.com/questions/3212/mode-class-and-type-of-r-objects" TargetMode="External"/><Relationship Id="rId15" Type="http://schemas.openxmlformats.org/officeDocument/2006/relationships/hyperlink" Target="https://github.com/ipython-contrib/jupyter_contrib_nbextensions" TargetMode="External"/><Relationship Id="rId14" Type="http://schemas.openxmlformats.org/officeDocument/2006/relationships/hyperlink" Target="https://adv-r.hadley.nz/" TargetMode="External"/><Relationship Id="rId17" Type="http://schemas.openxmlformats.org/officeDocument/2006/relationships/hyperlink" Target="https://docs.google.com/document/d/1g5eDPyuvMmzhHoqJ7ZoJ0ZC-BJasTVX6GNARhE7Z2Fk/edit?usp=sharing" TargetMode="External"/><Relationship Id="rId16" Type="http://schemas.openxmlformats.org/officeDocument/2006/relationships/hyperlink" Target="https://towardsdatascience.com/5-reasons-why-you-should-switch-from-jupyter-notebook-to-scripts-cb3535ba9c95" TargetMode="External"/><Relationship Id="rId5" Type="http://schemas.openxmlformats.org/officeDocument/2006/relationships/hyperlink" Target="https://www.datacamp.com/community/tutorials/intro-data-frame-r" TargetMode="External"/><Relationship Id="rId6" Type="http://schemas.openxmlformats.org/officeDocument/2006/relationships/hyperlink" Target="http://statweb.stanford.edu/~dlsun/60/Rcommands.pdf" TargetMode="External"/><Relationship Id="rId18" Type="http://schemas.openxmlformats.org/officeDocument/2006/relationships/hyperlink" Target="https://scripps.zoom.us/j/94470125565?pwd=clROZnB6UWtjK1dNTnlwTER0cmdZdz09" TargetMode="External"/><Relationship Id="rId7" Type="http://schemas.openxmlformats.org/officeDocument/2006/relationships/hyperlink" Target="https://stackoverflow.com/questions/34705917/conda-how-to-install-r-packages-that-are-not-available-in-r-essentials" TargetMode="External"/><Relationship Id="rId8" Type="http://schemas.openxmlformats.org/officeDocument/2006/relationships/hyperlink" Target="https://nceas.github.io/oss-lessons/parallel-computing-in-r/parallel-computing-in-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hyperlink" Target="https://swcarpentry.github.io/r-novice-inflammation/02-func-R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guru99.com/r-apply-sapply-tapply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guru99.com/r-apply-sapply-tapply.html" TargetMode="External"/><Relationship Id="rId4" Type="http://schemas.openxmlformats.org/officeDocument/2006/relationships/hyperlink" Target="https://datacarpentry.org/r-socialsci/03-dplyr-tidyr/index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A4.aa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Refresh of Week 3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Reminder: It’s </a:t>
            </a:r>
            <a:r>
              <a:rPr i="1" lang="en">
                <a:highlight>
                  <a:srgbClr val="FFE599"/>
                </a:highlight>
              </a:rPr>
              <a:t>not</a:t>
            </a:r>
            <a:r>
              <a:rPr lang="en"/>
              <a:t> about grades </a:t>
            </a:r>
            <a:endParaRPr/>
          </a:p>
        </p:txBody>
      </p:sp>
      <p:sp>
        <p:nvSpPr>
          <p:cNvPr id="165" name="Google Shape;165;p34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(10 pts): Week 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), Week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(10 pts): HW3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/>
          <p:nvPr>
            <p:ph type="ctrTitle"/>
          </p:nvPr>
        </p:nvSpPr>
        <p:spPr>
          <a:xfrm>
            <a:off x="311708" y="2019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HW 2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/>
            </a:br>
            <a:r>
              <a:rPr lang="en"/>
              <a:t>Q&amp;A</a:t>
            </a:r>
            <a:endParaRPr/>
          </a:p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/>
          <p:nvPr/>
        </p:nvSpPr>
        <p:spPr>
          <a:xfrm>
            <a:off x="28425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/>
          <p:nvPr>
            <p:ph type="title"/>
          </p:nvPr>
        </p:nvSpPr>
        <p:spPr>
          <a:xfrm>
            <a:off x="667950" y="298367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600"/>
              <a:t>More of these grading recaps in the future? </a:t>
            </a:r>
            <a:br>
              <a:rPr b="1" lang="en" sz="2600"/>
            </a:b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No, I’m fine with the Code Review and key as we currently have it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the recaps of </a:t>
            </a:r>
            <a:r>
              <a:rPr b="1" lang="en" sz="1600" u="sng"/>
              <a:t>the previous</a:t>
            </a:r>
            <a:r>
              <a:rPr lang="en" sz="1600"/>
              <a:t> homework before Code Review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the recap of recently submitted homework </a:t>
            </a:r>
            <a:r>
              <a:rPr b="1" lang="en" sz="1600" u="sng"/>
              <a:t>before</a:t>
            </a:r>
            <a:r>
              <a:rPr b="1" lang="en" sz="1600"/>
              <a:t> </a:t>
            </a:r>
            <a:r>
              <a:rPr lang="en" sz="1600"/>
              <a:t>Code Review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Yes, I’d like </a:t>
            </a:r>
            <a:r>
              <a:rPr lang="en" sz="1600"/>
              <a:t>the recap of recently submitted homework </a:t>
            </a:r>
            <a:r>
              <a:rPr b="1" lang="en" sz="1600" u="sng"/>
              <a:t>after</a:t>
            </a:r>
            <a:r>
              <a:rPr lang="en" sz="1600"/>
              <a:t> Code Review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 those that put “No”, </a:t>
            </a:r>
            <a:br>
              <a:rPr lang="en"/>
            </a:br>
            <a:r>
              <a:rPr lang="en"/>
              <a:t>we’ll give you another task during</a:t>
            </a: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 rotWithShape="1">
          <a:blip r:embed="rId3">
            <a:alphaModFix/>
          </a:blip>
          <a:srcRect b="6659" l="0" r="0" t="6737"/>
          <a:stretch/>
        </p:blipFill>
        <p:spPr>
          <a:xfrm>
            <a:off x="5695650" y="1597975"/>
            <a:ext cx="2867624" cy="31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193" name="Google Shape;19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300" y="1012225"/>
            <a:ext cx="4567375" cy="37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06" name="Google Shape;206;p4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</a:t>
            </a:r>
            <a:endParaRPr sz="1400"/>
          </a:p>
        </p:txBody>
      </p:sp>
      <p:sp>
        <p:nvSpPr>
          <p:cNvPr id="207" name="Google Shape;20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13" name="Google Shape;213;p4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Jupyter Notebook and JupyterHub</a:t>
            </a:r>
            <a:endParaRPr sz="1400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Bash basics</a:t>
            </a:r>
            <a:endParaRPr sz="1400" u="sng">
              <a:solidFill>
                <a:srgbClr val="3C78D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R basics</a:t>
            </a:r>
            <a:endParaRPr sz="1400">
              <a:solidFill>
                <a:srgbClr val="3C78D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learned so far?</a:t>
            </a:r>
            <a:endParaRPr/>
          </a:p>
        </p:txBody>
      </p:sp>
      <p:sp>
        <p:nvSpPr>
          <p:cNvPr id="220" name="Google Shape;220;p42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</a:t>
            </a:r>
            <a:r>
              <a:rPr lang="en" sz="1400">
                <a:highlight>
                  <a:srgbClr val="FFE599"/>
                </a:highlight>
              </a:rPr>
              <a:t>Commands, operations, pipes, awk, </a:t>
            </a:r>
            <a:r>
              <a:rPr lang="en" sz="1400" u="sng">
                <a:highlight>
                  <a:srgbClr val="FFE599"/>
                </a:highlight>
              </a:rPr>
              <a:t>loops</a:t>
            </a:r>
            <a:r>
              <a:rPr lang="en" sz="1400">
                <a:highlight>
                  <a:srgbClr val="FFE599"/>
                </a:highlight>
              </a:rPr>
              <a:t>, scripting</a:t>
            </a:r>
            <a:endParaRPr sz="1400" u="sng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</a:t>
            </a:r>
            <a:r>
              <a:rPr lang="en" sz="1400">
                <a:highlight>
                  <a:srgbClr val="FFE599"/>
                </a:highlight>
              </a:rPr>
              <a:t>Objects, operators, </a:t>
            </a:r>
            <a:r>
              <a:rPr lang="en" sz="1400" u="sng">
                <a:highlight>
                  <a:srgbClr val="FFE599"/>
                </a:highlight>
              </a:rPr>
              <a:t>loops</a:t>
            </a:r>
            <a:r>
              <a:rPr lang="en" sz="1400">
                <a:highlight>
                  <a:srgbClr val="FFE599"/>
                </a:highlight>
              </a:rPr>
              <a:t>, conditionals</a:t>
            </a:r>
            <a:endParaRPr sz="1400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21" name="Google Shape;22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</a:t>
            </a:r>
            <a:r>
              <a:rPr lang="en">
                <a:highlight>
                  <a:srgbClr val="FFE599"/>
                </a:highlight>
              </a:rPr>
              <a:t>yet to learn</a:t>
            </a:r>
            <a:r>
              <a:rPr lang="en"/>
              <a:t>?</a:t>
            </a:r>
            <a:endParaRPr/>
          </a:p>
        </p:txBody>
      </p:sp>
      <p:sp>
        <p:nvSpPr>
          <p:cNvPr id="227" name="Google Shape;227;p43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28" name="Google Shape;228;p43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Functions (more in-depth), </a:t>
            </a:r>
            <a:r>
              <a:rPr lang="en" u="sng">
                <a:highlight>
                  <a:srgbClr val="FFE599"/>
                </a:highlight>
              </a:rPr>
              <a:t>scripting</a:t>
            </a:r>
            <a:r>
              <a:rPr lang="en">
                <a:highlight>
                  <a:srgbClr val="FFE599"/>
                </a:highlight>
              </a:rPr>
              <a:t>, plotting</a:t>
            </a:r>
            <a:endParaRPr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</a:t>
            </a:r>
            <a:r>
              <a:rPr lang="en" sz="1400">
                <a:highlight>
                  <a:srgbClr val="FFE599"/>
                </a:highlight>
              </a:rPr>
              <a:t>Plotting, statistics </a:t>
            </a:r>
            <a:endParaRPr sz="1400"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r>
              <a:rPr lang="en">
                <a:solidFill>
                  <a:srgbClr val="3C78D8"/>
                </a:solidFill>
              </a:rPr>
              <a:t>(Student Focused)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Fundamentals (Unit A): 50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(3 x 10 pts): Due each Tuesday @ 8 AM PST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>
                <a:solidFill>
                  <a:srgbClr val="3C78D8"/>
                </a:solidFill>
              </a:rPr>
              <a:t>Applied Bioinfo (Units B-C): 100 pts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Participation (20 pts): Zoom and Slack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Homework (5 x 10 pts): Due each Tuesday @ 8 AM PST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Capstone (30 pts): 15 pts for content, 10 for presentation, 5 for peer review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235" name="Google Shape;235;p44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36" name="Google Shape;236;p44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E599"/>
                </a:highlight>
              </a:rPr>
              <a:t>SAM, BAM, FASTQC, HISAT2, DESEQ2, publish-ready figures w/ stats</a:t>
            </a:r>
            <a:endParaRPr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have we yet to learn?</a:t>
            </a:r>
            <a:endParaRPr/>
          </a:p>
        </p:txBody>
      </p:sp>
      <p:sp>
        <p:nvSpPr>
          <p:cNvPr id="243" name="Google Shape;243;p45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and JupyterHub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Bash basics: Commands, operations, pipes, awk, </a:t>
            </a:r>
            <a:r>
              <a:rPr lang="en" sz="1400" u="sng"/>
              <a:t>loops</a:t>
            </a:r>
            <a:r>
              <a:rPr lang="en" sz="1400"/>
              <a:t>, </a:t>
            </a:r>
            <a:r>
              <a:rPr lang="en" sz="1400" u="sng"/>
              <a:t>scripting</a:t>
            </a:r>
            <a:endParaRPr sz="1400" u="sng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basics: Objects, operators, </a:t>
            </a:r>
            <a:r>
              <a:rPr lang="en" sz="1400" u="sng"/>
              <a:t>loops</a:t>
            </a:r>
            <a:r>
              <a:rPr lang="en" sz="1400"/>
              <a:t>, conditionals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Software installation and troubleshooting navigation for all of these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 to experimental design from experimentation set-up → data output with RNA-Seq as example</a:t>
            </a:r>
            <a:endParaRPr sz="1400"/>
          </a:p>
        </p:txBody>
      </p:sp>
      <p:sp>
        <p:nvSpPr>
          <p:cNvPr id="244" name="Google Shape;244;p45"/>
          <p:cNvSpPr txBox="1"/>
          <p:nvPr>
            <p:ph idx="4294967295" type="body"/>
          </p:nvPr>
        </p:nvSpPr>
        <p:spPr>
          <a:xfrm>
            <a:off x="311700" y="2455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basics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(more in-depth), </a:t>
            </a:r>
            <a:r>
              <a:rPr lang="en" u="sng"/>
              <a:t>scripting</a:t>
            </a:r>
            <a:r>
              <a:rPr lang="en"/>
              <a:t>, plotting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Advanced R: Plotting, statistics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Application of bash and R to RNA-Seq pipeline example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SAM, BAM, FASTQC, HISAT2, DESEQ2, publish-ready figures w/ stats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Non-RNASeq pipelines in bioinformatics, and career directions</a:t>
            </a:r>
            <a:endParaRPr sz="1400"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E599"/>
                </a:highlight>
              </a:rPr>
              <a:t>RNASeq-oriented bioinformatics resources at TSRI</a:t>
            </a:r>
            <a:endParaRPr sz="1400">
              <a:highlight>
                <a:srgbClr val="FFE599"/>
              </a:highlight>
            </a:endParaRPr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6"/>
          <p:cNvSpPr txBox="1"/>
          <p:nvPr>
            <p:ph type="title"/>
          </p:nvPr>
        </p:nvSpPr>
        <p:spPr>
          <a:xfrm>
            <a:off x="501500" y="612150"/>
            <a:ext cx="78081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/>
              <a:t>Question 1</a:t>
            </a:r>
            <a:endParaRPr b="1" sz="18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400"/>
              <a:t>What does it mean when you see [3] at the beginning of an R output in jupyter notebook?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/>
              <a:t>3rd element in a list</a:t>
            </a:r>
            <a:br>
              <a:rPr lang="en" sz="1400"/>
            </a:br>
            <a:r>
              <a:rPr lang="en" sz="1400"/>
              <a:t>3rd element of a character vector</a:t>
            </a:r>
            <a:br>
              <a:rPr lang="en" sz="1400"/>
            </a:br>
            <a:r>
              <a:rPr lang="en" sz="1400"/>
              <a:t>3rd number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800" u="sng"/>
              <a:t>Question 2 </a:t>
            </a:r>
            <a:r>
              <a:rPr lang="en" sz="1800"/>
              <a:t> (select all that apply)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400"/>
              <a:t>What is the difference between class() and typeof() functions?</a:t>
            </a:r>
            <a:br>
              <a:rPr lang="en" sz="1400"/>
            </a:br>
            <a:r>
              <a:rPr lang="en" sz="1400"/>
              <a:t>They output the same thing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400"/>
              <a:t>class() defines object as OOP, typeof() defines object as R</a:t>
            </a:r>
            <a:br>
              <a:rPr lang="en" sz="1400"/>
            </a:br>
            <a:r>
              <a:rPr lang="en" sz="1400"/>
              <a:t>They output different things, but essentially yield the same result</a:t>
            </a:r>
            <a:br>
              <a:rPr lang="en" sz="1400"/>
            </a:br>
            <a:r>
              <a:rPr lang="en" sz="1400"/>
              <a:t>None of the above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br>
              <a:rPr b="1" lang="en" sz="1800"/>
            </a:br>
            <a:r>
              <a:rPr b="1" lang="en" sz="1800" u="sng"/>
              <a:t>Question 3</a:t>
            </a:r>
            <a:r>
              <a:rPr lang="en" sz="1800"/>
              <a:t> (select all that apply)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1400"/>
              <a:t>Which functions will inform you more about an object and/or operator of interest?</a:t>
            </a:r>
            <a:br>
              <a:rPr lang="en" sz="1400"/>
            </a:br>
            <a:r>
              <a:rPr lang="en" sz="1400"/>
              <a:t>help()</a:t>
            </a:r>
            <a:br>
              <a:rPr lang="en" sz="1400"/>
            </a:br>
            <a:r>
              <a:rPr lang="en" sz="1400"/>
              <a:t>example()</a:t>
            </a:r>
            <a:br>
              <a:rPr lang="en" sz="1800"/>
            </a:br>
            <a:r>
              <a:rPr lang="en" sz="1400"/>
              <a:t>?</a:t>
            </a:r>
            <a:endParaRPr sz="1800"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 vs Python overview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(1)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(2)</a:t>
            </a:r>
            <a:r>
              <a:rPr lang="en" sz="1400"/>
              <a:t>,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intro (DataCamp)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Quick commands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Installing R packages in jupyter</a:t>
            </a:r>
            <a:r>
              <a:rPr lang="en" sz="1400"/>
              <a:t> outside of R essentials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Parallel computing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Objects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Mode, Class, Type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0"/>
              </a:rPr>
              <a:t>Subsetting lists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11"/>
              </a:rPr>
              <a:t>Numeric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12"/>
              </a:rPr>
              <a:t>empty</a:t>
            </a:r>
            <a:r>
              <a:rPr lang="en"/>
              <a:t> vectors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Printing and displaying</a:t>
            </a:r>
            <a:r>
              <a:rPr lang="en"/>
              <a:t> strings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4"/>
              </a:rPr>
              <a:t>Object Oriented Programming</a:t>
            </a:r>
            <a:r>
              <a:rPr lang="en"/>
              <a:t> (OOP)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5"/>
              </a:rPr>
              <a:t>Viewing</a:t>
            </a:r>
            <a:r>
              <a:rPr lang="en"/>
              <a:t> stored objects in jupyter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R programming practices </a:t>
            </a:r>
            <a:r>
              <a:rPr lang="en" sz="1400" u="sng">
                <a:solidFill>
                  <a:schemeClr val="hlink"/>
                </a:solidFill>
                <a:hlinkClick r:id="rId16"/>
              </a:rPr>
              <a:t>(1)</a:t>
            </a:r>
            <a:r>
              <a:rPr lang="en" sz="1400"/>
              <a:t> and </a:t>
            </a:r>
            <a:r>
              <a:rPr lang="en" sz="1400" u="sng">
                <a:solidFill>
                  <a:schemeClr val="hlink"/>
                </a:solidFill>
                <a:hlinkClick r:id="rId17"/>
              </a:rPr>
              <a:t>(2)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rgbClr val="3C78D8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1400">
                <a:solidFill>
                  <a:srgbClr val="3C78D8"/>
                </a:solidFill>
              </a:rPr>
              <a:t> </a:t>
            </a:r>
            <a:r>
              <a:rPr lang="en" sz="1400"/>
              <a:t>(self-organized) for any time</a:t>
            </a:r>
            <a:br>
              <a:rPr lang="en" sz="1400"/>
            </a:br>
            <a:r>
              <a:rPr lang="en" sz="1400"/>
              <a:t>	Meeting ID: 944 7012 5565</a:t>
            </a:r>
            <a:br>
              <a:rPr lang="en" sz="1400"/>
            </a:br>
            <a:r>
              <a:rPr lang="en" sz="1400"/>
              <a:t> 	Passcode: AbcbStudy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8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Code Review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Open HW 4, complete A4.aa tasks in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A4.ab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Basic Data Analysis</a:t>
            </a:r>
            <a:endParaRPr/>
          </a:p>
        </p:txBody>
      </p:sp>
      <p:sp>
        <p:nvSpPr>
          <p:cNvPr id="273" name="Google Shape;273;p49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Sabah Ul-Hasan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Credit: Huitian </a:t>
            </a:r>
            <a:r>
              <a:rPr lang="en" sz="2400">
                <a:solidFill>
                  <a:schemeClr val="dk2"/>
                </a:solidFill>
              </a:rPr>
              <a:t>Dao and Karthik Gangavarapu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79" name="Google Shape;279;p5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86" name="Google Shape;286;p5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8" name="Google Shape;288;p51"/>
          <p:cNvGraphicFramePr/>
          <p:nvPr/>
        </p:nvGraphicFramePr>
        <p:xfrm>
          <a:off x="236750" y="96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{760C56E3-24DC-4011-A273-BF8BDC87067E}</a:tableStyleId>
              </a:tblPr>
              <a:tblGrid>
                <a:gridCol w="864075"/>
                <a:gridCol w="3231300"/>
                <a:gridCol w="4554425"/>
              </a:tblGrid>
              <a:tr h="258400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c("a", "b", "c")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vector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c(1:10)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numeric vector with number 1 to 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seq(0,10, by=2)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numeric vector: 0 2 4 6 8 10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vector(mode="character" , length=10)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empty character vector with 10 elements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character(10)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empty character vector with 10 elements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rep("Foo", 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vector with “Foo” repeating 10 times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matrix(, nrow=5, ncol=10)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empty matrix with 5 rows and 10 columns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matrix(c(1:50), nrow=5, ncol=10)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matrix with 5 rows and 10 columns with 1-50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array(c(1:27), dim=c(3,3,3))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an array with 1-27 with 3 rows, 3 columns and 3 matrices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94" name="Google Shape;294;p5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6" name="Google Shape;296;p52"/>
          <p:cNvGraphicFramePr/>
          <p:nvPr/>
        </p:nvGraphicFramePr>
        <p:xfrm>
          <a:off x="656463" y="-184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{760C56E3-24DC-4011-A273-BF8BDC87067E}</a:tableStyleId>
              </a:tblPr>
              <a:tblGrid>
                <a:gridCol w="751250"/>
                <a:gridCol w="2809375"/>
                <a:gridCol w="3959750"/>
              </a:tblGrid>
              <a:tr h="48917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29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frame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data.frame(vector.1, vector.2, vector.3)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with vector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data.frame(matrix(ncol=5, nrow=10))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from an empty matrix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as.data.frame(matrix.1)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by converting matrix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read.csv(“123.csv”)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dataframe from reading a csv file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&lt;- list(my.name="Foo", my.num=2, "Foo" )</a:t>
                      </a:r>
                      <a:endParaRPr b="1" sz="900">
                        <a:solidFill>
                          <a:srgbClr val="4472C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a list with different types of things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2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2" name="Google Shape;302;p5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16" name="Google Shape;116;p27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9" name="Google Shape;309;p5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25" y="1054700"/>
            <a:ext cx="7316550" cy="38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Working With Data -- HW3; What type of data?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17" name="Google Shape;317;p5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5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Biological examples of data frames?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x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25" name="Google Shape;325;p5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2" name="Google Shape;332;p5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57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Type of file?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0" name="Google Shape;340;p58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8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Type of data (stage in RNA-Seq)?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8" name="Google Shape;348;p59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9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Labeling: What does the file refer to?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0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56" name="Google Shape;356;p6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File contents</a:t>
            </a:r>
            <a:endParaRPr sz="1400">
              <a:solidFill>
                <a:srgbClr val="666666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NAV-D14_DEseq2.csv (demo)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64" name="Google Shape;364;p6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file?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Type of data (stage in RNA-Seq)?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Labeling: What does the file refer to?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*why bash is useful (awk)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  <a:t>File contents</a:t>
            </a: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FE599"/>
                </a:highlight>
              </a:rPr>
            </a:br>
            <a:r>
              <a:rPr b="1" lang="en" sz="1400">
                <a:solidFill>
                  <a:srgbClr val="3C78D8"/>
                </a:solidFill>
              </a:rPr>
              <a:t>*note parallels to bash</a:t>
            </a:r>
            <a:endParaRPr b="1" sz="1400">
              <a:solidFill>
                <a:srgbClr val="3C78D8"/>
              </a:solidFill>
            </a:endParaRPr>
          </a:p>
        </p:txBody>
      </p:sp>
      <p:pic>
        <p:nvPicPr>
          <p:cNvPr id="367" name="Google Shape;3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24" y="1060649"/>
            <a:ext cx="2409025" cy="3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Dataframe operations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73" name="Google Shape;373;p6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0" y="992725"/>
            <a:ext cx="8204252" cy="362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Viewing df with str()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81" name="Google Shape;381;p6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500"/>
            <a:ext cx="8167655" cy="397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23" name="Google Shape;123;p28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br>
              <a:rPr lang="en"/>
            </a:br>
            <a:r>
              <a:rPr lang="en">
                <a:highlight>
                  <a:srgbClr val="FFE599"/>
                </a:highlight>
              </a:rPr>
              <a:t>	**be sure to update Slack and Zoom with Canvas name**</a:t>
            </a:r>
            <a:r>
              <a:rPr lang="en"/>
              <a:t> </a:t>
            </a:r>
            <a:br>
              <a:rPr lang="en"/>
            </a:br>
            <a:r>
              <a:rPr lang="en"/>
              <a:t>	</a:t>
            </a:r>
            <a:r>
              <a:rPr lang="en"/>
              <a:t>ie First Name (preferred name) Last Name [pronouns]</a:t>
            </a:r>
            <a:br>
              <a:rPr lang="en"/>
            </a:br>
            <a:r>
              <a:rPr lang="en"/>
              <a:t> 	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89" name="Google Shape;389;p6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idx="4294967295" type="title"/>
          </p:nvPr>
        </p:nvSpPr>
        <p:spPr>
          <a:xfrm>
            <a:off x="110825" y="86800"/>
            <a:ext cx="891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96" name="Google Shape;396;p6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0500"/>
            <a:ext cx="8167657" cy="39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5"/>
          <p:cNvSpPr txBox="1"/>
          <p:nvPr/>
        </p:nvSpPr>
        <p:spPr>
          <a:xfrm>
            <a:off x="110825" y="4735400"/>
            <a:ext cx="649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https://swcarpentry.github.io/r-novice-inflammation/02-func-R/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Functions: lapply()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05" name="Google Shape;405;p6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6"/>
          <p:cNvSpPr txBox="1"/>
          <p:nvPr/>
        </p:nvSpPr>
        <p:spPr>
          <a:xfrm>
            <a:off x="110825" y="4477800"/>
            <a:ext cx="55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https://www.guru99.com/r-apply-sapply-tapply.html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/>
          <p:nvPr>
            <p:ph idx="4294967295" type="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000000"/>
                </a:solidFill>
              </a:rPr>
              <a:t>Functions: lapply()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413" name="Google Shape;413;p6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67"/>
          <p:cNvSpPr txBox="1"/>
          <p:nvPr/>
        </p:nvSpPr>
        <p:spPr>
          <a:xfrm>
            <a:off x="110825" y="4477800"/>
            <a:ext cx="55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https://www.guru99.com/r-apply-sapply-tapply.html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E599"/>
                </a:highlight>
                <a:hlinkClick r:id="rId4"/>
              </a:rPr>
              <a:t>https://datacarpentry.org/r-socialsci/03-dplyr-tidyr/index.html</a:t>
            </a:r>
            <a:r>
              <a:rPr lang="en">
                <a:highlight>
                  <a:srgbClr val="FFE599"/>
                </a:highlight>
              </a:rPr>
              <a:t> 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8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A4.ab: </a:t>
            </a:r>
            <a:r>
              <a:rPr b="1" lang="en">
                <a:solidFill>
                  <a:srgbClr val="434343"/>
                </a:solidFill>
              </a:rPr>
              <a:t>Individual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22" name="Google Shape;42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3" name="Google Shape;423;p68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Grading </a:t>
            </a:r>
            <a:endParaRPr/>
          </a:p>
        </p:txBody>
      </p:sp>
      <p:sp>
        <p:nvSpPr>
          <p:cNvPr id="130" name="Google Shape;130;p29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 </a:t>
            </a:r>
            <a:br>
              <a:rPr lang="en"/>
            </a:br>
            <a:r>
              <a:rPr lang="en"/>
              <a:t>	**be sure to update Slack and Zoom with Canvas name** </a:t>
            </a:r>
            <a:br>
              <a:rPr lang="en"/>
            </a:br>
            <a:r>
              <a:rPr lang="en"/>
              <a:t>	ie First Name (preferred name) Last Name [pronouns]</a:t>
            </a:r>
            <a:br>
              <a:rPr lang="en"/>
            </a:br>
            <a:r>
              <a:rPr lang="en"/>
              <a:t> 		</a:t>
            </a:r>
            <a:r>
              <a:rPr lang="en">
                <a:highlight>
                  <a:srgbClr val="FFE599"/>
                </a:highlight>
              </a:rPr>
              <a:t>Sabah (Sabz) Ul-Hasan [they/them/theirs]</a:t>
            </a:r>
            <a:endParaRPr>
              <a:highlight>
                <a:srgbClr val="FFE599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Reminder: It’s </a:t>
            </a:r>
            <a:r>
              <a:rPr i="1" lang="en">
                <a:highlight>
                  <a:srgbClr val="FFE599"/>
                </a:highlight>
              </a:rPr>
              <a:t>not</a:t>
            </a:r>
            <a:r>
              <a:rPr lang="en"/>
              <a:t> about grades </a:t>
            </a:r>
            <a:endParaRPr/>
          </a:p>
        </p:txBody>
      </p:sp>
      <p:sp>
        <p:nvSpPr>
          <p:cNvPr id="137" name="Google Shape;137;p30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In Canvas now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1, Week 2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(20 pts): HW1, HW2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3C78D8"/>
                </a:solidFill>
              </a:rPr>
              <a:t>To be added in Canvas </a:t>
            </a:r>
            <a:endParaRPr sz="1400"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Participation (10 pts): Week </a:t>
            </a:r>
            <a:r>
              <a:rPr lang="en"/>
              <a:t>3 (</a:t>
            </a:r>
            <a:r>
              <a:rPr lang="en">
                <a:highlight>
                  <a:srgbClr val="FFE599"/>
                </a:highlight>
              </a:rPr>
              <a:t>Thu</a:t>
            </a:r>
            <a:r>
              <a:rPr lang="en"/>
              <a:t>)</a:t>
            </a:r>
            <a:r>
              <a:rPr lang="en" sz="1400"/>
              <a:t>, Week </a:t>
            </a:r>
            <a:r>
              <a:rPr lang="en"/>
              <a:t>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HW (</a:t>
            </a:r>
            <a:r>
              <a:rPr lang="en"/>
              <a:t>1</a:t>
            </a:r>
            <a:r>
              <a:rPr lang="en" sz="1400"/>
              <a:t>0 pts): HW</a:t>
            </a:r>
            <a:r>
              <a:rPr lang="en"/>
              <a:t>3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44" name="Google Shape;144;p31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51" name="Google Shape;151;p32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have a question about grading, </a:t>
            </a:r>
            <a:r>
              <a:rPr lang="en" sz="1400">
                <a:solidFill>
                  <a:srgbClr val="434343"/>
                </a:solidFill>
                <a:highlight>
                  <a:srgbClr val="FFE599"/>
                </a:highlight>
              </a:rPr>
              <a:t>first visit the key in the Github repo</a:t>
            </a:r>
            <a:endParaRPr sz="14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still have a question about grading after that, let us know --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provide a thorough justification (if applicable)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This isn’t intended to create extra work for you,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but it is to help with being mindful of TA and instructor time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4294967295"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HW 2 -- Overview</a:t>
            </a:r>
            <a:endParaRPr/>
          </a:p>
        </p:txBody>
      </p:sp>
      <p:sp>
        <p:nvSpPr>
          <p:cNvPr id="158" name="Google Shape;158;p33"/>
          <p:cNvSpPr txBox="1"/>
          <p:nvPr>
            <p:ph idx="4294967295" type="body"/>
          </p:nvPr>
        </p:nvSpPr>
        <p:spPr>
          <a:xfrm>
            <a:off x="311700" y="60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Points: </a:t>
            </a:r>
            <a:r>
              <a:rPr lang="en" sz="1400">
                <a:solidFill>
                  <a:srgbClr val="434343"/>
                </a:solidFill>
              </a:rPr>
              <a:t>11 points, so we gave you a bonus point (jupyterhub vs Canvas)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C78D8"/>
                </a:solidFill>
              </a:rPr>
              <a:t>Question 8 and 10: </a:t>
            </a:r>
            <a:r>
              <a:rPr lang="en" sz="1400">
                <a:solidFill>
                  <a:srgbClr val="434343"/>
                </a:solidFill>
              </a:rPr>
              <a:t>More or less duplicates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(something that can happen when trying to get homeworks ready for ~45 students)</a:t>
            </a:r>
            <a:br>
              <a:rPr lang="en" sz="1400">
                <a:solidFill>
                  <a:srgbClr val="434343"/>
                </a:solidFill>
              </a:rPr>
            </a:b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have a question about grading, </a:t>
            </a:r>
            <a:r>
              <a:rPr lang="en" sz="1400">
                <a:solidFill>
                  <a:srgbClr val="434343"/>
                </a:solidFill>
                <a:highlight>
                  <a:srgbClr val="FFE599"/>
                </a:highlight>
              </a:rPr>
              <a:t>first visit the key in the Github repo</a:t>
            </a:r>
            <a:endParaRPr sz="1400">
              <a:solidFill>
                <a:srgbClr val="434343"/>
              </a:solidFill>
              <a:highlight>
                <a:srgbClr val="FFE599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If you still have a question about grading after that, let us know -- </a:t>
            </a:r>
            <a:br>
              <a:rPr lang="en" sz="1400">
                <a:solidFill>
                  <a:srgbClr val="434343"/>
                </a:solidFill>
              </a:rPr>
            </a:br>
            <a:r>
              <a:rPr lang="en" sz="1400">
                <a:solidFill>
                  <a:srgbClr val="434343"/>
                </a:solidFill>
              </a:rPr>
              <a:t>provide a thorough justification (if applicable)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This isn’t intended to create extra work for you,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but it is to help with being mindful of TA and instructor time</a:t>
            </a:r>
            <a:br>
              <a:rPr lang="en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Don’t forget to thank your TAs -- they’re grad students, too!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