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c24f7b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c24f7b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603dd27a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603dd27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603dd27a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603dd27a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603dd27a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603dd27a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603dd27a0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9603dd27a0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603dd27a0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9603dd27a0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603dd27a0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603dd27a0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603dd27a0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603dd27a0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603dd27a0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603dd27a0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603dd27a0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603dd27a0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603dd27a0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603dd27a0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8c24f7b4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8c24f7b4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603dd27a0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603dd27a0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603dd27a0_2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603dd27a0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603dd27a0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603dd27a0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603dd27a0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603dd27a0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603dd27a0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603dd27a0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8c24f7b4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8c24f7b4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603dd27a0_2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9603dd27a0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603dd27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9603dd27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603dd27a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9603dd27a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8c24f7b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8c24f7b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8c24f7b4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8c24f7b4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8c24f7b4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8c24f7b4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8c24f7b4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98c24f7b4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8c24f7b4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98c24f7b4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603dd27a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9603dd27a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603dd27a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603dd27a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utorialspoint.com/unix/for-loop.htm" TargetMode="External"/><Relationship Id="rId4" Type="http://schemas.openxmlformats.org/officeDocument/2006/relationships/hyperlink" Target="https://tldp.org/HOWTO/Bash-Prog-Intro-HOWTO-7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hyperlink" Target="https://bash.cyberciti.biz/guide/Nested_for_loop_statemen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hyperlink" Target="https://cultofthepartyparrot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hyperlink" Target="http://cis2.oc.ctc.edu/oc_apps/Westlund/xbook/xbook.php?unit=10&amp;proc=book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bertvv.github.io/cheat-sheets/Bash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bertvv.github.io/cheat-sheets/Bash.html" TargetMode="External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cripps.edu/science-and-medicine/cores-and-services/high-performance-computing/index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scripps.edu/science-and-medicine/cores-and-services/high-performance-computing/index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pletree.or.kr/quick_reference_cards/Unix-Linux/Linux%20Command%20Line%20Cheat%20Sheet.pdf" TargetMode="External"/><Relationship Id="rId4" Type="http://schemas.openxmlformats.org/officeDocument/2006/relationships/hyperlink" Target="http://archive.download.redhat.com/pub/redhat/linux/7.3/emea/doc/RH-DOCS/rhl-gsg-en-7.3/s1-navigating-cd.html" TargetMode="External"/><Relationship Id="rId9" Type="http://schemas.openxmlformats.org/officeDocument/2006/relationships/hyperlink" Target="https://scripps.zoom.us/j/94470125565?pwd=clROZnB6UWtjK1dNTnlwTER0cmdZdz09" TargetMode="External"/><Relationship Id="rId5" Type="http://schemas.openxmlformats.org/officeDocument/2006/relationships/hyperlink" Target="https://www.cyberciti.biz/faq/run-execute-sh-shell-script/" TargetMode="External"/><Relationship Id="rId6" Type="http://schemas.openxmlformats.org/officeDocument/2006/relationships/hyperlink" Target="https://www.cyberciti.biz/faq/bash-scripting-using-awk/" TargetMode="External"/><Relationship Id="rId7" Type="http://schemas.openxmlformats.org/officeDocument/2006/relationships/hyperlink" Target="https://www.howtogeek.com/562941/how-to-use-the-awk-command-on-linux/" TargetMode="External"/><Relationship Id="rId8" Type="http://schemas.openxmlformats.org/officeDocument/2006/relationships/hyperlink" Target="https://www.linuxtrainingacademy.com/nano-emacs-vi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Announcements</a:t>
            </a:r>
            <a:endParaRPr sz="3500"/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 sz="1800">
                <a:solidFill>
                  <a:srgbClr val="3C78D8"/>
                </a:solidFill>
              </a:rPr>
              <a:t>Grading:</a:t>
            </a:r>
            <a:r>
              <a:rPr lang="en" sz="1800">
                <a:solidFill>
                  <a:srgbClr val="434343"/>
                </a:solidFill>
              </a:rPr>
              <a:t> 60% homework (30 pts), 40% participation (20 pts)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What’s a Loop?</a:t>
            </a:r>
            <a:endParaRPr sz="3500"/>
          </a:p>
        </p:txBody>
      </p:sp>
      <p:cxnSp>
        <p:nvCxnSpPr>
          <p:cNvPr id="124" name="Google Shape;124;p22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In short, and way to iterate a task (condense code, save time)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What’s a Loop?</a:t>
            </a:r>
            <a:endParaRPr sz="3500"/>
          </a:p>
        </p:txBody>
      </p:sp>
      <p:cxnSp>
        <p:nvCxnSpPr>
          <p:cNvPr id="132" name="Google Shape;132;p23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In short, and way to iterate a task (condense code, save time)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Bash categories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f</a:t>
            </a:r>
            <a:r>
              <a:rPr lang="en" sz="1800">
                <a:solidFill>
                  <a:srgbClr val="434343"/>
                </a:solidFill>
              </a:rPr>
              <a:t>or - most common, list of items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w</a:t>
            </a:r>
            <a:r>
              <a:rPr lang="en" sz="1800">
                <a:solidFill>
                  <a:srgbClr val="434343"/>
                </a:solidFill>
              </a:rPr>
              <a:t>hile - repeated commands until a condition occurs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u</a:t>
            </a:r>
            <a:r>
              <a:rPr lang="en" sz="1800">
                <a:solidFill>
                  <a:srgbClr val="434343"/>
                </a:solidFill>
              </a:rPr>
              <a:t>ntil - corresponds to condition that is true / false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s</a:t>
            </a:r>
            <a:r>
              <a:rPr lang="en" sz="1800">
                <a:solidFill>
                  <a:srgbClr val="434343"/>
                </a:solidFill>
              </a:rPr>
              <a:t>elect - numbered, selected options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110825" y="4452400"/>
            <a:ext cx="523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1C23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https://www.tutorialspoint.com/unix/for-loop.htm</a:t>
            </a:r>
            <a:r>
              <a:rPr lang="en">
                <a:solidFill>
                  <a:srgbClr val="F1C232"/>
                </a:solidFill>
              </a:rPr>
              <a:t> 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1C23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https://tldp.org/HOWTO/Bash-Prog-Intro-HOWTO-7.html</a:t>
            </a:r>
            <a:r>
              <a:rPr lang="en">
                <a:solidFill>
                  <a:srgbClr val="F1C232"/>
                </a:solidFill>
              </a:rPr>
              <a:t> 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Example (Nested)</a:t>
            </a:r>
            <a:endParaRPr sz="3500"/>
          </a:p>
        </p:txBody>
      </p:sp>
      <p:cxnSp>
        <p:nvCxnSpPr>
          <p:cNvPr id="141" name="Google Shape;141;p24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13" y="1183650"/>
            <a:ext cx="528637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71075" y="4730425"/>
            <a:ext cx="624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1C23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https://bash.cyberciti.biz/guide/Nested_for_loop_statement</a:t>
            </a:r>
            <a:r>
              <a:rPr lang="en">
                <a:solidFill>
                  <a:srgbClr val="F1C232"/>
                </a:solidFill>
              </a:rPr>
              <a:t> 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461100" y="4715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Let’s try it!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br>
              <a:rPr lang="en" sz="2200">
                <a:solidFill>
                  <a:schemeClr val="dk2"/>
                </a:solidFill>
              </a:rPr>
            </a:br>
            <a:r>
              <a:rPr lang="en" sz="2200">
                <a:solidFill>
                  <a:schemeClr val="dk2"/>
                </a:solidFill>
              </a:rPr>
              <a:t>[   ] Complete A2.ba tasks in breakout groups of 3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dk2"/>
                </a:solidFill>
              </a:rPr>
              <a:t>*these are arranged by learning stage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0" l="0" r="51721" t="52787"/>
          <a:stretch/>
        </p:blipFill>
        <p:spPr>
          <a:xfrm>
            <a:off x="6247550" y="546700"/>
            <a:ext cx="2336150" cy="7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A2.bb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Scripting</a:t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ctrTitle"/>
          </p:nvPr>
        </p:nvSpPr>
        <p:spPr>
          <a:xfrm>
            <a:off x="106375" y="55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Congratulations! You’re ready to code </a:t>
            </a:r>
            <a:r>
              <a:rPr b="1" lang="en" sz="4000"/>
              <a:t>😎</a:t>
            </a:r>
            <a:endParaRPr b="1"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ctrTitle"/>
          </p:nvPr>
        </p:nvSpPr>
        <p:spPr>
          <a:xfrm>
            <a:off x="106375" y="55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Congratulations! You’re ready to code </a:t>
            </a:r>
            <a:r>
              <a:rPr b="1" lang="en" sz="4000"/>
              <a:t>😎</a:t>
            </a:r>
            <a:endParaRPr b="1"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b="0" l="0" r="23112" t="35575"/>
          <a:stretch/>
        </p:blipFill>
        <p:spPr>
          <a:xfrm>
            <a:off x="4392875" y="1428400"/>
            <a:ext cx="4138198" cy="21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4">
            <a:alphaModFix/>
          </a:blip>
          <a:srcRect b="0" l="0" r="5455" t="21358"/>
          <a:stretch/>
        </p:blipFill>
        <p:spPr>
          <a:xfrm>
            <a:off x="494425" y="1103387"/>
            <a:ext cx="2978975" cy="24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>
            <p:ph type="ctrTitle"/>
          </p:nvPr>
        </p:nvSpPr>
        <p:spPr>
          <a:xfrm>
            <a:off x="3844800" y="2325375"/>
            <a:ext cx="72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+</a:t>
            </a:r>
            <a:endParaRPr sz="3500"/>
          </a:p>
        </p:txBody>
      </p:sp>
      <p:sp>
        <p:nvSpPr>
          <p:cNvPr id="175" name="Google Shape;175;p28"/>
          <p:cNvSpPr txBox="1"/>
          <p:nvPr/>
        </p:nvSpPr>
        <p:spPr>
          <a:xfrm>
            <a:off x="106375" y="4725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1C23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https://cultofthepartyparrot.com/</a:t>
            </a:r>
            <a:r>
              <a:rPr lang="en">
                <a:solidFill>
                  <a:srgbClr val="F1C232"/>
                </a:solidFill>
              </a:rPr>
              <a:t> 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106375" y="55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Congratulations! You’re ready to code </a:t>
            </a:r>
            <a:r>
              <a:rPr b="1" lang="en" sz="4000"/>
              <a:t>😎</a:t>
            </a:r>
            <a:endParaRPr b="1"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549" y="1033975"/>
            <a:ext cx="5178252" cy="388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>
            <p:ph type="ctrTitle"/>
          </p:nvPr>
        </p:nvSpPr>
        <p:spPr>
          <a:xfrm>
            <a:off x="673425" y="2547325"/>
            <a:ext cx="72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= </a:t>
            </a:r>
            <a:endParaRPr sz="3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Writing a Script</a:t>
            </a:r>
            <a:endParaRPr sz="3500"/>
          </a:p>
        </p:txBody>
      </p:sp>
      <p:cxnSp>
        <p:nvCxnSpPr>
          <p:cNvPr id="189" name="Google Shape;189;p30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Writing a Script</a:t>
            </a:r>
            <a:endParaRPr sz="3500"/>
          </a:p>
        </p:txBody>
      </p:sp>
      <p:cxnSp>
        <p:nvCxnSpPr>
          <p:cNvPr id="196" name="Google Shape;196;p31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311700" y="953175"/>
            <a:ext cx="2837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Manu-script</a:t>
            </a:r>
            <a:endParaRPr sz="1200">
              <a:solidFill>
                <a:srgbClr val="595959"/>
              </a:solidFill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 rotWithShape="1">
          <a:blip r:embed="rId3">
            <a:alphaModFix/>
          </a:blip>
          <a:srcRect b="62749" l="2464" r="8559" t="0"/>
          <a:stretch/>
        </p:blipFill>
        <p:spPr>
          <a:xfrm>
            <a:off x="533050" y="1703363"/>
            <a:ext cx="3433424" cy="19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Announcements</a:t>
            </a:r>
            <a:endParaRPr sz="3500"/>
          </a:p>
        </p:txBody>
      </p:sp>
      <p:cxnSp>
        <p:nvCxnSpPr>
          <p:cNvPr id="63" name="Google Shape;63;p14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 sz="1800">
                <a:solidFill>
                  <a:srgbClr val="3C78D8"/>
                </a:solidFill>
              </a:rPr>
              <a:t>Grading:</a:t>
            </a:r>
            <a:r>
              <a:rPr lang="en" sz="1800">
                <a:solidFill>
                  <a:srgbClr val="434343"/>
                </a:solidFill>
              </a:rPr>
              <a:t> 60% homework (30 pts), 40% participation (20 pts)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HW:</a:t>
            </a:r>
            <a:r>
              <a:rPr lang="en" sz="1800">
                <a:solidFill>
                  <a:srgbClr val="434343"/>
                </a:solidFill>
              </a:rPr>
              <a:t> Up to 12 pts, 10 pts each max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Participation:</a:t>
            </a:r>
            <a:r>
              <a:rPr lang="en" sz="1800">
                <a:solidFill>
                  <a:srgbClr val="434343"/>
                </a:solidFill>
              </a:rPr>
              <a:t> 2.5 pts each class </a:t>
            </a:r>
            <a:r>
              <a:rPr lang="en" sz="1800">
                <a:solidFill>
                  <a:srgbClr val="434343"/>
                </a:solidFill>
                <a:highlight>
                  <a:srgbClr val="FFD966"/>
                </a:highlight>
              </a:rPr>
              <a:t>*due by next class*</a:t>
            </a:r>
            <a:r>
              <a:rPr lang="en" sz="1800">
                <a:solidFill>
                  <a:srgbClr val="434343"/>
                </a:solidFill>
              </a:rPr>
              <a:t> (A2.b thread today)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Writing a Script</a:t>
            </a:r>
            <a:endParaRPr sz="3500"/>
          </a:p>
        </p:txBody>
      </p:sp>
      <p:cxnSp>
        <p:nvCxnSpPr>
          <p:cNvPr id="205" name="Google Shape;205;p32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2"/>
          <p:cNvSpPr txBox="1"/>
          <p:nvPr/>
        </p:nvSpPr>
        <p:spPr>
          <a:xfrm>
            <a:off x="311700" y="953175"/>
            <a:ext cx="8160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Manu-script							Bash script</a:t>
            </a:r>
            <a:endParaRPr sz="1200">
              <a:solidFill>
                <a:srgbClr val="595959"/>
              </a:solidFill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 rotWithShape="1">
          <a:blip r:embed="rId3">
            <a:alphaModFix/>
          </a:blip>
          <a:srcRect b="62749" l="2464" r="8559" t="0"/>
          <a:stretch/>
        </p:blipFill>
        <p:spPr>
          <a:xfrm>
            <a:off x="533050" y="1703363"/>
            <a:ext cx="3433424" cy="19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 rotWithShape="1">
          <a:blip r:embed="rId4">
            <a:alphaModFix/>
          </a:blip>
          <a:srcRect b="0" l="0" r="28957" t="0"/>
          <a:stretch/>
        </p:blipFill>
        <p:spPr>
          <a:xfrm>
            <a:off x="4746774" y="1491375"/>
            <a:ext cx="2759726" cy="29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/>
        </p:nvSpPr>
        <p:spPr>
          <a:xfrm>
            <a:off x="4472825" y="4512775"/>
            <a:ext cx="3891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F1C23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http://cis2.oc.ctc.edu/oc_apps/Westlund/xbook/xbook.php?unit=10&amp;proc=book</a:t>
            </a:r>
            <a:r>
              <a:rPr lang="en" sz="800">
                <a:solidFill>
                  <a:srgbClr val="F1C232"/>
                </a:solidFill>
              </a:rPr>
              <a:t> </a:t>
            </a:r>
            <a:endParaRPr sz="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Tying it altogether</a:t>
            </a:r>
            <a:endParaRPr sz="3500"/>
          </a:p>
        </p:txBody>
      </p:sp>
      <p:cxnSp>
        <p:nvCxnSpPr>
          <p:cNvPr id="216" name="Google Shape;216;p33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3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Basic commands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Redirections, pipes, glob, awk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Loops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 sz="1800">
                <a:solidFill>
                  <a:srgbClr val="3C78D8"/>
                </a:solidFill>
              </a:rPr>
              <a:t>v</a:t>
            </a:r>
            <a:r>
              <a:rPr lang="en" sz="1800">
                <a:solidFill>
                  <a:srgbClr val="3C78D8"/>
                </a:solidFill>
              </a:rPr>
              <a:t>i editor, nano, chmod...</a:t>
            </a:r>
            <a:endParaRPr sz="18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146550" y="4663250"/>
            <a:ext cx="557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1C23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https://bertvv.github.io/cheat-sheets/Bash.html</a:t>
            </a:r>
            <a:r>
              <a:rPr lang="en">
                <a:solidFill>
                  <a:srgbClr val="F1C232"/>
                </a:solidFill>
              </a:rPr>
              <a:t> 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Tying it altogether</a:t>
            </a:r>
            <a:endParaRPr sz="3500"/>
          </a:p>
        </p:txBody>
      </p:sp>
      <p:cxnSp>
        <p:nvCxnSpPr>
          <p:cNvPr id="225" name="Google Shape;225;p34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34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Basic commands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Redirections, pipes, glob, awk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Loops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 sz="1800">
                <a:solidFill>
                  <a:srgbClr val="3C78D8"/>
                </a:solidFill>
              </a:rPr>
              <a:t>vi editor, nano, chmod...</a:t>
            </a:r>
            <a:endParaRPr sz="18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146550" y="4663250"/>
            <a:ext cx="557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1C23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https://bertvv.github.io/cheat-sheets/Bash.html</a:t>
            </a:r>
            <a:r>
              <a:rPr lang="en">
                <a:solidFill>
                  <a:srgbClr val="F1C232"/>
                </a:solidFill>
              </a:rPr>
              <a:t> 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177" y="195450"/>
            <a:ext cx="3260999" cy="4033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/>
        </p:nvSpPr>
        <p:spPr>
          <a:xfrm>
            <a:off x="4512250" y="263125"/>
            <a:ext cx="212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{</a:t>
            </a:r>
            <a:endParaRPr sz="20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Running the job (script)? </a:t>
            </a:r>
            <a:endParaRPr sz="2500">
              <a:solidFill>
                <a:srgbClr val="3C78D8"/>
              </a:solidFill>
            </a:endParaRPr>
          </a:p>
        </p:txBody>
      </p:sp>
      <p:cxnSp>
        <p:nvCxnSpPr>
          <p:cNvPr id="236" name="Google Shape;236;p35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Running the job (script)? </a:t>
            </a:r>
            <a:r>
              <a:rPr b="1" lang="en" sz="3500">
                <a:solidFill>
                  <a:srgbClr val="3C78D8"/>
                </a:solidFill>
              </a:rPr>
              <a:t>HPC </a:t>
            </a:r>
            <a:r>
              <a:rPr lang="en" sz="2500">
                <a:solidFill>
                  <a:srgbClr val="3C78D8"/>
                </a:solidFill>
              </a:rPr>
              <a:t>aka jupyterhub</a:t>
            </a:r>
            <a:endParaRPr b="1" sz="3500">
              <a:solidFill>
                <a:srgbClr val="3C78D8"/>
              </a:solidFill>
            </a:endParaRPr>
          </a:p>
        </p:txBody>
      </p:sp>
      <p:cxnSp>
        <p:nvCxnSpPr>
          <p:cNvPr id="243" name="Google Shape;243;p36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6"/>
          <p:cNvSpPr txBox="1"/>
          <p:nvPr/>
        </p:nvSpPr>
        <p:spPr>
          <a:xfrm>
            <a:off x="1008275" y="1790000"/>
            <a:ext cx="553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6"/>
          <p:cNvSpPr txBox="1"/>
          <p:nvPr/>
        </p:nvSpPr>
        <p:spPr>
          <a:xfrm>
            <a:off x="311700" y="953180"/>
            <a:ext cx="8520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High Performance Computer</a:t>
            </a:r>
            <a:br>
              <a:rPr lang="en" sz="1800">
                <a:solidFill>
                  <a:srgbClr val="3C78D8"/>
                </a:solidFill>
              </a:rPr>
            </a:br>
            <a:r>
              <a:rPr lang="en" sz="1200" u="sng">
                <a:solidFill>
                  <a:srgbClr val="3C78D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https://www.scripps.edu/science-and-medicine/cores-and-services/high-performance-computing/index.html</a:t>
            </a:r>
            <a:endParaRPr sz="12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Running the job (script)? </a:t>
            </a:r>
            <a:r>
              <a:rPr b="1" lang="en" sz="3500">
                <a:solidFill>
                  <a:srgbClr val="3C78D8"/>
                </a:solidFill>
              </a:rPr>
              <a:t>HPC </a:t>
            </a:r>
            <a:r>
              <a:rPr lang="en" sz="2500">
                <a:solidFill>
                  <a:srgbClr val="3C78D8"/>
                </a:solidFill>
              </a:rPr>
              <a:t>aka jupyterhub</a:t>
            </a:r>
            <a:endParaRPr b="1" sz="3500">
              <a:solidFill>
                <a:srgbClr val="3C78D8"/>
              </a:solidFill>
            </a:endParaRPr>
          </a:p>
        </p:txBody>
      </p:sp>
      <p:cxnSp>
        <p:nvCxnSpPr>
          <p:cNvPr id="252" name="Google Shape;252;p37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7"/>
          <p:cNvSpPr txBox="1"/>
          <p:nvPr/>
        </p:nvSpPr>
        <p:spPr>
          <a:xfrm>
            <a:off x="1008275" y="1790000"/>
            <a:ext cx="553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7"/>
          <p:cNvSpPr txBox="1"/>
          <p:nvPr/>
        </p:nvSpPr>
        <p:spPr>
          <a:xfrm>
            <a:off x="311700" y="953180"/>
            <a:ext cx="8520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High Performance Computer</a:t>
            </a:r>
            <a:br>
              <a:rPr lang="en" sz="1800">
                <a:solidFill>
                  <a:srgbClr val="3C78D8"/>
                </a:solidFill>
              </a:rPr>
            </a:br>
            <a:r>
              <a:rPr lang="en" sz="1200" u="sng">
                <a:solidFill>
                  <a:srgbClr val="3C78D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https://www.scripps.edu/science-and-medicine/cores-and-services/high-performance-computing/index.html</a:t>
            </a:r>
            <a:endParaRPr sz="12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More on this later in the course (~week 9)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8"/>
          <p:cNvSpPr txBox="1"/>
          <p:nvPr>
            <p:ph type="title"/>
          </p:nvPr>
        </p:nvSpPr>
        <p:spPr>
          <a:xfrm>
            <a:off x="461100" y="4715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Let’s try it!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r>
              <a:rPr lang="en" sz="2200">
                <a:solidFill>
                  <a:schemeClr val="dk2"/>
                </a:solidFill>
              </a:rPr>
              <a:t>[   ] Complete A2.bb tasks on your own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dk2"/>
                </a:solidFill>
              </a:rPr>
              <a:t>[   ] If you get done early, start the rest of over-the-weekend HW2 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62" name="Google Shape;26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38"/>
          <p:cNvPicPr preferRelativeResize="0"/>
          <p:nvPr/>
        </p:nvPicPr>
        <p:blipFill rotWithShape="1">
          <a:blip r:embed="rId3">
            <a:alphaModFix/>
          </a:blip>
          <a:srcRect b="0" l="0" r="51721" t="52787"/>
          <a:stretch/>
        </p:blipFill>
        <p:spPr>
          <a:xfrm>
            <a:off x="6110203" y="625603"/>
            <a:ext cx="2485325" cy="8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9"/>
          <p:cNvSpPr txBox="1"/>
          <p:nvPr>
            <p:ph type="title"/>
          </p:nvPr>
        </p:nvSpPr>
        <p:spPr>
          <a:xfrm>
            <a:off x="667950" y="2717500"/>
            <a:ext cx="780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Zoom Poll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/>
              <a:t>What’s been the most difficult day, </a:t>
            </a:r>
            <a:br>
              <a:rPr b="1" lang="en" sz="3000"/>
            </a:br>
            <a:r>
              <a:rPr b="1" lang="en" sz="3000"/>
              <a:t>thus far?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Day 1 (A1.a)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Day 2 (A1.b)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Day 3 (A2.a)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Day 4 (A2.b, today)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</p:txBody>
      </p:sp>
      <p:sp>
        <p:nvSpPr>
          <p:cNvPr id="270" name="Google Shape;27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0"/>
          <p:cNvSpPr txBox="1"/>
          <p:nvPr>
            <p:ph type="title"/>
          </p:nvPr>
        </p:nvSpPr>
        <p:spPr>
          <a:xfrm>
            <a:off x="667950" y="2717500"/>
            <a:ext cx="780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Zoom Poll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/>
              <a:t>What’s been your favorite suite of topics, thus far?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Day 1 (A1.a)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Day 2 (A1.b)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Day 3 (A2.a)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Day 4 (A2.b, today)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</p:txBody>
      </p:sp>
      <p:sp>
        <p:nvSpPr>
          <p:cNvPr id="277" name="Google Shape;27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Announcements</a:t>
            </a:r>
            <a:endParaRPr sz="3500"/>
          </a:p>
        </p:txBody>
      </p:sp>
      <p:cxnSp>
        <p:nvCxnSpPr>
          <p:cNvPr id="71" name="Google Shape;71;p15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 sz="1800">
                <a:solidFill>
                  <a:srgbClr val="3C78D8"/>
                </a:solidFill>
              </a:rPr>
              <a:t>Grading:</a:t>
            </a:r>
            <a:r>
              <a:rPr lang="en" sz="1800">
                <a:solidFill>
                  <a:srgbClr val="434343"/>
                </a:solidFill>
              </a:rPr>
              <a:t> 60% homework (30 pts), 40% participation (20 pts)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HW:</a:t>
            </a:r>
            <a:r>
              <a:rPr lang="en" sz="1800">
                <a:solidFill>
                  <a:srgbClr val="434343"/>
                </a:solidFill>
              </a:rPr>
              <a:t> Up to 12 pts, 10 pts each max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Participation:</a:t>
            </a:r>
            <a:r>
              <a:rPr lang="en" sz="1800">
                <a:solidFill>
                  <a:srgbClr val="434343"/>
                </a:solidFill>
              </a:rPr>
              <a:t> 2.5 pts each class </a:t>
            </a:r>
            <a:r>
              <a:rPr lang="en" sz="1800">
                <a:solidFill>
                  <a:srgbClr val="434343"/>
                </a:solidFill>
                <a:highlight>
                  <a:srgbClr val="FFD966"/>
                </a:highlight>
              </a:rPr>
              <a:t>*due by next class*</a:t>
            </a:r>
            <a:r>
              <a:rPr lang="en" sz="1800">
                <a:solidFill>
                  <a:srgbClr val="434343"/>
                </a:solidFill>
              </a:rPr>
              <a:t> (A2.b thread today)</a:t>
            </a:r>
            <a:endParaRPr sz="1800">
              <a:solidFill>
                <a:srgbClr val="3C78D8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Let Paul Cognata know by tomorrow: Letter, Pass/Fail, or Audit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Announcements</a:t>
            </a:r>
            <a:endParaRPr sz="3500"/>
          </a:p>
        </p:txBody>
      </p:sp>
      <p:cxnSp>
        <p:nvCxnSpPr>
          <p:cNvPr id="79" name="Google Shape;79;p16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 sz="1800">
                <a:solidFill>
                  <a:srgbClr val="3C78D8"/>
                </a:solidFill>
              </a:rPr>
              <a:t>Grading:</a:t>
            </a:r>
            <a:r>
              <a:rPr lang="en" sz="1800">
                <a:solidFill>
                  <a:srgbClr val="434343"/>
                </a:solidFill>
              </a:rPr>
              <a:t> 60% homework (30 pts), 40% participation (20 pts)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HW:</a:t>
            </a:r>
            <a:r>
              <a:rPr lang="en" sz="1800">
                <a:solidFill>
                  <a:srgbClr val="434343"/>
                </a:solidFill>
              </a:rPr>
              <a:t> Up to 12 pts, 10 pts each max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Participation:</a:t>
            </a:r>
            <a:r>
              <a:rPr lang="en" sz="1800">
                <a:solidFill>
                  <a:srgbClr val="434343"/>
                </a:solidFill>
              </a:rPr>
              <a:t> 2.5 pts each class </a:t>
            </a:r>
            <a:r>
              <a:rPr lang="en" sz="1800">
                <a:solidFill>
                  <a:srgbClr val="434343"/>
                </a:solidFill>
                <a:highlight>
                  <a:srgbClr val="FFD966"/>
                </a:highlight>
              </a:rPr>
              <a:t>*due by next class*</a:t>
            </a:r>
            <a:r>
              <a:rPr lang="en" sz="1800">
                <a:solidFill>
                  <a:srgbClr val="434343"/>
                </a:solidFill>
              </a:rPr>
              <a:t> (A2.b thread today)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Let Paul Cognata know by tomorrow: Letter, Pass/Fail, or Audit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  <a:highlight>
                  <a:srgbClr val="FFD966"/>
                </a:highlight>
              </a:rPr>
              <a:t>HW2 due Tue @ 8 AM PST</a:t>
            </a:r>
            <a:r>
              <a:rPr lang="en" sz="1800">
                <a:solidFill>
                  <a:srgbClr val="434343"/>
                </a:solidFill>
              </a:rPr>
              <a:t>, will receive graded HW1 around then</a:t>
            </a:r>
            <a:endParaRPr sz="1800">
              <a:solidFill>
                <a:srgbClr val="434343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■"/>
            </a:pPr>
            <a:r>
              <a:rPr lang="en" sz="1800">
                <a:solidFill>
                  <a:srgbClr val="434343"/>
                </a:solidFill>
              </a:rPr>
              <a:t>Don’t worry about ‘missing’ (explanation RE Canvas + Jupyterhub)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Announcements</a:t>
            </a:r>
            <a:endParaRPr sz="3500"/>
          </a:p>
        </p:txBody>
      </p:sp>
      <p:cxnSp>
        <p:nvCxnSpPr>
          <p:cNvPr id="87" name="Google Shape;87;p17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 sz="1800">
                <a:solidFill>
                  <a:srgbClr val="3C78D8"/>
                </a:solidFill>
              </a:rPr>
              <a:t>Grading:</a:t>
            </a:r>
            <a:r>
              <a:rPr lang="en" sz="1800">
                <a:solidFill>
                  <a:srgbClr val="434343"/>
                </a:solidFill>
              </a:rPr>
              <a:t> 60% homework (30 pts), 40% participation (20 pts)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HW:</a:t>
            </a:r>
            <a:r>
              <a:rPr lang="en" sz="1800">
                <a:solidFill>
                  <a:srgbClr val="434343"/>
                </a:solidFill>
              </a:rPr>
              <a:t> Up to 12 pts, 10 pts each max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Participation:</a:t>
            </a:r>
            <a:r>
              <a:rPr lang="en" sz="1800">
                <a:solidFill>
                  <a:srgbClr val="434343"/>
                </a:solidFill>
              </a:rPr>
              <a:t> 2.5 pts each class </a:t>
            </a:r>
            <a:r>
              <a:rPr lang="en" sz="1800">
                <a:solidFill>
                  <a:srgbClr val="434343"/>
                </a:solidFill>
                <a:highlight>
                  <a:srgbClr val="FFD966"/>
                </a:highlight>
              </a:rPr>
              <a:t>*due by next class*</a:t>
            </a:r>
            <a:r>
              <a:rPr lang="en" sz="1800">
                <a:solidFill>
                  <a:srgbClr val="434343"/>
                </a:solidFill>
              </a:rPr>
              <a:t> (A2.b thread today)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Let Paul Cognata know by tomorrow: Letter, Pass/Fail, or Audit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  <a:highlight>
                  <a:srgbClr val="FFD966"/>
                </a:highlight>
              </a:rPr>
              <a:t>HW2 due Tue @ 8 AM PST</a:t>
            </a:r>
            <a:r>
              <a:rPr lang="en" sz="1800">
                <a:solidFill>
                  <a:srgbClr val="434343"/>
                </a:solidFill>
              </a:rPr>
              <a:t>, will receive graded HW1 around then</a:t>
            </a:r>
            <a:endParaRPr sz="1800">
              <a:solidFill>
                <a:srgbClr val="434343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■"/>
            </a:pPr>
            <a:r>
              <a:rPr lang="en" sz="1800">
                <a:solidFill>
                  <a:srgbClr val="434343"/>
                </a:solidFill>
              </a:rPr>
              <a:t>Don’t worry about ‘missing’ (explanation RE Canvas + Jupyterhub)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HW3 available, HW4 will be available Tuesday (and so on)</a:t>
            </a:r>
            <a:endParaRPr sz="1800">
              <a:solidFill>
                <a:srgbClr val="434343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■"/>
            </a:pPr>
            <a:r>
              <a:rPr lang="en" sz="1800">
                <a:solidFill>
                  <a:srgbClr val="434343"/>
                </a:solidFill>
              </a:rPr>
              <a:t>*Note, may better to look ahead rather than get a head start 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954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Bash (why we have the participation thread)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○"/>
            </a:pPr>
            <a:r>
              <a:rPr lang="en" sz="1500" u="sng">
                <a:solidFill>
                  <a:srgbClr val="3C78D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Scripting cheatsheet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○"/>
            </a:pPr>
            <a:r>
              <a:rPr lang="en" u="sng">
                <a:solidFill>
                  <a:srgbClr val="3C78D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Changing directory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○"/>
            </a:pPr>
            <a:r>
              <a:rPr lang="en" u="sng">
                <a:solidFill>
                  <a:srgbClr val="3C78D8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Running scripts</a:t>
            </a:r>
            <a:r>
              <a:rPr lang="en"/>
              <a:t> (different ways)</a:t>
            </a:r>
            <a:endParaRPr>
              <a:solidFill>
                <a:srgbClr val="3C78D8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>
                <a:solidFill>
                  <a:srgbClr val="666666"/>
                </a:solidFill>
              </a:rPr>
              <a:t>Awk</a:t>
            </a:r>
            <a:endParaRPr>
              <a:solidFill>
                <a:srgbClr val="666666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■"/>
            </a:pPr>
            <a:r>
              <a:rPr lang="en" u="sng">
                <a:solidFill>
                  <a:srgbClr val="3C78D8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awk examples</a:t>
            </a:r>
            <a:endParaRPr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■"/>
            </a:pPr>
            <a:r>
              <a:rPr lang="en" u="sng">
                <a:solidFill>
                  <a:srgbClr val="3C78D8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pattern examples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○"/>
            </a:pPr>
            <a:r>
              <a:rPr lang="en" u="sng">
                <a:solidFill>
                  <a:srgbClr val="3C78D8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Nano vs emacs vs vim</a:t>
            </a:r>
            <a:br>
              <a:rPr lang="en"/>
            </a:b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rgbClr val="3C78D8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Zoom study group</a:t>
            </a:r>
            <a:r>
              <a:rPr lang="en" sz="2000">
                <a:solidFill>
                  <a:srgbClr val="3C78D8"/>
                </a:solidFill>
              </a:rPr>
              <a:t> </a:t>
            </a:r>
            <a:r>
              <a:rPr lang="en" sz="2000"/>
              <a:t>(self-organized) for any time</a:t>
            </a:r>
            <a:br>
              <a:rPr lang="en" sz="2000"/>
            </a:br>
            <a:r>
              <a:rPr lang="en" sz="2000"/>
              <a:t>	</a:t>
            </a:r>
            <a:r>
              <a:rPr lang="en" sz="1500"/>
              <a:t>Meeting ID: 944 7012 5565</a:t>
            </a:r>
            <a:br>
              <a:rPr lang="en" sz="1500"/>
            </a:br>
            <a:r>
              <a:rPr lang="en" sz="1500"/>
              <a:t> 	Passcode: AbcbStudy</a:t>
            </a:r>
            <a:br>
              <a:rPr lang="en" sz="2000"/>
            </a:b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HW2</a:t>
            </a:r>
            <a:r>
              <a:rPr lang="en"/>
              <a:t> - </a:t>
            </a:r>
            <a:r>
              <a:rPr lang="en">
                <a:solidFill>
                  <a:srgbClr val="3C78D8"/>
                </a:solidFill>
              </a:rPr>
              <a:t>An intro to debugging 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463" y="1827201"/>
            <a:ext cx="7803076" cy="15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A2.ba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b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chemeClr val="dk2"/>
                </a:solidFill>
              </a:rPr>
              <a:t>Credit: Karthik Gangavarapu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What’s a Loop?</a:t>
            </a:r>
            <a:endParaRPr sz="3500"/>
          </a:p>
        </p:txBody>
      </p:sp>
      <p:cxnSp>
        <p:nvCxnSpPr>
          <p:cNvPr id="116" name="Google Shape;116;p21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Runs the code you wrote again and again until you let it know to stop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Loops can assist navigating a larger task where there’s either/or, true/false etc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Loop can do commands repeatedly instead of writing out again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