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Sabah Ul-Hasa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09-30T22:25:18.948">
    <p:pos x="196" y="1439"/>
    <p:text>I think we may want to wrap up RNA-Seq with BAM into next Tue (code review again for B7.aa, then more on BAM for B7.ab) I'm happy to take on such that you only end up doing a week's worth still (or less) let me knwo your prefences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d943a028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9d943a028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087dfa0f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087dfa0f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d943a02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d943a02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d943a028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d943a028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d943a028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d943a028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d943a028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d943a028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d943a028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d943a028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d943a028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d943a028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d943a028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d943a028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www.nature.com/articles/nmeth.3317" TargetMode="External"/><Relationship Id="rId5" Type="http://schemas.openxmlformats.org/officeDocument/2006/relationships/hyperlink" Target="https://www.nature.com/articles/nmeth.3317" TargetMode="External"/><Relationship Id="rId6" Type="http://schemas.openxmlformats.org/officeDocument/2006/relationships/hyperlink" Target="https://www.nature.com/articles/nmeth.3317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s://zyxue.github.io/2017/09/26/sam-format-example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Alignment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3826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2"/>
                </a:solidFill>
              </a:rPr>
              <a:t>Karthik</a:t>
            </a:r>
            <a:endParaRPr b="1" i="0" sz="2400" u="none" cap="none" strike="noStrike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r>
              <a:rPr lang="en"/>
              <a:t>: Analysis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1362075"/>
            <a:ext cx="168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sequencing signal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2676525" y="1409700"/>
            <a:ext cx="168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called raw files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5095875" y="1409700"/>
            <a:ext cx="1352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Demultiplexing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7210425" y="1447800"/>
            <a:ext cx="876300" cy="3714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FASTQ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6874500" y="2571750"/>
            <a:ext cx="1688400" cy="3714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SAM/BAM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626613" y="2571750"/>
            <a:ext cx="1688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Counts per feature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6804375" y="3648075"/>
            <a:ext cx="1688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Variants Calling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2826175" y="2443275"/>
            <a:ext cx="11076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expression analysis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2162175" y="1543050"/>
            <a:ext cx="3810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4414763" y="1543050"/>
            <a:ext cx="3810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6638850" y="1543050"/>
            <a:ext cx="3810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7534275" y="1933575"/>
            <a:ext cx="200100" cy="509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7534275" y="3138375"/>
            <a:ext cx="200100" cy="509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6437588" y="2643150"/>
            <a:ext cx="381000" cy="228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4123013" y="2643150"/>
            <a:ext cx="381000" cy="228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7847375" y="1909125"/>
            <a:ext cx="1107600" cy="5727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Alignment to reference</a:t>
            </a:r>
            <a:endParaRPr sz="1200"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strings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854925" y="1664725"/>
            <a:ext cx="8967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9999"/>
                </a:solidFill>
              </a:rPr>
              <a:t>A T G</a:t>
            </a:r>
            <a:endParaRPr b="1" sz="16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9999"/>
                </a:solidFill>
              </a:rPr>
              <a:t>A T C</a:t>
            </a:r>
            <a:endParaRPr b="1" sz="1600">
              <a:solidFill>
                <a:srgbClr val="999999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3772650" y="1066900"/>
            <a:ext cx="102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9999"/>
                </a:solidFill>
              </a:rPr>
              <a:t>T A T G </a:t>
            </a:r>
            <a:endParaRPr b="1" sz="16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9999"/>
                </a:solidFill>
              </a:rPr>
              <a:t>A T G</a:t>
            </a:r>
            <a:endParaRPr b="1" sz="1600">
              <a:solidFill>
                <a:srgbClr val="999999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6712250" y="1066900"/>
            <a:ext cx="1093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9999"/>
                </a:solidFill>
              </a:rPr>
              <a:t>T A T G T</a:t>
            </a:r>
            <a:endParaRPr b="1" sz="16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9999"/>
                </a:solidFill>
              </a:rPr>
              <a:t>A T T</a:t>
            </a:r>
            <a:endParaRPr b="1" sz="1600">
              <a:solidFill>
                <a:srgbClr val="999999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854925" y="2571750"/>
            <a:ext cx="8967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1155CC"/>
                </a:solidFill>
              </a:rPr>
              <a:t>A T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FF0000"/>
                </a:solidFill>
              </a:rPr>
              <a:t>G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1155CC"/>
                </a:solidFill>
              </a:rPr>
              <a:t> |  |</a:t>
            </a:r>
            <a:r>
              <a:rPr b="1" lang="en">
                <a:solidFill>
                  <a:srgbClr val="0000FF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  </a:t>
            </a:r>
            <a:r>
              <a:rPr b="1" lang="en">
                <a:solidFill>
                  <a:srgbClr val="FF0000"/>
                </a:solidFill>
              </a:rPr>
              <a:t>|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1155CC"/>
                </a:solidFill>
              </a:rPr>
              <a:t>A T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FF0000"/>
                </a:solidFill>
              </a:rPr>
              <a:t>C</a:t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3772650" y="1730850"/>
            <a:ext cx="10233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T A T</a:t>
            </a:r>
            <a:r>
              <a:rPr b="1" lang="en">
                <a:solidFill>
                  <a:schemeClr val="dk1"/>
                </a:solidFill>
              </a:rPr>
              <a:t> G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 |  |   |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A T G</a:t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3774225" y="2613450"/>
            <a:ext cx="10233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 </a:t>
            </a:r>
            <a:r>
              <a:rPr b="1" lang="en">
                <a:solidFill>
                  <a:srgbClr val="1155CC"/>
                </a:solidFill>
              </a:rPr>
              <a:t>A T G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  </a:t>
            </a:r>
            <a:r>
              <a:rPr b="1" lang="en">
                <a:solidFill>
                  <a:srgbClr val="1155CC"/>
                </a:solidFill>
              </a:rPr>
              <a:t>  |  |   |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1155CC"/>
                </a:solidFill>
              </a:rPr>
              <a:t>   A T G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3788125" y="3524000"/>
            <a:ext cx="10233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 </a:t>
            </a:r>
            <a:r>
              <a:rPr b="1" lang="en">
                <a:solidFill>
                  <a:srgbClr val="1155CC"/>
                </a:solidFill>
              </a:rPr>
              <a:t>A T G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 |   </a:t>
            </a:r>
            <a:r>
              <a:rPr b="1" lang="en">
                <a:solidFill>
                  <a:srgbClr val="1155CC"/>
                </a:solidFill>
              </a:rPr>
              <a:t>|  |   |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1155CC"/>
                </a:solidFill>
              </a:rPr>
              <a:t>-  A T G</a:t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6700450" y="1695975"/>
            <a:ext cx="15084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T A </a:t>
            </a:r>
            <a:r>
              <a:rPr b="1" lang="en">
                <a:solidFill>
                  <a:srgbClr val="1155CC"/>
                </a:solidFill>
              </a:rPr>
              <a:t>T</a:t>
            </a:r>
            <a:r>
              <a:rPr b="1" lang="en">
                <a:solidFill>
                  <a:schemeClr val="dk1"/>
                </a:solidFill>
              </a:rPr>
              <a:t> G 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 |  |   </a:t>
            </a:r>
            <a:r>
              <a:rPr b="1" lang="en">
                <a:solidFill>
                  <a:srgbClr val="1155CC"/>
                </a:solidFill>
              </a:rPr>
              <a:t>|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A T </a:t>
            </a:r>
            <a:r>
              <a:rPr b="1" lang="en">
                <a:solidFill>
                  <a:srgbClr val="1155CC"/>
                </a:solidFill>
              </a:rPr>
              <a:t>T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6700450" y="2613450"/>
            <a:ext cx="10935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 </a:t>
            </a:r>
            <a:r>
              <a:rPr b="1" lang="en">
                <a:solidFill>
                  <a:srgbClr val="1155CC"/>
                </a:solidFill>
              </a:rPr>
              <a:t>A T </a:t>
            </a:r>
            <a:r>
              <a:rPr b="1" lang="en">
                <a:solidFill>
                  <a:srgbClr val="FF0000"/>
                </a:solidFill>
              </a:rPr>
              <a:t>G</a:t>
            </a:r>
            <a:r>
              <a:rPr b="1" lang="en">
                <a:solidFill>
                  <a:srgbClr val="4A86E8"/>
                </a:solidFill>
              </a:rPr>
              <a:t> </a:t>
            </a:r>
            <a:r>
              <a:rPr b="1" lang="en">
                <a:solidFill>
                  <a:srgbClr val="1155CC"/>
                </a:solidFill>
              </a:rPr>
              <a:t>T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    </a:t>
            </a:r>
            <a:r>
              <a:rPr b="1" lang="en">
                <a:solidFill>
                  <a:srgbClr val="1155CC"/>
                </a:solidFill>
              </a:rPr>
              <a:t>|  |   </a:t>
            </a:r>
            <a:r>
              <a:rPr b="1" lang="en">
                <a:solidFill>
                  <a:srgbClr val="FF0000"/>
                </a:solidFill>
              </a:rPr>
              <a:t>|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1155CC"/>
                </a:solidFill>
              </a:rPr>
              <a:t>   A T </a:t>
            </a:r>
            <a:r>
              <a:rPr b="1" lang="en">
                <a:solidFill>
                  <a:srgbClr val="FF0000"/>
                </a:solidFill>
              </a:rPr>
              <a:t>T</a:t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6712250" y="3450950"/>
            <a:ext cx="10935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 </a:t>
            </a:r>
            <a:r>
              <a:rPr b="1" lang="en">
                <a:solidFill>
                  <a:srgbClr val="1155CC"/>
                </a:solidFill>
              </a:rPr>
              <a:t>A T G T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    </a:t>
            </a:r>
            <a:r>
              <a:rPr b="1" lang="en">
                <a:solidFill>
                  <a:srgbClr val="1155CC"/>
                </a:solidFill>
              </a:rPr>
              <a:t>|  |   |   |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1155CC"/>
                </a:solidFill>
              </a:rPr>
              <a:t>   A T  -  T</a:t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188475" y="4529675"/>
            <a:ext cx="21186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Exact string comparison</a:t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3719050" y="4529675"/>
            <a:ext cx="10935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Substrings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6700450" y="4529675"/>
            <a:ext cx="10935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Alignment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11700" y="445025"/>
            <a:ext cx="446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Alignment: HISAT2</a:t>
            </a: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725" y="150437"/>
            <a:ext cx="4001450" cy="484262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/>
        </p:nvSpPr>
        <p:spPr>
          <a:xfrm>
            <a:off x="0" y="4676700"/>
            <a:ext cx="16956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Kim </a:t>
            </a:r>
            <a:r>
              <a:rPr lang="en" u="sng">
                <a:solidFill>
                  <a:schemeClr val="hlink"/>
                </a:solidFill>
                <a:hlinkClick r:id="rId5"/>
              </a:rPr>
              <a:t>et</a:t>
            </a:r>
            <a:r>
              <a:rPr lang="en" u="sng">
                <a:solidFill>
                  <a:schemeClr val="hlink"/>
                </a:solidFill>
                <a:hlinkClick r:id="rId6"/>
              </a:rPr>
              <a:t> al. 2015</a:t>
            </a:r>
            <a:endParaRPr/>
          </a:p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	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152475"/>
            <a:ext cx="8520600" cy="3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Manual - https://daehwankimlab.github.io/hisat2/manual/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>
                <a:solidFill>
                  <a:srgbClr val="3C78D8"/>
                </a:solidFill>
                <a:highlight>
                  <a:srgbClr val="FFFFFF"/>
                </a:highlight>
              </a:rPr>
              <a:t>hisat2-build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: Builds index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>
                <a:solidFill>
                  <a:srgbClr val="3C78D8"/>
                </a:solidFill>
                <a:highlight>
                  <a:srgbClr val="FFFFFF"/>
                </a:highlight>
              </a:rPr>
              <a:t>hisat2-inspect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: View all references in the index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>
                <a:solidFill>
                  <a:srgbClr val="3C78D8"/>
                </a:solidFill>
                <a:highlight>
                  <a:srgbClr val="FFFFFF"/>
                </a:highlight>
              </a:rPr>
              <a:t>hisat2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: Align reads to a reference index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Example workflow,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highlight>
                  <a:srgbClr val="FFFFFF"/>
                </a:highlight>
              </a:rPr>
              <a:t>hisat2-build ref.fa ref</a:t>
            </a:r>
            <a:endParaRPr>
              <a:solidFill>
                <a:srgbClr val="3C78D8"/>
              </a:solidFill>
              <a:highlight>
                <a:srgbClr val="FFFFFF"/>
              </a:highlight>
            </a:endParaRPr>
          </a:p>
          <a:p>
            <a:pPr indent="0" lvl="0" marL="45720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highlight>
                  <a:srgbClr val="FFFFFF"/>
                </a:highlight>
              </a:rPr>
              <a:t>hisat2-inspect ref</a:t>
            </a:r>
            <a:endParaRPr>
              <a:solidFill>
                <a:srgbClr val="3C78D8"/>
              </a:solidFill>
              <a:highlight>
                <a:srgbClr val="FFFFFF"/>
              </a:highlight>
            </a:endParaRPr>
          </a:p>
          <a:p>
            <a:pPr indent="0" lvl="0" marL="45720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highlight>
                  <a:srgbClr val="FFFFFF"/>
                </a:highlight>
              </a:rPr>
              <a:t>hisat2 -f -x ref -U reads_example.fa -S example.sam</a:t>
            </a:r>
            <a:endParaRPr>
              <a:solidFill>
                <a:srgbClr val="3C78D8"/>
              </a:solidFill>
              <a:highlight>
                <a:srgbClr val="FFFFFF"/>
              </a:highlight>
            </a:endParaRPr>
          </a:p>
          <a:p>
            <a:pPr indent="0" lvl="0" marL="457200" marR="88900" rtl="0" algn="l">
              <a:lnSpc>
                <a:spcPct val="142857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Demonstration: Mapping using HISAT2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(module is available on hpc directly)</a:t>
            </a:r>
            <a:endParaRPr/>
          </a:p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Alignment Map (SAM) Format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525" y="1151075"/>
            <a:ext cx="5436958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4781550" y="4800525"/>
            <a:ext cx="42957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https://zyxue.github.io/2017/09/26/sam-format-example.html</a:t>
            </a:r>
            <a:r>
              <a:rPr lang="en" sz="1200"/>
              <a:t> </a:t>
            </a:r>
            <a:endParaRPr sz="1200"/>
          </a:p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Demonstration: Samtools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AutoNum type="arabicPeriod"/>
            </a:pPr>
            <a:r>
              <a:rPr lang="en">
                <a:solidFill>
                  <a:srgbClr val="3C78D8"/>
                </a:solidFill>
              </a:rPr>
              <a:t>samtools view</a:t>
            </a:r>
            <a:endParaRPr>
              <a:solidFill>
                <a:srgbClr val="3C78D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Convert between SAM and Binary Alignment Map (BAM) format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Filter out unmapped reads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AutoNum type="arabicPeriod"/>
            </a:pPr>
            <a:r>
              <a:rPr lang="en">
                <a:solidFill>
                  <a:srgbClr val="3C78D8"/>
                </a:solidFill>
              </a:rPr>
              <a:t>samtools sort</a:t>
            </a:r>
            <a:endParaRPr>
              <a:solidFill>
                <a:srgbClr val="3C78D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Sort by coordinate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Sort by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AutoNum type="arabicPeriod"/>
            </a:pPr>
            <a:r>
              <a:rPr lang="en">
                <a:solidFill>
                  <a:srgbClr val="3C78D8"/>
                </a:solidFill>
              </a:rPr>
              <a:t>samtools index</a:t>
            </a:r>
            <a:endParaRPr>
              <a:solidFill>
                <a:srgbClr val="3C78D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Index BAM file for downstream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AutoNum type="arabicPeriod"/>
            </a:pPr>
            <a:r>
              <a:rPr lang="en">
                <a:solidFill>
                  <a:srgbClr val="3C78D8"/>
                </a:solidFill>
              </a:rPr>
              <a:t>samtools depth</a:t>
            </a:r>
            <a:endParaRPr>
              <a:solidFill>
                <a:srgbClr val="3C78D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Get number of reads covering each case in the reference sequence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Tuesday more </a:t>
            </a:r>
            <a:r>
              <a:rPr lang="en"/>
              <a:t>on</a:t>
            </a:r>
            <a:r>
              <a:rPr lang="en"/>
              <a:t> bam?</a:t>
            </a:r>
            <a:endParaRPr/>
          </a:p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