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78e07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9278e07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74e6f8c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74e6f8c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74e6f8c3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74e6f8c3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4e6f8c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74e6f8c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74e6f8c3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74e6f8c3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4e6f8c3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74e6f8c3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74e6f8c3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974e6f8c3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4e6f8c3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974e6f8c3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74e6f8c3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974e6f8c3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74e6f8c3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974e6f8c3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78e0770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278e0770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4e6f8c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974e6f8c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278e0770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278e0770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78e0770d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78e0770d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278e0770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278e0770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278e0770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278e0770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278e0770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278e0770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Many commands you’ve learned –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>
                <a:solidFill>
                  <a:schemeClr val="dk2"/>
                </a:solidFill>
              </a:rPr>
              <a:t>– primarily send information to STDOUT.  By default, STDOUT is simply printed to your terminal display.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278e0770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278e0770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278e0770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278e0770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278e0770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278e0770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278e0770d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9278e0770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5a1c22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95a1c22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74e6f8c3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974e6f8c3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278e0770d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9278e0770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278e0770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9278e0770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74e6f8c3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974e6f8c3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4e6f8c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974e6f8c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4e6f8c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974e6f8c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4e6f8c3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974e6f8c3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4e6f8c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74e6f8c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74e6f8c3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74e6f8c3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hegeekstuff.com/2010/11/50-linux-commands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A1.ba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Redirections and Pipes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400">
                <a:solidFill>
                  <a:srgbClr val="595959"/>
                </a:solidFill>
              </a:rPr>
              <a:t>Huitian Dao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Homework: Submit HW1 on JupyterHub </a:t>
            </a:r>
            <a:r>
              <a:rPr b="1" lang="en" sz="2000">
                <a:solidFill>
                  <a:srgbClr val="3C78D8"/>
                </a:solidFill>
              </a:rPr>
              <a:t>prior to 8 AM PST Sept 15th</a:t>
            </a:r>
            <a:endParaRPr b="1" sz="2000">
              <a:solidFill>
                <a:srgbClr val="3C78D8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Jupyter notebook (local) vs JupyterHub ?</a:t>
            </a:r>
            <a:br>
              <a:rPr lang="en" sz="2000">
                <a:solidFill>
                  <a:srgbClr val="434343"/>
                </a:solidFill>
              </a:rPr>
            </a:br>
            <a:r>
              <a:rPr b="1" lang="en" sz="2000">
                <a:solidFill>
                  <a:srgbClr val="3C78D8"/>
                </a:solidFill>
              </a:rPr>
              <a:t>Think “personal notes” vs “final essay”</a:t>
            </a:r>
            <a:br>
              <a:rPr b="1" lang="en" sz="2000">
                <a:solidFill>
                  <a:srgbClr val="3C78D8"/>
                </a:solidFill>
              </a:rPr>
            </a:br>
            <a:endParaRPr b="1" sz="2000">
              <a:solidFill>
                <a:srgbClr val="3C78D8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How do I access HW1 on JupyterHub? (demo)</a:t>
            </a:r>
            <a:br>
              <a:rPr lang="en" sz="2000">
                <a:solidFill>
                  <a:srgbClr val="434343"/>
                </a:solidFill>
              </a:rPr>
            </a:br>
            <a:r>
              <a:rPr b="1" lang="en" sz="2000">
                <a:solidFill>
                  <a:srgbClr val="3C78D8"/>
                </a:solidFill>
              </a:rPr>
              <a:t>jupyterhub-abcb.scripps.edu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838" y="1063677"/>
            <a:ext cx="5834326" cy="32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 CAN’T ACCESS JUPYTERHUB, I’M FREAKING OUT!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 CAN’T ACCESS JUPYTERHUB, I’M FREAKING OUT!</a:t>
            </a:r>
            <a:endParaRPr sz="24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Step 1:</a:t>
            </a:r>
            <a:r>
              <a:rPr lang="en" sz="2000"/>
              <a:t> Take a screenshot of your problem</a:t>
            </a:r>
            <a:br>
              <a:rPr lang="en" sz="2000"/>
            </a:b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Step 2:</a:t>
            </a:r>
            <a:r>
              <a:rPr lang="en" sz="2000"/>
              <a:t> Describe your problem in email form with screenshot included, email it to JC Ducom with Sabah Cc’d </a:t>
            </a:r>
            <a:br>
              <a:rPr lang="en" sz="2000"/>
            </a:b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C78D8"/>
                </a:solidFill>
              </a:rPr>
              <a:t>Step 3:</a:t>
            </a:r>
            <a:r>
              <a:rPr lang="en" sz="2000"/>
              <a:t> Continue working on HW1 locally. If we’re not able to get you access by Friday, we’ll figure out an alternative.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I CAN’T ACCESS JUPYTERHUB, I’M FREAKING OUT!</a:t>
            </a:r>
            <a:endParaRPr sz="2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99" y="1011500"/>
            <a:ext cx="3091825" cy="36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How much time did you spend on HW1 aa-ab?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&lt; 1 hour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1-2 hours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2-4 hours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4 or more hours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23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Feeling frustrated? You’re on the right track to learning things!</a:t>
            </a:r>
            <a:endParaRPr sz="20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099" y="1011500"/>
            <a:ext cx="3091825" cy="360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84825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Common Questions (demo)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Question 1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d</a:t>
            </a:r>
            <a:r>
              <a:rPr lang="en" sz="2200">
                <a:solidFill>
                  <a:srgbClr val="434343"/>
                </a:solidFill>
              </a:rPr>
              <a:t>ata.zip</a:t>
            </a: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%%bash (executing a cell, and formatting)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84825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 </a:t>
            </a:r>
            <a:r>
              <a:rPr i="1" lang="en" sz="2200">
                <a:solidFill>
                  <a:srgbClr val="434343"/>
                </a:solidFill>
              </a:rPr>
              <a:t>in chronological order</a:t>
            </a:r>
            <a:endParaRPr i="1" sz="2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10 min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[   ] Participation for A1.b today: Reaction emoji to JupyterHub post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[   ] Contact JC Ducom (slide 11) if you can’t access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[   ] Enable Slack, access abcb-2020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      *update name and picture, if needed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[   ] Enable Canvas notifications</a:t>
            </a:r>
            <a:br>
              <a:rPr lang="en" sz="2000">
                <a:solidFill>
                  <a:schemeClr val="dk2"/>
                </a:solidFill>
              </a:rPr>
            </a:b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20 min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[   ] In your group of 3, review and discuss HW 1 A1.aa-A1.ab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2"/>
                </a:solidFill>
              </a:rPr>
              <a:t>[   ] Confirm you’ve turned on ‘watch releases’ for 2020 Github repo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u="sng">
                <a:solidFill>
                  <a:srgbClr val="93C47D"/>
                </a:solidFill>
              </a:rPr>
              <a:t>A1.ba</a:t>
            </a:r>
            <a:r>
              <a:rPr lang="en" u="sng">
                <a:solidFill>
                  <a:srgbClr val="93C47D"/>
                </a:solidFill>
              </a:rPr>
              <a:t> </a:t>
            </a:r>
            <a:endParaRPr u="sng">
              <a:solidFill>
                <a:srgbClr val="93C47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Redirections and Pipes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Credit: </a:t>
            </a:r>
            <a:r>
              <a:rPr lang="en" sz="2400">
                <a:solidFill>
                  <a:srgbClr val="595959"/>
                </a:solidFill>
              </a:rPr>
              <a:t>Huitian Dao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and Editing Files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41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" sz="1800"/>
              <a:t>– show lines from beginning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lang="en" sz="1800"/>
              <a:t>– search file contents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wc </a:t>
            </a:r>
            <a:r>
              <a:rPr lang="en" sz="1800"/>
              <a:t>– word count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less </a:t>
            </a:r>
            <a:r>
              <a:rPr lang="en" sz="1800"/>
              <a:t>– examine file contents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" sz="1800"/>
              <a:t>– show lines from end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nano </a:t>
            </a:r>
            <a:r>
              <a:rPr lang="en" sz="1800"/>
              <a:t>– text editor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800"/>
              <a:t> – change order of 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??? </a:t>
            </a:r>
            <a:r>
              <a:rPr lang="en" sz="1800"/>
              <a:t>– </a:t>
            </a:r>
            <a:r>
              <a:rPr i="1" lang="en" sz="1800"/>
              <a:t>mystery command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" sz="1800"/>
              <a:t>– copy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" sz="1800"/>
              <a:t>– move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lang="en" sz="1800"/>
              <a:t>– remove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touch </a:t>
            </a:r>
            <a:r>
              <a:rPr lang="en" sz="1800"/>
              <a:t>– create an empty file (or change modification date)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lang="en" sz="1800"/>
              <a:t>– make a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rmdir </a:t>
            </a:r>
            <a:r>
              <a:rPr lang="en" sz="1800"/>
              <a:t>– remove a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145625" y="4712325"/>
            <a:ext cx="8844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Advanced: check out other common commands </a:t>
            </a: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https://www.thegeekstuff.com/2010/11/50-linux-commands/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193" name="Google Shape;193;p31"/>
          <p:cNvGrpSpPr/>
          <p:nvPr/>
        </p:nvGrpSpPr>
        <p:grpSpPr>
          <a:xfrm>
            <a:off x="55054" y="4769170"/>
            <a:ext cx="315832" cy="307204"/>
            <a:chOff x="3406000" y="4672425"/>
            <a:chExt cx="388000" cy="377400"/>
          </a:xfrm>
        </p:grpSpPr>
        <p:sp>
          <p:nvSpPr>
            <p:cNvPr id="194" name="Google Shape;194;p31"/>
            <p:cNvSpPr/>
            <p:nvPr/>
          </p:nvSpPr>
          <p:spPr>
            <a:xfrm>
              <a:off x="3416600" y="4672425"/>
              <a:ext cx="377400" cy="377400"/>
            </a:xfrm>
            <a:prstGeom prst="ellips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 rot="-8100000">
              <a:off x="3437545" y="4784971"/>
              <a:ext cx="152311" cy="152311"/>
            </a:xfrm>
            <a:prstGeom prst="rtTriangl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 rot="-8100000">
              <a:off x="3552920" y="4781071"/>
              <a:ext cx="152311" cy="152311"/>
            </a:xfrm>
            <a:prstGeom prst="rtTriangle">
              <a:avLst/>
            </a:prstGeom>
            <a:solidFill>
              <a:srgbClr val="EEEEEE"/>
            </a:solidFill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152475"/>
            <a:ext cx="402449" cy="3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950" y="1456775"/>
            <a:ext cx="402449" cy="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1831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rgbClr val="000000"/>
                </a:solidFill>
              </a:rPr>
              <a:t>But first!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475" y="1722650"/>
            <a:ext cx="1515050" cy="1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– Standard Output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2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2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2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211" name="Google Shape;211;p32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Redirecting STDOUT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3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3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3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3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225" name="Google Shape;225;p33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3"/>
          <p:cNvCxnSpPr/>
          <p:nvPr/>
        </p:nvCxnSpPr>
        <p:spPr>
          <a:xfrm>
            <a:off x="4410050" y="26432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3"/>
          <p:cNvSpPr txBox="1"/>
          <p:nvPr/>
        </p:nvSpPr>
        <p:spPr>
          <a:xfrm>
            <a:off x="4296650" y="23060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Redirection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“&gt;”</a:t>
            </a:r>
            <a:endParaRPr b="1" sz="1200"/>
          </a:p>
        </p:txBody>
      </p:sp>
      <p:sp>
        <p:nvSpPr>
          <p:cNvPr id="229" name="Google Shape;229;p33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[command] &gt; [filename]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6484600" y="22613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025" y="2199400"/>
            <a:ext cx="887700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 Example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data/tmp has a lot of text files, but how many?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1169675" y="1623775"/>
            <a:ext cx="56280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$ ls *.txt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file1.txt    file122.txt  file145.txt  file167.txt  file189.txt  file30.txt  file54.txt  file77.txt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file10.txt   file123.txt  file146.txt  file168.txt  file19.txt   file31.txt  file55.txt  file78.txt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file100.txt  file124.txt  file147.txt  file169.txt  file190.txt  file32.txt  file56.txt  file79.txt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file101.txt  file125.txt  file148.txt  file17.txt   file191.txt  file33.txt  file57.txt  file8.txt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file102.txt  file126.txt  file149.txt  file170.txt  file192.txt  file34.txt  file58.txt  file80.txt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file103.txt  file127.txt  file15.txt   file171.txt  file193.txt  file35.txt  file59.txt  file81.txt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file104.txt  file128.txt  file150.txt  file172.txt  file194.txt  file36.txt  file6.txt   file82.txt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file105.txt  file129.txt  file151.txt  file173.txt  file195.txt  file38.txt  file60.txt  file84.txt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file106.txt  file13.txt   file152.txt  file174.txt  file196.txt  file39.txt  file61.txt  file85.txt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file107.txt  file130.txt  file153.txt  file175.txt  file197.txt  file4.txt   file62.txt  file86.txt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file108.txt  file131.txt  file154.txt  file176.txt  file198.txt  file40.txt  file64.txt  file87.txt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file109.txt  file132.txt  file155.txt  file177.txt  file199.txt  file41.txt  file65.txt  file88.txt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file11.txt   file133.txt  file156.txt  file178.txt  file2.txt    file42.txt  file66.txt  file89.txt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file110.txt  file134.txt  file157.txt  file179.txt  file200.txt  file44.txt  file67.txt  file9.txt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file111.txt  file135.txt  file158.txt  file18.txt   file21.txt   file45.txt  file68.txt  file90.txt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file114.txt  file136.txt  file159.txt  file180.txt  file22.txt   file46.txt  file69.txt  file91.txt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file115.txt  file138.txt  file16.txt   file181.txt  file23.txt   file47.txt  file7.txt   file92.txt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file116.txt  file139.txt  file160.txt  file182.txt  file24.txt   file48.txt  file70.txt  file93.txt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file117.txt  file14.txt   file161.txt  file183.txt  file25.txt   file49.txt  file71.txt  file94.txt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file118.txt  file140.txt  file162.txt  file184.txt  file26.txt   file5.txt   file72.txt  file96.txt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file119.txt  file141.txt  file163.txt  file185.txt  file27.txt   file50.txt  file73.txt  file97.txt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file12.txt   file142.txt  file164.txt  file186.txt  file28.txt   file51.txt  file74.txt  file98.txt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file120.txt  file143.txt  file165.txt  file187.txt  file29.txt   file52.txt  file75.txt  file99.txt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file121.txt  file144.txt  file166.txt  file188.txt  file3.txt    file53.txt  file76.txt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1991850" y="4490275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*.txt &gt;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wc -l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ppend File (via glob)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data/tmp/*.txt &gt;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wc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191  191 3909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data/art/ &gt;&gt;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wc -l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192  197 4007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ls data/art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artists.txt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head -5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data/tmp/file100.txt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data/tmp/file101.txt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data/tmp/file102.txt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data/tmp/file103.txt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data/tmp/file104.txt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tail -5 t1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data/tmp/file97.txt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data/tmp/file98.txt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data/tmp/file99.txt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data/tmp/file9.txt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artists.txt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1162800" y="156185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3" name="Google Shape;253;p36"/>
          <p:cNvCxnSpPr/>
          <p:nvPr/>
        </p:nvCxnSpPr>
        <p:spPr>
          <a:xfrm>
            <a:off x="19402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6"/>
          <p:cNvCxnSpPr/>
          <p:nvPr/>
        </p:nvCxnSpPr>
        <p:spPr>
          <a:xfrm>
            <a:off x="1940250" y="220170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6"/>
          <p:cNvCxnSpPr/>
          <p:nvPr/>
        </p:nvCxnSpPr>
        <p:spPr>
          <a:xfrm>
            <a:off x="1940250" y="262829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6"/>
          <p:cNvCxnSpPr/>
          <p:nvPr/>
        </p:nvCxnSpPr>
        <p:spPr>
          <a:xfrm>
            <a:off x="1940250" y="305487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6"/>
          <p:cNvCxnSpPr/>
          <p:nvPr/>
        </p:nvCxnSpPr>
        <p:spPr>
          <a:xfrm>
            <a:off x="1940250" y="348146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6"/>
          <p:cNvSpPr/>
          <p:nvPr/>
        </p:nvSpPr>
        <p:spPr>
          <a:xfrm>
            <a:off x="3061750" y="142425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cxnSp>
        <p:nvCxnSpPr>
          <p:cNvPr id="259" name="Google Shape;259;p36"/>
          <p:cNvCxnSpPr/>
          <p:nvPr/>
        </p:nvCxnSpPr>
        <p:spPr>
          <a:xfrm>
            <a:off x="4410050" y="177512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131" y="71138"/>
            <a:ext cx="3463520" cy="19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6"/>
          <p:cNvCxnSpPr/>
          <p:nvPr/>
        </p:nvCxnSpPr>
        <p:spPr>
          <a:xfrm>
            <a:off x="4410050" y="26432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6"/>
          <p:cNvSpPr txBox="1"/>
          <p:nvPr/>
        </p:nvSpPr>
        <p:spPr>
          <a:xfrm>
            <a:off x="6484600" y="22613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file</a:t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4296650" y="23060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Redirection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“&gt;”</a:t>
            </a:r>
            <a:endParaRPr b="1" sz="1200"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025" y="2199400"/>
            <a:ext cx="887700" cy="8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[command1] | [command2]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>
            <a:off x="4410050" y="348145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6"/>
          <p:cNvSpPr txBox="1"/>
          <p:nvPr/>
        </p:nvSpPr>
        <p:spPr>
          <a:xfrm>
            <a:off x="4296650" y="3144250"/>
            <a:ext cx="11145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Pipe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“|”</a:t>
            </a:r>
            <a:endParaRPr b="1" sz="1200"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975" y="3099550"/>
            <a:ext cx="763800" cy="7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6484600" y="3099550"/>
            <a:ext cx="1114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Example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data/tmp has a lot of text files, but how many?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1169675" y="1623775"/>
            <a:ext cx="56280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$ ls *.txt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file1.txt    file122.txt  file145.txt  file167.txt  file189.txt  file30.txt  file54.txt  file77.txt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file10.txt   file123.txt  file146.txt  file168.txt  file19.txt   file31.txt  file55.txt  file78.txt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file100.txt  file124.txt  file147.txt  file169.txt  file190.txt  file32.txt  file56.txt  file79.txt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file101.txt  file125.txt  file148.txt  file17.txt   file191.txt  file33.txt  file57.txt  file8.txt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file102.txt  file126.txt  file149.txt  file170.txt  file192.txt  file34.txt  file58.txt  file80.txt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file103.txt  file127.txt  file15.txt   file171.txt  file193.txt  file35.txt  file59.txt  file81.txt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file104.txt  file128.txt  file150.txt  file172.txt  file194.txt  file36.txt  file6.txt   file82.txt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file105.txt  file129.txt  file151.txt  file173.txt  file195.txt  file38.txt  file60.txt  file84.txt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file106.txt  file13.txt   file152.txt  file174.txt  file196.txt  file39.txt  file61.txt  file85.txt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file107.txt  file130.txt  file153.txt  file175.txt  file197.txt  file4.txt   file62.txt  file86.txt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file108.txt  file131.txt  file154.txt  file176.txt  file198.txt  file40.txt  file64.txt  file87.txt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file109.txt  file132.txt  file155.txt  file177.txt  file199.txt  file41.txt  file65.txt  file88.txt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file11.txt   file133.txt  file156.txt  file178.txt  file2.txt    file42.txt  file66.txt  file89.txt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file110.txt  file134.txt  file157.txt  file179.txt  file200.txt  file44.txt  file67.txt  file9.txt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file111.txt  file135.txt  file158.txt  file18.txt   file21.txt   file45.txt  file68.txt  file90.txt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file114.txt  file136.txt  file159.txt  file180.txt  file22.txt   file46.txt  file69.txt  file91.txt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file115.txt  file138.txt  file16.txt   file181.txt  file23.txt   file47.txt  file7.txt   file92.txt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file116.txt  file139.txt  file160.txt  file182.txt  file24.txt   file48.txt  file70.txt  file93.txt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file117.txt  file14.txt   file161.txt  file183.txt  file25.txt   file49.txt  file71.txt  file94.txt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file118.txt  file140.txt  file162.txt  file184.txt  file26.txt   file5.txt   file72.txt  file96.txt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file119.txt  file141.txt  file163.txt  file185.txt  file27.txt   file50.txt  file73.txt  file97.txt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file12.txt   file142.txt  file164.txt  file186.txt  file28.txt   file51.txt  file74.txt  file98.txt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file120.txt  file143.txt  file165.txt  file187.txt  file29.txt   file52.txt  file75.txt  file99.txt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file121.txt  file144.txt  file166.txt  file188.txt  file3.txt    file53.txt  file76.txt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2071000" y="4362150"/>
            <a:ext cx="5160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*.txt &gt;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wc -l t1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5929600" y="4362150"/>
            <a:ext cx="3117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data/tmp/*.txt | wc -l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3646600" y="4334625"/>
            <a:ext cx="2084700" cy="65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37"/>
          <p:cNvCxnSpPr/>
          <p:nvPr/>
        </p:nvCxnSpPr>
        <p:spPr>
          <a:xfrm flipH="1" rot="10800000">
            <a:off x="3901175" y="4348350"/>
            <a:ext cx="1479300" cy="64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– Standard Input</a:t>
            </a:r>
            <a:endParaRPr/>
          </a:p>
        </p:txBody>
      </p:sp>
      <p:sp>
        <p:nvSpPr>
          <p:cNvPr id="286" name="Google Shape;286;p38"/>
          <p:cNvSpPr txBox="1"/>
          <p:nvPr/>
        </p:nvSpPr>
        <p:spPr>
          <a:xfrm>
            <a:off x="4102850" y="1619000"/>
            <a:ext cx="6675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Google Shape;287;p38"/>
          <p:cNvCxnSpPr/>
          <p:nvPr/>
        </p:nvCxnSpPr>
        <p:spPr>
          <a:xfrm>
            <a:off x="4880300" y="183227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8"/>
          <p:cNvCxnSpPr/>
          <p:nvPr/>
        </p:nvCxnSpPr>
        <p:spPr>
          <a:xfrm>
            <a:off x="4880300" y="225885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8"/>
          <p:cNvCxnSpPr/>
          <p:nvPr/>
        </p:nvCxnSpPr>
        <p:spPr>
          <a:xfrm>
            <a:off x="4880300" y="268544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8"/>
          <p:cNvCxnSpPr/>
          <p:nvPr/>
        </p:nvCxnSpPr>
        <p:spPr>
          <a:xfrm>
            <a:off x="4880300" y="311202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8"/>
          <p:cNvCxnSpPr/>
          <p:nvPr/>
        </p:nvCxnSpPr>
        <p:spPr>
          <a:xfrm>
            <a:off x="4880300" y="353861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8"/>
          <p:cNvSpPr/>
          <p:nvPr/>
        </p:nvSpPr>
        <p:spPr>
          <a:xfrm>
            <a:off x="6001800" y="148140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</a:t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1756900" y="1481400"/>
            <a:ext cx="1114500" cy="24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</a:t>
            </a:r>
            <a:endParaRPr/>
          </a:p>
        </p:txBody>
      </p:sp>
      <p:cxnSp>
        <p:nvCxnSpPr>
          <p:cNvPr id="294" name="Google Shape;294;p38"/>
          <p:cNvCxnSpPr/>
          <p:nvPr/>
        </p:nvCxnSpPr>
        <p:spPr>
          <a:xfrm>
            <a:off x="3105200" y="1832275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8"/>
          <p:cNvCxnSpPr/>
          <p:nvPr/>
        </p:nvCxnSpPr>
        <p:spPr>
          <a:xfrm>
            <a:off x="3105200" y="2258859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8"/>
          <p:cNvCxnSpPr/>
          <p:nvPr/>
        </p:nvCxnSpPr>
        <p:spPr>
          <a:xfrm>
            <a:off x="3105200" y="2685444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8"/>
          <p:cNvCxnSpPr/>
          <p:nvPr/>
        </p:nvCxnSpPr>
        <p:spPr>
          <a:xfrm>
            <a:off x="3105200" y="3112028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8"/>
          <p:cNvCxnSpPr/>
          <p:nvPr/>
        </p:nvCxnSpPr>
        <p:spPr>
          <a:xfrm>
            <a:off x="3105200" y="3538612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73100" y="1675637"/>
            <a:ext cx="351900" cy="3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grpSp>
        <p:nvGrpSpPr>
          <p:cNvPr id="305" name="Google Shape;305;p39"/>
          <p:cNvGrpSpPr/>
          <p:nvPr/>
        </p:nvGrpSpPr>
        <p:grpSpPr>
          <a:xfrm>
            <a:off x="2349848" y="1343575"/>
            <a:ext cx="4707611" cy="3416299"/>
            <a:chOff x="2943689" y="1330725"/>
            <a:chExt cx="3675811" cy="2667525"/>
          </a:xfrm>
        </p:grpSpPr>
        <p:sp>
          <p:nvSpPr>
            <p:cNvPr id="306" name="Google Shape;306;p39"/>
            <p:cNvSpPr txBox="1"/>
            <p:nvPr/>
          </p:nvSpPr>
          <p:spPr>
            <a:xfrm>
              <a:off x="4162500" y="1330725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sort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7" name="Google Shape;307;p39"/>
            <p:cNvSpPr txBox="1"/>
            <p:nvPr/>
          </p:nvSpPr>
          <p:spPr>
            <a:xfrm>
              <a:off x="3349289" y="1708195"/>
              <a:ext cx="6156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grep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5309878" y="1708195"/>
              <a:ext cx="5589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head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39"/>
            <p:cNvSpPr txBox="1"/>
            <p:nvPr/>
          </p:nvSpPr>
          <p:spPr>
            <a:xfrm>
              <a:off x="5800500" y="23220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tail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39"/>
            <p:cNvSpPr txBox="1"/>
            <p:nvPr/>
          </p:nvSpPr>
          <p:spPr>
            <a:xfrm>
              <a:off x="2943689" y="2322039"/>
              <a:ext cx="4077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wc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1" name="Google Shape;311;p39"/>
            <p:cNvSpPr txBox="1"/>
            <p:nvPr/>
          </p:nvSpPr>
          <p:spPr>
            <a:xfrm>
              <a:off x="3254400" y="2846830"/>
              <a:ext cx="4521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awk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" name="Google Shape;312;p39"/>
            <p:cNvSpPr txBox="1"/>
            <p:nvPr/>
          </p:nvSpPr>
          <p:spPr>
            <a:xfrm>
              <a:off x="5277975" y="33716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sed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" name="Google Shape;313;p39"/>
            <p:cNvSpPr txBox="1"/>
            <p:nvPr/>
          </p:nvSpPr>
          <p:spPr>
            <a:xfrm>
              <a:off x="3684925" y="33716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cut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4" name="Google Shape;314;p39"/>
            <p:cNvSpPr txBox="1"/>
            <p:nvPr/>
          </p:nvSpPr>
          <p:spPr>
            <a:xfrm>
              <a:off x="5749928" y="2903908"/>
              <a:ext cx="48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uniq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5" name="Google Shape;315;p39"/>
            <p:cNvSpPr txBox="1"/>
            <p:nvPr/>
          </p:nvSpPr>
          <p:spPr>
            <a:xfrm>
              <a:off x="4458975" y="3710550"/>
              <a:ext cx="81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gzip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16" name="Google Shape;316;p39"/>
          <p:cNvGrpSpPr/>
          <p:nvPr/>
        </p:nvGrpSpPr>
        <p:grpSpPr>
          <a:xfrm>
            <a:off x="3326725" y="1712032"/>
            <a:ext cx="2617072" cy="1830647"/>
            <a:chOff x="3326725" y="1712032"/>
            <a:chExt cx="2617072" cy="1830647"/>
          </a:xfrm>
        </p:grpSpPr>
        <p:cxnSp>
          <p:nvCxnSpPr>
            <p:cNvPr id="317" name="Google Shape;317;p39"/>
            <p:cNvCxnSpPr>
              <a:stCxn id="306" idx="2"/>
              <a:endCxn id="311" idx="3"/>
            </p:cNvCxnSpPr>
            <p:nvPr/>
          </p:nvCxnSpPr>
          <p:spPr>
            <a:xfrm flipH="1">
              <a:off x="3326725" y="1712032"/>
              <a:ext cx="1108500" cy="17574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39"/>
            <p:cNvCxnSpPr>
              <a:stCxn id="311" idx="3"/>
              <a:endCxn id="314" idx="1"/>
            </p:cNvCxnSpPr>
            <p:nvPr/>
          </p:nvCxnSpPr>
          <p:spPr>
            <a:xfrm>
              <a:off x="3326780" y="3469479"/>
              <a:ext cx="2616900" cy="732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39"/>
            <p:cNvCxnSpPr>
              <a:stCxn id="314" idx="1"/>
              <a:endCxn id="308" idx="2"/>
            </p:cNvCxnSpPr>
            <p:nvPr/>
          </p:nvCxnSpPr>
          <p:spPr>
            <a:xfrm rot="10800000">
              <a:off x="5737998" y="2195579"/>
              <a:ext cx="205800" cy="13470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20" name="Google Shape;320;p39"/>
          <p:cNvCxnSpPr>
            <a:stCxn id="307" idx="2"/>
            <a:endCxn id="313" idx="0"/>
          </p:cNvCxnSpPr>
          <p:nvPr/>
        </p:nvCxnSpPr>
        <p:spPr>
          <a:xfrm>
            <a:off x="3263499" y="2195457"/>
            <a:ext cx="560100" cy="1761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9"/>
          <p:cNvCxnSpPr>
            <a:stCxn id="313" idx="0"/>
            <a:endCxn id="306" idx="2"/>
          </p:cNvCxnSpPr>
          <p:nvPr/>
        </p:nvCxnSpPr>
        <p:spPr>
          <a:xfrm flipH="1" rot="10800000">
            <a:off x="3823595" y="1711887"/>
            <a:ext cx="611700" cy="2245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9"/>
          <p:cNvCxnSpPr>
            <a:stCxn id="308" idx="1"/>
            <a:endCxn id="307" idx="3"/>
          </p:cNvCxnSpPr>
          <p:nvPr/>
        </p:nvCxnSpPr>
        <p:spPr>
          <a:xfrm rot="10800000">
            <a:off x="3657625" y="2011229"/>
            <a:ext cx="17226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9"/>
          <p:cNvCxnSpPr>
            <a:stCxn id="307" idx="3"/>
            <a:endCxn id="310" idx="3"/>
          </p:cNvCxnSpPr>
          <p:nvPr/>
        </p:nvCxnSpPr>
        <p:spPr>
          <a:xfrm flipH="1">
            <a:off x="2871999" y="2011229"/>
            <a:ext cx="785700" cy="786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 [9:00 - 9:20]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A1.ba tasks in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What’s something you discovered that wasn’t in the lecture?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How are you feeling about ABCB </a:t>
            </a:r>
            <a:br>
              <a:rPr b="1" lang="en" sz="3000"/>
            </a:br>
            <a:r>
              <a:rPr b="1" i="1" lang="en" sz="3000"/>
              <a:t>now</a:t>
            </a:r>
            <a:r>
              <a:rPr b="1" lang="en" sz="3000"/>
              <a:t>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600"/>
              <a:t>Confident I can do this.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Better than on Tuesday.</a:t>
            </a:r>
            <a:br>
              <a:rPr lang="en" sz="1600"/>
            </a:br>
            <a:r>
              <a:rPr lang="en" sz="1600"/>
              <a:t>More worried!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One day at a time.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 </a:t>
            </a:r>
            <a:r>
              <a:rPr lang="en" sz="2000"/>
              <a:t> </a:t>
            </a:r>
            <a:endParaRPr sz="2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2"/>
          <p:cNvSpPr txBox="1"/>
          <p:nvPr>
            <p:ph type="ctrTitle"/>
          </p:nvPr>
        </p:nvSpPr>
        <p:spPr>
          <a:xfrm>
            <a:off x="311708" y="2037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A1.bb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/>
            </a:br>
            <a:r>
              <a:rPr lang="en"/>
              <a:t>Open Q&amp;A</a:t>
            </a:r>
            <a:br>
              <a:rPr lang="en"/>
            </a:br>
            <a:r>
              <a:rPr lang="en"/>
              <a:t>o</a:t>
            </a:r>
            <a:r>
              <a:rPr lang="en"/>
              <a:t>n Bash</a:t>
            </a:r>
            <a:endParaRPr/>
          </a:p>
        </p:txBody>
      </p:sp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3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HW 1: Due @ 8 AM Tue, then review Key as class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A1.bb tasks on your own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Reflections (Q7) and Improvements (Q8)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Make sure to complete all of A1 tasks for HW 1 prior to Tue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51" name="Google Shape;35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10346" t="0"/>
          <a:stretch/>
        </p:blipFill>
        <p:spPr>
          <a:xfrm>
            <a:off x="2340525" y="344825"/>
            <a:ext cx="6426401" cy="44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200300" y="17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Class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  </a:t>
            </a:r>
            <a:endParaRPr sz="20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2727900"/>
            <a:ext cx="4001651" cy="12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2727900"/>
            <a:ext cx="4001651" cy="1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25" y="251487"/>
            <a:ext cx="4395600" cy="45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	</a:t>
            </a:r>
            <a:r>
              <a:rPr b="1" lang="en" sz="2000">
                <a:solidFill>
                  <a:srgbClr val="3C78D8"/>
                </a:solidFill>
              </a:rPr>
              <a:t>*today we will keep it simple with a reaction emoji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Homework: Submit HW1 on JupyterHub </a:t>
            </a:r>
            <a:r>
              <a:rPr b="1" lang="en" sz="2000">
                <a:solidFill>
                  <a:srgbClr val="3C78D8"/>
                </a:solidFill>
              </a:rPr>
              <a:t>prior to 8 AM PST Sept 15th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Brief Recap of Day 1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Participation: </a:t>
            </a:r>
            <a:r>
              <a:rPr b="1" lang="en" sz="2000">
                <a:solidFill>
                  <a:srgbClr val="3C78D8"/>
                </a:solidFill>
              </a:rPr>
              <a:t>2.5 pts per class for Letter and Pass/Fail</a:t>
            </a:r>
            <a:br>
              <a:rPr lang="en" sz="2000"/>
            </a:br>
            <a:r>
              <a:rPr lang="en" sz="2000"/>
              <a:t>	Post a Question or Answer prior 8 AM PST of the next class</a:t>
            </a:r>
            <a:br>
              <a:rPr lang="en" sz="2000"/>
            </a:br>
            <a:r>
              <a:rPr lang="en" sz="2000"/>
              <a:t> 	</a:t>
            </a:r>
            <a:r>
              <a:rPr b="1" lang="en" sz="2000">
                <a:solidFill>
                  <a:srgbClr val="3C78D8"/>
                </a:solidFill>
              </a:rPr>
              <a:t>*today we will keep it simple with a reaction emoji</a:t>
            </a:r>
            <a:br>
              <a:rPr lang="en" sz="2000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Homework: Submit HW1 on JupyterHub </a:t>
            </a:r>
            <a:r>
              <a:rPr b="1" lang="en" sz="2000">
                <a:solidFill>
                  <a:srgbClr val="3C78D8"/>
                </a:solidFill>
              </a:rPr>
              <a:t>prior to 8 AM PST Sept 15th</a:t>
            </a:r>
            <a:endParaRPr b="1" sz="2000">
              <a:solidFill>
                <a:srgbClr val="3C78D8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Jupyter notebook (local) vs JupyterHub ?</a:t>
            </a:r>
            <a:br>
              <a:rPr lang="en" sz="2000">
                <a:solidFill>
                  <a:srgbClr val="434343"/>
                </a:solidFill>
              </a:rPr>
            </a:br>
            <a:r>
              <a:rPr b="1" lang="en" sz="2000">
                <a:solidFill>
                  <a:srgbClr val="3C78D8"/>
                </a:solidFill>
              </a:rPr>
              <a:t>Think “personal notes” vs “final essay”</a:t>
            </a:r>
            <a:endParaRPr b="1" sz="2000">
              <a:solidFill>
                <a:srgbClr val="3C78D8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486825" y="14111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 (locally)</a:t>
            </a:r>
            <a:endParaRPr b="1"/>
          </a:p>
        </p:txBody>
      </p:sp>
      <p:sp>
        <p:nvSpPr>
          <p:cNvPr id="113" name="Google Shape;113;p21"/>
          <p:cNvSpPr txBox="1"/>
          <p:nvPr/>
        </p:nvSpPr>
        <p:spPr>
          <a:xfrm>
            <a:off x="486825" y="28970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jupyterhub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3581400" y="4247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doing work</a:t>
            </a:r>
            <a:endParaRPr u="sng"/>
          </a:p>
        </p:txBody>
      </p:sp>
      <p:sp>
        <p:nvSpPr>
          <p:cNvPr id="115" name="Google Shape;115;p21"/>
          <p:cNvSpPr txBox="1"/>
          <p:nvPr/>
        </p:nvSpPr>
        <p:spPr>
          <a:xfrm>
            <a:off x="6326000" y="4247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getting/submitting homeworks</a:t>
            </a:r>
            <a:endParaRPr u="sng"/>
          </a:p>
        </p:txBody>
      </p:sp>
      <p:sp>
        <p:nvSpPr>
          <p:cNvPr id="116" name="Google Shape;116;p21"/>
          <p:cNvSpPr txBox="1"/>
          <p:nvPr/>
        </p:nvSpPr>
        <p:spPr>
          <a:xfrm>
            <a:off x="3581400" y="13772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access via local "terminal"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581400" y="28970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but need to be on campus or via VPN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6502400" y="1377225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no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502400" y="2897000"/>
            <a:ext cx="1806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yes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