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92" r:id="rId3"/>
    <p:sldId id="295" r:id="rId4"/>
    <p:sldId id="296" r:id="rId5"/>
    <p:sldId id="284" r:id="rId6"/>
    <p:sldId id="279" r:id="rId7"/>
    <p:sldId id="265" r:id="rId8"/>
    <p:sldId id="276" r:id="rId9"/>
    <p:sldId id="277" r:id="rId10"/>
    <p:sldId id="293" r:id="rId11"/>
    <p:sldId id="294" r:id="rId12"/>
    <p:sldId id="282" r:id="rId13"/>
    <p:sldId id="285" r:id="rId14"/>
    <p:sldId id="288" r:id="rId15"/>
    <p:sldId id="297" r:id="rId16"/>
    <p:sldId id="298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31D"/>
    <a:srgbClr val="2D7192"/>
    <a:srgbClr val="2A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95"/>
    <p:restoredTop sz="94753"/>
  </p:normalViewPr>
  <p:slideViewPr>
    <p:cSldViewPr snapToGrid="0" snapToObjects="1">
      <p:cViewPr varScale="1">
        <p:scale>
          <a:sx n="97" d="100"/>
          <a:sy n="97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CE081-C122-7C4C-BF8D-499AE278AE47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65F48-C58F-6946-A573-B085B626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0067aab6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0067aab6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50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3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92D0-2D9A-7743-8B73-34BB53017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4851B-F02D-C240-8D8B-7F5109C73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D42B-6900-5946-8294-C53C2E83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CA43-7451-4C4F-A729-5E0E412F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D31D-5817-E441-A0B6-623ED95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EF33-4A68-C34E-B995-CB3E25E2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21DEE-BA3B-504E-9575-CDEC8A63C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ABF5-311C-D244-A4A2-13E34F7C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24959-B3FB-334B-A444-20F1A005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1A986-6077-944F-9598-BDE09ED9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5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4FAE0-23A0-7F48-84E2-0E1D2A635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A0090-D29E-4343-956B-A1FD4A29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D75B-83AF-2140-AA69-FF9B906B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F690F-2706-9C4E-ABDD-2DD997B7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1460-D311-8D45-B2A9-1DAF3345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2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0" name="Google Shape;20;p4"/>
          <p:cNvCxnSpPr/>
          <p:nvPr/>
        </p:nvCxnSpPr>
        <p:spPr>
          <a:xfrm>
            <a:off x="614100" y="1378367"/>
            <a:ext cx="100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2670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1051560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8735726-FE6F-DC4E-9A9E-84223C7DB2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024" y="264858"/>
            <a:ext cx="576869" cy="4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078" y="161926"/>
            <a:ext cx="9780722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1051560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39BDC6-4452-B54F-91B8-D7828D7314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40873" cy="922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48BE9C-BDF9-E84D-85B9-1832D700E8D4}"/>
              </a:ext>
            </a:extLst>
          </p:cNvPr>
          <p:cNvSpPr txBox="1"/>
          <p:nvPr userDrawn="1"/>
        </p:nvSpPr>
        <p:spPr>
          <a:xfrm>
            <a:off x="-21627" y="-55092"/>
            <a:ext cx="14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real fast</a:t>
            </a:r>
          </a:p>
        </p:txBody>
      </p:sp>
    </p:spTree>
    <p:extLst>
      <p:ext uri="{BB962C8B-B14F-4D97-AF65-F5344CB8AC3E}">
        <p14:creationId xmlns:p14="http://schemas.microsoft.com/office/powerpoint/2010/main" val="367663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74A3-8B4A-E84D-B3F8-505E3A4C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392"/>
            <a:ext cx="10515600" cy="66548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8647-BC2F-6E43-A058-B0D1E4490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7638"/>
            <a:ext cx="5181600" cy="50193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D7B5-9CB2-B44E-8492-F2AAEC951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7638"/>
            <a:ext cx="5181600" cy="50193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DD9AF-0EE9-BF4A-B4ED-F6C92F14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CB093-F3D2-2B41-9A74-A3B51500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1F93F-A764-BC4A-B834-D69D2AC4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06DD9D-8679-D64A-A3AD-927E6CBE645D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9A81C8-76D2-BF4A-991D-996D707C46C3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8FEB7F2-6A79-114A-B18A-DD79EE2127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024" y="264858"/>
            <a:ext cx="576869" cy="4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E720-7C15-1146-BD63-B957BF0E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28E9-9289-494C-8E7F-9154D89D7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162F8-9E37-3041-B38D-EFBFF73A8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BA7AC-EFC0-F441-A363-E24B80B5E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A2C04-0996-4443-9FCE-4F130EDC1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B190A-C50D-134F-BAD4-78A7802A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CC03E-F715-494F-A6F2-52842FE1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9D6BF-51D7-B94F-9982-FC81D320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8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2C-2A95-0344-B27E-7426A85B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7E120-B717-2E4C-A464-AE13C76E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BD1C6-EA9A-AA4B-9188-C1CE1EB3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1DF7E-8DA4-AB47-BC07-66BF266A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0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C7F8A-7E3F-0443-AAD2-38CCF6DE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1E1FD-0E4F-9543-8486-87260090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3C6A7-A033-5742-B7B8-430421B1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685D-8312-2F4F-B4E6-23FA303B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738D-4EF0-474A-A0D8-E9342E0F8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59E50-B9AC-0140-9ACD-193BB1E4A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17C59-B052-974D-BD9F-573E11DE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78C2D-AE95-4B4B-A88F-EA5033D9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5CDF7-7C45-C74F-9928-56B88613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650F-8E8C-6347-B3FB-04F3B104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1CCB0-7FE2-C048-8D9E-C990CD6C3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F704F-59CC-9443-ACED-5FD7C95F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C564-E177-0548-AEDC-2E2AE582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71CFD-15DA-C546-AA29-12A2F71E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1269B-CBB9-A242-8FE5-E335B2C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7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20D5D-8A3A-BD49-A08D-F595E3ED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3FAD2-A80D-354B-8EB1-479C5F751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DCFD-FE17-9D41-8B24-1A5E8FE39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7E42F-E4CA-C640-A485-C1C9D7E77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BE16-49DB-2946-8C04-106FD899E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2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B9B092-4E5E-D648-B3B1-2CAB720CD2C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A1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1E9B3-117A-1249-96AB-130D9C68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131" y="1567102"/>
            <a:ext cx="5962650" cy="1087437"/>
          </a:xfrm>
        </p:spPr>
        <p:txBody>
          <a:bodyPr/>
          <a:lstStyle/>
          <a:p>
            <a:r>
              <a:rPr lang="en-US" dirty="0"/>
              <a:t>         </a:t>
            </a:r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6531-1AC5-1244-A7B8-0C5F591D9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6131" y="2576754"/>
            <a:ext cx="5962650" cy="4254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Huitian Diao (Yolanda)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36944-A678-B34D-A8D0-116E115E9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65" y="905169"/>
            <a:ext cx="2076221" cy="1602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CB7C4E-546F-034F-88A7-89315BABD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364" y="2899870"/>
            <a:ext cx="6478163" cy="2451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1D6DC-9B28-9F46-BD4D-CB4F91C07B10}"/>
              </a:ext>
            </a:extLst>
          </p:cNvPr>
          <p:cNvSpPr txBox="1"/>
          <p:nvPr/>
        </p:nvSpPr>
        <p:spPr>
          <a:xfrm>
            <a:off x="4351279" y="5646899"/>
            <a:ext cx="3672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References: 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Quick-R by </a:t>
            </a:r>
            <a:r>
              <a:rPr lang="en-US" dirty="0" err="1">
                <a:solidFill>
                  <a:schemeClr val="accent3"/>
                </a:solidFill>
              </a:rPr>
              <a:t>DataCamp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R for Beginners by Emmanuel Paradis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6AFA9C-4200-F046-8AF4-CF1E961A1180}"/>
              </a:ext>
            </a:extLst>
          </p:cNvPr>
          <p:cNvSpPr/>
          <p:nvPr/>
        </p:nvSpPr>
        <p:spPr>
          <a:xfrm>
            <a:off x="5955427" y="3162207"/>
            <a:ext cx="3938954" cy="1817923"/>
          </a:xfrm>
          <a:prstGeom prst="rect">
            <a:avLst/>
          </a:prstGeom>
          <a:solidFill>
            <a:srgbClr val="2A1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F2717-DB52-8246-92E6-A7ADF76B80A6}"/>
              </a:ext>
            </a:extLst>
          </p:cNvPr>
          <p:cNvSpPr txBox="1"/>
          <p:nvPr/>
        </p:nvSpPr>
        <p:spPr>
          <a:xfrm>
            <a:off x="5385281" y="3985242"/>
            <a:ext cx="3355737" cy="1138773"/>
          </a:xfrm>
          <a:prstGeom prst="rect">
            <a:avLst/>
          </a:prstGeom>
          <a:solidFill>
            <a:srgbClr val="2A1C1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”You think, therefore you </a:t>
            </a:r>
            <a:r>
              <a:rPr lang="en-US" sz="2800" b="1" dirty="0">
                <a:solidFill>
                  <a:schemeClr val="bg1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.”</a:t>
            </a:r>
          </a:p>
          <a:p>
            <a:pPr algn="r"/>
            <a:endParaRPr lang="en-US" sz="2000" dirty="0">
              <a:solidFill>
                <a:schemeClr val="bg1"/>
              </a:solidFill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- René Descartes</a:t>
            </a:r>
          </a:p>
        </p:txBody>
      </p:sp>
    </p:spTree>
    <p:extLst>
      <p:ext uri="{BB962C8B-B14F-4D97-AF65-F5344CB8AC3E}">
        <p14:creationId xmlns:p14="http://schemas.microsoft.com/office/powerpoint/2010/main" val="279715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199D-9AD6-F942-B0E3-012621C8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structures: For and while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62D731-E56A-AE47-8E0B-09877C61E3CA}"/>
              </a:ext>
            </a:extLst>
          </p:cNvPr>
          <p:cNvSpPr txBox="1"/>
          <p:nvPr/>
        </p:nvSpPr>
        <p:spPr>
          <a:xfrm>
            <a:off x="416026" y="1267506"/>
            <a:ext cx="1343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c())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5EB402-7665-C741-91AB-BA8C9E9EF1CE}"/>
              </a:ext>
            </a:extLst>
          </p:cNvPr>
          <p:cNvGrpSpPr/>
          <p:nvPr/>
        </p:nvGrpSpPr>
        <p:grpSpPr>
          <a:xfrm>
            <a:off x="2116564" y="2323289"/>
            <a:ext cx="3375840" cy="3427057"/>
            <a:chOff x="3112850" y="2309642"/>
            <a:chExt cx="3375840" cy="342705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2FA197-B0F5-7F44-BA04-06112F267A56}"/>
                </a:ext>
              </a:extLst>
            </p:cNvPr>
            <p:cNvSpPr/>
            <p:nvPr/>
          </p:nvSpPr>
          <p:spPr>
            <a:xfrm>
              <a:off x="3896236" y="2309642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init</a:t>
              </a:r>
              <a:endParaRPr lang="en-US" sz="2400" dirty="0"/>
            </a:p>
          </p:txBody>
        </p: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6631242A-BAB7-8E4B-9AC9-57B5544DC9D6}"/>
                </a:ext>
              </a:extLst>
            </p:cNvPr>
            <p:cNvSpPr/>
            <p:nvPr/>
          </p:nvSpPr>
          <p:spPr>
            <a:xfrm>
              <a:off x="3453783" y="3415770"/>
              <a:ext cx="2241755" cy="840658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r>
                <a:rPr lang="en-US" sz="2400" dirty="0"/>
                <a:t> in c()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0CF660-E46C-F24A-9BC9-65413DB8EA25}"/>
                </a:ext>
              </a:extLst>
            </p:cNvPr>
            <p:cNvCxnSpPr>
              <a:stCxn id="43" idx="2"/>
            </p:cNvCxnSpPr>
            <p:nvPr/>
          </p:nvCxnSpPr>
          <p:spPr>
            <a:xfrm flipH="1">
              <a:off x="4574661" y="3032313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CF917F3-B53D-BD44-ACC0-4C171E45E96D}"/>
                </a:ext>
              </a:extLst>
            </p:cNvPr>
            <p:cNvCxnSpPr/>
            <p:nvPr/>
          </p:nvCxnSpPr>
          <p:spPr>
            <a:xfrm flipH="1">
              <a:off x="4574660" y="4262499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2446257-4716-0746-AB62-A2DD60A34A49}"/>
                </a:ext>
              </a:extLst>
            </p:cNvPr>
            <p:cNvCxnSpPr>
              <a:cxnSpLocks/>
            </p:cNvCxnSpPr>
            <p:nvPr/>
          </p:nvCxnSpPr>
          <p:spPr>
            <a:xfrm>
              <a:off x="5695538" y="3836099"/>
              <a:ext cx="7931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043D14-BEBC-3D4C-BA19-DBB09ECBFA35}"/>
                </a:ext>
              </a:extLst>
            </p:cNvPr>
            <p:cNvSpPr/>
            <p:nvPr/>
          </p:nvSpPr>
          <p:spPr>
            <a:xfrm>
              <a:off x="3896236" y="4641191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…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F594210-7CD3-6F42-8476-F2CD44D0941A}"/>
                </a:ext>
              </a:extLst>
            </p:cNvPr>
            <p:cNvSpPr txBox="1"/>
            <p:nvPr/>
          </p:nvSpPr>
          <p:spPr>
            <a:xfrm>
              <a:off x="4574660" y="4224238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A81656-D67D-B44F-8F04-01E713E4B2C1}"/>
                </a:ext>
              </a:extLst>
            </p:cNvPr>
            <p:cNvSpPr txBox="1"/>
            <p:nvPr/>
          </p:nvSpPr>
          <p:spPr>
            <a:xfrm>
              <a:off x="5687446" y="3481450"/>
              <a:ext cx="7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69D49FF-F699-3C40-A4F6-5B35A7951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9117" y="3836099"/>
              <a:ext cx="9573" cy="805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F6F6F70-29EF-C644-9926-96C2C929529D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51" y="5736699"/>
              <a:ext cx="14618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0665020-FBBE-8348-9515-8F47BD5F173B}"/>
                </a:ext>
              </a:extLst>
            </p:cNvPr>
            <p:cNvCxnSpPr/>
            <p:nvPr/>
          </p:nvCxnSpPr>
          <p:spPr>
            <a:xfrm flipH="1">
              <a:off x="4574659" y="5353242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CC077A7-018E-4449-8792-25196A4436E8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50" y="3262952"/>
              <a:ext cx="0" cy="24737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3394013-C6F3-2343-BBAD-53B4A83EF581}"/>
                </a:ext>
              </a:extLst>
            </p:cNvPr>
            <p:cNvCxnSpPr>
              <a:cxnSpLocks/>
            </p:cNvCxnSpPr>
            <p:nvPr/>
          </p:nvCxnSpPr>
          <p:spPr>
            <a:xfrm>
              <a:off x="3121008" y="3262952"/>
              <a:ext cx="14536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B4552A-73A6-CA49-A03A-E07B54BFB090}"/>
              </a:ext>
            </a:extLst>
          </p:cNvPr>
          <p:cNvGrpSpPr/>
          <p:nvPr/>
        </p:nvGrpSpPr>
        <p:grpSpPr>
          <a:xfrm>
            <a:off x="7321969" y="2323289"/>
            <a:ext cx="3375840" cy="4095797"/>
            <a:chOff x="7321969" y="2323289"/>
            <a:chExt cx="3375840" cy="409579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EA3B552-EE4D-E041-8F29-D55A70864D09}"/>
                </a:ext>
              </a:extLst>
            </p:cNvPr>
            <p:cNvSpPr/>
            <p:nvPr/>
          </p:nvSpPr>
          <p:spPr>
            <a:xfrm>
              <a:off x="8105355" y="2323289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init</a:t>
              </a:r>
              <a:endParaRPr lang="en-US" sz="2400" dirty="0"/>
            </a:p>
          </p:txBody>
        </p:sp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32C146A8-267E-3E4A-BB41-51BE88EA04E3}"/>
                </a:ext>
              </a:extLst>
            </p:cNvPr>
            <p:cNvSpPr/>
            <p:nvPr/>
          </p:nvSpPr>
          <p:spPr>
            <a:xfrm>
              <a:off x="7662902" y="3429417"/>
              <a:ext cx="2241755" cy="840658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condit</a:t>
              </a:r>
              <a:endParaRPr lang="en-US" sz="2400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B4B3A50-1213-4E4B-A7E9-1040EBE2F938}"/>
                </a:ext>
              </a:extLst>
            </p:cNvPr>
            <p:cNvCxnSpPr>
              <a:stCxn id="62" idx="2"/>
            </p:cNvCxnSpPr>
            <p:nvPr/>
          </p:nvCxnSpPr>
          <p:spPr>
            <a:xfrm flipH="1">
              <a:off x="8783780" y="3045960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5E3451A-F829-F345-8AB1-2C837C5EBDB7}"/>
                </a:ext>
              </a:extLst>
            </p:cNvPr>
            <p:cNvCxnSpPr/>
            <p:nvPr/>
          </p:nvCxnSpPr>
          <p:spPr>
            <a:xfrm flipH="1">
              <a:off x="8783779" y="4276146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7175818-74C4-FB47-93B0-F3BCFEB4201D}"/>
                </a:ext>
              </a:extLst>
            </p:cNvPr>
            <p:cNvCxnSpPr>
              <a:cxnSpLocks/>
            </p:cNvCxnSpPr>
            <p:nvPr/>
          </p:nvCxnSpPr>
          <p:spPr>
            <a:xfrm>
              <a:off x="9904657" y="3849746"/>
              <a:ext cx="7931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8E10E6-4E35-164F-AD00-DD4241EDA7CB}"/>
                </a:ext>
              </a:extLst>
            </p:cNvPr>
            <p:cNvSpPr/>
            <p:nvPr/>
          </p:nvSpPr>
          <p:spPr>
            <a:xfrm>
              <a:off x="8105355" y="4654838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DFE2D03-FB22-024C-93FF-80656E1DBFA7}"/>
                </a:ext>
              </a:extLst>
            </p:cNvPr>
            <p:cNvSpPr txBox="1"/>
            <p:nvPr/>
          </p:nvSpPr>
          <p:spPr>
            <a:xfrm>
              <a:off x="8783779" y="4237885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DFDEBD8-B51B-D24C-97B1-1B6048A3F92E}"/>
                </a:ext>
              </a:extLst>
            </p:cNvPr>
            <p:cNvSpPr txBox="1"/>
            <p:nvPr/>
          </p:nvSpPr>
          <p:spPr>
            <a:xfrm>
              <a:off x="9896565" y="3495097"/>
              <a:ext cx="7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4DF680C-D67D-664D-AEF7-747BBE3DB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8236" y="3849746"/>
              <a:ext cx="9573" cy="805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57FCCFF-EA8F-A34C-AD52-1BAB3F33B1B9}"/>
                </a:ext>
              </a:extLst>
            </p:cNvPr>
            <p:cNvCxnSpPr>
              <a:cxnSpLocks/>
            </p:cNvCxnSpPr>
            <p:nvPr/>
          </p:nvCxnSpPr>
          <p:spPr>
            <a:xfrm>
              <a:off x="7321970" y="6419086"/>
              <a:ext cx="14618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4970B8C-BAC4-2A4E-85AD-9ACD85E3B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3778" y="5366889"/>
              <a:ext cx="3" cy="1484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91470B4-460C-3F4C-B450-29ABF444725C}"/>
                </a:ext>
              </a:extLst>
            </p:cNvPr>
            <p:cNvCxnSpPr>
              <a:cxnSpLocks/>
            </p:cNvCxnSpPr>
            <p:nvPr/>
          </p:nvCxnSpPr>
          <p:spPr>
            <a:xfrm>
              <a:off x="7321969" y="3276599"/>
              <a:ext cx="0" cy="31424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D610328-1FCA-6F4B-BB16-290DD754F21D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27" y="3276599"/>
              <a:ext cx="14536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CA1F722-8F65-1E49-BDA5-0080F637B993}"/>
                </a:ext>
              </a:extLst>
            </p:cNvPr>
            <p:cNvSpPr/>
            <p:nvPr/>
          </p:nvSpPr>
          <p:spPr>
            <a:xfrm>
              <a:off x="8105355" y="5510996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…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FB1AFE5-66F7-854A-AFB7-890F50206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3778" y="6233667"/>
              <a:ext cx="1" cy="1854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E9D5585-EF2F-1F4E-95C1-512524B43A11}"/>
              </a:ext>
            </a:extLst>
          </p:cNvPr>
          <p:cNvSpPr txBox="1"/>
          <p:nvPr/>
        </p:nvSpPr>
        <p:spPr>
          <a:xfrm>
            <a:off x="5866936" y="1267506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()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57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113F-D89B-E64F-BCEA-ACF4DCC5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2.2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218A-D0E6-E844-AD8D-0BCE069D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1095022"/>
            <a:ext cx="3448050" cy="5081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Commends:</a:t>
            </a:r>
          </a:p>
          <a:p>
            <a:pPr marL="0" indent="0">
              <a:buNone/>
            </a:pPr>
            <a:endParaRPr lang="en-US" sz="3100" b="1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c()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toupper</a:t>
            </a:r>
            <a:r>
              <a:rPr lang="en-US" sz="2000" b="1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class()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logical() </a:t>
            </a:r>
            <a:r>
              <a:rPr lang="en-US" sz="2000" dirty="0"/>
              <a:t># Initialize </a:t>
            </a:r>
            <a:r>
              <a:rPr lang="en-US" sz="2000" dirty="0" err="1"/>
              <a:t>charcter</a:t>
            </a:r>
            <a:r>
              <a:rPr lang="en-US" sz="2000" dirty="0"/>
              <a:t> vector with certain length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for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if... else…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07AA24-6155-6A45-A971-84B0BFCFB94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286250" y="1157288"/>
            <a:ext cx="7905750" cy="53467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b="1" dirty="0"/>
              <a:t>Objectives:</a:t>
            </a:r>
          </a:p>
          <a:p>
            <a:pPr marL="0" indent="0">
              <a:buNone/>
            </a:pPr>
            <a:endParaRPr lang="en-US" sz="3100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Build a vector containing characters a to e, and another vector containing number 1-6. </a:t>
            </a:r>
          </a:p>
          <a:p>
            <a:pPr lvl="1"/>
            <a:r>
              <a:rPr lang="en-US" b="1" dirty="0"/>
              <a:t>Convert the first vector to all upper case. </a:t>
            </a:r>
          </a:p>
          <a:p>
            <a:pPr lvl="1"/>
            <a:r>
              <a:rPr lang="en-US" b="1" dirty="0" err="1"/>
              <a:t>Concatente</a:t>
            </a:r>
            <a:r>
              <a:rPr lang="en-US" b="1" dirty="0"/>
              <a:t> the two vectors and check the element type of the all the vectors created.</a:t>
            </a:r>
          </a:p>
          <a:p>
            <a:pPr lvl="1"/>
            <a:endParaRPr lang="en-US" b="1" dirty="0"/>
          </a:p>
          <a:p>
            <a:pPr marL="457200" indent="-457200">
              <a:buAutoNum type="arabicPeriod"/>
            </a:pPr>
            <a:r>
              <a:rPr lang="en-US" b="1" dirty="0"/>
              <a:t>Use a while loop to print out all the numbers that can be divided by 3 from 1 to 100 and count how many of them exist.</a:t>
            </a:r>
          </a:p>
          <a:p>
            <a:pPr marL="457200" indent="-457200"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3. Nutella needs to be fed with 5 grams of rodent diet everyday. </a:t>
            </a:r>
          </a:p>
          <a:p>
            <a:pPr lvl="1"/>
            <a:r>
              <a:rPr lang="en-US" b="1" dirty="0"/>
              <a:t>Please create a for loop that will take a vector containing the weight of food that is given, and print out if the food is enough / more than enough / too little.</a:t>
            </a:r>
          </a:p>
          <a:p>
            <a:pPr lvl="1"/>
            <a:r>
              <a:rPr lang="en-US" b="1" dirty="0"/>
              <a:t>Create a vector with TRUE or FALSE for the output, if the food is enough or more then TRUE, else FALSE.</a:t>
            </a:r>
          </a:p>
          <a:p>
            <a:pPr marL="457200" lvl="1" indent="0">
              <a:buNone/>
            </a:pPr>
            <a:r>
              <a:rPr lang="en-US" dirty="0"/>
              <a:t># Initialize empty vector of certain length -- e.g.: character(10) # create a empty vector of 10 elements with data type character</a:t>
            </a:r>
          </a:p>
          <a:p>
            <a:pPr marL="457200" lvl="1" indent="0">
              <a:buNone/>
            </a:pPr>
            <a:r>
              <a:rPr lang="en-US" dirty="0"/>
              <a:t># Weight of rodent diet given to Nutella this week</a:t>
            </a:r>
          </a:p>
          <a:p>
            <a:pPr marL="457200" lvl="1" indent="0">
              <a:buNone/>
            </a:pPr>
            <a:r>
              <a:rPr lang="en-US" dirty="0" err="1"/>
              <a:t>food.weight</a:t>
            </a:r>
            <a:r>
              <a:rPr lang="en-US" dirty="0"/>
              <a:t> &lt;- c(7,3,5,6,10,5,6)</a:t>
            </a:r>
          </a:p>
          <a:p>
            <a:pPr marL="457200" indent="-457200">
              <a:buAutoNum type="arabicPeriod"/>
            </a:pPr>
            <a:endParaRPr lang="en-US" sz="2300" b="1" dirty="0"/>
          </a:p>
          <a:p>
            <a:pPr marL="457200" indent="-457200">
              <a:buAutoNum type="arabicPeriod"/>
            </a:pPr>
            <a:endParaRPr lang="en-US" sz="2300" b="1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723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85C6-A16D-B446-9F5F-46C15B94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22874-2216-794E-AD40-4B7F0BC0E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0" y="2095501"/>
            <a:ext cx="4872182" cy="274060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D0AC2F-BB78-9F45-B69A-E9AFE2075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47653"/>
              </p:ext>
            </p:extLst>
          </p:nvPr>
        </p:nvGraphicFramePr>
        <p:xfrm>
          <a:off x="6068290" y="2167862"/>
          <a:ext cx="5216237" cy="259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5956">
                  <a:extLst>
                    <a:ext uri="{9D8B030D-6E8A-4147-A177-3AD203B41FA5}">
                      <a16:colId xmlns:a16="http://schemas.microsoft.com/office/drawing/2014/main" val="107131372"/>
                    </a:ext>
                  </a:extLst>
                </a:gridCol>
                <a:gridCol w="3630281">
                  <a:extLst>
                    <a:ext uri="{9D8B030D-6E8A-4147-A177-3AD203B41FA5}">
                      <a16:colId xmlns:a16="http://schemas.microsoft.com/office/drawing/2014/main" val="90799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3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read.table</a:t>
                      </a:r>
                      <a:r>
                        <a:rPr lang="en-US" sz="18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Default delimiter “”; decimal “.”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1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read.csv</a:t>
                      </a:r>
                      <a:r>
                        <a:rPr lang="en-US" sz="18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Default delimiter “,”; decimal “.”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read.csv2()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Default delimiter “;”; decimal “,”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read.delim</a:t>
                      </a:r>
                      <a:r>
                        <a:rPr lang="en-US" sz="18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Default delimiter ”\t”, decimal “.”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3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read.delim2()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Default delimiter ”\t”, decimal “,”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5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read.xlsx</a:t>
                      </a:r>
                      <a:r>
                        <a:rPr lang="en-US" sz="18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Require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library(</a:t>
                      </a:r>
                      <a:r>
                        <a:rPr lang="en-US" b="1" dirty="0" err="1">
                          <a:solidFill>
                            <a:schemeClr val="accent1"/>
                          </a:solidFill>
                        </a:rPr>
                        <a:t>xlsx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52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70FD21C-B3F4-514C-A4A2-091A04B603E1}"/>
              </a:ext>
            </a:extLst>
          </p:cNvPr>
          <p:cNvSpPr txBox="1"/>
          <p:nvPr/>
        </p:nvSpPr>
        <p:spPr>
          <a:xfrm>
            <a:off x="2563821" y="1572281"/>
            <a:ext cx="1143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D2678-1892-B04A-8AEE-EEC752ADBC80}"/>
              </a:ext>
            </a:extLst>
          </p:cNvPr>
          <p:cNvSpPr txBox="1"/>
          <p:nvPr/>
        </p:nvSpPr>
        <p:spPr>
          <a:xfrm>
            <a:off x="8245745" y="1592853"/>
            <a:ext cx="861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325841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85C6-A16D-B446-9F5F-46C15B94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741186"/>
          </a:xfrm>
        </p:spPr>
        <p:txBody>
          <a:bodyPr/>
          <a:lstStyle/>
          <a:p>
            <a:r>
              <a:rPr lang="en-US" dirty="0"/>
              <a:t>Data frame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F7279E-25BD-1C4D-863E-0B8B530AC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21059"/>
              </p:ext>
            </p:extLst>
          </p:nvPr>
        </p:nvGraphicFramePr>
        <p:xfrm>
          <a:off x="315689" y="1355628"/>
          <a:ext cx="5618584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708287">
                  <a:extLst>
                    <a:ext uri="{9D8B030D-6E8A-4147-A177-3AD203B41FA5}">
                      <a16:colId xmlns:a16="http://schemas.microsoft.com/office/drawing/2014/main" val="107131372"/>
                    </a:ext>
                  </a:extLst>
                </a:gridCol>
                <a:gridCol w="3910297">
                  <a:extLst>
                    <a:ext uri="{9D8B030D-6E8A-4147-A177-3AD203B41FA5}">
                      <a16:colId xmlns:a16="http://schemas.microsoft.com/office/drawing/2014/main" val="9079955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Veiwing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data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str</a:t>
                      </a:r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Structure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dim()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head()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First few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8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tail()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Last few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6533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641AF2-EAB3-EC45-957B-945BEBEA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98744"/>
              </p:ext>
            </p:extLst>
          </p:nvPr>
        </p:nvGraphicFramePr>
        <p:xfrm>
          <a:off x="315689" y="3662344"/>
          <a:ext cx="5618584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136640">
                  <a:extLst>
                    <a:ext uri="{9D8B030D-6E8A-4147-A177-3AD203B41FA5}">
                      <a16:colId xmlns:a16="http://schemas.microsoft.com/office/drawing/2014/main" val="107131372"/>
                    </a:ext>
                  </a:extLst>
                </a:gridCol>
                <a:gridCol w="2481944">
                  <a:extLst>
                    <a:ext uri="{9D8B030D-6E8A-4147-A177-3AD203B41FA5}">
                      <a16:colId xmlns:a16="http://schemas.microsoft.com/office/drawing/2014/main" val="9079955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Subsetting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/ Merging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7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[c(“col1”, “col2”)]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Subset by 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cbind</a:t>
                      </a:r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Merging by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rbind</a:t>
                      </a:r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Merging by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subset()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Subset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263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7C38D5-C273-984D-9656-C1851CD91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96972"/>
              </p:ext>
            </p:extLst>
          </p:nvPr>
        </p:nvGraphicFramePr>
        <p:xfrm>
          <a:off x="6237516" y="1355628"/>
          <a:ext cx="5618584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439953">
                  <a:extLst>
                    <a:ext uri="{9D8B030D-6E8A-4147-A177-3AD203B41FA5}">
                      <a16:colId xmlns:a16="http://schemas.microsoft.com/office/drawing/2014/main" val="107131372"/>
                    </a:ext>
                  </a:extLst>
                </a:gridCol>
                <a:gridCol w="3178631">
                  <a:extLst>
                    <a:ext uri="{9D8B030D-6E8A-4147-A177-3AD203B41FA5}">
                      <a16:colId xmlns:a16="http://schemas.microsoft.com/office/drawing/2014/main" val="9079955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Sort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7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X[order(</a:t>
                      </a:r>
                      <a:r>
                        <a:rPr lang="en-US" sz="1800" b="1" i="0" u="none" strike="noStrike" dirty="0" err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X$Col</a:t>
                      </a:r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)]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Sort data frame X by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X[</a:t>
                      </a:r>
                      <a:r>
                        <a:rPr lang="en-US" sz="1800" b="1" i="0" u="none" strike="noStrike" dirty="0" err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sort.list</a:t>
                      </a:r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(X)]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Sort  a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32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sort(X)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Sort a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604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1A23D7-63BF-AD48-A274-0518DA4176EE}"/>
              </a:ext>
            </a:extLst>
          </p:cNvPr>
          <p:cNvSpPr txBox="1"/>
          <p:nvPr/>
        </p:nvSpPr>
        <p:spPr>
          <a:xfrm>
            <a:off x="6237516" y="2968338"/>
            <a:ext cx="551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b="1" dirty="0" err="1">
                <a:solidFill>
                  <a:schemeClr val="accent1"/>
                </a:solidFill>
              </a:rPr>
              <a:t>sort.list</a:t>
            </a:r>
            <a:r>
              <a:rPr lang="en-US" b="1" dirty="0">
                <a:solidFill>
                  <a:schemeClr val="accent1"/>
                </a:solidFill>
              </a:rPr>
              <a:t>() </a:t>
            </a:r>
            <a:r>
              <a:rPr lang="en-US" dirty="0"/>
              <a:t>only sorts vector, it does not sort a </a:t>
            </a:r>
            <a:r>
              <a:rPr lang="en-US" b="1" dirty="0">
                <a:solidFill>
                  <a:schemeClr val="accent1"/>
                </a:solidFill>
              </a:rPr>
              <a:t>list</a:t>
            </a:r>
            <a:r>
              <a:rPr lang="en-US" dirty="0"/>
              <a:t>!</a:t>
            </a:r>
          </a:p>
          <a:p>
            <a:r>
              <a:rPr lang="en-US" dirty="0"/>
              <a:t>Don’t ask me why… Let me know if you have an answer…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621C86-F43C-7A4F-BDC0-E5DCCC54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2139"/>
              </p:ext>
            </p:extLst>
          </p:nvPr>
        </p:nvGraphicFramePr>
        <p:xfrm>
          <a:off x="6237516" y="4404024"/>
          <a:ext cx="5618584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439953">
                  <a:extLst>
                    <a:ext uri="{9D8B030D-6E8A-4147-A177-3AD203B41FA5}">
                      <a16:colId xmlns:a16="http://schemas.microsoft.com/office/drawing/2014/main" val="107131372"/>
                    </a:ext>
                  </a:extLst>
                </a:gridCol>
                <a:gridCol w="3178631">
                  <a:extLst>
                    <a:ext uri="{9D8B030D-6E8A-4147-A177-3AD203B41FA5}">
                      <a16:colId xmlns:a16="http://schemas.microsoft.com/office/drawing/2014/main" val="9079955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Export data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7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write.table</a:t>
                      </a:r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Sort data frame X by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write.xlsx</a:t>
                      </a:r>
                      <a:r>
                        <a:rPr lang="en-US" sz="18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Require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library(</a:t>
                      </a:r>
                      <a:r>
                        <a:rPr lang="en-US" b="1" dirty="0" err="1">
                          <a:solidFill>
                            <a:schemeClr val="accent1"/>
                          </a:solidFill>
                        </a:rPr>
                        <a:t>xlsx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746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80B8479-1B11-A942-9CD3-A720B33EE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00591"/>
              </p:ext>
            </p:extLst>
          </p:nvPr>
        </p:nvGraphicFramePr>
        <p:xfrm>
          <a:off x="315689" y="5969060"/>
          <a:ext cx="5618584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136640">
                  <a:extLst>
                    <a:ext uri="{9D8B030D-6E8A-4147-A177-3AD203B41FA5}">
                      <a16:colId xmlns:a16="http://schemas.microsoft.com/office/drawing/2014/main" val="2565062747"/>
                    </a:ext>
                  </a:extLst>
                </a:gridCol>
                <a:gridCol w="2481944">
                  <a:extLst>
                    <a:ext uri="{9D8B030D-6E8A-4147-A177-3AD203B41FA5}">
                      <a16:colId xmlns:a16="http://schemas.microsoft.com/office/drawing/2014/main" val="2053781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colnames</a:t>
                      </a:r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Set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34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92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85C6-A16D-B446-9F5F-46C15B94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741186"/>
          </a:xfrm>
        </p:spPr>
        <p:txBody>
          <a:bodyPr/>
          <a:lstStyle/>
          <a:p>
            <a:r>
              <a:rPr lang="en-US" dirty="0"/>
              <a:t>User-defined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06A30-C29F-2A40-BD18-9E43C1BFF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382" y="1711967"/>
            <a:ext cx="5320005" cy="18534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myFunction</a:t>
            </a:r>
            <a:r>
              <a:rPr lang="en-US" dirty="0"/>
              <a:t> &lt;- function(arg1, arg2, …) 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return(object)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F1518-762A-A946-940D-F57453275222}"/>
              </a:ext>
            </a:extLst>
          </p:cNvPr>
          <p:cNvSpPr txBox="1"/>
          <p:nvPr/>
        </p:nvSpPr>
        <p:spPr>
          <a:xfrm>
            <a:off x="589382" y="125030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Function declaration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9BF56AB-17A0-404E-AA95-DA3FC50C3E0D}"/>
              </a:ext>
            </a:extLst>
          </p:cNvPr>
          <p:cNvSpPr txBox="1">
            <a:spLocks/>
          </p:cNvSpPr>
          <p:nvPr/>
        </p:nvSpPr>
        <p:spPr>
          <a:xfrm>
            <a:off x="6209521" y="1711967"/>
            <a:ext cx="5320005" cy="5087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myFunction</a:t>
            </a:r>
            <a:r>
              <a:rPr lang="en-US" dirty="0"/>
              <a:t>(value1, value2, …)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53768-AB4C-B840-ABC0-40E32EF0E1D7}"/>
              </a:ext>
            </a:extLst>
          </p:cNvPr>
          <p:cNvSpPr txBox="1"/>
          <p:nvPr/>
        </p:nvSpPr>
        <p:spPr>
          <a:xfrm>
            <a:off x="6209521" y="1250302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Call a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26AB50-6BBB-8F4F-B0C2-3A2718E0AD71}"/>
              </a:ext>
            </a:extLst>
          </p:cNvPr>
          <p:cNvSpPr/>
          <p:nvPr/>
        </p:nvSpPr>
        <p:spPr>
          <a:xfrm>
            <a:off x="589382" y="3910335"/>
            <a:ext cx="5879841" cy="1970197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9CF942-7904-EB46-883B-5ADB7F00312A}"/>
              </a:ext>
            </a:extLst>
          </p:cNvPr>
          <p:cNvSpPr/>
          <p:nvPr/>
        </p:nvSpPr>
        <p:spPr>
          <a:xfrm>
            <a:off x="589381" y="5912729"/>
            <a:ext cx="5879841" cy="400985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644CB0A-9CE8-4A40-9550-0C62BBCA1DC9}"/>
              </a:ext>
            </a:extLst>
          </p:cNvPr>
          <p:cNvSpPr txBox="1">
            <a:spLocks/>
          </p:cNvSpPr>
          <p:nvPr/>
        </p:nvSpPr>
        <p:spPr>
          <a:xfrm>
            <a:off x="603143" y="4041210"/>
            <a:ext cx="5586836" cy="24277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requestFood</a:t>
            </a:r>
            <a:r>
              <a:rPr lang="en-US" dirty="0"/>
              <a:t> &lt;- function(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requested &lt;- paste(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, " please!",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r>
              <a:rPr lang="en-US" dirty="0"/>
              <a:t>    print(requested)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requestFood</a:t>
            </a:r>
            <a:r>
              <a:rPr lang="en-US" dirty="0"/>
              <a:t>("</a:t>
            </a:r>
            <a:r>
              <a:rPr lang="en-US" b="1" dirty="0">
                <a:solidFill>
                  <a:schemeClr val="accent1"/>
                </a:solidFill>
              </a:rPr>
              <a:t>Cheese</a:t>
            </a:r>
            <a:r>
              <a:rPr lang="en-US" dirty="0"/>
              <a:t>")</a:t>
            </a:r>
          </a:p>
        </p:txBody>
      </p:sp>
      <p:sp>
        <p:nvSpPr>
          <p:cNvPr id="19" name="Circular Arrow 18">
            <a:extLst>
              <a:ext uri="{FF2B5EF4-FFF2-40B4-BE49-F238E27FC236}">
                <a16:creationId xmlns:a16="http://schemas.microsoft.com/office/drawing/2014/main" id="{629BB97C-C57E-D345-B929-311313A485CE}"/>
              </a:ext>
            </a:extLst>
          </p:cNvPr>
          <p:cNvSpPr/>
          <p:nvPr/>
        </p:nvSpPr>
        <p:spPr>
          <a:xfrm rot="16035026" flipV="1">
            <a:off x="2625187" y="3110907"/>
            <a:ext cx="1939820" cy="4213162"/>
          </a:xfrm>
          <a:prstGeom prst="circularArrow">
            <a:avLst>
              <a:gd name="adj1" fmla="val 757"/>
              <a:gd name="adj2" fmla="val 448508"/>
              <a:gd name="adj3" fmla="val 19479460"/>
              <a:gd name="adj4" fmla="val 10800000"/>
              <a:gd name="adj5" fmla="val 47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ular Arrow 19">
            <a:extLst>
              <a:ext uri="{FF2B5EF4-FFF2-40B4-BE49-F238E27FC236}">
                <a16:creationId xmlns:a16="http://schemas.microsoft.com/office/drawing/2014/main" id="{847AF1B1-9CB5-3549-9682-33E8CC134180}"/>
              </a:ext>
            </a:extLst>
          </p:cNvPr>
          <p:cNvSpPr/>
          <p:nvPr/>
        </p:nvSpPr>
        <p:spPr>
          <a:xfrm rot="6943547" flipV="1">
            <a:off x="3213583" y="3735394"/>
            <a:ext cx="763028" cy="1312116"/>
          </a:xfrm>
          <a:prstGeom prst="circularArrow">
            <a:avLst>
              <a:gd name="adj1" fmla="val 1505"/>
              <a:gd name="adj2" fmla="val 1111001"/>
              <a:gd name="adj3" fmla="val 19376585"/>
              <a:gd name="adj4" fmla="val 10800000"/>
              <a:gd name="adj5" fmla="val 78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5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CE9E-AC6C-774D-B795-8D7886C5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AD172-1C72-604E-9DF3-228F61CE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5023"/>
            <a:ext cx="3252095" cy="499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lapply</a:t>
            </a:r>
            <a:r>
              <a:rPr lang="en-US" dirty="0"/>
              <a:t>(</a:t>
            </a:r>
            <a:r>
              <a:rPr lang="en-US" dirty="0" err="1"/>
              <a:t>list.x</a:t>
            </a:r>
            <a:r>
              <a:rPr lang="en-US" dirty="0"/>
              <a:t>, </a:t>
            </a:r>
            <a:r>
              <a:rPr lang="en-US" dirty="0" err="1"/>
              <a:t>functionA</a:t>
            </a:r>
            <a:r>
              <a:rPr lang="en-US" dirty="0"/>
              <a:t>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D1A6207-BF07-2649-825C-9409B9984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77340"/>
              </p:ext>
            </p:extLst>
          </p:nvPr>
        </p:nvGraphicFramePr>
        <p:xfrm>
          <a:off x="4280613" y="2560510"/>
          <a:ext cx="2619896" cy="655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74">
                  <a:extLst>
                    <a:ext uri="{9D8B030D-6E8A-4147-A177-3AD203B41FA5}">
                      <a16:colId xmlns:a16="http://schemas.microsoft.com/office/drawing/2014/main" val="3496871284"/>
                    </a:ext>
                  </a:extLst>
                </a:gridCol>
                <a:gridCol w="654974">
                  <a:extLst>
                    <a:ext uri="{9D8B030D-6E8A-4147-A177-3AD203B41FA5}">
                      <a16:colId xmlns:a16="http://schemas.microsoft.com/office/drawing/2014/main" val="577826078"/>
                    </a:ext>
                  </a:extLst>
                </a:gridCol>
                <a:gridCol w="654974">
                  <a:extLst>
                    <a:ext uri="{9D8B030D-6E8A-4147-A177-3AD203B41FA5}">
                      <a16:colId xmlns:a16="http://schemas.microsoft.com/office/drawing/2014/main" val="1621622140"/>
                    </a:ext>
                  </a:extLst>
                </a:gridCol>
                <a:gridCol w="654974">
                  <a:extLst>
                    <a:ext uri="{9D8B030D-6E8A-4147-A177-3AD203B41FA5}">
                      <a16:colId xmlns:a16="http://schemas.microsoft.com/office/drawing/2014/main" val="3519797257"/>
                    </a:ext>
                  </a:extLst>
                </a:gridCol>
              </a:tblGrid>
              <a:tr h="6556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4204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A6A95D6-6727-A54A-AF39-591DCAC0DAE0}"/>
              </a:ext>
            </a:extLst>
          </p:cNvPr>
          <p:cNvSpPr txBox="1"/>
          <p:nvPr/>
        </p:nvSpPr>
        <p:spPr>
          <a:xfrm>
            <a:off x="4280613" y="2098845"/>
            <a:ext cx="755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list.x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B07692-797F-6C4B-B9C6-2FA611D03EB6}"/>
              </a:ext>
            </a:extLst>
          </p:cNvPr>
          <p:cNvCxnSpPr/>
          <p:nvPr/>
        </p:nvCxnSpPr>
        <p:spPr>
          <a:xfrm>
            <a:off x="4594204" y="3216117"/>
            <a:ext cx="0" cy="874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3DAD9C-2C57-3F40-9519-1191A62E5E1F}"/>
              </a:ext>
            </a:extLst>
          </p:cNvPr>
          <p:cNvCxnSpPr/>
          <p:nvPr/>
        </p:nvCxnSpPr>
        <p:spPr>
          <a:xfrm>
            <a:off x="5274142" y="3216117"/>
            <a:ext cx="0" cy="874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94270-6FCC-9D40-8EEC-B26744286589}"/>
              </a:ext>
            </a:extLst>
          </p:cNvPr>
          <p:cNvCxnSpPr/>
          <p:nvPr/>
        </p:nvCxnSpPr>
        <p:spPr>
          <a:xfrm>
            <a:off x="5924773" y="3216117"/>
            <a:ext cx="0" cy="874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6F5677-9D43-B947-B493-CF84F236A820}"/>
              </a:ext>
            </a:extLst>
          </p:cNvPr>
          <p:cNvSpPr txBox="1"/>
          <p:nvPr/>
        </p:nvSpPr>
        <p:spPr>
          <a:xfrm>
            <a:off x="2481187" y="3422704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functionA</a:t>
            </a:r>
            <a:endParaRPr lang="en-US" sz="2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1ACCDF5-A10B-1246-8804-99CAAB2D8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56480"/>
              </p:ext>
            </p:extLst>
          </p:nvPr>
        </p:nvGraphicFramePr>
        <p:xfrm>
          <a:off x="4280613" y="4171413"/>
          <a:ext cx="2619896" cy="655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74">
                  <a:extLst>
                    <a:ext uri="{9D8B030D-6E8A-4147-A177-3AD203B41FA5}">
                      <a16:colId xmlns:a16="http://schemas.microsoft.com/office/drawing/2014/main" val="3496871284"/>
                    </a:ext>
                  </a:extLst>
                </a:gridCol>
                <a:gridCol w="654974">
                  <a:extLst>
                    <a:ext uri="{9D8B030D-6E8A-4147-A177-3AD203B41FA5}">
                      <a16:colId xmlns:a16="http://schemas.microsoft.com/office/drawing/2014/main" val="577826078"/>
                    </a:ext>
                  </a:extLst>
                </a:gridCol>
                <a:gridCol w="654974">
                  <a:extLst>
                    <a:ext uri="{9D8B030D-6E8A-4147-A177-3AD203B41FA5}">
                      <a16:colId xmlns:a16="http://schemas.microsoft.com/office/drawing/2014/main" val="1621622140"/>
                    </a:ext>
                  </a:extLst>
                </a:gridCol>
                <a:gridCol w="654974">
                  <a:extLst>
                    <a:ext uri="{9D8B030D-6E8A-4147-A177-3AD203B41FA5}">
                      <a16:colId xmlns:a16="http://schemas.microsoft.com/office/drawing/2014/main" val="3519797257"/>
                    </a:ext>
                  </a:extLst>
                </a:gridCol>
              </a:tblGrid>
              <a:tr h="6556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4204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348FC62-8E26-B54B-92E9-5F0EC38A5583}"/>
              </a:ext>
            </a:extLst>
          </p:cNvPr>
          <p:cNvSpPr txBox="1"/>
          <p:nvPr/>
        </p:nvSpPr>
        <p:spPr>
          <a:xfrm>
            <a:off x="4280613" y="4834067"/>
            <a:ext cx="147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output.list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EEA17A-70B3-6247-A2DE-7BE72BF6C0E7}"/>
              </a:ext>
            </a:extLst>
          </p:cNvPr>
          <p:cNvSpPr txBox="1"/>
          <p:nvPr/>
        </p:nvSpPr>
        <p:spPr>
          <a:xfrm>
            <a:off x="4390738" y="3401159"/>
            <a:ext cx="1766807" cy="523220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lapply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496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113F-D89B-E64F-BCEA-ACF4DCC5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2.3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218A-D0E6-E844-AD8D-0BCE069D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1095022"/>
            <a:ext cx="3448050" cy="50819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Commends: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read.csv</a:t>
            </a:r>
            <a:r>
              <a:rPr lang="en-US" sz="2000" b="1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order()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df</a:t>
            </a:r>
            <a:r>
              <a:rPr lang="en-US" sz="2000" b="1" dirty="0">
                <a:solidFill>
                  <a:schemeClr val="accent1"/>
                </a:solidFill>
              </a:rPr>
              <a:t>[]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head()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dim()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X &lt;- function() {}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cbind</a:t>
            </a:r>
            <a:r>
              <a:rPr lang="en-US" sz="2000" b="1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subset()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factor()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summary()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write.table</a:t>
            </a:r>
            <a:r>
              <a:rPr lang="en-US" sz="2000" b="1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07AA24-6155-6A45-A971-84B0BFCFB94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069278" y="1157288"/>
            <a:ext cx="7905750" cy="53467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b="1" dirty="0"/>
              <a:t>Objectives:</a:t>
            </a:r>
          </a:p>
          <a:p>
            <a:pPr marL="0" indent="0">
              <a:buNone/>
            </a:pPr>
            <a:endParaRPr lang="en-US" sz="31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Import NAV-D14_DEseq2.csv to a </a:t>
            </a:r>
            <a:r>
              <a:rPr lang="en-US" sz="2400" b="1" dirty="0" err="1"/>
              <a:t>dataframe</a:t>
            </a:r>
            <a:r>
              <a:rPr lang="en-US" sz="2400" b="1" dirty="0"/>
              <a:t>, sort according to </a:t>
            </a:r>
            <a:r>
              <a:rPr lang="en-US" sz="2400" b="1" dirty="0" err="1"/>
              <a:t>padj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Check the first 7 rows and last 8 rows of </a:t>
            </a:r>
            <a:r>
              <a:rPr lang="en-US" sz="2400" b="1" dirty="0" err="1"/>
              <a:t>dataframe</a:t>
            </a:r>
            <a:r>
              <a:rPr lang="en-US" sz="2400" b="1" dirty="0"/>
              <a:t>. Check the dimensions of the </a:t>
            </a:r>
            <a:r>
              <a:rPr lang="en-US" sz="2400" b="1" dirty="0" err="1"/>
              <a:t>dataframe</a:t>
            </a:r>
            <a:r>
              <a:rPr lang="en-US" sz="2400" b="1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Create a self defined function that evaluate p-value, use </a:t>
            </a:r>
            <a:r>
              <a:rPr lang="en-US" sz="2400" b="1" dirty="0" err="1"/>
              <a:t>lappy</a:t>
            </a:r>
            <a:r>
              <a:rPr lang="en-US" sz="2400" b="1" dirty="0"/>
              <a:t> to apply function to all the </a:t>
            </a:r>
            <a:r>
              <a:rPr lang="en-US" sz="2400" b="1" dirty="0" err="1"/>
              <a:t>pvalues</a:t>
            </a:r>
            <a:r>
              <a:rPr lang="en-US" sz="2400" b="1" dirty="0"/>
              <a:t>, and use summarize p-value types.</a:t>
            </a:r>
          </a:p>
          <a:p>
            <a:pPr marL="457200" lvl="1" indent="0">
              <a:buNone/>
            </a:pPr>
            <a:r>
              <a:rPr lang="en-US" sz="2000" dirty="0"/>
              <a:t># p-value types</a:t>
            </a:r>
          </a:p>
          <a:p>
            <a:pPr marL="457200" lvl="1" indent="0">
              <a:buNone/>
            </a:pPr>
            <a:r>
              <a:rPr lang="en-US" sz="2000" dirty="0"/>
              <a:t># p &gt; 0.05: </a:t>
            </a:r>
            <a:r>
              <a:rPr lang="en-US" sz="2000" dirty="0" err="1"/>
              <a:t>n.s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r>
              <a:rPr lang="en-US" sz="2000" dirty="0"/>
              <a:t># 0.05 &gt;= p &gt; 0.01: *</a:t>
            </a:r>
          </a:p>
          <a:p>
            <a:pPr marL="457200" lvl="1" indent="0">
              <a:buNone/>
            </a:pPr>
            <a:r>
              <a:rPr lang="en-US" sz="2000" dirty="0"/>
              <a:t># 0.01 &gt;= p &gt; 0.001: **</a:t>
            </a:r>
          </a:p>
          <a:p>
            <a:pPr marL="457200" lvl="1" indent="0">
              <a:buNone/>
            </a:pPr>
            <a:r>
              <a:rPr lang="en-US" sz="2000" dirty="0"/>
              <a:t># 0.001 &gt;= p &gt; 0.0001: ***</a:t>
            </a:r>
          </a:p>
          <a:p>
            <a:pPr marL="457200" lvl="1" indent="0">
              <a:buNone/>
            </a:pPr>
            <a:r>
              <a:rPr lang="en-US" sz="2000" dirty="0"/>
              <a:t># 0.0001 &gt;= p: ****</a:t>
            </a:r>
          </a:p>
          <a:p>
            <a:pPr marL="457200" lvl="1" indent="0">
              <a:buNone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Add list of p-value type to </a:t>
            </a:r>
            <a:r>
              <a:rPr lang="en-US" sz="2400" b="1" dirty="0" err="1"/>
              <a:t>dataframe</a:t>
            </a:r>
            <a:r>
              <a:rPr lang="en-US" sz="2400" b="1" dirty="0"/>
              <a:t>, subset </a:t>
            </a:r>
            <a:r>
              <a:rPr lang="en-US" sz="2400" b="1" dirty="0" err="1"/>
              <a:t>dataframe</a:t>
            </a:r>
            <a:r>
              <a:rPr lang="en-US" sz="2400" b="1" dirty="0"/>
              <a:t> to exclude p-value that is not significant, and write the </a:t>
            </a:r>
            <a:r>
              <a:rPr lang="en-US" sz="2400" b="1" dirty="0" err="1"/>
              <a:t>dataframe</a:t>
            </a:r>
            <a:r>
              <a:rPr lang="en-US" sz="2400" b="1" dirty="0"/>
              <a:t> into a csv file.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300" b="1" dirty="0"/>
          </a:p>
          <a:p>
            <a:pPr marL="457200" indent="-457200">
              <a:buAutoNum type="arabicPeriod"/>
            </a:pPr>
            <a:endParaRPr lang="en-US" sz="2300" b="1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618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B74591-BBD0-884E-8DD2-02E7A14A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 Learn R by your self with Swirl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D43E7-9AF4-FF49-98F8-C3DEE7114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986" y="1478570"/>
            <a:ext cx="1918179" cy="1210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320039-9368-174A-93CC-DBF719FBD2E7}"/>
              </a:ext>
            </a:extLst>
          </p:cNvPr>
          <p:cNvSpPr txBox="1"/>
          <p:nvPr/>
        </p:nvSpPr>
        <p:spPr>
          <a:xfrm>
            <a:off x="221272" y="2615550"/>
            <a:ext cx="362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https://swirlstats.com/students.html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EC38A-0E32-A24B-AA63-E8BEAE493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35" y="3264793"/>
            <a:ext cx="10287000" cy="3086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B8AED7-76F2-7F42-AF1C-10673686F7C1}"/>
              </a:ext>
            </a:extLst>
          </p:cNvPr>
          <p:cNvSpPr/>
          <p:nvPr/>
        </p:nvSpPr>
        <p:spPr>
          <a:xfrm>
            <a:off x="315132" y="3755457"/>
            <a:ext cx="1576730" cy="25522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C1C8B7-CD27-1C46-A27C-F82B43305A47}"/>
              </a:ext>
            </a:extLst>
          </p:cNvPr>
          <p:cNvSpPr/>
          <p:nvPr/>
        </p:nvSpPr>
        <p:spPr>
          <a:xfrm>
            <a:off x="315132" y="5730392"/>
            <a:ext cx="10099729" cy="23645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F2E93C-C6FE-5040-BF6D-6413CAC5984B}"/>
              </a:ext>
            </a:extLst>
          </p:cNvPr>
          <p:cNvSpPr txBox="1"/>
          <p:nvPr/>
        </p:nvSpPr>
        <p:spPr>
          <a:xfrm>
            <a:off x="7072187" y="4014930"/>
            <a:ext cx="1080424" cy="461665"/>
          </a:xfrm>
          <a:prstGeom prst="rect">
            <a:avLst/>
          </a:prstGeom>
          <a:solidFill>
            <a:schemeClr val="accent4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4735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Using sticky notes for feedback</a:t>
            </a:r>
            <a:endParaRPr dirty="0"/>
          </a:p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620200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4391518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8162816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/>
          <p:nvPr/>
        </p:nvSpPr>
        <p:spPr>
          <a:xfrm>
            <a:off x="5866300" y="2091767"/>
            <a:ext cx="1288000" cy="763600"/>
          </a:xfrm>
          <a:prstGeom prst="rect">
            <a:avLst/>
          </a:prstGeom>
          <a:solidFill>
            <a:srgbClr val="D3E6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2" name="Google Shape;242;p26"/>
          <p:cNvSpPr/>
          <p:nvPr/>
        </p:nvSpPr>
        <p:spPr>
          <a:xfrm>
            <a:off x="2092100" y="2091767"/>
            <a:ext cx="1288000" cy="763600"/>
          </a:xfrm>
          <a:prstGeom prst="rect">
            <a:avLst/>
          </a:prstGeom>
          <a:solidFill>
            <a:srgbClr val="60C2B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" name="Google Shape;243;p26"/>
          <p:cNvSpPr/>
          <p:nvPr/>
        </p:nvSpPr>
        <p:spPr>
          <a:xfrm>
            <a:off x="9640500" y="2091767"/>
            <a:ext cx="1288000" cy="763600"/>
          </a:xfrm>
          <a:prstGeom prst="rect">
            <a:avLst/>
          </a:prstGeom>
          <a:solidFill>
            <a:srgbClr val="E6457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" name="Google Shape;244;p26"/>
          <p:cNvSpPr txBox="1"/>
          <p:nvPr/>
        </p:nvSpPr>
        <p:spPr>
          <a:xfrm>
            <a:off x="620200" y="5064567"/>
            <a:ext cx="33516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“I’ve got a good handle on things…”</a:t>
            </a:r>
            <a:endParaRPr sz="2533"/>
          </a:p>
        </p:txBody>
      </p:sp>
      <p:sp>
        <p:nvSpPr>
          <p:cNvPr id="245" name="Google Shape;245;p26"/>
          <p:cNvSpPr txBox="1"/>
          <p:nvPr/>
        </p:nvSpPr>
        <p:spPr>
          <a:xfrm>
            <a:off x="4420200" y="5064567"/>
            <a:ext cx="33516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 think I understand but I’m still working through things…”</a:t>
            </a:r>
            <a:endParaRPr sz="2533"/>
          </a:p>
        </p:txBody>
      </p:sp>
      <p:sp>
        <p:nvSpPr>
          <p:cNvPr id="246" name="Google Shape;246;p26"/>
          <p:cNvSpPr txBox="1"/>
          <p:nvPr/>
        </p:nvSpPr>
        <p:spPr>
          <a:xfrm>
            <a:off x="8220200" y="5064567"/>
            <a:ext cx="35024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“I’m not understanding and I’m a little lost right now...”</a:t>
            </a:r>
            <a:endParaRPr sz="2533"/>
          </a:p>
        </p:txBody>
      </p:sp>
    </p:spTree>
    <p:extLst>
      <p:ext uri="{BB962C8B-B14F-4D97-AF65-F5344CB8AC3E}">
        <p14:creationId xmlns:p14="http://schemas.microsoft.com/office/powerpoint/2010/main" val="34903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42" grpId="0" animBg="1"/>
      <p:bldP spid="243" grpId="0" animBg="1"/>
      <p:bldP spid="244" grpId="0"/>
      <p:bldP spid="245" grpId="0"/>
      <p:bldP spid="2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7B57-3C1A-274D-97A8-6B23D42A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course material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0B88E569-8946-7643-BC84-F0DFF5920F2C}"/>
              </a:ext>
            </a:extLst>
          </p:cNvPr>
          <p:cNvSpPr/>
          <p:nvPr/>
        </p:nvSpPr>
        <p:spPr>
          <a:xfrm>
            <a:off x="1149930" y="1656612"/>
            <a:ext cx="3394365" cy="1758074"/>
          </a:xfrm>
          <a:prstGeom prst="cloud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3973B-0E5B-6A48-9727-4D566E48AFE8}"/>
              </a:ext>
            </a:extLst>
          </p:cNvPr>
          <p:cNvSpPr txBox="1"/>
          <p:nvPr/>
        </p:nvSpPr>
        <p:spPr>
          <a:xfrm>
            <a:off x="1328074" y="2120150"/>
            <a:ext cx="3038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Applied-Bioinformatics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291E8-A043-0D4B-A5B9-D0BA28565FEF}"/>
              </a:ext>
            </a:extLst>
          </p:cNvPr>
          <p:cNvSpPr txBox="1"/>
          <p:nvPr/>
        </p:nvSpPr>
        <p:spPr>
          <a:xfrm>
            <a:off x="2404922" y="4714655"/>
            <a:ext cx="3038076" cy="830997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local: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Applied-Bioinformatics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3DF655-D010-5F4F-88AB-928F14C0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30" y="4070810"/>
            <a:ext cx="2016992" cy="2118689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0DFA37DC-5195-704D-91C0-F5BEDF91C541}"/>
              </a:ext>
            </a:extLst>
          </p:cNvPr>
          <p:cNvSpPr/>
          <p:nvPr/>
        </p:nvSpPr>
        <p:spPr>
          <a:xfrm>
            <a:off x="7185427" y="1656612"/>
            <a:ext cx="3394365" cy="1758074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DC4BA-CC83-8047-A246-AB5CEF262D00}"/>
              </a:ext>
            </a:extLst>
          </p:cNvPr>
          <p:cNvSpPr txBox="1"/>
          <p:nvPr/>
        </p:nvSpPr>
        <p:spPr>
          <a:xfrm>
            <a:off x="8353457" y="2120150"/>
            <a:ext cx="1058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2F17B-2A9B-9544-99A2-8B8393A21853}"/>
              </a:ext>
            </a:extLst>
          </p:cNvPr>
          <p:cNvSpPr txBox="1"/>
          <p:nvPr/>
        </p:nvSpPr>
        <p:spPr>
          <a:xfrm>
            <a:off x="8440419" y="4714655"/>
            <a:ext cx="3038076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local: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Applied-Bioinformatics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48BE50-34B5-9F4D-AF01-33E3886A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427" y="4070810"/>
            <a:ext cx="2016992" cy="2118689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111549B2-DC43-7B48-AE88-3A61B8302654}"/>
              </a:ext>
            </a:extLst>
          </p:cNvPr>
          <p:cNvSpPr/>
          <p:nvPr/>
        </p:nvSpPr>
        <p:spPr>
          <a:xfrm>
            <a:off x="2660075" y="3556073"/>
            <a:ext cx="374073" cy="1004915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04038-D505-7F42-8F24-620A93CDD895}"/>
              </a:ext>
            </a:extLst>
          </p:cNvPr>
          <p:cNvSpPr txBox="1"/>
          <p:nvPr/>
        </p:nvSpPr>
        <p:spPr>
          <a:xfrm>
            <a:off x="2972417" y="3783315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git pull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2FC86B28-E038-374A-A5D0-781FE4BAB6DC}"/>
              </a:ext>
            </a:extLst>
          </p:cNvPr>
          <p:cNvSpPr/>
          <p:nvPr/>
        </p:nvSpPr>
        <p:spPr>
          <a:xfrm rot="16200000">
            <a:off x="5761258" y="4802333"/>
            <a:ext cx="374073" cy="65563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18F1E-296D-9740-B115-D4BAEA751977}"/>
              </a:ext>
            </a:extLst>
          </p:cNvPr>
          <p:cNvSpPr txBox="1"/>
          <p:nvPr/>
        </p:nvSpPr>
        <p:spPr>
          <a:xfrm>
            <a:off x="5534545" y="4560988"/>
            <a:ext cx="773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C7EF76FB-B153-154E-B158-02D3F2B5F40C}"/>
              </a:ext>
            </a:extLst>
          </p:cNvPr>
          <p:cNvSpPr/>
          <p:nvPr/>
        </p:nvSpPr>
        <p:spPr>
          <a:xfrm rot="10800000">
            <a:off x="8862439" y="3520943"/>
            <a:ext cx="374073" cy="100491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FDC61-3351-7F47-A108-C44249F8DCA1}"/>
              </a:ext>
            </a:extLst>
          </p:cNvPr>
          <p:cNvSpPr txBox="1"/>
          <p:nvPr/>
        </p:nvSpPr>
        <p:spPr>
          <a:xfrm>
            <a:off x="9236512" y="378331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0035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4" grpId="0" animBg="1"/>
      <p:bldP spid="15" grpId="0"/>
      <p:bldP spid="16" grpId="0" animBg="1"/>
      <p:bldP spid="17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866E-761D-B14A-BE4A-6ACDCA68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codes, not copy &amp; </a:t>
            </a:r>
            <a:r>
              <a:rPr lang="en-US" dirty="0"/>
              <a:t>paste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3248C-188D-9E49-A0F3-64F0EF02C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192" y="1358612"/>
            <a:ext cx="9763615" cy="5081588"/>
          </a:xfrm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C24B6551-DCFF-DA49-8B2D-66AB86E096A2}"/>
              </a:ext>
            </a:extLst>
          </p:cNvPr>
          <p:cNvSpPr/>
          <p:nvPr/>
        </p:nvSpPr>
        <p:spPr>
          <a:xfrm rot="19950021" flipH="1">
            <a:off x="534359" y="1454926"/>
            <a:ext cx="3193472" cy="1537854"/>
          </a:xfrm>
          <a:prstGeom prst="wedgeEllipseCallout">
            <a:avLst/>
          </a:prstGeom>
          <a:solidFill>
            <a:srgbClr val="FCB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 just copy-pasted those codes …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A833CF51-0C3F-CF4D-8CD5-F23C6AF7DF11}"/>
              </a:ext>
            </a:extLst>
          </p:cNvPr>
          <p:cNvSpPr/>
          <p:nvPr/>
        </p:nvSpPr>
        <p:spPr>
          <a:xfrm rot="2443474">
            <a:off x="7097825" y="1803978"/>
            <a:ext cx="3138055" cy="2030924"/>
          </a:xfrm>
          <a:prstGeom prst="wedgeEllipseCallout">
            <a:avLst/>
          </a:prstGeom>
          <a:solidFill>
            <a:srgbClr val="2D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did</a:t>
            </a:r>
          </a:p>
          <a:p>
            <a:pPr algn="ctr"/>
            <a:r>
              <a:rPr lang="en-US" sz="3200" dirty="0"/>
              <a:t>you say?</a:t>
            </a:r>
          </a:p>
        </p:txBody>
      </p:sp>
    </p:spTree>
    <p:extLst>
      <p:ext uri="{BB962C8B-B14F-4D97-AF65-F5344CB8AC3E}">
        <p14:creationId xmlns:p14="http://schemas.microsoft.com/office/powerpoint/2010/main" val="15682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CAC7-D62F-5841-9F01-97E09DCE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68AB-2ED5-7A40-8C4E-77200EB28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670"/>
            <a:ext cx="4948238" cy="4502214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 basic syntax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types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Vectors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Matrices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Arrays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frames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Lists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Factors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type conversions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Basic function for objects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F0B5C8-80CE-DF4C-AB78-3AC98768C7B3}"/>
              </a:ext>
            </a:extLst>
          </p:cNvPr>
          <p:cNvSpPr txBox="1">
            <a:spLocks/>
          </p:cNvSpPr>
          <p:nvPr/>
        </p:nvSpPr>
        <p:spPr>
          <a:xfrm>
            <a:off x="6096000" y="1657670"/>
            <a:ext cx="4948238" cy="3697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Basic data operations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Common math built-in functions</a:t>
            </a:r>
          </a:p>
          <a:p>
            <a:pPr lvl="1"/>
            <a:r>
              <a:rPr lang="en-US" dirty="0"/>
              <a:t>Control structure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0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113F-D89B-E64F-BCEA-ACF4DCC5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2.1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218A-D0E6-E844-AD8D-0BCE069D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10" y="1095022"/>
            <a:ext cx="3719945" cy="50819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Commends:</a:t>
            </a:r>
          </a:p>
          <a:p>
            <a:pPr marL="0" indent="0">
              <a:buNone/>
            </a:pPr>
            <a:endParaRPr lang="en-US" sz="3100" b="1" dirty="0"/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&lt;-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print()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/>
                </a:solidFill>
              </a:rPr>
              <a:t>getwd</a:t>
            </a:r>
            <a:r>
              <a:rPr lang="en-US" sz="2200" b="1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/>
                </a:solidFill>
              </a:rPr>
              <a:t>setwd</a:t>
            </a:r>
            <a:r>
              <a:rPr lang="en-US" sz="2200" b="1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matrix()    </a:t>
            </a:r>
            <a:r>
              <a:rPr lang="en-US" sz="2200" dirty="0"/>
              <a:t># Matrix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c()    </a:t>
            </a:r>
            <a:r>
              <a:rPr lang="en-US" sz="2200" dirty="0"/>
              <a:t># Vector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factor()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/>
                </a:solidFill>
              </a:rPr>
              <a:t>data.frame</a:t>
            </a:r>
            <a:r>
              <a:rPr lang="en-US" sz="2200" b="1" dirty="0">
                <a:solidFill>
                  <a:schemeClr val="accent1"/>
                </a:solidFill>
              </a:rPr>
              <a:t>()    </a:t>
            </a:r>
            <a:r>
              <a:rPr lang="en-US" sz="2200" dirty="0"/>
              <a:t># Data frame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/>
                </a:solidFill>
              </a:rPr>
              <a:t>str</a:t>
            </a:r>
            <a:r>
              <a:rPr lang="en-US" sz="2200" b="1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class()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07AA24-6155-6A45-A971-84B0BFCFB94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286250" y="1157288"/>
            <a:ext cx="7905750" cy="53467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b="1" dirty="0"/>
              <a:t>Objectives:</a:t>
            </a:r>
          </a:p>
          <a:p>
            <a:pPr marL="0" indent="0">
              <a:buNone/>
            </a:pPr>
            <a:endParaRPr lang="en-US" sz="3100" b="1" dirty="0"/>
          </a:p>
          <a:p>
            <a:pPr marL="457200" indent="-457200">
              <a:buAutoNum type="arabicPeriod"/>
            </a:pPr>
            <a:r>
              <a:rPr lang="en-US" sz="2300" b="1" dirty="0"/>
              <a:t>Check your working directory, change directory to Unit1-module2-R, and list the files in the folder</a:t>
            </a:r>
          </a:p>
          <a:p>
            <a:pPr marL="457200" indent="-457200">
              <a:buAutoNum type="arabicPeriod"/>
            </a:pPr>
            <a:endParaRPr lang="en-US" sz="2300" b="1" dirty="0"/>
          </a:p>
          <a:p>
            <a:pPr marL="457200" indent="-457200">
              <a:buAutoNum type="arabicPeriod"/>
            </a:pPr>
            <a:r>
              <a:rPr lang="en-US" sz="2300" b="1" dirty="0"/>
              <a:t>Create a vector containing names of 5 states and print it.</a:t>
            </a:r>
          </a:p>
          <a:p>
            <a:pPr marL="457200" indent="-457200">
              <a:buAutoNum type="arabicPeriod"/>
            </a:pPr>
            <a:endParaRPr lang="en-US" sz="23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300" b="1" dirty="0"/>
              <a:t>Create a matrix with 100 numbers, with 10 column and 10 rows, and print it.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3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300" b="1" dirty="0"/>
              <a:t>Create a </a:t>
            </a:r>
            <a:r>
              <a:rPr lang="en-US" sz="2300" b="1" dirty="0" err="1"/>
              <a:t>dataframe</a:t>
            </a:r>
            <a:r>
              <a:rPr lang="en-US" sz="2300" b="1" dirty="0"/>
              <a:t> for experiment animals to record their information. </a:t>
            </a:r>
          </a:p>
          <a:p>
            <a:pPr lvl="1"/>
            <a:r>
              <a:rPr lang="en-US" sz="2300" b="1" dirty="0"/>
              <a:t>Name the </a:t>
            </a:r>
            <a:r>
              <a:rPr lang="en-US" sz="2300" b="1" dirty="0" err="1"/>
              <a:t>dataframe's</a:t>
            </a:r>
            <a:r>
              <a:rPr lang="en-US" sz="2300" b="1" dirty="0"/>
              <a:t> columns. </a:t>
            </a:r>
          </a:p>
          <a:p>
            <a:pPr lvl="1"/>
            <a:r>
              <a:rPr lang="en-US" sz="2300" b="1" dirty="0"/>
              <a:t>Make gender of animals a nominal variable and summarize the gender.</a:t>
            </a:r>
          </a:p>
          <a:p>
            <a:pPr lvl="1"/>
            <a:r>
              <a:rPr lang="en-US" sz="2300" b="1" dirty="0"/>
              <a:t>Check the structure of your </a:t>
            </a:r>
            <a:r>
              <a:rPr lang="en-US" sz="2300" b="1" dirty="0" err="1"/>
              <a:t>dataframe</a:t>
            </a:r>
            <a:r>
              <a:rPr lang="en-US" sz="2300" b="1" dirty="0"/>
              <a:t> and the type of elements in your </a:t>
            </a:r>
            <a:r>
              <a:rPr lang="en-US" sz="2300" b="1" dirty="0" err="1"/>
              <a:t>dataframe</a:t>
            </a:r>
            <a:endParaRPr lang="en-US" sz="2300" b="1" dirty="0"/>
          </a:p>
          <a:p>
            <a:pPr marL="457200" lvl="1" indent="0">
              <a:buNone/>
            </a:pPr>
            <a:r>
              <a:rPr lang="en-US" sz="2100" dirty="0"/>
              <a:t>#Animal info:</a:t>
            </a:r>
          </a:p>
          <a:p>
            <a:pPr marL="457200" lvl="1" indent="0">
              <a:buNone/>
            </a:pPr>
            <a:r>
              <a:rPr lang="en-US" sz="2100" dirty="0"/>
              <a:t>#Names: Fluf1, Fluf2, Fluf3, Fluf4, Fluf5, Fluf6, Fluf7, Fluf8</a:t>
            </a:r>
          </a:p>
          <a:p>
            <a:pPr marL="457200" lvl="1" indent="0">
              <a:buNone/>
            </a:pPr>
            <a:r>
              <a:rPr lang="en-US" sz="2100" dirty="0"/>
              <a:t>#Number: 7103, 7104, 7105, 7106, 7107, 7108, 7109, 7110</a:t>
            </a:r>
          </a:p>
          <a:p>
            <a:pPr marL="457200" lvl="1" indent="0">
              <a:buNone/>
            </a:pPr>
            <a:r>
              <a:rPr lang="en-US" sz="2100" dirty="0"/>
              <a:t>#Weight: 19, 18, 23, 22, 17, 18, 21, 20 </a:t>
            </a:r>
          </a:p>
          <a:p>
            <a:pPr marL="457200" lvl="1" indent="0">
              <a:buNone/>
            </a:pPr>
            <a:r>
              <a:rPr lang="en-US" sz="2100" dirty="0"/>
              <a:t>#Treated: TRUE, TRUE, FALSE, FALSE, TRUE, FALSE, TRUE, FALSE</a:t>
            </a:r>
          </a:p>
          <a:p>
            <a:pPr marL="457200" lvl="1" indent="0">
              <a:buNone/>
            </a:pPr>
            <a:r>
              <a:rPr lang="en-US" sz="2100" dirty="0"/>
              <a:t>#Gender: Female, Female, Male, Male, Female, Female, Male, Male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897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8A57-9E72-CC44-8943-652024F2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5C9B99-D2E6-C14A-AF50-9AD6AE0EA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72511"/>
              </p:ext>
            </p:extLst>
          </p:nvPr>
        </p:nvGraphicFramePr>
        <p:xfrm>
          <a:off x="838200" y="1834842"/>
          <a:ext cx="3689555" cy="29667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61103">
                  <a:extLst>
                    <a:ext uri="{9D8B030D-6E8A-4147-A177-3AD203B41FA5}">
                      <a16:colId xmlns:a16="http://schemas.microsoft.com/office/drawing/2014/main" val="107131372"/>
                    </a:ext>
                  </a:extLst>
                </a:gridCol>
                <a:gridCol w="2728452">
                  <a:extLst>
                    <a:ext uri="{9D8B030D-6E8A-4147-A177-3AD203B41FA5}">
                      <a16:colId xmlns:a16="http://schemas.microsoft.com/office/drawing/2014/main" val="9079955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Arithmetic operators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5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6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0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** or 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8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%/%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integer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953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988B3B-4B10-EB45-8543-7F99B8966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76105"/>
              </p:ext>
            </p:extLst>
          </p:nvPr>
        </p:nvGraphicFramePr>
        <p:xfrm>
          <a:off x="5636342" y="1834842"/>
          <a:ext cx="4525297" cy="29667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78808">
                  <a:extLst>
                    <a:ext uri="{9D8B030D-6E8A-4147-A177-3AD203B41FA5}">
                      <a16:colId xmlns:a16="http://schemas.microsoft.com/office/drawing/2014/main" val="107131372"/>
                    </a:ext>
                  </a:extLst>
                </a:gridCol>
                <a:gridCol w="3346489">
                  <a:extLst>
                    <a:ext uri="{9D8B030D-6E8A-4147-A177-3AD203B41FA5}">
                      <a16:colId xmlns:a16="http://schemas.microsoft.com/office/drawing/2014/main" val="9079955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Logical operator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5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&gt;     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Greater        Greater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&lt;    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Less        Less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==  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Equal to        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6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0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8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1"/>
                          </a:solidFill>
                        </a:rPr>
                        <a:t>isTrue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If …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9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67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68F7-7F7E-6D42-BAE8-D383F575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math built-in functions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366DBE-6DD1-8049-AFDA-D6B64D393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952879"/>
              </p:ext>
            </p:extLst>
          </p:nvPr>
        </p:nvGraphicFramePr>
        <p:xfrm>
          <a:off x="838200" y="1529570"/>
          <a:ext cx="6993194" cy="3708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2126226">
                  <a:extLst>
                    <a:ext uri="{9D8B030D-6E8A-4147-A177-3AD203B41FA5}">
                      <a16:colId xmlns:a16="http://schemas.microsoft.com/office/drawing/2014/main" val="107131372"/>
                    </a:ext>
                  </a:extLst>
                </a:gridCol>
                <a:gridCol w="4866968">
                  <a:extLst>
                    <a:ext uri="{9D8B030D-6E8A-4147-A177-3AD203B41FA5}">
                      <a16:colId xmlns:a16="http://schemas.microsoft.com/office/drawing/2014/main" val="90799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abs()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Absolute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sqrt()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Square root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ceiling()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Ceiling(3.457) is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8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floor()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Floor(3.457) is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65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trunc()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Trunc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(5.99) is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round()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Round(3.457, digits=2) is 3.48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6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signif()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Signif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(3.475, digits=2) is 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0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sin()   cos()  tan()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Trigonometric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log()  log10()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Natural logarithm or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commom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logarithm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8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exp</a:t>
                      </a:r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9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16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199D-9AD6-F942-B0E3-012621C8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structures: If else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FDEB18-425A-1447-B135-0A3AE0B13C19}"/>
              </a:ext>
            </a:extLst>
          </p:cNvPr>
          <p:cNvGrpSpPr/>
          <p:nvPr/>
        </p:nvGrpSpPr>
        <p:grpSpPr>
          <a:xfrm>
            <a:off x="767733" y="2309642"/>
            <a:ext cx="3713333" cy="3054220"/>
            <a:chOff x="1353827" y="2309642"/>
            <a:chExt cx="3713333" cy="30542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A3FEAA-B556-E047-B4CE-F2D6390B38CB}"/>
                </a:ext>
              </a:extLst>
            </p:cNvPr>
            <p:cNvSpPr/>
            <p:nvPr/>
          </p:nvSpPr>
          <p:spPr>
            <a:xfrm>
              <a:off x="1796280" y="2309642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init</a:t>
              </a:r>
              <a:endParaRPr lang="en-US" sz="2400" dirty="0"/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50A97B7C-A98B-C440-AABB-1864FFF19154}"/>
                </a:ext>
              </a:extLst>
            </p:cNvPr>
            <p:cNvSpPr/>
            <p:nvPr/>
          </p:nvSpPr>
          <p:spPr>
            <a:xfrm>
              <a:off x="1353827" y="3415770"/>
              <a:ext cx="2241755" cy="840658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condit</a:t>
              </a:r>
              <a:endParaRPr lang="en-US" sz="24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D5C40D0-D88F-5941-83DF-F9BD94E487FF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474705" y="3032313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5D33D9-DF43-6841-8D61-081BF9818233}"/>
                </a:ext>
              </a:extLst>
            </p:cNvPr>
            <p:cNvCxnSpPr/>
            <p:nvPr/>
          </p:nvCxnSpPr>
          <p:spPr>
            <a:xfrm flipH="1">
              <a:off x="2474704" y="4262499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DD51AB4-B1A8-5640-BDF5-FDD93F2DD324}"/>
                </a:ext>
              </a:extLst>
            </p:cNvPr>
            <p:cNvCxnSpPr>
              <a:cxnSpLocks/>
            </p:cNvCxnSpPr>
            <p:nvPr/>
          </p:nvCxnSpPr>
          <p:spPr>
            <a:xfrm>
              <a:off x="3595582" y="3836099"/>
              <a:ext cx="7931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6043EF-4C70-F348-8A5F-9BD1AD37F625}"/>
                </a:ext>
              </a:extLst>
            </p:cNvPr>
            <p:cNvSpPr/>
            <p:nvPr/>
          </p:nvSpPr>
          <p:spPr>
            <a:xfrm>
              <a:off x="1796280" y="4641191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If </a:t>
              </a:r>
            </a:p>
            <a:p>
              <a:pPr algn="ctr"/>
              <a:r>
                <a:rPr lang="en-US" sz="2400" dirty="0"/>
                <a:t>body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97A731-1C50-5642-87E4-57BCED2A886E}"/>
                </a:ext>
              </a:extLst>
            </p:cNvPr>
            <p:cNvSpPr txBox="1"/>
            <p:nvPr/>
          </p:nvSpPr>
          <p:spPr>
            <a:xfrm>
              <a:off x="2474704" y="4224238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18BD5B-C265-BE44-B6B6-7E9EA44CE1EC}"/>
                </a:ext>
              </a:extLst>
            </p:cNvPr>
            <p:cNvSpPr txBox="1"/>
            <p:nvPr/>
          </p:nvSpPr>
          <p:spPr>
            <a:xfrm>
              <a:off x="3587490" y="3481450"/>
              <a:ext cx="7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310693-FDD3-C34E-9617-96B96B0017D0}"/>
                </a:ext>
              </a:extLst>
            </p:cNvPr>
            <p:cNvSpPr/>
            <p:nvPr/>
          </p:nvSpPr>
          <p:spPr>
            <a:xfrm>
              <a:off x="3710308" y="4641191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Else body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961989-B192-5B4E-B970-220276598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9161" y="3836099"/>
              <a:ext cx="9573" cy="805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F920598-7880-1A47-9A07-B59105A5CD09}"/>
              </a:ext>
            </a:extLst>
          </p:cNvPr>
          <p:cNvGrpSpPr/>
          <p:nvPr/>
        </p:nvGrpSpPr>
        <p:grpSpPr>
          <a:xfrm>
            <a:off x="6290020" y="2309642"/>
            <a:ext cx="5617789" cy="4282349"/>
            <a:chOff x="5736011" y="2309642"/>
            <a:chExt cx="5617789" cy="428234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ABE9C1-ACEE-234A-A2D3-94E4ABD8E587}"/>
                </a:ext>
              </a:extLst>
            </p:cNvPr>
            <p:cNvSpPr/>
            <p:nvPr/>
          </p:nvSpPr>
          <p:spPr>
            <a:xfrm>
              <a:off x="6178464" y="2309642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init</a:t>
              </a:r>
              <a:endParaRPr lang="en-US" sz="2400" dirty="0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709018AC-28D6-8D43-9CCA-CC28187F43EA}"/>
                </a:ext>
              </a:extLst>
            </p:cNvPr>
            <p:cNvSpPr/>
            <p:nvPr/>
          </p:nvSpPr>
          <p:spPr>
            <a:xfrm>
              <a:off x="5736011" y="3415770"/>
              <a:ext cx="2241755" cy="840658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condit1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E31C5B-5EA7-D24A-B02E-06BCB9D898EF}"/>
                </a:ext>
              </a:extLst>
            </p:cNvPr>
            <p:cNvCxnSpPr>
              <a:stCxn id="19" idx="2"/>
            </p:cNvCxnSpPr>
            <p:nvPr/>
          </p:nvCxnSpPr>
          <p:spPr>
            <a:xfrm flipH="1">
              <a:off x="6856889" y="3032313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4C8D421-8512-1E44-85D6-A524A71DB6AB}"/>
                </a:ext>
              </a:extLst>
            </p:cNvPr>
            <p:cNvCxnSpPr/>
            <p:nvPr/>
          </p:nvCxnSpPr>
          <p:spPr>
            <a:xfrm flipH="1">
              <a:off x="6856888" y="4262499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C155294-2D83-7043-A43E-442F1EAC2972}"/>
                </a:ext>
              </a:extLst>
            </p:cNvPr>
            <p:cNvCxnSpPr>
              <a:cxnSpLocks/>
            </p:cNvCxnSpPr>
            <p:nvPr/>
          </p:nvCxnSpPr>
          <p:spPr>
            <a:xfrm>
              <a:off x="7977766" y="3836099"/>
              <a:ext cx="7931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B36216-27A9-D14C-8045-8E4762ED6E59}"/>
                </a:ext>
              </a:extLst>
            </p:cNvPr>
            <p:cNvSpPr/>
            <p:nvPr/>
          </p:nvSpPr>
          <p:spPr>
            <a:xfrm>
              <a:off x="6178464" y="4641191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If </a:t>
              </a:r>
            </a:p>
            <a:p>
              <a:pPr algn="ctr"/>
              <a:r>
                <a:rPr lang="en-US" sz="2400" dirty="0"/>
                <a:t>body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6B2EB6-F0C9-C647-A6FA-6A1ABE107603}"/>
                </a:ext>
              </a:extLst>
            </p:cNvPr>
            <p:cNvSpPr txBox="1"/>
            <p:nvPr/>
          </p:nvSpPr>
          <p:spPr>
            <a:xfrm>
              <a:off x="6856888" y="4224238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FF8688-AF59-844C-BB02-218A73940A80}"/>
                </a:ext>
              </a:extLst>
            </p:cNvPr>
            <p:cNvSpPr txBox="1"/>
            <p:nvPr/>
          </p:nvSpPr>
          <p:spPr>
            <a:xfrm>
              <a:off x="7969674" y="3481450"/>
              <a:ext cx="7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308FC6C-3406-B941-9422-6090FBE71B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1345" y="3836099"/>
              <a:ext cx="9573" cy="805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737D35D6-F01E-2C4D-A1F7-52B77F32B52F}"/>
                </a:ext>
              </a:extLst>
            </p:cNvPr>
            <p:cNvSpPr/>
            <p:nvPr/>
          </p:nvSpPr>
          <p:spPr>
            <a:xfrm>
              <a:off x="7640467" y="4643899"/>
              <a:ext cx="2241755" cy="840658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condit2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D860E48-4BAE-1F43-BF69-34C23632864E}"/>
                </a:ext>
              </a:extLst>
            </p:cNvPr>
            <p:cNvCxnSpPr/>
            <p:nvPr/>
          </p:nvCxnSpPr>
          <p:spPr>
            <a:xfrm flipH="1">
              <a:off x="8761344" y="5490628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3B529FB-77D3-A248-938E-1526F26B9C8C}"/>
                </a:ext>
              </a:extLst>
            </p:cNvPr>
            <p:cNvCxnSpPr>
              <a:cxnSpLocks/>
            </p:cNvCxnSpPr>
            <p:nvPr/>
          </p:nvCxnSpPr>
          <p:spPr>
            <a:xfrm>
              <a:off x="9882222" y="5064228"/>
              <a:ext cx="7931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1916CB-09CE-C040-800D-CE4108896E50}"/>
                </a:ext>
              </a:extLst>
            </p:cNvPr>
            <p:cNvSpPr/>
            <p:nvPr/>
          </p:nvSpPr>
          <p:spPr>
            <a:xfrm>
              <a:off x="8082920" y="5869320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Else if </a:t>
              </a:r>
            </a:p>
            <a:p>
              <a:pPr algn="ctr"/>
              <a:r>
                <a:rPr lang="en-US" sz="2400" dirty="0"/>
                <a:t>body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84D06A-AF91-EB45-AEBB-3279B1051A33}"/>
                </a:ext>
              </a:extLst>
            </p:cNvPr>
            <p:cNvSpPr txBox="1"/>
            <p:nvPr/>
          </p:nvSpPr>
          <p:spPr>
            <a:xfrm>
              <a:off x="8761344" y="5452367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36D319-A0D1-2340-8CBC-9F58267AF478}"/>
                </a:ext>
              </a:extLst>
            </p:cNvPr>
            <p:cNvSpPr txBox="1"/>
            <p:nvPr/>
          </p:nvSpPr>
          <p:spPr>
            <a:xfrm>
              <a:off x="9874130" y="4709579"/>
              <a:ext cx="7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35A435-27B4-D245-809F-2C1E16E73375}"/>
                </a:ext>
              </a:extLst>
            </p:cNvPr>
            <p:cNvSpPr/>
            <p:nvPr/>
          </p:nvSpPr>
          <p:spPr>
            <a:xfrm>
              <a:off x="9996948" y="5869319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Else body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1C2DD19-174F-C04F-9D70-31F35DC08E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65801" y="5064228"/>
              <a:ext cx="9573" cy="805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A62D731-E56A-AE47-8E0B-09877C61E3CA}"/>
              </a:ext>
            </a:extLst>
          </p:cNvPr>
          <p:cNvSpPr txBox="1"/>
          <p:nvPr/>
        </p:nvSpPr>
        <p:spPr>
          <a:xfrm>
            <a:off x="416026" y="1267506"/>
            <a:ext cx="1223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condit</a:t>
            </a:r>
            <a:r>
              <a:rPr lang="en-US" dirty="0"/>
              <a:t>) 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{</a:t>
            </a:r>
          </a:p>
          <a:p>
            <a:r>
              <a:rPr lang="en-US" dirty="0"/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636885-0942-1C4E-8B4A-A52ED8D39224}"/>
              </a:ext>
            </a:extLst>
          </p:cNvPr>
          <p:cNvSpPr txBox="1"/>
          <p:nvPr/>
        </p:nvSpPr>
        <p:spPr>
          <a:xfrm>
            <a:off x="4970771" y="1271916"/>
            <a:ext cx="17617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(condit1) 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(condit2) 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{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604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4764</TotalTime>
  <Words>1263</Words>
  <Application>Microsoft Macintosh PowerPoint</Application>
  <PresentationFormat>Widescreen</PresentationFormat>
  <Paragraphs>311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         introduction</vt:lpstr>
      <vt:lpstr>Using sticky notes for feedback</vt:lpstr>
      <vt:lpstr>Get course material</vt:lpstr>
      <vt:lpstr>Type codes, not copy &amp; paste</vt:lpstr>
      <vt:lpstr>Contents</vt:lpstr>
      <vt:lpstr>Practice 2.1 !</vt:lpstr>
      <vt:lpstr>Basic data operations</vt:lpstr>
      <vt:lpstr>Common math built-in functions</vt:lpstr>
      <vt:lpstr>Control structures: If else</vt:lpstr>
      <vt:lpstr>Control structures: For and while</vt:lpstr>
      <vt:lpstr>Practice 2.2 !</vt:lpstr>
      <vt:lpstr>Import data</vt:lpstr>
      <vt:lpstr>Data frame operations</vt:lpstr>
      <vt:lpstr>User-defined function</vt:lpstr>
      <vt:lpstr>lapply</vt:lpstr>
      <vt:lpstr>Practice 2.3 !</vt:lpstr>
      <vt:lpstr>Assignment: Learn R by your self with Swirl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Huitian Diao</dc:creator>
  <cp:lastModifiedBy>Huitian Diao</cp:lastModifiedBy>
  <cp:revision>131</cp:revision>
  <dcterms:created xsi:type="dcterms:W3CDTF">2018-09-16T20:57:42Z</dcterms:created>
  <dcterms:modified xsi:type="dcterms:W3CDTF">2018-09-26T23:30:48Z</dcterms:modified>
</cp:coreProperties>
</file>