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4f58fa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94f58fa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c161f5e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9c161f5e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161f5e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c161f5e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c161f5e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9c161f5e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161f5e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c161f5e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161f5e0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9c161f5e0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161f5e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9c161f5e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161f5e0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161f5e0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c161f5e0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c161f5e0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c161f5e0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9c161f5e0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c161f5e0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9c161f5e0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161f5e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c161f5e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94f58fa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994f58fa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4f58fa9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994f58fa9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c161f5e0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9c161f5e0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161f5e0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9c161f5e0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c161f5e0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9c161f5e0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c161f5e0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9c161f5e0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94f58fa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994f58fa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161f5e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c161f5e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161f5e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9c161f5e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161f5e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9c161f5e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c161f5e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9c161f5e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161f5e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c161f5e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161f5e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9c161f5e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161f5e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9c161f5e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oconductor.org/packages/release/workflows/html/rnaseqGene.html" TargetMode="External"/><Relationship Id="rId4" Type="http://schemas.openxmlformats.org/officeDocument/2006/relationships/hyperlink" Target="https://combine-australia.github.io/RNAseq-R/" TargetMode="External"/><Relationship Id="rId5" Type="http://schemas.openxmlformats.org/officeDocument/2006/relationships/hyperlink" Target="https://rna-seqblog.com/tag/r-packa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-graph-gallery.com/heatma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Visualizing RNA-Seq Data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tool is only as good as its creator(s)</a:t>
            </a:r>
            <a:endParaRPr/>
          </a:p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923"/>
            <a:ext cx="7322677" cy="2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tool is only as good as its creator(s)</a:t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923"/>
            <a:ext cx="7322677" cy="29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12157" l="0" r="0" t="0"/>
          <a:stretch/>
        </p:blipFill>
        <p:spPr>
          <a:xfrm>
            <a:off x="3855775" y="1877575"/>
            <a:ext cx="4749625" cy="29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Dangers of exclusion</a:t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19925"/>
            <a:ext cx="6667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RNASeq, ggplot2, ggpubr, and </a:t>
            </a:r>
            <a:r>
              <a:rPr b="1" lang="en">
                <a:solidFill>
                  <a:srgbClr val="3C78D8"/>
                </a:solidFill>
              </a:rPr>
              <a:t>tidyverse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RNASeq, ggplot2, ggpubr, and </a:t>
            </a:r>
            <a:r>
              <a:rPr b="1" lang="en">
                <a:solidFill>
                  <a:srgbClr val="3C78D8"/>
                </a:solidFill>
              </a:rPr>
              <a:t>tidyverse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214" name="Google Shape;214;p38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Stage of the data?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‘Counting reads associated with genes’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229" name="Google Shape;229;p4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906350"/>
            <a:ext cx="2927274" cy="36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>
            <p:ph idx="4294967295" type="title"/>
          </p:nvPr>
        </p:nvSpPr>
        <p:spPr>
          <a:xfrm>
            <a:off x="4745575" y="401195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33" name="Google Shape;233;p40"/>
          <p:cNvCxnSpPr/>
          <p:nvPr/>
        </p:nvCxnSpPr>
        <p:spPr>
          <a:xfrm>
            <a:off x="3214138" y="4331000"/>
            <a:ext cx="1353600" cy="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40"/>
          <p:cNvSpPr txBox="1"/>
          <p:nvPr>
            <p:ph idx="4294967295" type="title"/>
          </p:nvPr>
        </p:nvSpPr>
        <p:spPr>
          <a:xfrm>
            <a:off x="3623875" y="716200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0"/>
              <a:t>}</a:t>
            </a:r>
            <a:endParaRPr sz="20000"/>
          </a:p>
        </p:txBody>
      </p:sp>
      <p:sp>
        <p:nvSpPr>
          <p:cNvPr id="235" name="Google Shape;235;p40"/>
          <p:cNvSpPr txBox="1"/>
          <p:nvPr>
            <p:ph idx="4294967295" type="title"/>
          </p:nvPr>
        </p:nvSpPr>
        <p:spPr>
          <a:xfrm>
            <a:off x="466217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4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4294967295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6: Reads → Trimming (</a:t>
            </a:r>
            <a:r>
              <a:rPr b="1" lang="en">
                <a:solidFill>
                  <a:srgbClr val="3C78D8"/>
                </a:solidFill>
              </a:rPr>
              <a:t>Karthik</a:t>
            </a:r>
            <a:r>
              <a:rPr lang="en"/>
              <a:t>)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243" name="Google Shape;243;p4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906350"/>
            <a:ext cx="2927274" cy="36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>
            <p:ph idx="4294967295" type="title"/>
          </p:nvPr>
        </p:nvSpPr>
        <p:spPr>
          <a:xfrm>
            <a:off x="4745575" y="401195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47" name="Google Shape;247;p41"/>
          <p:cNvCxnSpPr/>
          <p:nvPr/>
        </p:nvCxnSpPr>
        <p:spPr>
          <a:xfrm>
            <a:off x="3214138" y="4331000"/>
            <a:ext cx="1353600" cy="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1"/>
          <p:cNvSpPr txBox="1"/>
          <p:nvPr>
            <p:ph idx="4294967295" type="title"/>
          </p:nvPr>
        </p:nvSpPr>
        <p:spPr>
          <a:xfrm>
            <a:off x="3623875" y="716200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0"/>
              <a:t>}</a:t>
            </a:r>
            <a:endParaRPr sz="20000"/>
          </a:p>
        </p:txBody>
      </p:sp>
      <p:sp>
        <p:nvSpPr>
          <p:cNvPr id="249" name="Google Shape;249;p41"/>
          <p:cNvSpPr txBox="1"/>
          <p:nvPr>
            <p:ph idx="4294967295" type="title"/>
          </p:nvPr>
        </p:nvSpPr>
        <p:spPr>
          <a:xfrm>
            <a:off x="466217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4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>
            <p:ph idx="4294967295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Pipes in R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57" name="Google Shape;25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Disadvantages of ggplot2 and/or tidyverse?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130200" y="4025400"/>
            <a:ext cx="63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https://bioconductor.org/packages/release/workflows/html/rnaseqGene.html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https://combine-australia.github.io/RNAseq-R/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https://rna-seqblog.com/tag/r-package/</a:t>
            </a:r>
            <a:r>
              <a:rPr lang="en"/>
              <a:t>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B5.</a:t>
            </a:r>
            <a:r>
              <a:rPr b="1" lang="en">
                <a:solidFill>
                  <a:srgbClr val="434343"/>
                </a:solidFill>
              </a:rPr>
              <a:t>ba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72" name="Google Shape;27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B5.bb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Tying it Together</a:t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Programming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86" name="Google Shape;28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Biology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93" name="Google Shape;2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Design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RNA-Seq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and Statistics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00" name="Google Shape;30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each do, and how do they compliment?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Heatmap Demo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158825" y="4560650"/>
            <a:ext cx="49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https://www.r-graph-gallery.com/heatmap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0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B5</a:t>
            </a:r>
            <a:r>
              <a:rPr b="1" lang="en">
                <a:solidFill>
                  <a:srgbClr val="434343"/>
                </a:solidFill>
              </a:rPr>
              <a:t>.bb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Individual </a:t>
            </a: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15" name="Google Shape;3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of 3: Instructions to be sent out tomorrow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Recommendation: </a:t>
            </a:r>
            <a:br>
              <a:rPr lang="en" sz="1600"/>
            </a:br>
            <a:r>
              <a:rPr lang="en" sz="1600"/>
              <a:t>Read the papers now, start the work later (</a:t>
            </a:r>
            <a:r>
              <a:rPr b="1" lang="en" sz="1600">
                <a:solidFill>
                  <a:srgbClr val="3C78D8"/>
                </a:solidFill>
              </a:rPr>
              <a:t>Week 9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homework given after </a:t>
            </a:r>
            <a:r>
              <a:rPr b="1" lang="en" sz="1600">
                <a:solidFill>
                  <a:srgbClr val="3C78D8"/>
                </a:solidFill>
              </a:rPr>
              <a:t>Week 8 </a:t>
            </a:r>
            <a:br>
              <a:rPr lang="en" sz="1600"/>
            </a:br>
            <a:r>
              <a:rPr lang="en" sz="1600"/>
              <a:t>(homework is the Capstone)</a:t>
            </a:r>
            <a:br>
              <a:rPr lang="en" sz="1600"/>
            </a:b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of 3: Instructions to be sent out tomorrow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Recommendation: </a:t>
            </a:r>
            <a:br>
              <a:rPr lang="en" sz="1600"/>
            </a:br>
            <a:r>
              <a:rPr lang="en" sz="1600"/>
              <a:t>Read the papers now, start the work later (</a:t>
            </a:r>
            <a:r>
              <a:rPr b="1" lang="en" sz="1600">
                <a:solidFill>
                  <a:srgbClr val="3C78D8"/>
                </a:solidFill>
              </a:rPr>
              <a:t>Week 9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homework given after </a:t>
            </a:r>
            <a:r>
              <a:rPr b="1" lang="en" sz="1600">
                <a:solidFill>
                  <a:srgbClr val="3C78D8"/>
                </a:solidFill>
              </a:rPr>
              <a:t>Week 8 </a:t>
            </a:r>
            <a:br>
              <a:rPr lang="en" sz="1600"/>
            </a:br>
            <a:r>
              <a:rPr lang="en" sz="1600"/>
              <a:t>(homework is the Capstone)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Week 10:</a:t>
            </a:r>
            <a:r>
              <a:rPr lang="en" sz="1600"/>
              <a:t> </a:t>
            </a:r>
            <a:r>
              <a:rPr lang="en" sz="1600"/>
              <a:t>Each group will have a paper they will work through alongside individual reports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Capstone: 30 points</a:t>
            </a:r>
            <a:endParaRPr/>
          </a:p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of 3: Instructions to be sent out tomorrow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Recommendation: </a:t>
            </a:r>
            <a:br>
              <a:rPr lang="en" sz="1600"/>
            </a:br>
            <a:r>
              <a:rPr lang="en" sz="1600"/>
              <a:t>Read the papers now, start the work later (</a:t>
            </a:r>
            <a:r>
              <a:rPr b="1" lang="en" sz="1600">
                <a:solidFill>
                  <a:srgbClr val="3C78D8"/>
                </a:solidFill>
              </a:rPr>
              <a:t>Week 9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No homework given after </a:t>
            </a:r>
            <a:r>
              <a:rPr b="1" lang="en" sz="1600">
                <a:solidFill>
                  <a:srgbClr val="3C78D8"/>
                </a:solidFill>
              </a:rPr>
              <a:t>Week 8 </a:t>
            </a:r>
            <a:br>
              <a:rPr lang="en" sz="1600"/>
            </a:br>
            <a:r>
              <a:rPr lang="en" sz="1600"/>
              <a:t>(homework is the Capstone)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Week 10:</a:t>
            </a:r>
            <a:r>
              <a:rPr lang="en" sz="1600"/>
              <a:t> Each group will have a paper they will work through alongside individual reports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Deadline: Presentations (10 pts) will </a:t>
            </a:r>
            <a:r>
              <a:rPr b="1" lang="en" sz="1600">
                <a:solidFill>
                  <a:srgbClr val="3C78D8"/>
                </a:solidFill>
              </a:rPr>
              <a:t>start and end Week 12</a:t>
            </a:r>
            <a:r>
              <a:rPr lang="en" sz="1600"/>
              <a:t>, </a:t>
            </a:r>
            <a:br>
              <a:rPr lang="en" sz="1600"/>
            </a:br>
            <a:r>
              <a:rPr lang="en" sz="1600"/>
              <a:t>in tandem with peer review (5 pts) of presentations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7330" l="0" r="64344" t="0"/>
          <a:stretch/>
        </p:blipFill>
        <p:spPr>
          <a:xfrm>
            <a:off x="7291375" y="4400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7157600" y="46632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If you choose to do the 4th one, this is done on your own as practice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receive up to 2 extra points for completing the 4th paper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b="1" sz="1600">
              <a:solidFill>
                <a:srgbClr val="3C78D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If you choose to do the 4th one, this is done on your own as practice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receive up to 2 extra points for completing the 4th paper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older than 2016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Open-source, with access to raw data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the Papers</a:t>
            </a:r>
            <a:endParaRPr/>
          </a:p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4 total</a:t>
            </a:r>
            <a:endParaRPr b="1" sz="1600">
              <a:solidFill>
                <a:srgbClr val="3C78D8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 that range between easy-medium, a 4th that’s advanced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If you choose to do the 4th one, this is done on your own as practice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receive up to 2 extra points for completing the 4th paper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older than 2016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Open-source, with access to raw data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C78D8"/>
                </a:solidFill>
              </a:rPr>
              <a:t>Mindful of gender balance and representation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