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00"/>
    <p:restoredTop sz="95748"/>
  </p:normalViewPr>
  <p:slideViewPr>
    <p:cSldViewPr snapToGrid="0" snapToObjects="1">
      <p:cViewPr varScale="1">
        <p:scale>
          <a:sx n="83" d="100"/>
          <a:sy n="83"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E6798-E7C9-EE48-B9FD-70BF7E09DA7C}" type="datetimeFigureOut">
              <a:rPr lang="en-US" smtClean="0"/>
              <a:t>7/28/22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F8E68-164E-3241-AAAC-8D5692044D9D}" type="slidenum">
              <a:rPr lang="en-US" smtClean="0"/>
              <a:t>‹#›</a:t>
            </a:fld>
            <a:endParaRPr lang="en-US"/>
          </a:p>
        </p:txBody>
      </p:sp>
    </p:spTree>
    <p:extLst>
      <p:ext uri="{BB962C8B-B14F-4D97-AF65-F5344CB8AC3E}">
        <p14:creationId xmlns:p14="http://schemas.microsoft.com/office/powerpoint/2010/main" val="3388877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F8E68-164E-3241-AAAC-8D5692044D9D}" type="slidenum">
              <a:rPr lang="en-US" smtClean="0"/>
              <a:t>1</a:t>
            </a:fld>
            <a:endParaRPr lang="en-US"/>
          </a:p>
        </p:txBody>
      </p:sp>
    </p:spTree>
    <p:extLst>
      <p:ext uri="{BB962C8B-B14F-4D97-AF65-F5344CB8AC3E}">
        <p14:creationId xmlns:p14="http://schemas.microsoft.com/office/powerpoint/2010/main" val="254213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Thursday, July 28,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4942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E0C963C-C1DB-4AFD-9DDC-0691666BF49B}" type="datetime2">
              <a:rPr lang="en-US" smtClean="0"/>
              <a:pPr/>
              <a:t>Thursday, July 28, 2022</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4286108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Thursday, July 28, 2022</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886844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AE0C963C-C1DB-4AFD-9DDC-0691666BF49B}" type="datetime2">
              <a:rPr lang="en-US" smtClean="0"/>
              <a:pPr/>
              <a:t>Thursday, July 28, 2022</a:t>
            </a:fld>
            <a:endParaRPr lang="en-US" cap="all" dirty="0"/>
          </a:p>
        </p:txBody>
      </p:sp>
      <p:sp>
        <p:nvSpPr>
          <p:cNvPr id="3" name="Footer Placeholder 2"/>
          <p:cNvSpPr>
            <a:spLocks noGrp="1"/>
          </p:cNvSpPr>
          <p:nvPr>
            <p:ph type="ftr" sz="quarter" idx="11"/>
          </p:nvPr>
        </p:nvSpPr>
        <p:spPr/>
        <p:txBody>
          <a:bodyPr/>
          <a:lstStyle/>
          <a:p>
            <a:pPr algn="l"/>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1868268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Thursday, July 28,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40001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t>Thursday, July 28,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0431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t>Thursday, July 28,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8127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Thursday, July 28,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3852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Thursday, July 28,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0437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Thursday, July 28,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6438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Thursday, July 28,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2930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Thursday, July 28,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89622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t>Thursday, July 28,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510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E0C963C-C1DB-4AFD-9DDC-0691666BF49B}" type="datetime2">
              <a:rPr lang="en-US" smtClean="0"/>
              <a:pPr/>
              <a:t>Thursday, July 28, 2022</a:t>
            </a:fld>
            <a:endParaRPr lang="en-US" cap="all" dirty="0"/>
          </a:p>
        </p:txBody>
      </p:sp>
      <p:sp>
        <p:nvSpPr>
          <p:cNvPr id="6" name="Footer Placeholder 5"/>
          <p:cNvSpPr>
            <a:spLocks noGrp="1"/>
          </p:cNvSpPr>
          <p:nvPr>
            <p:ph type="ftr" sz="quarter" idx="11"/>
          </p:nvPr>
        </p:nvSpPr>
        <p:spPr>
          <a:xfrm>
            <a:off x="590396" y="6041362"/>
            <a:ext cx="3295413" cy="365125"/>
          </a:xfrm>
        </p:spPr>
        <p:txBody>
          <a:bodyPr/>
          <a:lstStyle/>
          <a:p>
            <a:pPr algn="l"/>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076162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algn="l"/>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E0C963C-C1DB-4AFD-9DDC-0691666BF49B}" type="datetime2">
              <a:rPr lang="en-US" smtClean="0"/>
              <a:pPr/>
              <a:t>Thursday, July 28, 2022</a:t>
            </a:fld>
            <a:endParaRPr lang="en-US" cap="all"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104767085"/>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2EA77D-96BC-6106-A327-CBEA1EEF91CE}"/>
              </a:ext>
            </a:extLst>
          </p:cNvPr>
          <p:cNvSpPr>
            <a:spLocks noGrp="1"/>
          </p:cNvSpPr>
          <p:nvPr>
            <p:ph type="ctrTitle"/>
          </p:nvPr>
        </p:nvSpPr>
        <p:spPr>
          <a:xfrm>
            <a:off x="451513" y="643465"/>
            <a:ext cx="3444211" cy="4241136"/>
          </a:xfrm>
        </p:spPr>
        <p:txBody>
          <a:bodyPr anchor="t">
            <a:normAutofit/>
          </a:bodyPr>
          <a:lstStyle/>
          <a:p>
            <a:r>
              <a:rPr lang="en-US" sz="4400" dirty="0"/>
              <a:t>Cyclistic [Bike Company]</a:t>
            </a:r>
          </a:p>
        </p:txBody>
      </p:sp>
      <p:sp>
        <p:nvSpPr>
          <p:cNvPr id="3" name="Subtitle 2">
            <a:extLst>
              <a:ext uri="{FF2B5EF4-FFF2-40B4-BE49-F238E27FC236}">
                <a16:creationId xmlns:a16="http://schemas.microsoft.com/office/drawing/2014/main" id="{7ACB191F-B151-2176-187E-90553AE1BDA5}"/>
              </a:ext>
            </a:extLst>
          </p:cNvPr>
          <p:cNvSpPr>
            <a:spLocks noGrp="1"/>
          </p:cNvSpPr>
          <p:nvPr>
            <p:ph type="subTitle" idx="1"/>
          </p:nvPr>
        </p:nvSpPr>
        <p:spPr>
          <a:xfrm>
            <a:off x="451514" y="4435143"/>
            <a:ext cx="3444211" cy="1343025"/>
          </a:xfrm>
        </p:spPr>
        <p:txBody>
          <a:bodyPr anchor="b">
            <a:normAutofit/>
          </a:bodyPr>
          <a:lstStyle/>
          <a:p>
            <a:endParaRPr lang="en-US" dirty="0">
              <a:solidFill>
                <a:srgbClr val="FFFFFF"/>
              </a:solidFill>
            </a:endParaRPr>
          </a:p>
        </p:txBody>
      </p:sp>
      <p:pic>
        <p:nvPicPr>
          <p:cNvPr id="9" name="Picture 8" descr="Logo&#10;&#10;Description automatically generated with low confidence">
            <a:extLst>
              <a:ext uri="{FF2B5EF4-FFF2-40B4-BE49-F238E27FC236}">
                <a16:creationId xmlns:a16="http://schemas.microsoft.com/office/drawing/2014/main" id="{D3797F51-A460-508C-00C4-43F3215E5C74}"/>
              </a:ext>
            </a:extLst>
          </p:cNvPr>
          <p:cNvPicPr>
            <a:picLocks noChangeAspect="1"/>
          </p:cNvPicPr>
          <p:nvPr/>
        </p:nvPicPr>
        <p:blipFill>
          <a:blip r:embed="rId4"/>
          <a:stretch>
            <a:fillRect/>
          </a:stretch>
        </p:blipFill>
        <p:spPr>
          <a:xfrm>
            <a:off x="5470197" y="643465"/>
            <a:ext cx="5888612" cy="5397897"/>
          </a:xfrm>
          <a:prstGeom prst="roundRect">
            <a:avLst>
              <a:gd name="adj" fmla="val 3876"/>
            </a:avLst>
          </a:prstGeom>
          <a:solidFill>
            <a:srgbClr val="FFFFFF">
              <a:shade val="85000"/>
            </a:srgbClr>
          </a:solidFill>
          <a:ln>
            <a:solidFill>
              <a:schemeClr val="accent1"/>
            </a:solidFill>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7138245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key and a keyhole">
            <a:extLst>
              <a:ext uri="{FF2B5EF4-FFF2-40B4-BE49-F238E27FC236}">
                <a16:creationId xmlns:a16="http://schemas.microsoft.com/office/drawing/2014/main" id="{9B27D291-4FE5-290C-79C1-EF95A43EBEBF}"/>
              </a:ext>
            </a:extLst>
          </p:cNvPr>
          <p:cNvPicPr>
            <a:picLocks noChangeAspect="1"/>
          </p:cNvPicPr>
          <p:nvPr/>
        </p:nvPicPr>
        <p:blipFill rotWithShape="1">
          <a:blip r:embed="rId2">
            <a:alphaModFix amt="40000"/>
          </a:blip>
          <a:srcRect t="10396" b="5017"/>
          <a:stretch/>
        </p:blipFill>
        <p:spPr>
          <a:xfrm>
            <a:off x="20" y="10"/>
            <a:ext cx="12191980" cy="6857990"/>
          </a:xfrm>
          <a:prstGeom prst="rect">
            <a:avLst/>
          </a:prstGeom>
        </p:spPr>
      </p:pic>
      <p:sp>
        <p:nvSpPr>
          <p:cNvPr id="2" name="Title 1">
            <a:extLst>
              <a:ext uri="{FF2B5EF4-FFF2-40B4-BE49-F238E27FC236}">
                <a16:creationId xmlns:a16="http://schemas.microsoft.com/office/drawing/2014/main" id="{CF7C2F9A-1D68-6187-AD82-F05574C7EE55}"/>
              </a:ext>
            </a:extLst>
          </p:cNvPr>
          <p:cNvSpPr>
            <a:spLocks noGrp="1"/>
          </p:cNvSpPr>
          <p:nvPr>
            <p:ph type="title"/>
          </p:nvPr>
        </p:nvSpPr>
        <p:spPr>
          <a:xfrm>
            <a:off x="810000" y="447188"/>
            <a:ext cx="10571998" cy="970450"/>
          </a:xfrm>
        </p:spPr>
        <p:txBody>
          <a:bodyPr vert="horz" lIns="91440" tIns="45720" rIns="91440" bIns="45720" rtlCol="0">
            <a:normAutofit/>
          </a:bodyPr>
          <a:lstStyle/>
          <a:p>
            <a:r>
              <a:rPr lang="en-US"/>
              <a:t>Key findings [summary]</a:t>
            </a:r>
          </a:p>
        </p:txBody>
      </p:sp>
      <p:sp>
        <p:nvSpPr>
          <p:cNvPr id="6" name="Content Placeholder 2">
            <a:extLst>
              <a:ext uri="{FF2B5EF4-FFF2-40B4-BE49-F238E27FC236}">
                <a16:creationId xmlns:a16="http://schemas.microsoft.com/office/drawing/2014/main" id="{8CC5F630-A3E7-4F32-9CB3-13735883DC1B}"/>
              </a:ext>
            </a:extLst>
          </p:cNvPr>
          <p:cNvSpPr>
            <a:spLocks noGrp="1"/>
          </p:cNvSpPr>
          <p:nvPr>
            <p:ph idx="1"/>
          </p:nvPr>
        </p:nvSpPr>
        <p:spPr>
          <a:xfrm>
            <a:off x="460125" y="2319563"/>
            <a:ext cx="10554574" cy="3636511"/>
          </a:xfrm>
        </p:spPr>
        <p:txBody>
          <a:bodyPr>
            <a:normAutofit/>
          </a:bodyPr>
          <a:lstStyle/>
          <a:p>
            <a:r>
              <a:rPr lang="en-US" dirty="0"/>
              <a:t>My hypothesis was correct in that casuals use the company’s services for leisure whiles members use the service for commute purpose. </a:t>
            </a:r>
          </a:p>
          <a:p>
            <a:r>
              <a:rPr lang="en-US" dirty="0"/>
              <a:t>Although casuals ride more frequently and for longer hours, we do not know know enough about the riders [they gender, their race, where they live nor their income] thus we can’t make an informed decisions on how to convert them into members. </a:t>
            </a:r>
          </a:p>
        </p:txBody>
      </p:sp>
      <p:pic>
        <p:nvPicPr>
          <p:cNvPr id="8" name="Picture 7" descr="Logo&#10;&#10;Description automatically generated with low confidence">
            <a:extLst>
              <a:ext uri="{FF2B5EF4-FFF2-40B4-BE49-F238E27FC236}">
                <a16:creationId xmlns:a16="http://schemas.microsoft.com/office/drawing/2014/main" id="{5F718A21-79B3-1EC1-C705-B962247D1211}"/>
              </a:ext>
            </a:extLst>
          </p:cNvPr>
          <p:cNvPicPr>
            <a:picLocks noChangeAspect="1"/>
          </p:cNvPicPr>
          <p:nvPr/>
        </p:nvPicPr>
        <p:blipFill>
          <a:blip r:embed="rId3"/>
          <a:stretch>
            <a:fillRect/>
          </a:stretch>
        </p:blipFill>
        <p:spPr>
          <a:xfrm>
            <a:off x="9337241" y="165249"/>
            <a:ext cx="2639585" cy="2419621"/>
          </a:xfrm>
          <a:prstGeom prst="roundRect">
            <a:avLst>
              <a:gd name="adj" fmla="val 3876"/>
            </a:avLst>
          </a:prstGeom>
          <a:solidFill>
            <a:srgbClr val="FFFFFF">
              <a:shade val="85000"/>
            </a:srgbClr>
          </a:solidFill>
          <a:ln>
            <a:solidFill>
              <a:schemeClr val="accent1"/>
            </a:solidFill>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5987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arrows painted on the asphalt">
            <a:extLst>
              <a:ext uri="{FF2B5EF4-FFF2-40B4-BE49-F238E27FC236}">
                <a16:creationId xmlns:a16="http://schemas.microsoft.com/office/drawing/2014/main" id="{10AF879E-51B4-92B5-42A2-FF44991C51B0}"/>
              </a:ext>
            </a:extLst>
          </p:cNvPr>
          <p:cNvPicPr>
            <a:picLocks noChangeAspect="1"/>
          </p:cNvPicPr>
          <p:nvPr/>
        </p:nvPicPr>
        <p:blipFill rotWithShape="1">
          <a:blip r:embed="rId2">
            <a:duotone>
              <a:schemeClr val="bg2">
                <a:shade val="45000"/>
                <a:satMod val="135000"/>
              </a:schemeClr>
              <a:prstClr val="white"/>
            </a:duotone>
            <a:alphaModFix amt="40000"/>
          </a:blip>
          <a:srcRect t="1113" b="13982"/>
          <a:stretch/>
        </p:blipFill>
        <p:spPr>
          <a:xfrm>
            <a:off x="20" y="10"/>
            <a:ext cx="12191980" cy="6857990"/>
          </a:xfrm>
          <a:prstGeom prst="rect">
            <a:avLst/>
          </a:prstGeom>
        </p:spPr>
      </p:pic>
      <p:sp>
        <p:nvSpPr>
          <p:cNvPr id="2" name="Title 1">
            <a:extLst>
              <a:ext uri="{FF2B5EF4-FFF2-40B4-BE49-F238E27FC236}">
                <a16:creationId xmlns:a16="http://schemas.microsoft.com/office/drawing/2014/main" id="{3FC9B9F5-FF8C-D043-BB69-FDA89C79F495}"/>
              </a:ext>
            </a:extLst>
          </p:cNvPr>
          <p:cNvSpPr>
            <a:spLocks noGrp="1"/>
          </p:cNvSpPr>
          <p:nvPr>
            <p:ph type="title"/>
          </p:nvPr>
        </p:nvSpPr>
        <p:spPr>
          <a:xfrm>
            <a:off x="810001" y="802816"/>
            <a:ext cx="10572000" cy="1054443"/>
          </a:xfrm>
        </p:spPr>
        <p:txBody>
          <a:bodyPr vert="horz" lIns="91440" tIns="45720" rIns="91440" bIns="45720" rtlCol="0" anchor="b">
            <a:normAutofit/>
          </a:bodyPr>
          <a:lstStyle/>
          <a:p>
            <a:r>
              <a:rPr lang="en-US" sz="5400" dirty="0"/>
              <a:t>Next step</a:t>
            </a:r>
          </a:p>
        </p:txBody>
      </p:sp>
      <p:sp>
        <p:nvSpPr>
          <p:cNvPr id="8" name="TextBox 7">
            <a:extLst>
              <a:ext uri="{FF2B5EF4-FFF2-40B4-BE49-F238E27FC236}">
                <a16:creationId xmlns:a16="http://schemas.microsoft.com/office/drawing/2014/main" id="{43EF6317-2D1F-D2D3-DDF0-2F2E42F03768}"/>
              </a:ext>
            </a:extLst>
          </p:cNvPr>
          <p:cNvSpPr txBox="1"/>
          <p:nvPr/>
        </p:nvSpPr>
        <p:spPr>
          <a:xfrm>
            <a:off x="810000" y="2362768"/>
            <a:ext cx="9050691" cy="3114699"/>
          </a:xfrm>
          <a:prstGeom prst="rect">
            <a:avLst/>
          </a:prstGeom>
          <a:noFill/>
        </p:spPr>
        <p:txBody>
          <a:bodyPr wrap="square">
            <a:spAutoFit/>
          </a:bodyPr>
          <a:lstStyle/>
          <a:p>
            <a:pPr marL="342900" indent="-342900">
              <a:spcBef>
                <a:spcPct val="20000"/>
              </a:spcBef>
              <a:spcAft>
                <a:spcPts val="600"/>
              </a:spcAft>
              <a:buClr>
                <a:schemeClr val="accent1"/>
              </a:buClr>
              <a:buFont typeface="Wingdings 2" charset="2"/>
              <a:buChar char=""/>
            </a:pPr>
            <a:r>
              <a:rPr lang="en-US" dirty="0"/>
              <a:t>An in-depth research will be required to make an educated recommendations </a:t>
            </a:r>
          </a:p>
          <a:p>
            <a:pPr marL="342900" indent="-342900">
              <a:spcBef>
                <a:spcPct val="20000"/>
              </a:spcBef>
              <a:spcAft>
                <a:spcPts val="600"/>
              </a:spcAft>
              <a:buClr>
                <a:schemeClr val="accent1"/>
              </a:buClr>
              <a:buFont typeface="Wingdings 2" charset="2"/>
              <a:buChar char=""/>
            </a:pPr>
            <a:r>
              <a:rPr lang="en-US" dirty="0"/>
              <a:t>Given that nothing was mentioned about the difference in services, an introduction of an added service such as pre booking and cleaning rooms after a ride could potentially get casuals to convert to members, considering the cost implication </a:t>
            </a:r>
          </a:p>
          <a:p>
            <a:pPr marL="342900" indent="-342900">
              <a:spcBef>
                <a:spcPct val="20000"/>
              </a:spcBef>
              <a:spcAft>
                <a:spcPts val="600"/>
              </a:spcAft>
              <a:buClr>
                <a:schemeClr val="accent1"/>
              </a:buClr>
              <a:buFont typeface="Wingdings 2" charset="2"/>
              <a:buChar char=""/>
            </a:pPr>
            <a:endParaRPr lang="en-US" dirty="0"/>
          </a:p>
          <a:p>
            <a:pPr marL="342900" indent="-342900">
              <a:spcBef>
                <a:spcPct val="20000"/>
              </a:spcBef>
              <a:spcAft>
                <a:spcPts val="600"/>
              </a:spcAft>
              <a:buClr>
                <a:schemeClr val="accent1"/>
              </a:buClr>
              <a:buFont typeface="Wingdings 2" charset="2"/>
              <a:buChar char=""/>
            </a:pPr>
            <a:endParaRPr lang="en-US" dirty="0"/>
          </a:p>
          <a:p>
            <a:pPr marL="342900" indent="-342900">
              <a:spcBef>
                <a:spcPct val="20000"/>
              </a:spcBef>
              <a:spcAft>
                <a:spcPts val="600"/>
              </a:spcAft>
              <a:buClr>
                <a:schemeClr val="accent1"/>
              </a:buClr>
              <a:buFont typeface="Wingdings 2" charset="2"/>
              <a:buChar char=""/>
            </a:pPr>
            <a:endParaRPr lang="en-US" dirty="0"/>
          </a:p>
        </p:txBody>
      </p:sp>
    </p:spTree>
    <p:extLst>
      <p:ext uri="{BB962C8B-B14F-4D97-AF65-F5344CB8AC3E}">
        <p14:creationId xmlns:p14="http://schemas.microsoft.com/office/powerpoint/2010/main" val="222875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A2EA67-4DCE-D735-20FD-25A6C295B84C}"/>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400"/>
              <a:t>Source and licensing</a:t>
            </a:r>
          </a:p>
        </p:txBody>
      </p:sp>
      <p:pic>
        <p:nvPicPr>
          <p:cNvPr id="14" name="Picture 4" descr="Black and white spiralling staircase">
            <a:extLst>
              <a:ext uri="{FF2B5EF4-FFF2-40B4-BE49-F238E27FC236}">
                <a16:creationId xmlns:a16="http://schemas.microsoft.com/office/drawing/2014/main" id="{6B552034-52CF-4B02-A3D5-C534BB3713FB}"/>
              </a:ext>
            </a:extLst>
          </p:cNvPr>
          <p:cNvPicPr>
            <a:picLocks noChangeAspect="1"/>
          </p:cNvPicPr>
          <p:nvPr/>
        </p:nvPicPr>
        <p:blipFill rotWithShape="1">
          <a:blip r:embed="rId2"/>
          <a:srcRect l="26664" r="14050" b="-1"/>
          <a:stretch/>
        </p:blipFill>
        <p:spPr>
          <a:xfrm>
            <a:off x="6100916" y="10"/>
            <a:ext cx="6091084" cy="6857990"/>
          </a:xfrm>
          <a:prstGeom prst="rect">
            <a:avLst/>
          </a:prstGeom>
        </p:spPr>
      </p:pic>
      <p:sp>
        <p:nvSpPr>
          <p:cNvPr id="10" name="TextBox 9">
            <a:extLst>
              <a:ext uri="{FF2B5EF4-FFF2-40B4-BE49-F238E27FC236}">
                <a16:creationId xmlns:a16="http://schemas.microsoft.com/office/drawing/2014/main" id="{FE6506FE-7C4A-33E5-F858-58F73351500F}"/>
              </a:ext>
            </a:extLst>
          </p:cNvPr>
          <p:cNvSpPr txBox="1"/>
          <p:nvPr/>
        </p:nvSpPr>
        <p:spPr>
          <a:xfrm>
            <a:off x="6376086" y="1087395"/>
            <a:ext cx="5601729" cy="5173724"/>
          </a:xfrm>
          <a:prstGeom prst="rect">
            <a:avLst/>
          </a:prstGeom>
          <a:noFill/>
        </p:spPr>
        <p:txBody>
          <a:bodyPr wrap="square">
            <a:spAutoFit/>
          </a:bodyPr>
          <a:lstStyle/>
          <a:p>
            <a:pPr marL="342900" indent="-342900">
              <a:spcBef>
                <a:spcPct val="20000"/>
              </a:spcBef>
              <a:spcAft>
                <a:spcPts val="600"/>
              </a:spcAft>
              <a:buClr>
                <a:schemeClr val="accent1"/>
              </a:buClr>
              <a:buFont typeface="Wingdings 2" charset="2"/>
              <a:buChar char=""/>
            </a:pPr>
            <a:r>
              <a:rPr lang="en-ZA" dirty="0"/>
              <a:t>The datasets have a different name because Cyclistic is a fictional company. </a:t>
            </a:r>
          </a:p>
          <a:p>
            <a:pPr marL="342900" indent="-342900">
              <a:spcBef>
                <a:spcPct val="20000"/>
              </a:spcBef>
              <a:spcAft>
                <a:spcPts val="600"/>
              </a:spcAft>
              <a:buClr>
                <a:schemeClr val="accent1"/>
              </a:buClr>
              <a:buFont typeface="Wingdings 2" charset="2"/>
              <a:buChar char=""/>
            </a:pPr>
            <a:r>
              <a:rPr lang="en-ZA" dirty="0"/>
              <a:t>The data has been made available by Motivate International Inc. under this license. </a:t>
            </a:r>
          </a:p>
          <a:p>
            <a:pPr>
              <a:spcBef>
                <a:spcPct val="20000"/>
              </a:spcBef>
              <a:spcAft>
                <a:spcPts val="600"/>
              </a:spcAft>
              <a:buClr>
                <a:schemeClr val="accent1"/>
              </a:buClr>
            </a:pPr>
            <a:r>
              <a:rPr lang="en-ZA" dirty="0"/>
              <a:t>https://</a:t>
            </a:r>
            <a:r>
              <a:rPr lang="en-ZA" dirty="0" err="1"/>
              <a:t>ride.divvybikes.com</a:t>
            </a:r>
            <a:r>
              <a:rPr lang="en-ZA" dirty="0"/>
              <a:t>/data-license-agreement </a:t>
            </a:r>
          </a:p>
          <a:p>
            <a:pPr marL="342900" indent="-342900">
              <a:spcBef>
                <a:spcPct val="20000"/>
              </a:spcBef>
              <a:spcAft>
                <a:spcPts val="600"/>
              </a:spcAft>
              <a:buClr>
                <a:schemeClr val="accent1"/>
              </a:buClr>
              <a:buFont typeface="Wingdings 2" charset="2"/>
              <a:buChar char=""/>
            </a:pPr>
            <a:r>
              <a:rPr lang="en-ZA" dirty="0"/>
              <a:t>This is public data that you can use to explore how different customer types are using Cyclistic bikes. But note that data-privacy issues prohibit you from using riders’ personally identifiable information. </a:t>
            </a:r>
          </a:p>
          <a:p>
            <a:pPr marL="342900" indent="-342900">
              <a:spcBef>
                <a:spcPct val="20000"/>
              </a:spcBef>
              <a:spcAft>
                <a:spcPts val="600"/>
              </a:spcAft>
              <a:buClr>
                <a:schemeClr val="accent1"/>
              </a:buClr>
              <a:buFont typeface="Wingdings 2" charset="2"/>
              <a:buChar char=""/>
            </a:pPr>
            <a:endParaRPr lang="en-ZA" dirty="0"/>
          </a:p>
          <a:p>
            <a:pPr marL="342900" indent="-342900">
              <a:spcBef>
                <a:spcPct val="20000"/>
              </a:spcBef>
              <a:spcAft>
                <a:spcPts val="600"/>
              </a:spcAft>
              <a:buClr>
                <a:schemeClr val="accent1"/>
              </a:buClr>
              <a:buFont typeface="Wingdings 2" charset="2"/>
              <a:buChar char=""/>
            </a:pPr>
            <a:endParaRPr lang="en-US" dirty="0"/>
          </a:p>
          <a:p>
            <a:pPr marL="342900" indent="-342900">
              <a:spcBef>
                <a:spcPct val="20000"/>
              </a:spcBef>
              <a:spcAft>
                <a:spcPts val="600"/>
              </a:spcAft>
              <a:buClr>
                <a:schemeClr val="accent1"/>
              </a:buClr>
              <a:buFont typeface="Wingdings 2" charset="2"/>
              <a:buChar char=""/>
            </a:pPr>
            <a:endParaRPr lang="en-US" dirty="0"/>
          </a:p>
          <a:p>
            <a:pPr marL="342900" indent="-342900">
              <a:spcBef>
                <a:spcPct val="20000"/>
              </a:spcBef>
              <a:spcAft>
                <a:spcPts val="600"/>
              </a:spcAft>
              <a:buClr>
                <a:schemeClr val="accent1"/>
              </a:buClr>
              <a:buFont typeface="Wingdings 2" charset="2"/>
              <a:buChar char=""/>
            </a:pPr>
            <a:endParaRPr lang="en-US" dirty="0"/>
          </a:p>
        </p:txBody>
      </p:sp>
    </p:spTree>
    <p:extLst>
      <p:ext uri="{BB962C8B-B14F-4D97-AF65-F5344CB8AC3E}">
        <p14:creationId xmlns:p14="http://schemas.microsoft.com/office/powerpoint/2010/main" val="23062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9A6E36-1474-AF15-C9FB-38A6CFD7CEF9}"/>
              </a:ext>
            </a:extLst>
          </p:cNvPr>
          <p:cNvSpPr>
            <a:spLocks noGrp="1"/>
          </p:cNvSpPr>
          <p:nvPr>
            <p:ph type="title"/>
          </p:nvPr>
        </p:nvSpPr>
        <p:spPr>
          <a:xfrm>
            <a:off x="451515" y="1734857"/>
            <a:ext cx="3765483" cy="3388287"/>
          </a:xfrm>
        </p:spPr>
        <p:txBody>
          <a:bodyPr anchor="ctr">
            <a:normAutofit/>
          </a:bodyPr>
          <a:lstStyle/>
          <a:p>
            <a:r>
              <a:rPr lang="en-US" dirty="0"/>
              <a:t>Project Purpose</a:t>
            </a:r>
            <a:br>
              <a:rPr lang="en-ZA" dirty="0"/>
            </a:br>
            <a:endParaRPr lang="en-US" dirty="0"/>
          </a:p>
        </p:txBody>
      </p:sp>
      <p:sp>
        <p:nvSpPr>
          <p:cNvPr id="3" name="Content Placeholder 2">
            <a:extLst>
              <a:ext uri="{FF2B5EF4-FFF2-40B4-BE49-F238E27FC236}">
                <a16:creationId xmlns:a16="http://schemas.microsoft.com/office/drawing/2014/main" id="{F97CC091-EBE0-963E-9888-904B4A0715F0}"/>
              </a:ext>
            </a:extLst>
          </p:cNvPr>
          <p:cNvSpPr>
            <a:spLocks noGrp="1"/>
          </p:cNvSpPr>
          <p:nvPr>
            <p:ph idx="1"/>
          </p:nvPr>
        </p:nvSpPr>
        <p:spPr>
          <a:xfrm>
            <a:off x="6008068" y="978993"/>
            <a:ext cx="5365218" cy="4900014"/>
          </a:xfrm>
          <a:effectLst/>
        </p:spPr>
        <p:txBody>
          <a:bodyPr>
            <a:normAutofit/>
          </a:bodyPr>
          <a:lstStyle/>
          <a:p>
            <a:r>
              <a:rPr lang="en-ZA" sz="2000" dirty="0"/>
              <a:t>To understand how casual riders and annual members use Cyclistic bikes differently. From these insights, your team will design a new marketing strategy to convert casual riders into annual members why will be approved by the </a:t>
            </a:r>
            <a:r>
              <a:rPr lang="en-ZA" sz="2000"/>
              <a:t>Cyclistic executive team</a:t>
            </a:r>
            <a:endParaRPr lang="en-ZA" sz="2000" dirty="0"/>
          </a:p>
          <a:p>
            <a:endParaRPr lang="en-ZA" sz="2000" dirty="0"/>
          </a:p>
          <a:p>
            <a:r>
              <a:rPr lang="en-ZA" sz="2000" dirty="0"/>
              <a:t>The Purpose of this project is to find understand how Cyclistic customers make use of the service the company provides AND to convert current casual users (Casual) into subscription membership (Members).</a:t>
            </a:r>
          </a:p>
          <a:p>
            <a:endParaRPr lang="en-ZA" sz="2000" dirty="0"/>
          </a:p>
          <a:p>
            <a:endParaRPr lang="en-US" sz="2000" dirty="0"/>
          </a:p>
        </p:txBody>
      </p:sp>
    </p:spTree>
    <p:extLst>
      <p:ext uri="{BB962C8B-B14F-4D97-AF65-F5344CB8AC3E}">
        <p14:creationId xmlns:p14="http://schemas.microsoft.com/office/powerpoint/2010/main" val="104606419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321409-4B9E-E54D-D2C5-09C2C95FA489}"/>
              </a:ext>
            </a:extLst>
          </p:cNvPr>
          <p:cNvSpPr>
            <a:spLocks noGrp="1"/>
          </p:cNvSpPr>
          <p:nvPr>
            <p:ph type="title"/>
          </p:nvPr>
        </p:nvSpPr>
        <p:spPr>
          <a:xfrm>
            <a:off x="451515" y="1734857"/>
            <a:ext cx="3765483" cy="3388287"/>
          </a:xfrm>
        </p:spPr>
        <p:txBody>
          <a:bodyPr anchor="ctr">
            <a:normAutofit/>
          </a:bodyPr>
          <a:lstStyle/>
          <a:p>
            <a:r>
              <a:rPr lang="en-US" dirty="0"/>
              <a:t>The challenge </a:t>
            </a:r>
            <a:br>
              <a:rPr lang="en-ZA" dirty="0"/>
            </a:br>
            <a:endParaRPr lang="en-US" dirty="0"/>
          </a:p>
        </p:txBody>
      </p:sp>
      <p:sp>
        <p:nvSpPr>
          <p:cNvPr id="3" name="Content Placeholder 2">
            <a:extLst>
              <a:ext uri="{FF2B5EF4-FFF2-40B4-BE49-F238E27FC236}">
                <a16:creationId xmlns:a16="http://schemas.microsoft.com/office/drawing/2014/main" id="{F48195D2-2661-CD1A-AC9B-8F40C20DFD19}"/>
              </a:ext>
            </a:extLst>
          </p:cNvPr>
          <p:cNvSpPr>
            <a:spLocks noGrp="1"/>
          </p:cNvSpPr>
          <p:nvPr>
            <p:ph idx="1"/>
          </p:nvPr>
        </p:nvSpPr>
        <p:spPr>
          <a:xfrm>
            <a:off x="6008068" y="978993"/>
            <a:ext cx="5365218" cy="4900014"/>
          </a:xfrm>
          <a:effectLst/>
        </p:spPr>
        <p:txBody>
          <a:bodyPr>
            <a:normAutofit/>
          </a:bodyPr>
          <a:lstStyle/>
          <a:p>
            <a:r>
              <a:rPr lang="en-ZA" sz="2000"/>
              <a:t>My findings should help the company know how the two types of users use their services and how best to convert casual riders to annual members</a:t>
            </a:r>
          </a:p>
          <a:p>
            <a:endParaRPr lang="en-US" sz="2000"/>
          </a:p>
        </p:txBody>
      </p:sp>
    </p:spTree>
    <p:extLst>
      <p:ext uri="{BB962C8B-B14F-4D97-AF65-F5344CB8AC3E}">
        <p14:creationId xmlns:p14="http://schemas.microsoft.com/office/powerpoint/2010/main" val="61394407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8E4A9EE-4588-3FD8-B280-5F2F0B45C8C8}"/>
              </a:ext>
            </a:extLst>
          </p:cNvPr>
          <p:cNvSpPr>
            <a:spLocks noGrp="1"/>
          </p:cNvSpPr>
          <p:nvPr>
            <p:ph type="title"/>
          </p:nvPr>
        </p:nvSpPr>
        <p:spPr>
          <a:xfrm>
            <a:off x="451515" y="1734857"/>
            <a:ext cx="3765483" cy="3388287"/>
          </a:xfrm>
        </p:spPr>
        <p:txBody>
          <a:bodyPr anchor="ctr">
            <a:normAutofit/>
          </a:bodyPr>
          <a:lstStyle/>
          <a:p>
            <a:r>
              <a:rPr lang="en-US" dirty="0"/>
              <a:t>Hypothesis</a:t>
            </a:r>
            <a:br>
              <a:rPr lang="en-ZA" dirty="0"/>
            </a:br>
            <a:endParaRPr lang="en-US" dirty="0"/>
          </a:p>
        </p:txBody>
      </p:sp>
      <p:sp>
        <p:nvSpPr>
          <p:cNvPr id="3" name="Content Placeholder 2">
            <a:extLst>
              <a:ext uri="{FF2B5EF4-FFF2-40B4-BE49-F238E27FC236}">
                <a16:creationId xmlns:a16="http://schemas.microsoft.com/office/drawing/2014/main" id="{86851EDD-734C-3665-D782-0420EA3B59C7}"/>
              </a:ext>
            </a:extLst>
          </p:cNvPr>
          <p:cNvSpPr>
            <a:spLocks noGrp="1"/>
          </p:cNvSpPr>
          <p:nvPr>
            <p:ph idx="1"/>
          </p:nvPr>
        </p:nvSpPr>
        <p:spPr>
          <a:xfrm>
            <a:off x="6008068" y="978993"/>
            <a:ext cx="5365218" cy="4900014"/>
          </a:xfrm>
          <a:effectLst/>
        </p:spPr>
        <p:txBody>
          <a:bodyPr>
            <a:normAutofit/>
          </a:bodyPr>
          <a:lstStyle/>
          <a:p>
            <a:r>
              <a:rPr lang="en-US" sz="2000" dirty="0"/>
              <a:t>Based on a glance at the data, it appears as the causals use bikes for leisure purposes whiles members use bike for commute</a:t>
            </a:r>
          </a:p>
        </p:txBody>
      </p:sp>
    </p:spTree>
    <p:extLst>
      <p:ext uri="{BB962C8B-B14F-4D97-AF65-F5344CB8AC3E}">
        <p14:creationId xmlns:p14="http://schemas.microsoft.com/office/powerpoint/2010/main" val="309661509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686DF7C-4877-3C01-A2EE-CE37BEEE2DCA}"/>
              </a:ext>
            </a:extLst>
          </p:cNvPr>
          <p:cNvSpPr>
            <a:spLocks noGrp="1"/>
          </p:cNvSpPr>
          <p:nvPr>
            <p:ph type="title"/>
          </p:nvPr>
        </p:nvSpPr>
        <p:spPr>
          <a:xfrm>
            <a:off x="451515" y="1734857"/>
            <a:ext cx="3765483" cy="3388287"/>
          </a:xfrm>
        </p:spPr>
        <p:txBody>
          <a:bodyPr anchor="ctr">
            <a:normAutofit/>
          </a:bodyPr>
          <a:lstStyle/>
          <a:p>
            <a:r>
              <a:rPr lang="en-US" dirty="0"/>
              <a:t>Findings / matrix</a:t>
            </a:r>
          </a:p>
        </p:txBody>
      </p:sp>
      <p:sp>
        <p:nvSpPr>
          <p:cNvPr id="3" name="Content Placeholder 2">
            <a:extLst>
              <a:ext uri="{FF2B5EF4-FFF2-40B4-BE49-F238E27FC236}">
                <a16:creationId xmlns:a16="http://schemas.microsoft.com/office/drawing/2014/main" id="{5DBAED8E-F327-B476-82D5-574FDBA17640}"/>
              </a:ext>
            </a:extLst>
          </p:cNvPr>
          <p:cNvSpPr>
            <a:spLocks noGrp="1"/>
          </p:cNvSpPr>
          <p:nvPr>
            <p:ph idx="1"/>
          </p:nvPr>
        </p:nvSpPr>
        <p:spPr>
          <a:xfrm>
            <a:off x="6008068" y="978993"/>
            <a:ext cx="5365218" cy="4900014"/>
          </a:xfrm>
          <a:effectLst/>
        </p:spPr>
        <p:txBody>
          <a:bodyPr>
            <a:normAutofit/>
          </a:bodyPr>
          <a:lstStyle/>
          <a:p>
            <a:r>
              <a:rPr lang="en-US" sz="2000" dirty="0"/>
              <a:t>Average Rides</a:t>
            </a:r>
          </a:p>
          <a:p>
            <a:r>
              <a:rPr lang="en-US" sz="2000" dirty="0"/>
              <a:t>Length of Rides</a:t>
            </a:r>
          </a:p>
          <a:p>
            <a:r>
              <a:rPr lang="en-US" sz="2000" dirty="0"/>
              <a:t>Average of rides per day of the week (Monday being day 1)</a:t>
            </a:r>
          </a:p>
          <a:p>
            <a:r>
              <a:rPr lang="en-US" sz="2000" dirty="0"/>
              <a:t>Time of rides</a:t>
            </a:r>
          </a:p>
          <a:p>
            <a:r>
              <a:rPr lang="en-US" sz="2000" dirty="0"/>
              <a:t>Rides per Season</a:t>
            </a:r>
          </a:p>
          <a:p>
            <a:endParaRPr lang="en-US" sz="2000" dirty="0"/>
          </a:p>
        </p:txBody>
      </p:sp>
    </p:spTree>
    <p:extLst>
      <p:ext uri="{BB962C8B-B14F-4D97-AF65-F5344CB8AC3E}">
        <p14:creationId xmlns:p14="http://schemas.microsoft.com/office/powerpoint/2010/main" val="1607915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EA0379-C0A8-8E0F-723C-DBD28389D227}"/>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a:t>Average and Length of Rides</a:t>
            </a:r>
          </a:p>
        </p:txBody>
      </p:sp>
      <p:pic>
        <p:nvPicPr>
          <p:cNvPr id="4" name="Content Placeholder 3" descr="Chart, bar chart&#10;&#10;Description automatically generated">
            <a:extLst>
              <a:ext uri="{FF2B5EF4-FFF2-40B4-BE49-F238E27FC236}">
                <a16:creationId xmlns:a16="http://schemas.microsoft.com/office/drawing/2014/main" id="{58396E5E-FC1B-3DB5-0B66-A554D23F16ED}"/>
              </a:ext>
            </a:extLst>
          </p:cNvPr>
          <p:cNvPicPr>
            <a:picLocks noGrp="1" noChangeAspect="1"/>
          </p:cNvPicPr>
          <p:nvPr>
            <p:ph idx="1"/>
          </p:nvPr>
        </p:nvPicPr>
        <p:blipFill>
          <a:blip r:embed="rId3"/>
          <a:stretch>
            <a:fillRect/>
          </a:stretch>
        </p:blipFill>
        <p:spPr>
          <a:xfrm>
            <a:off x="828731" y="202796"/>
            <a:ext cx="6274750" cy="645240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22288216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727D03-F96E-C91A-079F-25ED35A8E84E}"/>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Ride per day of the week</a:t>
            </a:r>
          </a:p>
        </p:txBody>
      </p:sp>
      <p:pic>
        <p:nvPicPr>
          <p:cNvPr id="11" name="Content Placeholder 10" descr="Chart, line chart&#10;&#10;Description automatically generated">
            <a:extLst>
              <a:ext uri="{FF2B5EF4-FFF2-40B4-BE49-F238E27FC236}">
                <a16:creationId xmlns:a16="http://schemas.microsoft.com/office/drawing/2014/main" id="{4F1007B2-4945-C73E-F7CF-C6D5041225D5}"/>
              </a:ext>
            </a:extLst>
          </p:cNvPr>
          <p:cNvPicPr>
            <a:picLocks noGrp="1" noChangeAspect="1"/>
          </p:cNvPicPr>
          <p:nvPr>
            <p:ph idx="1"/>
          </p:nvPr>
        </p:nvPicPr>
        <p:blipFill>
          <a:blip r:embed="rId3"/>
          <a:stretch>
            <a:fillRect/>
          </a:stretch>
        </p:blipFill>
        <p:spPr>
          <a:xfrm>
            <a:off x="4927833" y="223108"/>
            <a:ext cx="6956736" cy="63480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94922606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9" name="Rectangle 34">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F3030E-675B-170B-3ADC-FEAE73F04706}"/>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Rides per hour</a:t>
            </a:r>
          </a:p>
        </p:txBody>
      </p:sp>
      <p:pic>
        <p:nvPicPr>
          <p:cNvPr id="9" name="slide2" descr="RIDE PER HOUR">
            <a:extLst>
              <a:ext uri="{FF2B5EF4-FFF2-40B4-BE49-F238E27FC236}">
                <a16:creationId xmlns:a16="http://schemas.microsoft.com/office/drawing/2014/main" id="{5D9E3DF1-4D0D-C646-0587-1423C2A091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80472" y="1289623"/>
            <a:ext cx="6268062" cy="410558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37677782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4" name="Rectangle 38">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3BE506-F7DA-FEDC-B15C-7E313ECFA593}"/>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Rides per season</a:t>
            </a:r>
          </a:p>
        </p:txBody>
      </p:sp>
      <p:pic>
        <p:nvPicPr>
          <p:cNvPr id="5" name="Content Placeholder 4" descr="Chart, bubble chart&#10;&#10;Description automatically generated">
            <a:extLst>
              <a:ext uri="{FF2B5EF4-FFF2-40B4-BE49-F238E27FC236}">
                <a16:creationId xmlns:a16="http://schemas.microsoft.com/office/drawing/2014/main" id="{0376DE71-72DE-9166-D565-6B24990E14F9}"/>
              </a:ext>
            </a:extLst>
          </p:cNvPr>
          <p:cNvPicPr>
            <a:picLocks noGrp="1" noChangeAspect="1"/>
          </p:cNvPicPr>
          <p:nvPr>
            <p:ph idx="1"/>
          </p:nvPr>
        </p:nvPicPr>
        <p:blipFill rotWithShape="1">
          <a:blip r:embed="rId3"/>
          <a:srcRect b="25060"/>
          <a:stretch/>
        </p:blipFill>
        <p:spPr>
          <a:xfrm>
            <a:off x="5280472" y="1052487"/>
            <a:ext cx="6268062" cy="457985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45107842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{969C7777-E69F-8046-9E9A-81612E24225F}tf10001121</Template>
  <TotalTime>1031</TotalTime>
  <Words>387</Words>
  <Application>Microsoft Macintosh PowerPoint</Application>
  <PresentationFormat>Widescreen</PresentationFormat>
  <Paragraphs>34</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Gothic</vt:lpstr>
      <vt:lpstr>Wingdings 2</vt:lpstr>
      <vt:lpstr>Quotable</vt:lpstr>
      <vt:lpstr>Cyclistic [Bike Company]</vt:lpstr>
      <vt:lpstr>Project Purpose </vt:lpstr>
      <vt:lpstr>The challenge  </vt:lpstr>
      <vt:lpstr>Hypothesis </vt:lpstr>
      <vt:lpstr>Findings / matrix</vt:lpstr>
      <vt:lpstr>Average and Length of Rides</vt:lpstr>
      <vt:lpstr>Ride per day of the week</vt:lpstr>
      <vt:lpstr>Rides per hour</vt:lpstr>
      <vt:lpstr>Rides per season</vt:lpstr>
      <vt:lpstr>Key findings [summary]</vt:lpstr>
      <vt:lpstr>Next step</vt:lpstr>
      <vt:lpstr>Source and licensing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Company]</dc:title>
  <dc:creator>Gracia Randriamadinirina</dc:creator>
  <cp:lastModifiedBy>Gracia Randriamadinirina</cp:lastModifiedBy>
  <cp:revision>4</cp:revision>
  <dcterms:created xsi:type="dcterms:W3CDTF">2022-07-11T18:16:49Z</dcterms:created>
  <dcterms:modified xsi:type="dcterms:W3CDTF">2022-07-28T09:08:10Z</dcterms:modified>
</cp:coreProperties>
</file>