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10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10B45F19-58D2-4B4C-8CA9-91B9FA11F993}" type="datetimeFigureOut">
              <a:rPr lang="es-MX" smtClean="0"/>
              <a:t>11/06/2018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C64853A-B65E-4AE0-B404-C7CD613C9906}" type="slidenum">
              <a:rPr lang="es-MX" smtClean="0"/>
              <a:t>‹Nº›</a:t>
            </a:fld>
            <a:endParaRPr lang="es-MX"/>
          </a:p>
        </p:txBody>
      </p:sp>
    </p:spTree>
    <p:extLst>
      <p:ext uri="{BB962C8B-B14F-4D97-AF65-F5344CB8AC3E}">
        <p14:creationId xmlns:p14="http://schemas.microsoft.com/office/powerpoint/2010/main" val="118128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0B45F19-58D2-4B4C-8CA9-91B9FA11F993}" type="datetimeFigureOut">
              <a:rPr lang="es-MX" smtClean="0"/>
              <a:t>11/06/2018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C64853A-B65E-4AE0-B404-C7CD613C9906}" type="slidenum">
              <a:rPr lang="es-MX" smtClean="0"/>
              <a:t>‹Nº›</a:t>
            </a:fld>
            <a:endParaRPr lang="es-MX"/>
          </a:p>
        </p:txBody>
      </p:sp>
    </p:spTree>
    <p:extLst>
      <p:ext uri="{BB962C8B-B14F-4D97-AF65-F5344CB8AC3E}">
        <p14:creationId xmlns:p14="http://schemas.microsoft.com/office/powerpoint/2010/main" val="280185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0B45F19-58D2-4B4C-8CA9-91B9FA11F993}" type="datetimeFigureOut">
              <a:rPr lang="es-MX" smtClean="0"/>
              <a:t>11/06/2018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C64853A-B65E-4AE0-B404-C7CD613C9906}" type="slidenum">
              <a:rPr lang="es-MX" smtClean="0"/>
              <a:t>‹Nº›</a:t>
            </a:fld>
            <a:endParaRPr lang="es-MX"/>
          </a:p>
        </p:txBody>
      </p:sp>
    </p:spTree>
    <p:extLst>
      <p:ext uri="{BB962C8B-B14F-4D97-AF65-F5344CB8AC3E}">
        <p14:creationId xmlns:p14="http://schemas.microsoft.com/office/powerpoint/2010/main" val="165984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0B45F19-58D2-4B4C-8CA9-91B9FA11F993}" type="datetimeFigureOut">
              <a:rPr lang="es-MX" smtClean="0"/>
              <a:t>11/06/2018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C64853A-B65E-4AE0-B404-C7CD613C9906}" type="slidenum">
              <a:rPr lang="es-MX" smtClean="0"/>
              <a:t>‹Nº›</a:t>
            </a:fld>
            <a:endParaRPr lang="es-MX"/>
          </a:p>
        </p:txBody>
      </p:sp>
    </p:spTree>
    <p:extLst>
      <p:ext uri="{BB962C8B-B14F-4D97-AF65-F5344CB8AC3E}">
        <p14:creationId xmlns:p14="http://schemas.microsoft.com/office/powerpoint/2010/main" val="397931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0B45F19-58D2-4B4C-8CA9-91B9FA11F993}" type="datetimeFigureOut">
              <a:rPr lang="es-MX" smtClean="0"/>
              <a:t>11/06/2018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C64853A-B65E-4AE0-B404-C7CD613C9906}" type="slidenum">
              <a:rPr lang="es-MX" smtClean="0"/>
              <a:t>‹Nº›</a:t>
            </a:fld>
            <a:endParaRPr lang="es-MX"/>
          </a:p>
        </p:txBody>
      </p:sp>
    </p:spTree>
    <p:extLst>
      <p:ext uri="{BB962C8B-B14F-4D97-AF65-F5344CB8AC3E}">
        <p14:creationId xmlns:p14="http://schemas.microsoft.com/office/powerpoint/2010/main" val="112432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10B45F19-58D2-4B4C-8CA9-91B9FA11F993}" type="datetimeFigureOut">
              <a:rPr lang="es-MX" smtClean="0"/>
              <a:t>11/06/2018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C64853A-B65E-4AE0-B404-C7CD613C9906}" type="slidenum">
              <a:rPr lang="es-MX" smtClean="0"/>
              <a:t>‹Nº›</a:t>
            </a:fld>
            <a:endParaRPr lang="es-MX"/>
          </a:p>
        </p:txBody>
      </p:sp>
    </p:spTree>
    <p:extLst>
      <p:ext uri="{BB962C8B-B14F-4D97-AF65-F5344CB8AC3E}">
        <p14:creationId xmlns:p14="http://schemas.microsoft.com/office/powerpoint/2010/main" val="239911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10B45F19-58D2-4B4C-8CA9-91B9FA11F993}" type="datetimeFigureOut">
              <a:rPr lang="es-MX" smtClean="0"/>
              <a:t>11/06/2018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AC64853A-B65E-4AE0-B404-C7CD613C9906}" type="slidenum">
              <a:rPr lang="es-MX" smtClean="0"/>
              <a:t>‹Nº›</a:t>
            </a:fld>
            <a:endParaRPr lang="es-MX"/>
          </a:p>
        </p:txBody>
      </p:sp>
    </p:spTree>
    <p:extLst>
      <p:ext uri="{BB962C8B-B14F-4D97-AF65-F5344CB8AC3E}">
        <p14:creationId xmlns:p14="http://schemas.microsoft.com/office/powerpoint/2010/main" val="58447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10B45F19-58D2-4B4C-8CA9-91B9FA11F993}" type="datetimeFigureOut">
              <a:rPr lang="es-MX" smtClean="0"/>
              <a:t>11/06/2018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AC64853A-B65E-4AE0-B404-C7CD613C9906}" type="slidenum">
              <a:rPr lang="es-MX" smtClean="0"/>
              <a:t>‹Nº›</a:t>
            </a:fld>
            <a:endParaRPr lang="es-MX"/>
          </a:p>
        </p:txBody>
      </p:sp>
    </p:spTree>
    <p:extLst>
      <p:ext uri="{BB962C8B-B14F-4D97-AF65-F5344CB8AC3E}">
        <p14:creationId xmlns:p14="http://schemas.microsoft.com/office/powerpoint/2010/main" val="34081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0B45F19-58D2-4B4C-8CA9-91B9FA11F993}" type="datetimeFigureOut">
              <a:rPr lang="es-MX" smtClean="0"/>
              <a:t>11/06/2018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AC64853A-B65E-4AE0-B404-C7CD613C9906}" type="slidenum">
              <a:rPr lang="es-MX" smtClean="0"/>
              <a:t>‹Nº›</a:t>
            </a:fld>
            <a:endParaRPr lang="es-MX"/>
          </a:p>
        </p:txBody>
      </p:sp>
    </p:spTree>
    <p:extLst>
      <p:ext uri="{BB962C8B-B14F-4D97-AF65-F5344CB8AC3E}">
        <p14:creationId xmlns:p14="http://schemas.microsoft.com/office/powerpoint/2010/main" val="39992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0B45F19-58D2-4B4C-8CA9-91B9FA11F993}" type="datetimeFigureOut">
              <a:rPr lang="es-MX" smtClean="0"/>
              <a:t>11/06/2018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C64853A-B65E-4AE0-B404-C7CD613C9906}" type="slidenum">
              <a:rPr lang="es-MX" smtClean="0"/>
              <a:t>‹Nº›</a:t>
            </a:fld>
            <a:endParaRPr lang="es-MX"/>
          </a:p>
        </p:txBody>
      </p:sp>
    </p:spTree>
    <p:extLst>
      <p:ext uri="{BB962C8B-B14F-4D97-AF65-F5344CB8AC3E}">
        <p14:creationId xmlns:p14="http://schemas.microsoft.com/office/powerpoint/2010/main" val="75663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0B45F19-58D2-4B4C-8CA9-91B9FA11F993}" type="datetimeFigureOut">
              <a:rPr lang="es-MX" smtClean="0"/>
              <a:t>11/06/2018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C64853A-B65E-4AE0-B404-C7CD613C9906}" type="slidenum">
              <a:rPr lang="es-MX" smtClean="0"/>
              <a:t>‹Nº›</a:t>
            </a:fld>
            <a:endParaRPr lang="es-MX"/>
          </a:p>
        </p:txBody>
      </p:sp>
    </p:spTree>
    <p:extLst>
      <p:ext uri="{BB962C8B-B14F-4D97-AF65-F5344CB8AC3E}">
        <p14:creationId xmlns:p14="http://schemas.microsoft.com/office/powerpoint/2010/main" val="168266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45F19-58D2-4B4C-8CA9-91B9FA11F993}" type="datetimeFigureOut">
              <a:rPr lang="es-MX" smtClean="0"/>
              <a:t>11/06/2018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4853A-B65E-4AE0-B404-C7CD613C9906}" type="slidenum">
              <a:rPr lang="es-MX" smtClean="0"/>
              <a:t>‹Nº›</a:t>
            </a:fld>
            <a:endParaRPr lang="es-MX"/>
          </a:p>
        </p:txBody>
      </p:sp>
    </p:spTree>
    <p:extLst>
      <p:ext uri="{BB962C8B-B14F-4D97-AF65-F5344CB8AC3E}">
        <p14:creationId xmlns:p14="http://schemas.microsoft.com/office/powerpoint/2010/main" val="317003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Ejercicios para examen</a:t>
            </a:r>
            <a:endParaRPr lang="es-MX" dirty="0"/>
          </a:p>
        </p:txBody>
      </p:sp>
      <p:sp>
        <p:nvSpPr>
          <p:cNvPr id="3" name="Subtítulo 2"/>
          <p:cNvSpPr>
            <a:spLocks noGrp="1"/>
          </p:cNvSpPr>
          <p:nvPr>
            <p:ph type="subTitle" idx="1"/>
          </p:nvPr>
        </p:nvSpPr>
        <p:spPr/>
        <p:txBody>
          <a:bodyPr/>
          <a:lstStyle/>
          <a:p>
            <a:r>
              <a:rPr lang="es-MX" dirty="0" smtClean="0"/>
              <a:t>M.C. Edna Iliana </a:t>
            </a:r>
            <a:r>
              <a:rPr lang="es-MX" smtClean="0"/>
              <a:t>Tamariz Flores</a:t>
            </a:r>
            <a:endParaRPr lang="es-MX" dirty="0"/>
          </a:p>
        </p:txBody>
      </p:sp>
    </p:spTree>
    <p:extLst>
      <p:ext uri="{BB962C8B-B14F-4D97-AF65-F5344CB8AC3E}">
        <p14:creationId xmlns:p14="http://schemas.microsoft.com/office/powerpoint/2010/main" val="474389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pPr>
              <a:buNone/>
            </a:pPr>
            <a:r>
              <a:rPr lang="es-ES" dirty="0" smtClean="0"/>
              <a:t>2. ¿Cuál es la dirección de subred de la dirección IP 192.168.100.30/255.255.255.248?</a:t>
            </a:r>
          </a:p>
          <a:p>
            <a:pPr>
              <a:buNone/>
            </a:pPr>
            <a:endParaRPr lang="es-ES" dirty="0" smtClean="0"/>
          </a:p>
          <a:p>
            <a:pPr marL="514350" indent="-514350">
              <a:buAutoNum type="alphaLcParenR"/>
            </a:pPr>
            <a:r>
              <a:rPr lang="es-ES" dirty="0" smtClean="0"/>
              <a:t>192.168.100.32</a:t>
            </a:r>
          </a:p>
          <a:p>
            <a:pPr marL="514350" indent="-514350">
              <a:buAutoNum type="alphaLcParenR"/>
            </a:pPr>
            <a:r>
              <a:rPr lang="es-ES" dirty="0" smtClean="0"/>
              <a:t>192.168.100.24</a:t>
            </a:r>
          </a:p>
          <a:p>
            <a:pPr marL="514350" indent="-514350">
              <a:buAutoNum type="alphaLcParenR"/>
            </a:pPr>
            <a:r>
              <a:rPr lang="es-ES" dirty="0" smtClean="0"/>
              <a:t>192.168.100.0</a:t>
            </a:r>
          </a:p>
          <a:p>
            <a:pPr marL="514350" indent="-514350">
              <a:buAutoNum type="alphaLcParenR"/>
            </a:pPr>
            <a:r>
              <a:rPr lang="es-ES" dirty="0" smtClean="0"/>
              <a:t>192.168.100.16</a:t>
            </a:r>
            <a:endParaRPr lang="es-ES" dirty="0"/>
          </a:p>
        </p:txBody>
      </p:sp>
    </p:spTree>
    <p:extLst>
      <p:ext uri="{BB962C8B-B14F-4D97-AF65-F5344CB8AC3E}">
        <p14:creationId xmlns:p14="http://schemas.microsoft.com/office/powerpoint/2010/main" val="215203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pPr>
              <a:buNone/>
            </a:pPr>
            <a:r>
              <a:rPr lang="es-ES" dirty="0" smtClean="0"/>
              <a:t>3. ¿Cuál es el rango de nodo válido del cual es parte la dirección IP 172.16.10.22 255.255.255.240?</a:t>
            </a:r>
          </a:p>
          <a:p>
            <a:pPr>
              <a:buNone/>
            </a:pPr>
            <a:endParaRPr lang="es-ES" dirty="0" smtClean="0"/>
          </a:p>
          <a:p>
            <a:pPr marL="514350" indent="-514350">
              <a:buAutoNum type="alphaLcParenR"/>
            </a:pPr>
            <a:r>
              <a:rPr lang="es-ES" dirty="0" smtClean="0"/>
              <a:t>172.16.10.20 a 172.16.10.22</a:t>
            </a:r>
          </a:p>
          <a:p>
            <a:pPr marL="514350" indent="-514350">
              <a:buAutoNum type="alphaLcParenR"/>
            </a:pPr>
            <a:r>
              <a:rPr lang="es-ES" dirty="0" smtClean="0"/>
              <a:t>172.16.10.1 a 172.16.10.255</a:t>
            </a:r>
          </a:p>
          <a:p>
            <a:pPr marL="514350" indent="-514350">
              <a:buAutoNum type="alphaLcParenR"/>
            </a:pPr>
            <a:r>
              <a:rPr lang="es-ES" dirty="0" smtClean="0"/>
              <a:t>172.16.1.16 a 172.16.10.23</a:t>
            </a:r>
          </a:p>
          <a:p>
            <a:pPr marL="514350" indent="-514350">
              <a:buAutoNum type="alphaLcParenR"/>
            </a:pPr>
            <a:r>
              <a:rPr lang="es-ES" dirty="0" smtClean="0"/>
              <a:t>172.16.10.17 a 172.16.10.31</a:t>
            </a:r>
          </a:p>
          <a:p>
            <a:pPr marL="514350" indent="-514350">
              <a:buAutoNum type="alphaLcParenR"/>
            </a:pPr>
            <a:r>
              <a:rPr lang="es-ES" dirty="0" smtClean="0"/>
              <a:t>172.16.10.17 a 172.16.10.30</a:t>
            </a:r>
          </a:p>
        </p:txBody>
      </p:sp>
    </p:spTree>
    <p:extLst>
      <p:ext uri="{BB962C8B-B14F-4D97-AF65-F5344CB8AC3E}">
        <p14:creationId xmlns:p14="http://schemas.microsoft.com/office/powerpoint/2010/main" val="3674303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52596" y="803276"/>
            <a:ext cx="8229600" cy="5840435"/>
          </a:xfrm>
        </p:spPr>
        <p:txBody>
          <a:bodyPr>
            <a:normAutofit lnSpcReduction="10000"/>
          </a:bodyPr>
          <a:lstStyle/>
          <a:p>
            <a:pPr>
              <a:buNone/>
            </a:pPr>
            <a:r>
              <a:rPr lang="es-ES" dirty="0"/>
              <a:t>4</a:t>
            </a:r>
            <a:r>
              <a:rPr lang="es-ES" dirty="0" smtClean="0"/>
              <a:t>. ¿Cuál de las direcciones que se muestra a continuación es una dirección de </a:t>
            </a:r>
            <a:r>
              <a:rPr lang="es-ES" dirty="0" err="1" smtClean="0"/>
              <a:t>broadcast</a:t>
            </a:r>
            <a:r>
              <a:rPr lang="es-ES" dirty="0" smtClean="0"/>
              <a:t> de las subredes </a:t>
            </a:r>
          </a:p>
          <a:p>
            <a:pPr>
              <a:buNone/>
            </a:pPr>
            <a:r>
              <a:rPr lang="es-ES" dirty="0" smtClean="0"/>
              <a:t>172.16.32.0/20</a:t>
            </a:r>
          </a:p>
          <a:p>
            <a:pPr>
              <a:buNone/>
            </a:pPr>
            <a:r>
              <a:rPr lang="es-ES" dirty="0" smtClean="0"/>
              <a:t>172.16.64.0/20</a:t>
            </a:r>
          </a:p>
          <a:p>
            <a:pPr>
              <a:buNone/>
            </a:pPr>
            <a:r>
              <a:rPr lang="es-ES" dirty="0" smtClean="0"/>
              <a:t>172.16.82.90/20?</a:t>
            </a:r>
          </a:p>
          <a:p>
            <a:pPr>
              <a:buNone/>
            </a:pPr>
            <a:endParaRPr lang="es-ES" dirty="0" smtClean="0"/>
          </a:p>
          <a:p>
            <a:pPr marL="514350" indent="-514350">
              <a:buAutoNum type="alphaLcParenR"/>
            </a:pPr>
            <a:r>
              <a:rPr lang="es-ES" dirty="0" smtClean="0"/>
              <a:t>172.16.32.255</a:t>
            </a:r>
          </a:p>
          <a:p>
            <a:pPr marL="514350" indent="-514350">
              <a:buAutoNum type="alphaLcParenR"/>
            </a:pPr>
            <a:r>
              <a:rPr lang="es-ES" dirty="0" smtClean="0"/>
              <a:t>172.16.47.255</a:t>
            </a:r>
          </a:p>
          <a:p>
            <a:pPr marL="514350" indent="-514350">
              <a:buAutoNum type="alphaLcParenR"/>
            </a:pPr>
            <a:r>
              <a:rPr lang="es-ES" dirty="0" smtClean="0"/>
              <a:t>172.16.34.255</a:t>
            </a:r>
          </a:p>
          <a:p>
            <a:pPr marL="514350" indent="-514350">
              <a:buAutoNum type="alphaLcParenR"/>
            </a:pPr>
            <a:r>
              <a:rPr lang="es-ES" dirty="0" smtClean="0"/>
              <a:t>172.16.82.255</a:t>
            </a:r>
          </a:p>
          <a:p>
            <a:pPr marL="514350" indent="-514350">
              <a:buAutoNum type="alphaLcParenR"/>
            </a:pPr>
            <a:r>
              <a:rPr lang="es-ES" dirty="0" smtClean="0"/>
              <a:t>172.16.79.255</a:t>
            </a:r>
          </a:p>
          <a:p>
            <a:pPr marL="514350" indent="-514350">
              <a:buAutoNum type="alphaLcParenR"/>
            </a:pPr>
            <a:r>
              <a:rPr lang="es-ES" dirty="0" smtClean="0"/>
              <a:t>172.16.95.255</a:t>
            </a:r>
          </a:p>
          <a:p>
            <a:pPr>
              <a:buNone/>
            </a:pPr>
            <a:endParaRPr lang="es-ES" dirty="0"/>
          </a:p>
        </p:txBody>
      </p:sp>
    </p:spTree>
    <p:extLst>
      <p:ext uri="{BB962C8B-B14F-4D97-AF65-F5344CB8AC3E}">
        <p14:creationId xmlns:p14="http://schemas.microsoft.com/office/powerpoint/2010/main" val="551720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38366" y="874714"/>
            <a:ext cx="8229600" cy="5768997"/>
          </a:xfrm>
        </p:spPr>
        <p:txBody>
          <a:bodyPr/>
          <a:lstStyle/>
          <a:p>
            <a:pPr>
              <a:buNone/>
            </a:pPr>
            <a:r>
              <a:rPr lang="es-ES" dirty="0" smtClean="0"/>
              <a:t>5. Tenemos la red 199.141.27.0 con una máscara de subred 255.255.255.240, identifique las direcciones de nodo válidas?</a:t>
            </a:r>
          </a:p>
          <a:p>
            <a:endParaRPr lang="es-ES" dirty="0" smtClean="0"/>
          </a:p>
          <a:p>
            <a:pPr marL="514350" indent="-514350">
              <a:buAutoNum type="alphaLcParenR"/>
            </a:pPr>
            <a:r>
              <a:rPr lang="es-ES" dirty="0" smtClean="0"/>
              <a:t>199.141.27.208</a:t>
            </a:r>
          </a:p>
          <a:p>
            <a:pPr marL="514350" indent="-514350">
              <a:buAutoNum type="alphaLcParenR"/>
            </a:pPr>
            <a:r>
              <a:rPr lang="es-ES" dirty="0" smtClean="0"/>
              <a:t>199.141.27.33</a:t>
            </a:r>
          </a:p>
          <a:p>
            <a:pPr marL="514350" indent="-514350">
              <a:buAutoNum type="alphaLcParenR"/>
            </a:pPr>
            <a:r>
              <a:rPr lang="es-ES" dirty="0" smtClean="0"/>
              <a:t>199.141.27.112</a:t>
            </a:r>
          </a:p>
          <a:p>
            <a:pPr marL="514350" indent="-514350">
              <a:buAutoNum type="alphaLcParenR"/>
            </a:pPr>
            <a:r>
              <a:rPr lang="es-ES" dirty="0" smtClean="0"/>
              <a:t>199.141.27.119</a:t>
            </a:r>
          </a:p>
          <a:p>
            <a:pPr marL="514350" indent="-514350">
              <a:buAutoNum type="alphaLcParenR"/>
            </a:pPr>
            <a:r>
              <a:rPr lang="es-ES" dirty="0" smtClean="0"/>
              <a:t>199.141.27.126</a:t>
            </a:r>
          </a:p>
          <a:p>
            <a:pPr marL="514350" indent="-514350">
              <a:buAutoNum type="alphaLcParenR"/>
            </a:pPr>
            <a:r>
              <a:rPr lang="es-ES" dirty="0" smtClean="0"/>
              <a:t>199.141.27.175</a:t>
            </a:r>
            <a:endParaRPr lang="es-ES" dirty="0"/>
          </a:p>
          <a:p>
            <a:endParaRPr lang="es-ES" dirty="0"/>
          </a:p>
        </p:txBody>
      </p:sp>
    </p:spTree>
    <p:extLst>
      <p:ext uri="{BB962C8B-B14F-4D97-AF65-F5344CB8AC3E}">
        <p14:creationId xmlns:p14="http://schemas.microsoft.com/office/powerpoint/2010/main" val="627737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81200" y="1000109"/>
            <a:ext cx="8229600" cy="5697559"/>
          </a:xfrm>
        </p:spPr>
        <p:txBody>
          <a:bodyPr/>
          <a:lstStyle/>
          <a:p>
            <a:pPr>
              <a:buNone/>
            </a:pPr>
            <a:r>
              <a:rPr lang="es-ES" dirty="0"/>
              <a:t>6</a:t>
            </a:r>
            <a:r>
              <a:rPr lang="es-ES" dirty="0" smtClean="0"/>
              <a:t>. ¿Qué dirección es una subred válida su se utiliza una máscara de 26 bits para la división en subredes?</a:t>
            </a:r>
          </a:p>
          <a:p>
            <a:pPr>
              <a:buNone/>
            </a:pPr>
            <a:endParaRPr lang="es-ES" dirty="0"/>
          </a:p>
          <a:p>
            <a:pPr marL="514350" indent="-514350">
              <a:buAutoNum type="alphaLcParenR"/>
            </a:pPr>
            <a:r>
              <a:rPr lang="es-ES" dirty="0" smtClean="0"/>
              <a:t>172.16.43.16</a:t>
            </a:r>
          </a:p>
          <a:p>
            <a:pPr marL="514350" indent="-514350">
              <a:buAutoNum type="alphaLcParenR"/>
            </a:pPr>
            <a:r>
              <a:rPr lang="es-ES" dirty="0" smtClean="0"/>
              <a:t>172.16.128.32</a:t>
            </a:r>
          </a:p>
          <a:p>
            <a:pPr marL="514350" indent="-514350">
              <a:buAutoNum type="alphaLcParenR"/>
            </a:pPr>
            <a:r>
              <a:rPr lang="es-ES" dirty="0" smtClean="0"/>
              <a:t>172.16.243.64</a:t>
            </a:r>
          </a:p>
          <a:p>
            <a:pPr marL="514350" indent="-514350">
              <a:buAutoNum type="alphaLcParenR"/>
            </a:pPr>
            <a:r>
              <a:rPr lang="es-ES" dirty="0" smtClean="0"/>
              <a:t>172.16.157.96</a:t>
            </a:r>
          </a:p>
          <a:p>
            <a:pPr marL="514350" indent="-514350">
              <a:buAutoNum type="alphaLcParenR"/>
            </a:pPr>
            <a:r>
              <a:rPr lang="es-ES" dirty="0" smtClean="0"/>
              <a:t>172.16.47.224</a:t>
            </a:r>
          </a:p>
          <a:p>
            <a:pPr marL="514350" indent="-514350">
              <a:buAutoNum type="alphaLcParenR"/>
            </a:pPr>
            <a:r>
              <a:rPr lang="es-ES" dirty="0" smtClean="0"/>
              <a:t>172.16.192.252</a:t>
            </a:r>
            <a:endParaRPr lang="es-ES" dirty="0"/>
          </a:p>
        </p:txBody>
      </p:sp>
    </p:spTree>
    <p:extLst>
      <p:ext uri="{BB962C8B-B14F-4D97-AF65-F5344CB8AC3E}">
        <p14:creationId xmlns:p14="http://schemas.microsoft.com/office/powerpoint/2010/main" val="1604685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pPr>
              <a:buNone/>
            </a:pPr>
            <a:r>
              <a:rPr lang="es-ES" dirty="0"/>
              <a:t>7</a:t>
            </a:r>
            <a:r>
              <a:rPr lang="es-ES" dirty="0" smtClean="0"/>
              <a:t>. Dado un host con una dirección IP 172.32.65.13 y una máscara de subred predeterminada, ¿a qué red pertenece el host?</a:t>
            </a:r>
          </a:p>
          <a:p>
            <a:pPr>
              <a:buNone/>
            </a:pPr>
            <a:endParaRPr lang="es-ES" dirty="0"/>
          </a:p>
          <a:p>
            <a:pPr marL="514350" indent="-514350">
              <a:buAutoNum type="alphaLcParenR"/>
            </a:pPr>
            <a:r>
              <a:rPr lang="es-ES" dirty="0" smtClean="0"/>
              <a:t>172.32.65.0</a:t>
            </a:r>
          </a:p>
          <a:p>
            <a:pPr marL="514350" indent="-514350">
              <a:buAutoNum type="alphaLcParenR"/>
            </a:pPr>
            <a:r>
              <a:rPr lang="es-ES" dirty="0" smtClean="0"/>
              <a:t>172.32.65.32</a:t>
            </a:r>
          </a:p>
          <a:p>
            <a:pPr marL="514350" indent="-514350">
              <a:buAutoNum type="alphaLcParenR"/>
            </a:pPr>
            <a:r>
              <a:rPr lang="es-ES" dirty="0" smtClean="0"/>
              <a:t>172.32.0.0</a:t>
            </a:r>
          </a:p>
          <a:p>
            <a:pPr marL="514350" indent="-514350">
              <a:buAutoNum type="alphaLcParenR"/>
            </a:pPr>
            <a:r>
              <a:rPr lang="es-ES" dirty="0" smtClean="0"/>
              <a:t>172.32.32.0</a:t>
            </a:r>
            <a:endParaRPr lang="es-ES" dirty="0"/>
          </a:p>
        </p:txBody>
      </p:sp>
    </p:spTree>
    <p:extLst>
      <p:ext uri="{BB962C8B-B14F-4D97-AF65-F5344CB8AC3E}">
        <p14:creationId xmlns:p14="http://schemas.microsoft.com/office/powerpoint/2010/main" val="2785104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18453" y="108489"/>
            <a:ext cx="11298265" cy="6374866"/>
          </a:xfrm>
        </p:spPr>
        <p:txBody>
          <a:bodyPr/>
          <a:lstStyle/>
          <a:p>
            <a:pPr>
              <a:buNone/>
            </a:pPr>
            <a:r>
              <a:rPr lang="es-ES" dirty="0" smtClean="0"/>
              <a:t>8</a:t>
            </a:r>
            <a:r>
              <a:rPr lang="es-ES" sz="1800" dirty="0"/>
              <a:t>. Consulte la siguiente figura. Un técnico de red está tratando de determinar la configuración correcta de direccionamiento IP para el host 0. ¿Cuál será una configuración válida para el host A?</a:t>
            </a:r>
          </a:p>
          <a:p>
            <a:pPr>
              <a:buNone/>
            </a:pPr>
            <a:endParaRPr lang="es-ES" sz="1800" dirty="0"/>
          </a:p>
          <a:p>
            <a:pPr>
              <a:buNone/>
            </a:pPr>
            <a:endParaRPr lang="es-ES" sz="1800" dirty="0"/>
          </a:p>
          <a:p>
            <a:pPr>
              <a:buNone/>
            </a:pPr>
            <a:endParaRPr lang="es-ES" sz="1800" dirty="0"/>
          </a:p>
          <a:p>
            <a:pPr>
              <a:buNone/>
            </a:pPr>
            <a:endParaRPr lang="es-ES" sz="1800" dirty="0"/>
          </a:p>
          <a:p>
            <a:pPr>
              <a:buNone/>
            </a:pPr>
            <a:endParaRPr lang="es-ES" sz="1800" dirty="0"/>
          </a:p>
          <a:p>
            <a:pPr>
              <a:buNone/>
            </a:pPr>
            <a:endParaRPr lang="es-ES" sz="1800" dirty="0"/>
          </a:p>
        </p:txBody>
      </p:sp>
      <p:graphicFrame>
        <p:nvGraphicFramePr>
          <p:cNvPr id="4" name="3 Tabla"/>
          <p:cNvGraphicFramePr>
            <a:graphicFrameLocks noGrp="1"/>
          </p:cNvGraphicFramePr>
          <p:nvPr>
            <p:extLst>
              <p:ext uri="{D42A27DB-BD31-4B8C-83A1-F6EECF244321}">
                <p14:modId xmlns:p14="http://schemas.microsoft.com/office/powerpoint/2010/main" val="731621994"/>
              </p:ext>
            </p:extLst>
          </p:nvPr>
        </p:nvGraphicFramePr>
        <p:xfrm>
          <a:off x="1317357" y="4500572"/>
          <a:ext cx="8707734" cy="2167249"/>
        </p:xfrm>
        <a:graphic>
          <a:graphicData uri="http://schemas.openxmlformats.org/drawingml/2006/table">
            <a:tbl>
              <a:tblPr firstRow="1" bandRow="1">
                <a:tableStyleId>{E8B1032C-EA38-4F05-BA0D-38AFFFC7BED3}</a:tableStyleId>
              </a:tblPr>
              <a:tblGrid>
                <a:gridCol w="1224534">
                  <a:extLst>
                    <a:ext uri="{9D8B030D-6E8A-4147-A177-3AD203B41FA5}">
                      <a16:colId xmlns:a16="http://schemas.microsoft.com/office/drawing/2014/main" val="20000"/>
                    </a:ext>
                  </a:extLst>
                </a:gridCol>
                <a:gridCol w="2449067">
                  <a:extLst>
                    <a:ext uri="{9D8B030D-6E8A-4147-A177-3AD203B41FA5}">
                      <a16:colId xmlns:a16="http://schemas.microsoft.com/office/drawing/2014/main" val="20001"/>
                    </a:ext>
                  </a:extLst>
                </a:gridCol>
                <a:gridCol w="2653156">
                  <a:extLst>
                    <a:ext uri="{9D8B030D-6E8A-4147-A177-3AD203B41FA5}">
                      <a16:colId xmlns:a16="http://schemas.microsoft.com/office/drawing/2014/main" val="20002"/>
                    </a:ext>
                  </a:extLst>
                </a:gridCol>
                <a:gridCol w="2380977">
                  <a:extLst>
                    <a:ext uri="{9D8B030D-6E8A-4147-A177-3AD203B41FA5}">
                      <a16:colId xmlns:a16="http://schemas.microsoft.com/office/drawing/2014/main" val="20003"/>
                    </a:ext>
                  </a:extLst>
                </a:gridCol>
              </a:tblGrid>
              <a:tr h="309607">
                <a:tc>
                  <a:txBody>
                    <a:bodyPr/>
                    <a:lstStyle/>
                    <a:p>
                      <a:r>
                        <a:rPr lang="es-ES" sz="1400" dirty="0" smtClean="0"/>
                        <a:t>Inciso</a:t>
                      </a:r>
                      <a:endParaRPr lang="es-ES" sz="1400" dirty="0"/>
                    </a:p>
                  </a:txBody>
                  <a:tcPr/>
                </a:tc>
                <a:tc>
                  <a:txBody>
                    <a:bodyPr/>
                    <a:lstStyle/>
                    <a:p>
                      <a:r>
                        <a:rPr lang="es-ES" sz="1400" dirty="0" smtClean="0"/>
                        <a:t>Dirección IP</a:t>
                      </a:r>
                      <a:endParaRPr lang="es-ES" sz="1400" dirty="0"/>
                    </a:p>
                  </a:txBody>
                  <a:tcPr/>
                </a:tc>
                <a:tc>
                  <a:txBody>
                    <a:bodyPr/>
                    <a:lstStyle/>
                    <a:p>
                      <a:r>
                        <a:rPr lang="es-ES" sz="1400" dirty="0" smtClean="0"/>
                        <a:t>Máscara</a:t>
                      </a:r>
                      <a:endParaRPr lang="es-ES" sz="1400" dirty="0"/>
                    </a:p>
                  </a:txBody>
                  <a:tcPr/>
                </a:tc>
                <a:tc>
                  <a:txBody>
                    <a:bodyPr/>
                    <a:lstStyle/>
                    <a:p>
                      <a:r>
                        <a:rPr lang="es-ES" sz="1400" dirty="0" smtClean="0"/>
                        <a:t>Gateway</a:t>
                      </a:r>
                      <a:endParaRPr lang="es-ES" sz="1400" dirty="0"/>
                    </a:p>
                  </a:txBody>
                  <a:tcPr/>
                </a:tc>
                <a:extLst>
                  <a:ext uri="{0D108BD9-81ED-4DB2-BD59-A6C34878D82A}">
                    <a16:rowId xmlns:a16="http://schemas.microsoft.com/office/drawing/2014/main" val="10000"/>
                  </a:ext>
                </a:extLst>
              </a:tr>
              <a:tr h="309607">
                <a:tc>
                  <a:txBody>
                    <a:bodyPr/>
                    <a:lstStyle/>
                    <a:p>
                      <a:r>
                        <a:rPr lang="es-ES" sz="1400" dirty="0" smtClean="0"/>
                        <a:t>A</a:t>
                      </a:r>
                      <a:endParaRPr lang="es-ES" sz="1400" dirty="0"/>
                    </a:p>
                  </a:txBody>
                  <a:tcPr/>
                </a:tc>
                <a:tc>
                  <a:txBody>
                    <a:bodyPr/>
                    <a:lstStyle/>
                    <a:p>
                      <a:r>
                        <a:rPr lang="es-ES" sz="1400" dirty="0" smtClean="0"/>
                        <a:t>192.168.100.19</a:t>
                      </a:r>
                      <a:endParaRPr lang="es-ES" sz="1400" dirty="0"/>
                    </a:p>
                  </a:txBody>
                  <a:tcPr/>
                </a:tc>
                <a:tc>
                  <a:txBody>
                    <a:bodyPr/>
                    <a:lstStyle/>
                    <a:p>
                      <a:r>
                        <a:rPr lang="es-ES" sz="1400" dirty="0" smtClean="0"/>
                        <a:t>255.255.255.248</a:t>
                      </a:r>
                      <a:endParaRPr lang="es-ES" sz="1400" dirty="0"/>
                    </a:p>
                  </a:txBody>
                  <a:tcPr/>
                </a:tc>
                <a:tc>
                  <a:txBody>
                    <a:bodyPr/>
                    <a:lstStyle/>
                    <a:p>
                      <a:r>
                        <a:rPr lang="es-ES" sz="1400" dirty="0" smtClean="0"/>
                        <a:t>192.16.1.2</a:t>
                      </a:r>
                      <a:endParaRPr lang="es-ES" sz="1400" dirty="0"/>
                    </a:p>
                  </a:txBody>
                  <a:tcPr/>
                </a:tc>
                <a:extLst>
                  <a:ext uri="{0D108BD9-81ED-4DB2-BD59-A6C34878D82A}">
                    <a16:rowId xmlns:a16="http://schemas.microsoft.com/office/drawing/2014/main" val="10001"/>
                  </a:ext>
                </a:extLst>
              </a:tr>
              <a:tr h="309607">
                <a:tc>
                  <a:txBody>
                    <a:bodyPr/>
                    <a:lstStyle/>
                    <a:p>
                      <a:r>
                        <a:rPr lang="es-ES" sz="1400" dirty="0" smtClean="0"/>
                        <a:t>B</a:t>
                      </a:r>
                      <a:endParaRPr lang="es-ES" sz="1400" dirty="0"/>
                    </a:p>
                  </a:txBody>
                  <a:tcPr/>
                </a:tc>
                <a:tc>
                  <a:txBody>
                    <a:bodyPr/>
                    <a:lstStyle/>
                    <a:p>
                      <a:r>
                        <a:rPr lang="es-ES" sz="1400" dirty="0" smtClean="0"/>
                        <a:t>192.168.100.20</a:t>
                      </a:r>
                      <a:endParaRPr lang="es-ES" sz="1400" dirty="0"/>
                    </a:p>
                  </a:txBody>
                  <a:tcPr/>
                </a:tc>
                <a:tc>
                  <a:txBody>
                    <a:bodyPr/>
                    <a:lstStyle/>
                    <a:p>
                      <a:r>
                        <a:rPr lang="es-ES" sz="1400" dirty="0" smtClean="0"/>
                        <a:t>255.255.255.240</a:t>
                      </a:r>
                      <a:endParaRPr lang="es-ES" sz="1400" dirty="0"/>
                    </a:p>
                  </a:txBody>
                  <a:tcPr/>
                </a:tc>
                <a:tc>
                  <a:txBody>
                    <a:bodyPr/>
                    <a:lstStyle/>
                    <a:p>
                      <a:r>
                        <a:rPr lang="es-ES" sz="1400" dirty="0" smtClean="0"/>
                        <a:t>192.168.100.17</a:t>
                      </a:r>
                      <a:endParaRPr lang="es-ES" sz="1400" dirty="0"/>
                    </a:p>
                  </a:txBody>
                  <a:tcPr/>
                </a:tc>
                <a:extLst>
                  <a:ext uri="{0D108BD9-81ED-4DB2-BD59-A6C34878D82A}">
                    <a16:rowId xmlns:a16="http://schemas.microsoft.com/office/drawing/2014/main" val="10002"/>
                  </a:ext>
                </a:extLst>
              </a:tr>
              <a:tr h="309607">
                <a:tc>
                  <a:txBody>
                    <a:bodyPr/>
                    <a:lstStyle/>
                    <a:p>
                      <a:r>
                        <a:rPr lang="es-ES" sz="1400" dirty="0" smtClean="0"/>
                        <a:t>C</a:t>
                      </a:r>
                      <a:endParaRPr lang="es-ES" sz="1400" dirty="0"/>
                    </a:p>
                  </a:txBody>
                  <a:tcPr/>
                </a:tc>
                <a:tc>
                  <a:txBody>
                    <a:bodyPr/>
                    <a:lstStyle/>
                    <a:p>
                      <a:r>
                        <a:rPr lang="es-ES" sz="1400" dirty="0" smtClean="0"/>
                        <a:t>192.168.100.21</a:t>
                      </a:r>
                      <a:endParaRPr lang="es-ES" sz="1400" dirty="0"/>
                    </a:p>
                  </a:txBody>
                  <a:tcPr/>
                </a:tc>
                <a:tc>
                  <a:txBody>
                    <a:bodyPr/>
                    <a:lstStyle/>
                    <a:p>
                      <a:r>
                        <a:rPr lang="es-ES" sz="1400" dirty="0" smtClean="0"/>
                        <a:t>255.255.255.248</a:t>
                      </a:r>
                      <a:endParaRPr lang="es-ES" sz="1400" dirty="0"/>
                    </a:p>
                  </a:txBody>
                  <a:tcPr/>
                </a:tc>
                <a:tc>
                  <a:txBody>
                    <a:bodyPr/>
                    <a:lstStyle/>
                    <a:p>
                      <a:r>
                        <a:rPr lang="es-ES" sz="1400" dirty="0" smtClean="0"/>
                        <a:t>192.168.100.18</a:t>
                      </a:r>
                      <a:endParaRPr lang="es-ES" sz="1400" dirty="0"/>
                    </a:p>
                  </a:txBody>
                  <a:tcPr/>
                </a:tc>
                <a:extLst>
                  <a:ext uri="{0D108BD9-81ED-4DB2-BD59-A6C34878D82A}">
                    <a16:rowId xmlns:a16="http://schemas.microsoft.com/office/drawing/2014/main" val="10003"/>
                  </a:ext>
                </a:extLst>
              </a:tr>
              <a:tr h="309607">
                <a:tc>
                  <a:txBody>
                    <a:bodyPr/>
                    <a:lstStyle/>
                    <a:p>
                      <a:r>
                        <a:rPr lang="es-ES" sz="1400" dirty="0" smtClean="0"/>
                        <a:t>D</a:t>
                      </a:r>
                      <a:endParaRPr lang="es-ES" sz="1400" dirty="0"/>
                    </a:p>
                  </a:txBody>
                  <a:tcPr/>
                </a:tc>
                <a:tc>
                  <a:txBody>
                    <a:bodyPr/>
                    <a:lstStyle/>
                    <a:p>
                      <a:r>
                        <a:rPr lang="es-ES" sz="1400" dirty="0" smtClean="0"/>
                        <a:t>192.168.100.22</a:t>
                      </a:r>
                      <a:endParaRPr lang="es-ES" sz="1400" dirty="0"/>
                    </a:p>
                  </a:txBody>
                  <a:tcPr/>
                </a:tc>
                <a:tc>
                  <a:txBody>
                    <a:bodyPr/>
                    <a:lstStyle/>
                    <a:p>
                      <a:r>
                        <a:rPr lang="es-ES" sz="1400" dirty="0" smtClean="0"/>
                        <a:t>255.255.255.240</a:t>
                      </a:r>
                      <a:endParaRPr lang="es-ES" sz="1400" dirty="0"/>
                    </a:p>
                  </a:txBody>
                  <a:tcPr/>
                </a:tc>
                <a:tc>
                  <a:txBody>
                    <a:bodyPr/>
                    <a:lstStyle/>
                    <a:p>
                      <a:r>
                        <a:rPr lang="es-ES" sz="1400" dirty="0" smtClean="0"/>
                        <a:t>10.1.1.5</a:t>
                      </a:r>
                      <a:endParaRPr lang="es-ES" sz="1400" dirty="0"/>
                    </a:p>
                  </a:txBody>
                  <a:tcPr/>
                </a:tc>
                <a:extLst>
                  <a:ext uri="{0D108BD9-81ED-4DB2-BD59-A6C34878D82A}">
                    <a16:rowId xmlns:a16="http://schemas.microsoft.com/office/drawing/2014/main" val="10004"/>
                  </a:ext>
                </a:extLst>
              </a:tr>
              <a:tr h="309607">
                <a:tc>
                  <a:txBody>
                    <a:bodyPr/>
                    <a:lstStyle/>
                    <a:p>
                      <a:r>
                        <a:rPr lang="es-ES" sz="1400" dirty="0" smtClean="0"/>
                        <a:t>E</a:t>
                      </a:r>
                      <a:endParaRPr lang="es-ES" sz="1400" dirty="0"/>
                    </a:p>
                  </a:txBody>
                  <a:tcPr/>
                </a:tc>
                <a:tc>
                  <a:txBody>
                    <a:bodyPr/>
                    <a:lstStyle/>
                    <a:p>
                      <a:r>
                        <a:rPr lang="es-ES" sz="1400" dirty="0" smtClean="0"/>
                        <a:t>192.168.100.30</a:t>
                      </a:r>
                      <a:endParaRPr lang="es-ES" sz="1400" dirty="0"/>
                    </a:p>
                  </a:txBody>
                  <a:tcPr/>
                </a:tc>
                <a:tc>
                  <a:txBody>
                    <a:bodyPr/>
                    <a:lstStyle/>
                    <a:p>
                      <a:r>
                        <a:rPr lang="es-ES" sz="1400" dirty="0" smtClean="0"/>
                        <a:t>255.255.255.240</a:t>
                      </a:r>
                      <a:endParaRPr lang="es-ES" sz="1400" dirty="0"/>
                    </a:p>
                  </a:txBody>
                  <a:tcPr/>
                </a:tc>
                <a:tc>
                  <a:txBody>
                    <a:bodyPr/>
                    <a:lstStyle/>
                    <a:p>
                      <a:r>
                        <a:rPr lang="es-ES" sz="1400" dirty="0" smtClean="0"/>
                        <a:t>192.168.1.1</a:t>
                      </a:r>
                      <a:endParaRPr lang="es-ES" sz="1400" dirty="0"/>
                    </a:p>
                  </a:txBody>
                  <a:tcPr/>
                </a:tc>
                <a:extLst>
                  <a:ext uri="{0D108BD9-81ED-4DB2-BD59-A6C34878D82A}">
                    <a16:rowId xmlns:a16="http://schemas.microsoft.com/office/drawing/2014/main" val="10005"/>
                  </a:ext>
                </a:extLst>
              </a:tr>
              <a:tr h="309607">
                <a:tc>
                  <a:txBody>
                    <a:bodyPr/>
                    <a:lstStyle/>
                    <a:p>
                      <a:r>
                        <a:rPr lang="es-ES" sz="1400" dirty="0" smtClean="0"/>
                        <a:t>f</a:t>
                      </a:r>
                      <a:endParaRPr lang="es-ES" sz="1400" dirty="0"/>
                    </a:p>
                  </a:txBody>
                  <a:tcPr/>
                </a:tc>
                <a:tc>
                  <a:txBody>
                    <a:bodyPr/>
                    <a:lstStyle/>
                    <a:p>
                      <a:r>
                        <a:rPr lang="es-ES" sz="1400" dirty="0" smtClean="0"/>
                        <a:t>192.168.100.31</a:t>
                      </a:r>
                      <a:endParaRPr lang="es-ES" sz="1400" dirty="0"/>
                    </a:p>
                  </a:txBody>
                  <a:tcPr/>
                </a:tc>
                <a:tc>
                  <a:txBody>
                    <a:bodyPr/>
                    <a:lstStyle/>
                    <a:p>
                      <a:r>
                        <a:rPr lang="es-ES" sz="1400" dirty="0" smtClean="0"/>
                        <a:t>255.255.255.240</a:t>
                      </a:r>
                      <a:endParaRPr lang="es-ES" sz="1400" dirty="0"/>
                    </a:p>
                  </a:txBody>
                  <a:tcPr/>
                </a:tc>
                <a:tc>
                  <a:txBody>
                    <a:bodyPr/>
                    <a:lstStyle/>
                    <a:p>
                      <a:r>
                        <a:rPr lang="es-ES" sz="1400" dirty="0" smtClean="0"/>
                        <a:t>192.168.100.18</a:t>
                      </a:r>
                      <a:endParaRPr lang="es-ES" sz="1400" dirty="0"/>
                    </a:p>
                  </a:txBody>
                  <a:tcPr/>
                </a:tc>
                <a:extLst>
                  <a:ext uri="{0D108BD9-81ED-4DB2-BD59-A6C34878D82A}">
                    <a16:rowId xmlns:a16="http://schemas.microsoft.com/office/drawing/2014/main" val="10006"/>
                  </a:ext>
                </a:extLst>
              </a:tr>
            </a:tbl>
          </a:graphicData>
        </a:graphic>
      </p:graphicFrame>
      <p:pic>
        <p:nvPicPr>
          <p:cNvPr id="1026" name="Picture 2"/>
          <p:cNvPicPr>
            <a:picLocks noChangeAspect="1" noChangeArrowheads="1"/>
          </p:cNvPicPr>
          <p:nvPr/>
        </p:nvPicPr>
        <p:blipFill>
          <a:blip r:embed="rId2">
            <a:grayscl/>
          </a:blip>
          <a:srcRect/>
          <a:stretch>
            <a:fillRect/>
          </a:stretch>
        </p:blipFill>
        <p:spPr bwMode="auto">
          <a:xfrm>
            <a:off x="888494" y="852408"/>
            <a:ext cx="7993588" cy="3648164"/>
          </a:xfrm>
          <a:prstGeom prst="rect">
            <a:avLst/>
          </a:prstGeom>
          <a:noFill/>
          <a:ln w="9525">
            <a:noFill/>
            <a:miter lim="800000"/>
            <a:headEnd/>
            <a:tailEnd/>
          </a:ln>
          <a:effectLst/>
        </p:spPr>
      </p:pic>
    </p:spTree>
    <p:extLst>
      <p:ext uri="{BB962C8B-B14F-4D97-AF65-F5344CB8AC3E}">
        <p14:creationId xmlns:p14="http://schemas.microsoft.com/office/powerpoint/2010/main" val="1394994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80447" y="3500438"/>
            <a:ext cx="11375756" cy="2971808"/>
          </a:xfrm>
        </p:spPr>
        <p:txBody>
          <a:bodyPr>
            <a:normAutofit/>
          </a:bodyPr>
          <a:lstStyle/>
          <a:p>
            <a:pPr>
              <a:buNone/>
            </a:pPr>
            <a:r>
              <a:rPr lang="es-ES" sz="1800" dirty="0"/>
              <a:t>9. Usted es el administrador de la red que se muestra arriba. Acaba de agregar el nuevo </a:t>
            </a:r>
            <a:r>
              <a:rPr lang="es-ES" sz="1800" dirty="0" err="1"/>
              <a:t>router</a:t>
            </a:r>
            <a:r>
              <a:rPr lang="es-ES" sz="1800" dirty="0"/>
              <a:t> denominado RB. Usted desea hacer una copia de respaldo de la imagen del IOS del nuevo </a:t>
            </a:r>
            <a:r>
              <a:rPr lang="es-ES" sz="1800" dirty="0" err="1"/>
              <a:t>router</a:t>
            </a:r>
            <a:r>
              <a:rPr lang="es-ES" sz="1800" dirty="0"/>
              <a:t> en su servidor </a:t>
            </a:r>
            <a:r>
              <a:rPr lang="es-ES" sz="1800" dirty="0" err="1"/>
              <a:t>tftp</a:t>
            </a:r>
            <a:r>
              <a:rPr lang="es-ES" sz="1800" dirty="0"/>
              <a:t>. Cuando procede a realizar la copia, el procedimiento falla. ¿Cuál puede ser la causa del problema?</a:t>
            </a:r>
          </a:p>
          <a:p>
            <a:pPr>
              <a:buNone/>
            </a:pPr>
            <a:endParaRPr lang="es-ES" sz="1800" dirty="0"/>
          </a:p>
          <a:p>
            <a:pPr>
              <a:buAutoNum type="alphaLcParenR"/>
            </a:pPr>
            <a:r>
              <a:rPr lang="es-ES" sz="1800" dirty="0"/>
              <a:t>Es incorrecto el default </a:t>
            </a:r>
            <a:r>
              <a:rPr lang="es-ES" sz="1800" dirty="0" err="1"/>
              <a:t>gateway</a:t>
            </a:r>
            <a:r>
              <a:rPr lang="es-ES" sz="1800" dirty="0"/>
              <a:t> del servidor </a:t>
            </a:r>
            <a:r>
              <a:rPr lang="es-ES" sz="1800" dirty="0" err="1"/>
              <a:t>tftp</a:t>
            </a:r>
            <a:endParaRPr lang="es-ES" sz="1800" dirty="0"/>
          </a:p>
          <a:p>
            <a:pPr>
              <a:buAutoNum type="alphaLcParenR"/>
            </a:pPr>
            <a:r>
              <a:rPr lang="es-ES" sz="1800" dirty="0"/>
              <a:t>Es incorrecta la máscara de subred del servidor </a:t>
            </a:r>
            <a:r>
              <a:rPr lang="es-ES" sz="1800" dirty="0" err="1"/>
              <a:t>tftp</a:t>
            </a:r>
            <a:endParaRPr lang="es-ES" sz="1800" dirty="0"/>
          </a:p>
          <a:p>
            <a:pPr>
              <a:buAutoNum type="alphaLcParenR"/>
            </a:pPr>
            <a:r>
              <a:rPr lang="es-ES" sz="1800" dirty="0"/>
              <a:t>Es incorrecta la dirección IP del servidor </a:t>
            </a:r>
            <a:r>
              <a:rPr lang="es-ES" sz="1800" dirty="0" err="1"/>
              <a:t>tftp</a:t>
            </a:r>
            <a:endParaRPr lang="es-ES" sz="1800" dirty="0"/>
          </a:p>
          <a:p>
            <a:pPr>
              <a:buAutoNum type="alphaLcParenR"/>
            </a:pPr>
            <a:r>
              <a:rPr lang="es-ES" sz="1800" dirty="0"/>
              <a:t>Es incorrecta la dirección IP de la interfaz E0 del </a:t>
            </a:r>
            <a:r>
              <a:rPr lang="es-ES" sz="1800" dirty="0" err="1"/>
              <a:t>router</a:t>
            </a:r>
            <a:r>
              <a:rPr lang="es-ES" sz="1800" dirty="0"/>
              <a:t> B</a:t>
            </a:r>
          </a:p>
          <a:p>
            <a:pPr>
              <a:buNone/>
            </a:pPr>
            <a:endParaRPr lang="es-ES" sz="1800" dirty="0"/>
          </a:p>
        </p:txBody>
      </p:sp>
      <p:pic>
        <p:nvPicPr>
          <p:cNvPr id="2050" name="Picture 2"/>
          <p:cNvPicPr>
            <a:picLocks noChangeAspect="1" noChangeArrowheads="1"/>
          </p:cNvPicPr>
          <p:nvPr/>
        </p:nvPicPr>
        <p:blipFill>
          <a:blip r:embed="rId2">
            <a:grayscl/>
          </a:blip>
          <a:srcRect/>
          <a:stretch>
            <a:fillRect/>
          </a:stretch>
        </p:blipFill>
        <p:spPr bwMode="auto">
          <a:xfrm>
            <a:off x="1100380" y="83467"/>
            <a:ext cx="8446576" cy="3264553"/>
          </a:xfrm>
          <a:prstGeom prst="rect">
            <a:avLst/>
          </a:prstGeom>
          <a:noFill/>
          <a:ln w="9525">
            <a:noFill/>
            <a:miter lim="800000"/>
            <a:headEnd/>
            <a:tailEnd/>
          </a:ln>
          <a:effectLst/>
        </p:spPr>
      </p:pic>
    </p:spTree>
    <p:extLst>
      <p:ext uri="{BB962C8B-B14F-4D97-AF65-F5344CB8AC3E}">
        <p14:creationId xmlns:p14="http://schemas.microsoft.com/office/powerpoint/2010/main" val="201641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79639" y="1214423"/>
            <a:ext cx="7940675" cy="4257691"/>
          </a:xfrm>
        </p:spPr>
        <p:txBody>
          <a:bodyPr/>
          <a:lstStyle/>
          <a:p>
            <a:pPr>
              <a:buNone/>
            </a:pPr>
            <a:r>
              <a:rPr lang="es-ES" dirty="0" smtClean="0"/>
              <a:t>2. Si se necesita tener una dirección de red clase B dividida en exactamente 510 subredes, ¿qué máscara de subred debe asignar?</a:t>
            </a:r>
          </a:p>
          <a:p>
            <a:pPr>
              <a:buNone/>
            </a:pPr>
            <a:endParaRPr lang="es-ES" dirty="0" smtClean="0"/>
          </a:p>
          <a:p>
            <a:pPr marL="514350" indent="-514350">
              <a:buAutoNum type="alphaLcParenR"/>
            </a:pPr>
            <a:r>
              <a:rPr lang="es-ES" dirty="0" smtClean="0"/>
              <a:t>255.255.255.252</a:t>
            </a:r>
          </a:p>
          <a:p>
            <a:pPr marL="514350" indent="-514350">
              <a:buAutoNum type="alphaLcParenR"/>
            </a:pPr>
            <a:r>
              <a:rPr lang="es-ES" dirty="0" smtClean="0"/>
              <a:t>255.255.255.128</a:t>
            </a:r>
          </a:p>
          <a:p>
            <a:pPr marL="514350" indent="-514350">
              <a:buAutoNum type="alphaLcParenR"/>
            </a:pPr>
            <a:r>
              <a:rPr lang="es-ES" dirty="0" smtClean="0"/>
              <a:t>255.255.0.0</a:t>
            </a:r>
          </a:p>
          <a:p>
            <a:pPr marL="514350" indent="-514350">
              <a:buAutoNum type="alphaLcParenR"/>
            </a:pPr>
            <a:r>
              <a:rPr lang="es-ES" dirty="0" smtClean="0"/>
              <a:t>255.255.255.192</a:t>
            </a:r>
            <a:endParaRPr lang="es-ES" dirty="0"/>
          </a:p>
        </p:txBody>
      </p:sp>
    </p:spTree>
    <p:extLst>
      <p:ext uri="{BB962C8B-B14F-4D97-AF65-F5344CB8AC3E}">
        <p14:creationId xmlns:p14="http://schemas.microsoft.com/office/powerpoint/2010/main" val="4120365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2179639" y="1285861"/>
            <a:ext cx="7940675" cy="4186253"/>
          </a:xfrm>
        </p:spPr>
        <p:txBody>
          <a:bodyPr/>
          <a:lstStyle/>
          <a:p>
            <a:pPr>
              <a:buNone/>
            </a:pPr>
            <a:r>
              <a:rPr lang="es-ES" dirty="0" smtClean="0"/>
              <a:t>3. Si usted desea tener 12 subredes con un ID de red clase C, ¿qué máscara de subred debería utilizar?</a:t>
            </a:r>
          </a:p>
          <a:p>
            <a:pPr>
              <a:buNone/>
            </a:pPr>
            <a:endParaRPr lang="es-ES" dirty="0"/>
          </a:p>
          <a:p>
            <a:pPr marL="514350" indent="-514350">
              <a:buAutoNum type="alphaLcParenR"/>
            </a:pPr>
            <a:r>
              <a:rPr lang="es-ES" dirty="0" smtClean="0"/>
              <a:t>255.255.255.252</a:t>
            </a:r>
          </a:p>
          <a:p>
            <a:pPr marL="514350" indent="-514350">
              <a:buAutoNum type="alphaLcParenR"/>
            </a:pPr>
            <a:r>
              <a:rPr lang="es-ES" dirty="0" smtClean="0"/>
              <a:t>255.255.255.248</a:t>
            </a:r>
          </a:p>
          <a:p>
            <a:pPr marL="514350" indent="-514350">
              <a:buAutoNum type="alphaLcParenR"/>
            </a:pPr>
            <a:r>
              <a:rPr lang="es-ES" dirty="0" smtClean="0"/>
              <a:t>255.255.255.240</a:t>
            </a:r>
          </a:p>
          <a:p>
            <a:pPr marL="514350" indent="-514350">
              <a:buAutoNum type="alphaLcParenR"/>
            </a:pPr>
            <a:r>
              <a:rPr lang="es-ES" dirty="0" smtClean="0"/>
              <a:t>255.255.255.255</a:t>
            </a:r>
            <a:endParaRPr lang="es-ES" dirty="0"/>
          </a:p>
        </p:txBody>
      </p:sp>
    </p:spTree>
    <p:extLst>
      <p:ext uri="{BB962C8B-B14F-4D97-AF65-F5344CB8AC3E}">
        <p14:creationId xmlns:p14="http://schemas.microsoft.com/office/powerpoint/2010/main" val="3441350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79639" y="1214423"/>
            <a:ext cx="7940675" cy="4257691"/>
          </a:xfrm>
        </p:spPr>
        <p:txBody>
          <a:bodyPr/>
          <a:lstStyle/>
          <a:p>
            <a:pPr>
              <a:buNone/>
            </a:pPr>
            <a:r>
              <a:rPr lang="es-ES" dirty="0" smtClean="0"/>
              <a:t>2. Si se necesita tener una dirección de red clase B dividida en exactamente 510 subredes, ¿qué máscara de subred debe asignar?</a:t>
            </a:r>
          </a:p>
          <a:p>
            <a:pPr>
              <a:buNone/>
            </a:pPr>
            <a:endParaRPr lang="es-ES" dirty="0" smtClean="0"/>
          </a:p>
          <a:p>
            <a:pPr marL="514350" indent="-514350">
              <a:buAutoNum type="alphaLcParenR"/>
            </a:pPr>
            <a:r>
              <a:rPr lang="es-ES" dirty="0" smtClean="0"/>
              <a:t>255.255.255.252</a:t>
            </a:r>
          </a:p>
          <a:p>
            <a:pPr marL="514350" indent="-514350">
              <a:buAutoNum type="alphaLcParenR"/>
            </a:pPr>
            <a:r>
              <a:rPr lang="es-ES" dirty="0" smtClean="0"/>
              <a:t>255.255.255.128</a:t>
            </a:r>
          </a:p>
          <a:p>
            <a:pPr marL="514350" indent="-514350">
              <a:buAutoNum type="alphaLcParenR"/>
            </a:pPr>
            <a:r>
              <a:rPr lang="es-ES" dirty="0" smtClean="0"/>
              <a:t>255.255.0.0</a:t>
            </a:r>
          </a:p>
          <a:p>
            <a:pPr marL="514350" indent="-514350">
              <a:buAutoNum type="alphaLcParenR"/>
            </a:pPr>
            <a:r>
              <a:rPr lang="es-ES" dirty="0" smtClean="0"/>
              <a:t>255.255.255.192</a:t>
            </a:r>
            <a:endParaRPr lang="es-ES" dirty="0"/>
          </a:p>
        </p:txBody>
      </p:sp>
    </p:spTree>
    <p:extLst>
      <p:ext uri="{BB962C8B-B14F-4D97-AF65-F5344CB8AC3E}">
        <p14:creationId xmlns:p14="http://schemas.microsoft.com/office/powerpoint/2010/main" val="3299149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881159" y="1143010"/>
            <a:ext cx="8239155" cy="3571875"/>
          </a:xfrm>
        </p:spPr>
        <p:txBody>
          <a:bodyPr>
            <a:normAutofit fontScale="92500" lnSpcReduction="20000"/>
          </a:bodyPr>
          <a:lstStyle/>
          <a:p>
            <a:pPr algn="just">
              <a:buNone/>
            </a:pPr>
            <a:r>
              <a:rPr lang="es-ES" dirty="0" smtClean="0"/>
              <a:t>4. Utilizando la dirección de clase C 192.168.21.0, necesita generar 28 subredes. ¿Qué máscara de subred deberá utilizar?</a:t>
            </a:r>
          </a:p>
          <a:p>
            <a:pPr algn="just">
              <a:buNone/>
            </a:pPr>
            <a:endParaRPr lang="es-ES" dirty="0" smtClean="0"/>
          </a:p>
          <a:p>
            <a:pPr algn="just">
              <a:buNone/>
            </a:pPr>
            <a:r>
              <a:rPr lang="es-ES" dirty="0" smtClean="0"/>
              <a:t>A. 255.255.0.28</a:t>
            </a:r>
          </a:p>
          <a:p>
            <a:pPr algn="just">
              <a:buNone/>
            </a:pPr>
            <a:r>
              <a:rPr lang="es-ES" dirty="0" smtClean="0"/>
              <a:t>B. 255.255.255.0</a:t>
            </a:r>
          </a:p>
          <a:p>
            <a:pPr algn="just">
              <a:buNone/>
            </a:pPr>
            <a:r>
              <a:rPr lang="es-ES" dirty="0" smtClean="0"/>
              <a:t>C. 255.255.255.28</a:t>
            </a:r>
          </a:p>
          <a:p>
            <a:pPr algn="just">
              <a:buNone/>
            </a:pPr>
            <a:r>
              <a:rPr lang="es-ES" dirty="0" smtClean="0"/>
              <a:t>D. 255.255.255.248</a:t>
            </a:r>
          </a:p>
          <a:p>
            <a:pPr algn="just">
              <a:buNone/>
            </a:pPr>
            <a:r>
              <a:rPr lang="es-ES" dirty="0" smtClean="0"/>
              <a:t>E. 255.255.255.252</a:t>
            </a:r>
            <a:endParaRPr lang="es-ES" dirty="0"/>
          </a:p>
        </p:txBody>
      </p:sp>
    </p:spTree>
    <p:extLst>
      <p:ext uri="{BB962C8B-B14F-4D97-AF65-F5344CB8AC3E}">
        <p14:creationId xmlns:p14="http://schemas.microsoft.com/office/powerpoint/2010/main" val="25548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52596" y="1000109"/>
            <a:ext cx="8358246" cy="4472005"/>
          </a:xfrm>
        </p:spPr>
        <p:txBody>
          <a:bodyPr/>
          <a:lstStyle/>
          <a:p>
            <a:pPr>
              <a:buNone/>
            </a:pPr>
            <a:r>
              <a:rPr lang="es-ES" dirty="0" smtClean="0"/>
              <a:t>5. Dada la dirección IP 195.106.14.0/24,</a:t>
            </a:r>
          </a:p>
          <a:p>
            <a:pPr>
              <a:buNone/>
            </a:pPr>
            <a:r>
              <a:rPr lang="es-ES" dirty="0" smtClean="0"/>
              <a:t>¿cuál es el número total de redes y el número total de nodos por red que se obtiene?</a:t>
            </a:r>
          </a:p>
          <a:p>
            <a:pPr>
              <a:buNone/>
            </a:pPr>
            <a:endParaRPr lang="es-ES" dirty="0" smtClean="0"/>
          </a:p>
          <a:p>
            <a:pPr>
              <a:buNone/>
            </a:pPr>
            <a:r>
              <a:rPr lang="es-ES" dirty="0" smtClean="0"/>
              <a:t>A. 1 red con 254 nodos.</a:t>
            </a:r>
          </a:p>
          <a:p>
            <a:pPr>
              <a:buNone/>
            </a:pPr>
            <a:r>
              <a:rPr lang="es-ES" dirty="0" smtClean="0"/>
              <a:t>B. 2 redes con 128 nodos.</a:t>
            </a:r>
          </a:p>
          <a:p>
            <a:pPr>
              <a:buNone/>
            </a:pPr>
            <a:r>
              <a:rPr lang="es-ES" dirty="0" smtClean="0"/>
              <a:t>C. 4 redes con 64 nodos.</a:t>
            </a:r>
          </a:p>
          <a:p>
            <a:pPr>
              <a:buNone/>
            </a:pPr>
            <a:r>
              <a:rPr lang="es-ES" dirty="0" smtClean="0"/>
              <a:t>D. 6 redes con 30 nodos.</a:t>
            </a:r>
            <a:endParaRPr lang="es-ES" dirty="0"/>
          </a:p>
        </p:txBody>
      </p:sp>
    </p:spTree>
    <p:extLst>
      <p:ext uri="{BB962C8B-B14F-4D97-AF65-F5344CB8AC3E}">
        <p14:creationId xmlns:p14="http://schemas.microsoft.com/office/powerpoint/2010/main" val="973403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881158" y="1214423"/>
            <a:ext cx="8429684" cy="4257691"/>
          </a:xfrm>
        </p:spPr>
        <p:txBody>
          <a:bodyPr/>
          <a:lstStyle/>
          <a:p>
            <a:pPr>
              <a:buNone/>
            </a:pPr>
            <a:r>
              <a:rPr lang="es-ES" dirty="0" smtClean="0"/>
              <a:t>6. Utilizando una dirección de red clase C, Ud. necesita 5 subredes con un máximo de 17 nodos en cada una de esas subredes. ¿Qué máscara de subred deberá utilizar?</a:t>
            </a:r>
          </a:p>
          <a:p>
            <a:pPr>
              <a:buNone/>
            </a:pPr>
            <a:endParaRPr lang="es-ES" dirty="0" smtClean="0"/>
          </a:p>
          <a:p>
            <a:pPr>
              <a:buNone/>
            </a:pPr>
            <a:r>
              <a:rPr lang="es-ES" dirty="0" smtClean="0"/>
              <a:t>A. 255.255.255.192</a:t>
            </a:r>
          </a:p>
          <a:p>
            <a:pPr>
              <a:buNone/>
            </a:pPr>
            <a:r>
              <a:rPr lang="es-ES" dirty="0" smtClean="0"/>
              <a:t>B. 255.255.255.224</a:t>
            </a:r>
          </a:p>
          <a:p>
            <a:pPr>
              <a:buNone/>
            </a:pPr>
            <a:r>
              <a:rPr lang="es-ES" dirty="0" smtClean="0"/>
              <a:t>C. 255.255.255.240</a:t>
            </a:r>
          </a:p>
          <a:p>
            <a:pPr>
              <a:buNone/>
            </a:pPr>
            <a:r>
              <a:rPr lang="es-ES" dirty="0" smtClean="0"/>
              <a:t>D. 255.255.255.248</a:t>
            </a:r>
            <a:endParaRPr lang="es-ES" dirty="0"/>
          </a:p>
        </p:txBody>
      </p:sp>
    </p:spTree>
    <p:extLst>
      <p:ext uri="{BB962C8B-B14F-4D97-AF65-F5344CB8AC3E}">
        <p14:creationId xmlns:p14="http://schemas.microsoft.com/office/powerpoint/2010/main" val="2124684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881159" y="1071547"/>
            <a:ext cx="8239155" cy="4400567"/>
          </a:xfrm>
        </p:spPr>
        <p:txBody>
          <a:bodyPr/>
          <a:lstStyle/>
          <a:p>
            <a:pPr>
              <a:buNone/>
            </a:pPr>
            <a:r>
              <a:rPr lang="es-ES" dirty="0" smtClean="0"/>
              <a:t>7. Utilizando la dirección 192.64.10.0/28, ¿cuántas subredes y cuántos nodos por subred están disponibles?</a:t>
            </a:r>
          </a:p>
          <a:p>
            <a:pPr>
              <a:buNone/>
            </a:pPr>
            <a:endParaRPr lang="es-ES" dirty="0" smtClean="0"/>
          </a:p>
          <a:p>
            <a:pPr>
              <a:buNone/>
            </a:pPr>
            <a:r>
              <a:rPr lang="es-ES" dirty="0" smtClean="0"/>
              <a:t>A. 62 subredes y 2 nodos</a:t>
            </a:r>
          </a:p>
          <a:p>
            <a:pPr>
              <a:buNone/>
            </a:pPr>
            <a:r>
              <a:rPr lang="es-ES" dirty="0" smtClean="0"/>
              <a:t>B. 6 subredes y 30 nodos</a:t>
            </a:r>
          </a:p>
          <a:p>
            <a:pPr>
              <a:buNone/>
            </a:pPr>
            <a:r>
              <a:rPr lang="es-ES" dirty="0" smtClean="0"/>
              <a:t>C. 8 subredes y 32 nodos</a:t>
            </a:r>
          </a:p>
          <a:p>
            <a:pPr>
              <a:buNone/>
            </a:pPr>
            <a:r>
              <a:rPr lang="es-ES" dirty="0" smtClean="0"/>
              <a:t>D. 16 subredes y 14 nodos</a:t>
            </a:r>
          </a:p>
          <a:p>
            <a:pPr>
              <a:buNone/>
            </a:pPr>
            <a:r>
              <a:rPr lang="es-ES" dirty="0" smtClean="0"/>
              <a:t>F. 14 subredes y 14 nodos</a:t>
            </a:r>
            <a:endParaRPr lang="es-ES" dirty="0"/>
          </a:p>
        </p:txBody>
      </p:sp>
    </p:spTree>
    <p:extLst>
      <p:ext uri="{BB962C8B-B14F-4D97-AF65-F5344CB8AC3E}">
        <p14:creationId xmlns:p14="http://schemas.microsoft.com/office/powerpoint/2010/main" val="1891400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095473" y="1000109"/>
            <a:ext cx="7940675" cy="3571875"/>
          </a:xfrm>
        </p:spPr>
        <p:txBody>
          <a:bodyPr>
            <a:normAutofit fontScale="92500" lnSpcReduction="20000"/>
          </a:bodyPr>
          <a:lstStyle/>
          <a:p>
            <a:pPr algn="just">
              <a:buNone/>
            </a:pPr>
            <a:r>
              <a:rPr lang="es-ES" dirty="0" smtClean="0"/>
              <a:t>8. Asumiendo que nuestra red está utilizando una versión antigua de UNIX, ¿cuál es el número máximo de subredes que pueden ser asignadas a la red cuando utiliza la dirección 131.107.0.0 con una máscara de subred de 255.255.240.0?</a:t>
            </a:r>
          </a:p>
          <a:p>
            <a:pPr algn="just">
              <a:buNone/>
            </a:pPr>
            <a:endParaRPr lang="es-ES" dirty="0" smtClean="0"/>
          </a:p>
          <a:p>
            <a:pPr algn="just">
              <a:buNone/>
            </a:pPr>
            <a:r>
              <a:rPr lang="es-ES" dirty="0" smtClean="0"/>
              <a:t>A. 16</a:t>
            </a:r>
          </a:p>
          <a:p>
            <a:pPr algn="just">
              <a:buNone/>
            </a:pPr>
            <a:r>
              <a:rPr lang="es-ES" dirty="0" smtClean="0"/>
              <a:t>B. 32</a:t>
            </a:r>
          </a:p>
          <a:p>
            <a:pPr algn="just">
              <a:buNone/>
            </a:pPr>
            <a:r>
              <a:rPr lang="es-ES" dirty="0" smtClean="0"/>
              <a:t>C. 30</a:t>
            </a:r>
          </a:p>
          <a:p>
            <a:pPr algn="just">
              <a:buNone/>
            </a:pPr>
            <a:r>
              <a:rPr lang="es-ES" dirty="0" smtClean="0"/>
              <a:t>D. 14</a:t>
            </a:r>
            <a:endParaRPr lang="es-ES" dirty="0"/>
          </a:p>
        </p:txBody>
      </p:sp>
    </p:spTree>
    <p:extLst>
      <p:ext uri="{BB962C8B-B14F-4D97-AF65-F5344CB8AC3E}">
        <p14:creationId xmlns:p14="http://schemas.microsoft.com/office/powerpoint/2010/main" val="2859333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err="1" smtClean="0"/>
              <a:t>Ejercicios</a:t>
            </a:r>
            <a:r>
              <a:rPr lang="en-US" dirty="0" smtClean="0"/>
              <a:t> de </a:t>
            </a:r>
            <a:r>
              <a:rPr lang="en-US" dirty="0" err="1" smtClean="0"/>
              <a:t>subnetting</a:t>
            </a:r>
            <a:endParaRPr lang="en-US" dirty="0" smtClean="0"/>
          </a:p>
        </p:txBody>
      </p:sp>
      <p:sp>
        <p:nvSpPr>
          <p:cNvPr id="26627" name="Rectangle 3"/>
          <p:cNvSpPr>
            <a:spLocks noGrp="1" noChangeArrowheads="1"/>
          </p:cNvSpPr>
          <p:nvPr>
            <p:ph type="body" idx="1"/>
          </p:nvPr>
        </p:nvSpPr>
        <p:spPr/>
        <p:txBody>
          <a:bodyPr/>
          <a:lstStyle/>
          <a:p>
            <a:pPr eaLnBrk="1" hangingPunct="1"/>
            <a:r>
              <a:rPr lang="en-US" dirty="0" smtClean="0"/>
              <a:t>Se </a:t>
            </a:r>
            <a:r>
              <a:rPr lang="en-US" dirty="0" err="1" smtClean="0"/>
              <a:t>tiene</a:t>
            </a:r>
            <a:r>
              <a:rPr lang="en-US" dirty="0" smtClean="0"/>
              <a:t> </a:t>
            </a:r>
            <a:r>
              <a:rPr lang="en-US" dirty="0" err="1" smtClean="0"/>
              <a:t>una</a:t>
            </a:r>
            <a:r>
              <a:rPr lang="en-US" dirty="0" smtClean="0"/>
              <a:t> red 202.12.45.0</a:t>
            </a:r>
          </a:p>
          <a:p>
            <a:pPr eaLnBrk="1" hangingPunct="1"/>
            <a:r>
              <a:rPr lang="en-US" dirty="0" smtClean="0"/>
              <a:t>Se </a:t>
            </a:r>
            <a:r>
              <a:rPr lang="en-US" dirty="0" err="1" smtClean="0"/>
              <a:t>requieren</a:t>
            </a:r>
            <a:r>
              <a:rPr lang="en-US" dirty="0" smtClean="0"/>
              <a:t> 70 hosts </a:t>
            </a:r>
            <a:r>
              <a:rPr lang="en-US" dirty="0" err="1" smtClean="0"/>
              <a:t>por</a:t>
            </a:r>
            <a:r>
              <a:rPr lang="en-US" dirty="0" smtClean="0"/>
              <a:t> subnet</a:t>
            </a:r>
          </a:p>
          <a:p>
            <a:pPr eaLnBrk="1" hangingPunct="1"/>
            <a:r>
              <a:rPr lang="en-US" dirty="0" smtClean="0"/>
              <a:t>¿</a:t>
            </a:r>
            <a:r>
              <a:rPr lang="en-US" dirty="0" err="1" smtClean="0"/>
              <a:t>Cuántos</a:t>
            </a:r>
            <a:r>
              <a:rPr lang="en-US" dirty="0" smtClean="0"/>
              <a:t> bits se </a:t>
            </a:r>
            <a:r>
              <a:rPr lang="en-US" dirty="0" err="1" smtClean="0"/>
              <a:t>piden</a:t>
            </a:r>
            <a:r>
              <a:rPr lang="en-US" dirty="0" smtClean="0"/>
              <a:t> </a:t>
            </a:r>
            <a:r>
              <a:rPr lang="en-US" dirty="0" err="1" smtClean="0"/>
              <a:t>prestados</a:t>
            </a:r>
            <a:r>
              <a:rPr lang="en-US" dirty="0" smtClean="0"/>
              <a:t>?</a:t>
            </a:r>
          </a:p>
          <a:p>
            <a:pPr eaLnBrk="1" hangingPunct="1"/>
            <a:r>
              <a:rPr lang="en-US" dirty="0" smtClean="0"/>
              <a:t>¿</a:t>
            </a:r>
            <a:r>
              <a:rPr lang="en-US" dirty="0" err="1" smtClean="0"/>
              <a:t>Cuál</a:t>
            </a:r>
            <a:r>
              <a:rPr lang="en-US" dirty="0" smtClean="0"/>
              <a:t> </a:t>
            </a:r>
            <a:r>
              <a:rPr lang="en-US" dirty="0" err="1" smtClean="0"/>
              <a:t>es</a:t>
            </a:r>
            <a:r>
              <a:rPr lang="en-US" dirty="0" smtClean="0"/>
              <a:t> la </a:t>
            </a:r>
            <a:r>
              <a:rPr lang="en-US" dirty="0" err="1" smtClean="0"/>
              <a:t>máscara</a:t>
            </a:r>
            <a:r>
              <a:rPr lang="en-US" dirty="0" smtClean="0"/>
              <a:t> de </a:t>
            </a:r>
            <a:r>
              <a:rPr lang="en-US" dirty="0" err="1" smtClean="0"/>
              <a:t>subred</a:t>
            </a:r>
            <a:r>
              <a:rPr lang="en-US" dirty="0" smtClean="0"/>
              <a:t>?</a:t>
            </a:r>
          </a:p>
          <a:p>
            <a:pPr eaLnBrk="1" hangingPunct="1"/>
            <a:r>
              <a:rPr lang="en-US" dirty="0" smtClean="0"/>
              <a:t>Dar los </a:t>
            </a:r>
            <a:r>
              <a:rPr lang="en-US" dirty="0" err="1" smtClean="0"/>
              <a:t>rangos</a:t>
            </a:r>
            <a:r>
              <a:rPr lang="en-US" dirty="0" smtClean="0"/>
              <a:t> de </a:t>
            </a:r>
            <a:r>
              <a:rPr lang="en-US" dirty="0" err="1" smtClean="0"/>
              <a:t>direcciones</a:t>
            </a:r>
            <a:r>
              <a:rPr lang="en-US" dirty="0" smtClean="0"/>
              <a:t> IP </a:t>
            </a:r>
            <a:r>
              <a:rPr lang="en-US" dirty="0" err="1" smtClean="0"/>
              <a:t>para</a:t>
            </a:r>
            <a:r>
              <a:rPr lang="en-US" dirty="0" smtClean="0"/>
              <a:t> </a:t>
            </a:r>
            <a:r>
              <a:rPr lang="en-US" dirty="0" err="1" smtClean="0"/>
              <a:t>cada</a:t>
            </a:r>
            <a:r>
              <a:rPr lang="en-US" dirty="0" smtClean="0"/>
              <a:t> </a:t>
            </a:r>
            <a:r>
              <a:rPr lang="en-US" dirty="0" err="1" smtClean="0"/>
              <a:t>subred</a:t>
            </a:r>
            <a:endParaRPr lang="en-US" dirty="0" smtClean="0">
              <a:latin typeface="Verdana" pitchFamily="34" charset="0"/>
            </a:endParaRPr>
          </a:p>
        </p:txBody>
      </p:sp>
    </p:spTree>
    <p:extLst>
      <p:ext uri="{BB962C8B-B14F-4D97-AF65-F5344CB8AC3E}">
        <p14:creationId xmlns:p14="http://schemas.microsoft.com/office/powerpoint/2010/main" val="3614719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err="1" smtClean="0"/>
              <a:t>Ejercicio</a:t>
            </a:r>
            <a:r>
              <a:rPr lang="en-US" dirty="0" smtClean="0"/>
              <a:t> 2</a:t>
            </a:r>
          </a:p>
        </p:txBody>
      </p:sp>
      <p:sp>
        <p:nvSpPr>
          <p:cNvPr id="27651" name="Rectangle 3"/>
          <p:cNvSpPr>
            <a:spLocks noGrp="1" noChangeArrowheads="1"/>
          </p:cNvSpPr>
          <p:nvPr>
            <p:ph type="body" idx="1"/>
          </p:nvPr>
        </p:nvSpPr>
        <p:spPr/>
        <p:txBody>
          <a:bodyPr/>
          <a:lstStyle/>
          <a:p>
            <a:pPr eaLnBrk="1" hangingPunct="1"/>
            <a:r>
              <a:rPr lang="en-US" dirty="0"/>
              <a:t>Se </a:t>
            </a:r>
            <a:r>
              <a:rPr lang="en-US" dirty="0" err="1"/>
              <a:t>tiene</a:t>
            </a:r>
            <a:r>
              <a:rPr lang="en-US" dirty="0"/>
              <a:t> </a:t>
            </a:r>
            <a:r>
              <a:rPr lang="en-US" dirty="0" err="1"/>
              <a:t>una</a:t>
            </a:r>
            <a:r>
              <a:rPr lang="en-US" dirty="0"/>
              <a:t> red 202.12.45.0</a:t>
            </a:r>
          </a:p>
          <a:p>
            <a:pPr eaLnBrk="1" hangingPunct="1"/>
            <a:r>
              <a:rPr lang="en-US" dirty="0"/>
              <a:t>Se </a:t>
            </a:r>
            <a:r>
              <a:rPr lang="en-US" dirty="0" err="1"/>
              <a:t>requieren</a:t>
            </a:r>
            <a:r>
              <a:rPr lang="en-US" dirty="0"/>
              <a:t> 15 subnets</a:t>
            </a:r>
          </a:p>
          <a:p>
            <a:pPr eaLnBrk="1" hangingPunct="1"/>
            <a:r>
              <a:rPr lang="en-US" dirty="0"/>
              <a:t>¿</a:t>
            </a:r>
            <a:r>
              <a:rPr lang="en-US" dirty="0" err="1"/>
              <a:t>Cuántos</a:t>
            </a:r>
            <a:r>
              <a:rPr lang="en-US" dirty="0"/>
              <a:t> bits se </a:t>
            </a:r>
            <a:r>
              <a:rPr lang="en-US" dirty="0" err="1"/>
              <a:t>piden</a:t>
            </a:r>
            <a:r>
              <a:rPr lang="en-US" dirty="0"/>
              <a:t> </a:t>
            </a:r>
            <a:r>
              <a:rPr lang="en-US" dirty="0" err="1"/>
              <a:t>prestados</a:t>
            </a:r>
            <a:r>
              <a:rPr lang="en-US" dirty="0"/>
              <a:t>?</a:t>
            </a:r>
          </a:p>
          <a:p>
            <a:pPr eaLnBrk="1" hangingPunct="1"/>
            <a:r>
              <a:rPr lang="en-US" dirty="0"/>
              <a:t>¿</a:t>
            </a:r>
            <a:r>
              <a:rPr lang="en-US" dirty="0" err="1"/>
              <a:t>Cuál</a:t>
            </a:r>
            <a:r>
              <a:rPr lang="en-US" dirty="0"/>
              <a:t> </a:t>
            </a:r>
            <a:r>
              <a:rPr lang="en-US" dirty="0" err="1"/>
              <a:t>es</a:t>
            </a:r>
            <a:r>
              <a:rPr lang="en-US" dirty="0"/>
              <a:t> la </a:t>
            </a:r>
            <a:r>
              <a:rPr lang="en-US" dirty="0" err="1"/>
              <a:t>máscara</a:t>
            </a:r>
            <a:r>
              <a:rPr lang="en-US" dirty="0"/>
              <a:t> de </a:t>
            </a:r>
            <a:r>
              <a:rPr lang="en-US" dirty="0" err="1"/>
              <a:t>subred</a:t>
            </a:r>
            <a:r>
              <a:rPr lang="en-US" dirty="0"/>
              <a:t>?</a:t>
            </a:r>
          </a:p>
          <a:p>
            <a:pPr eaLnBrk="1" hangingPunct="1"/>
            <a:r>
              <a:rPr lang="en-US" dirty="0"/>
              <a:t>Dar los </a:t>
            </a:r>
            <a:r>
              <a:rPr lang="en-US" dirty="0" err="1"/>
              <a:t>rangos</a:t>
            </a:r>
            <a:r>
              <a:rPr lang="en-US" dirty="0"/>
              <a:t> de </a:t>
            </a:r>
            <a:r>
              <a:rPr lang="en-US" dirty="0" err="1"/>
              <a:t>direcciones</a:t>
            </a:r>
            <a:r>
              <a:rPr lang="en-US" dirty="0"/>
              <a:t> IP </a:t>
            </a:r>
            <a:r>
              <a:rPr lang="en-US" dirty="0" err="1"/>
              <a:t>para</a:t>
            </a:r>
            <a:r>
              <a:rPr lang="en-US" dirty="0"/>
              <a:t> </a:t>
            </a:r>
            <a:r>
              <a:rPr lang="en-US" dirty="0" err="1"/>
              <a:t>las</a:t>
            </a:r>
            <a:r>
              <a:rPr lang="en-US" dirty="0"/>
              <a:t> </a:t>
            </a:r>
            <a:r>
              <a:rPr lang="en-US" dirty="0" err="1"/>
              <a:t>primeras</a:t>
            </a:r>
            <a:r>
              <a:rPr lang="en-US" dirty="0"/>
              <a:t> 3 </a:t>
            </a:r>
            <a:r>
              <a:rPr lang="en-US" dirty="0" err="1"/>
              <a:t>subredes</a:t>
            </a:r>
            <a:endParaRPr lang="en-US" dirty="0"/>
          </a:p>
          <a:p>
            <a:pPr eaLnBrk="1" hangingPunct="1"/>
            <a:r>
              <a:rPr lang="en-US" dirty="0"/>
              <a:t>¿</a:t>
            </a:r>
            <a:r>
              <a:rPr lang="en-US" dirty="0" err="1"/>
              <a:t>Cuál</a:t>
            </a:r>
            <a:r>
              <a:rPr lang="en-US" dirty="0"/>
              <a:t> </a:t>
            </a:r>
            <a:r>
              <a:rPr lang="en-US" dirty="0" err="1"/>
              <a:t>es</a:t>
            </a:r>
            <a:r>
              <a:rPr lang="en-US" dirty="0"/>
              <a:t> la </a:t>
            </a:r>
            <a:r>
              <a:rPr lang="en-US" dirty="0" err="1"/>
              <a:t>dirección</a:t>
            </a:r>
            <a:r>
              <a:rPr lang="en-US" dirty="0"/>
              <a:t> de broadcast de la </a:t>
            </a:r>
            <a:r>
              <a:rPr lang="en-US" dirty="0" err="1"/>
              <a:t>subred</a:t>
            </a:r>
            <a:r>
              <a:rPr lang="en-US" dirty="0"/>
              <a:t> 12?</a:t>
            </a:r>
          </a:p>
          <a:p>
            <a:pPr eaLnBrk="1" hangingPunct="1"/>
            <a:r>
              <a:rPr lang="en-US" dirty="0"/>
              <a:t>¿</a:t>
            </a:r>
            <a:r>
              <a:rPr lang="en-US" dirty="0" err="1"/>
              <a:t>Cuál</a:t>
            </a:r>
            <a:r>
              <a:rPr lang="en-US" dirty="0"/>
              <a:t> </a:t>
            </a:r>
            <a:r>
              <a:rPr lang="en-US" dirty="0" err="1"/>
              <a:t>es</a:t>
            </a:r>
            <a:r>
              <a:rPr lang="en-US" dirty="0"/>
              <a:t> la </a:t>
            </a:r>
            <a:r>
              <a:rPr lang="en-US" dirty="0" err="1"/>
              <a:t>dirección</a:t>
            </a:r>
            <a:r>
              <a:rPr lang="en-US" dirty="0"/>
              <a:t> de red de la </a:t>
            </a:r>
            <a:r>
              <a:rPr lang="en-US" dirty="0" err="1"/>
              <a:t>subred</a:t>
            </a:r>
            <a:r>
              <a:rPr lang="en-US" dirty="0"/>
              <a:t> 5?</a:t>
            </a:r>
          </a:p>
        </p:txBody>
      </p:sp>
    </p:spTree>
    <p:extLst>
      <p:ext uri="{BB962C8B-B14F-4D97-AF65-F5344CB8AC3E}">
        <p14:creationId xmlns:p14="http://schemas.microsoft.com/office/powerpoint/2010/main" val="1284652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err="1" smtClean="0"/>
              <a:t>Ejercicio</a:t>
            </a:r>
            <a:r>
              <a:rPr lang="en-US" dirty="0" smtClean="0"/>
              <a:t> 3</a:t>
            </a:r>
          </a:p>
        </p:txBody>
      </p:sp>
      <p:sp>
        <p:nvSpPr>
          <p:cNvPr id="28675" name="Rectangle 3"/>
          <p:cNvSpPr>
            <a:spLocks noGrp="1" noChangeArrowheads="1"/>
          </p:cNvSpPr>
          <p:nvPr>
            <p:ph type="body" idx="1"/>
          </p:nvPr>
        </p:nvSpPr>
        <p:spPr/>
        <p:txBody>
          <a:bodyPr>
            <a:normAutofit fontScale="92500" lnSpcReduction="20000"/>
          </a:bodyPr>
          <a:lstStyle/>
          <a:p>
            <a:pPr eaLnBrk="1" hangingPunct="1">
              <a:lnSpc>
                <a:spcPct val="80000"/>
              </a:lnSpc>
            </a:pPr>
            <a:r>
              <a:rPr lang="en-US" dirty="0"/>
              <a:t>Se </a:t>
            </a:r>
            <a:r>
              <a:rPr lang="en-US" dirty="0" err="1"/>
              <a:t>tiene</a:t>
            </a:r>
            <a:r>
              <a:rPr lang="en-US" dirty="0"/>
              <a:t> </a:t>
            </a:r>
            <a:r>
              <a:rPr lang="en-US" dirty="0" err="1"/>
              <a:t>una</a:t>
            </a:r>
            <a:r>
              <a:rPr lang="en-US" dirty="0"/>
              <a:t> red 137.100.0.0</a:t>
            </a:r>
          </a:p>
          <a:p>
            <a:pPr eaLnBrk="1" hangingPunct="1">
              <a:lnSpc>
                <a:spcPct val="80000"/>
              </a:lnSpc>
            </a:pPr>
            <a:r>
              <a:rPr lang="en-US" dirty="0"/>
              <a:t>Se </a:t>
            </a:r>
            <a:r>
              <a:rPr lang="en-US" dirty="0" err="1"/>
              <a:t>requieren</a:t>
            </a:r>
            <a:r>
              <a:rPr lang="en-US" dirty="0"/>
              <a:t> 127 hosts </a:t>
            </a:r>
            <a:r>
              <a:rPr lang="en-US" dirty="0" err="1"/>
              <a:t>por</a:t>
            </a:r>
            <a:r>
              <a:rPr lang="en-US" dirty="0"/>
              <a:t> subnet</a:t>
            </a:r>
          </a:p>
          <a:p>
            <a:pPr eaLnBrk="1" hangingPunct="1">
              <a:lnSpc>
                <a:spcPct val="80000"/>
              </a:lnSpc>
            </a:pPr>
            <a:r>
              <a:rPr lang="en-US" dirty="0"/>
              <a:t>¿</a:t>
            </a:r>
            <a:r>
              <a:rPr lang="en-US" dirty="0" err="1"/>
              <a:t>Cuántos</a:t>
            </a:r>
            <a:r>
              <a:rPr lang="en-US" dirty="0"/>
              <a:t> bits se </a:t>
            </a:r>
            <a:r>
              <a:rPr lang="en-US" dirty="0" err="1"/>
              <a:t>piden</a:t>
            </a:r>
            <a:r>
              <a:rPr lang="en-US" dirty="0"/>
              <a:t> </a:t>
            </a:r>
            <a:r>
              <a:rPr lang="en-US" dirty="0" err="1"/>
              <a:t>prestados</a:t>
            </a:r>
            <a:r>
              <a:rPr lang="en-US" dirty="0"/>
              <a:t>?</a:t>
            </a:r>
          </a:p>
          <a:p>
            <a:pPr eaLnBrk="1" hangingPunct="1">
              <a:lnSpc>
                <a:spcPct val="80000"/>
              </a:lnSpc>
            </a:pPr>
            <a:r>
              <a:rPr lang="en-US" dirty="0"/>
              <a:t>¿</a:t>
            </a:r>
            <a:r>
              <a:rPr lang="en-US" dirty="0" err="1"/>
              <a:t>Cuál</a:t>
            </a:r>
            <a:r>
              <a:rPr lang="en-US" dirty="0"/>
              <a:t> </a:t>
            </a:r>
            <a:r>
              <a:rPr lang="en-US" dirty="0" err="1"/>
              <a:t>es</a:t>
            </a:r>
            <a:r>
              <a:rPr lang="en-US" dirty="0"/>
              <a:t> la </a:t>
            </a:r>
            <a:r>
              <a:rPr lang="en-US" dirty="0" err="1"/>
              <a:t>máscara</a:t>
            </a:r>
            <a:r>
              <a:rPr lang="en-US" dirty="0"/>
              <a:t> de </a:t>
            </a:r>
            <a:r>
              <a:rPr lang="en-US" dirty="0" err="1"/>
              <a:t>subred</a:t>
            </a:r>
            <a:r>
              <a:rPr lang="en-US" dirty="0"/>
              <a:t>?</a:t>
            </a:r>
          </a:p>
          <a:p>
            <a:pPr eaLnBrk="1" hangingPunct="1">
              <a:lnSpc>
                <a:spcPct val="80000"/>
              </a:lnSpc>
            </a:pPr>
            <a:r>
              <a:rPr lang="en-US" dirty="0"/>
              <a:t>Dar los </a:t>
            </a:r>
            <a:r>
              <a:rPr lang="en-US" dirty="0" err="1"/>
              <a:t>rangos</a:t>
            </a:r>
            <a:r>
              <a:rPr lang="en-US" dirty="0"/>
              <a:t> de </a:t>
            </a:r>
            <a:r>
              <a:rPr lang="en-US" dirty="0" err="1"/>
              <a:t>direcciones</a:t>
            </a:r>
            <a:r>
              <a:rPr lang="en-US" dirty="0"/>
              <a:t> IP </a:t>
            </a:r>
            <a:r>
              <a:rPr lang="en-US" dirty="0" err="1"/>
              <a:t>para</a:t>
            </a:r>
            <a:r>
              <a:rPr lang="en-US" dirty="0"/>
              <a:t> </a:t>
            </a:r>
            <a:r>
              <a:rPr lang="en-US" dirty="0" err="1"/>
              <a:t>las</a:t>
            </a:r>
            <a:r>
              <a:rPr lang="en-US" dirty="0"/>
              <a:t> </a:t>
            </a:r>
            <a:r>
              <a:rPr lang="en-US" dirty="0" err="1"/>
              <a:t>primeras</a:t>
            </a:r>
            <a:r>
              <a:rPr lang="en-US" dirty="0"/>
              <a:t> 3 </a:t>
            </a:r>
            <a:r>
              <a:rPr lang="en-US" dirty="0" err="1"/>
              <a:t>subredes</a:t>
            </a:r>
            <a:endParaRPr lang="en-US" dirty="0"/>
          </a:p>
          <a:p>
            <a:pPr eaLnBrk="1" hangingPunct="1">
              <a:lnSpc>
                <a:spcPct val="80000"/>
              </a:lnSpc>
            </a:pPr>
            <a:r>
              <a:rPr lang="en-US" dirty="0"/>
              <a:t>¿</a:t>
            </a:r>
            <a:r>
              <a:rPr lang="en-US" dirty="0" err="1"/>
              <a:t>Cuál</a:t>
            </a:r>
            <a:r>
              <a:rPr lang="en-US" dirty="0"/>
              <a:t> </a:t>
            </a:r>
            <a:r>
              <a:rPr lang="en-US" dirty="0" err="1"/>
              <a:t>es</a:t>
            </a:r>
            <a:r>
              <a:rPr lang="en-US" dirty="0"/>
              <a:t> la </a:t>
            </a:r>
            <a:r>
              <a:rPr lang="en-US" dirty="0" err="1"/>
              <a:t>dirección</a:t>
            </a:r>
            <a:r>
              <a:rPr lang="en-US" dirty="0"/>
              <a:t> de broadcast de la </a:t>
            </a:r>
            <a:r>
              <a:rPr lang="en-US" dirty="0" err="1"/>
              <a:t>subred</a:t>
            </a:r>
            <a:r>
              <a:rPr lang="en-US" dirty="0"/>
              <a:t> 13?</a:t>
            </a:r>
          </a:p>
          <a:p>
            <a:pPr eaLnBrk="1" hangingPunct="1">
              <a:lnSpc>
                <a:spcPct val="80000"/>
              </a:lnSpc>
            </a:pPr>
            <a:r>
              <a:rPr lang="en-US" dirty="0"/>
              <a:t>¿</a:t>
            </a:r>
            <a:r>
              <a:rPr lang="en-US" dirty="0" err="1"/>
              <a:t>Cuál</a:t>
            </a:r>
            <a:r>
              <a:rPr lang="en-US" dirty="0"/>
              <a:t> </a:t>
            </a:r>
            <a:r>
              <a:rPr lang="en-US" dirty="0" err="1"/>
              <a:t>es</a:t>
            </a:r>
            <a:r>
              <a:rPr lang="en-US" dirty="0"/>
              <a:t> la </a:t>
            </a:r>
            <a:r>
              <a:rPr lang="en-US" dirty="0" err="1"/>
              <a:t>dirección</a:t>
            </a:r>
            <a:r>
              <a:rPr lang="en-US" dirty="0"/>
              <a:t> de red de la </a:t>
            </a:r>
            <a:r>
              <a:rPr lang="en-US" dirty="0" err="1"/>
              <a:t>subred</a:t>
            </a:r>
            <a:r>
              <a:rPr lang="en-US" dirty="0"/>
              <a:t> 8?</a:t>
            </a:r>
          </a:p>
          <a:p>
            <a:pPr>
              <a:lnSpc>
                <a:spcPct val="80000"/>
              </a:lnSpc>
            </a:pPr>
            <a:r>
              <a:rPr lang="en-US" dirty="0"/>
              <a:t>¿</a:t>
            </a:r>
            <a:r>
              <a:rPr lang="en-US" dirty="0" err="1"/>
              <a:t>Cuál</a:t>
            </a:r>
            <a:r>
              <a:rPr lang="en-US" dirty="0"/>
              <a:t> </a:t>
            </a:r>
            <a:r>
              <a:rPr lang="en-US" dirty="0" err="1"/>
              <a:t>es</a:t>
            </a:r>
            <a:r>
              <a:rPr lang="en-US" dirty="0"/>
              <a:t> la </a:t>
            </a:r>
            <a:r>
              <a:rPr lang="en-US" dirty="0" err="1"/>
              <a:t>dirección</a:t>
            </a:r>
            <a:r>
              <a:rPr lang="en-US" dirty="0"/>
              <a:t> de broadcast de la </a:t>
            </a:r>
            <a:r>
              <a:rPr lang="en-US" dirty="0" err="1"/>
              <a:t>subred</a:t>
            </a:r>
            <a:r>
              <a:rPr lang="en-US" dirty="0"/>
              <a:t> 50?</a:t>
            </a:r>
          </a:p>
          <a:p>
            <a:pPr>
              <a:lnSpc>
                <a:spcPct val="80000"/>
              </a:lnSpc>
            </a:pPr>
            <a:r>
              <a:rPr lang="en-US" dirty="0"/>
              <a:t>¿</a:t>
            </a:r>
            <a:r>
              <a:rPr lang="en-US" dirty="0" err="1"/>
              <a:t>Cuál</a:t>
            </a:r>
            <a:r>
              <a:rPr lang="en-US" dirty="0"/>
              <a:t> </a:t>
            </a:r>
            <a:r>
              <a:rPr lang="en-US" dirty="0" err="1"/>
              <a:t>es</a:t>
            </a:r>
            <a:r>
              <a:rPr lang="en-US" dirty="0"/>
              <a:t> la </a:t>
            </a:r>
            <a:r>
              <a:rPr lang="en-US" dirty="0" err="1"/>
              <a:t>dirección</a:t>
            </a:r>
            <a:r>
              <a:rPr lang="en-US" dirty="0"/>
              <a:t> de red de la </a:t>
            </a:r>
            <a:r>
              <a:rPr lang="en-US" dirty="0" err="1"/>
              <a:t>subred</a:t>
            </a:r>
            <a:r>
              <a:rPr lang="en-US" dirty="0"/>
              <a:t> 100?</a:t>
            </a:r>
          </a:p>
          <a:p>
            <a:pPr>
              <a:lnSpc>
                <a:spcPct val="80000"/>
              </a:lnSpc>
            </a:pPr>
            <a:r>
              <a:rPr lang="en-US" dirty="0"/>
              <a:t>¿</a:t>
            </a:r>
            <a:r>
              <a:rPr lang="en-US" dirty="0" err="1"/>
              <a:t>Cuál</a:t>
            </a:r>
            <a:r>
              <a:rPr lang="en-US" dirty="0"/>
              <a:t> </a:t>
            </a:r>
            <a:r>
              <a:rPr lang="en-US" dirty="0" err="1"/>
              <a:t>es</a:t>
            </a:r>
            <a:r>
              <a:rPr lang="en-US" dirty="0"/>
              <a:t> la </a:t>
            </a:r>
            <a:r>
              <a:rPr lang="en-US" dirty="0" err="1"/>
              <a:t>dirección</a:t>
            </a:r>
            <a:r>
              <a:rPr lang="en-US" dirty="0"/>
              <a:t> de broadcast de la </a:t>
            </a:r>
            <a:r>
              <a:rPr lang="en-US" dirty="0" err="1"/>
              <a:t>subred</a:t>
            </a:r>
            <a:r>
              <a:rPr lang="en-US" dirty="0"/>
              <a:t> 150?</a:t>
            </a:r>
          </a:p>
          <a:p>
            <a:pPr>
              <a:lnSpc>
                <a:spcPct val="80000"/>
              </a:lnSpc>
            </a:pPr>
            <a:r>
              <a:rPr lang="en-US" dirty="0"/>
              <a:t>¿</a:t>
            </a:r>
            <a:r>
              <a:rPr lang="en-US" dirty="0" err="1"/>
              <a:t>Cuál</a:t>
            </a:r>
            <a:r>
              <a:rPr lang="en-US" dirty="0"/>
              <a:t> </a:t>
            </a:r>
            <a:r>
              <a:rPr lang="en-US" dirty="0" err="1"/>
              <a:t>es</a:t>
            </a:r>
            <a:r>
              <a:rPr lang="en-US" dirty="0"/>
              <a:t> la </a:t>
            </a:r>
            <a:r>
              <a:rPr lang="en-US" dirty="0" err="1"/>
              <a:t>dirección</a:t>
            </a:r>
            <a:r>
              <a:rPr lang="en-US" dirty="0"/>
              <a:t> de red de la </a:t>
            </a:r>
            <a:r>
              <a:rPr lang="en-US" dirty="0" err="1"/>
              <a:t>subred</a:t>
            </a:r>
            <a:r>
              <a:rPr lang="en-US" dirty="0"/>
              <a:t> 200?</a:t>
            </a:r>
          </a:p>
          <a:p>
            <a:pPr>
              <a:lnSpc>
                <a:spcPct val="80000"/>
              </a:lnSpc>
            </a:pPr>
            <a:endParaRPr lang="en-US" dirty="0"/>
          </a:p>
          <a:p>
            <a:pPr eaLnBrk="1" hangingPunct="1">
              <a:lnSpc>
                <a:spcPct val="80000"/>
              </a:lnSpc>
            </a:pPr>
            <a:endParaRPr lang="en-US" dirty="0"/>
          </a:p>
          <a:p>
            <a:pPr eaLnBrk="1" hangingPunct="1">
              <a:lnSpc>
                <a:spcPct val="80000"/>
              </a:lnSpc>
            </a:pPr>
            <a:endParaRPr lang="en-US" dirty="0" smtClean="0">
              <a:latin typeface="Verdana" pitchFamily="34" charset="0"/>
            </a:endParaRPr>
          </a:p>
        </p:txBody>
      </p:sp>
    </p:spTree>
    <p:extLst>
      <p:ext uri="{BB962C8B-B14F-4D97-AF65-F5344CB8AC3E}">
        <p14:creationId xmlns:p14="http://schemas.microsoft.com/office/powerpoint/2010/main" val="2774120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err="1" smtClean="0"/>
              <a:t>Ejercicio</a:t>
            </a:r>
            <a:r>
              <a:rPr lang="en-US" smtClean="0"/>
              <a:t> 4</a:t>
            </a:r>
            <a:endParaRPr lang="en-US" dirty="0" smtClean="0"/>
          </a:p>
        </p:txBody>
      </p:sp>
      <p:sp>
        <p:nvSpPr>
          <p:cNvPr id="29699" name="Rectangle 3"/>
          <p:cNvSpPr>
            <a:spLocks noGrp="1" noChangeArrowheads="1"/>
          </p:cNvSpPr>
          <p:nvPr>
            <p:ph type="body" idx="1"/>
          </p:nvPr>
        </p:nvSpPr>
        <p:spPr/>
        <p:txBody>
          <a:bodyPr>
            <a:normAutofit fontScale="92500" lnSpcReduction="10000"/>
          </a:bodyPr>
          <a:lstStyle/>
          <a:p>
            <a:pPr eaLnBrk="1" hangingPunct="1"/>
            <a:r>
              <a:rPr lang="en-US" sz="2400" dirty="0"/>
              <a:t>Se </a:t>
            </a:r>
            <a:r>
              <a:rPr lang="en-US" sz="2400" dirty="0" err="1"/>
              <a:t>tiene</a:t>
            </a:r>
            <a:r>
              <a:rPr lang="en-US" sz="2400" dirty="0"/>
              <a:t> </a:t>
            </a:r>
            <a:r>
              <a:rPr lang="en-US" sz="2400" dirty="0" err="1"/>
              <a:t>una</a:t>
            </a:r>
            <a:r>
              <a:rPr lang="en-US" sz="2400" dirty="0"/>
              <a:t> red 112.0.0.0</a:t>
            </a:r>
          </a:p>
          <a:p>
            <a:pPr eaLnBrk="1" hangingPunct="1"/>
            <a:r>
              <a:rPr lang="en-US" sz="2400" dirty="0"/>
              <a:t>Se </a:t>
            </a:r>
            <a:r>
              <a:rPr lang="en-US" sz="2400" dirty="0" err="1"/>
              <a:t>requieren</a:t>
            </a:r>
            <a:r>
              <a:rPr lang="en-US" sz="2400" dirty="0"/>
              <a:t> 760 hosts </a:t>
            </a:r>
            <a:r>
              <a:rPr lang="en-US" sz="2400" dirty="0" err="1"/>
              <a:t>por</a:t>
            </a:r>
            <a:r>
              <a:rPr lang="en-US" sz="2400" dirty="0"/>
              <a:t> subnet</a:t>
            </a:r>
          </a:p>
          <a:p>
            <a:pPr eaLnBrk="1" hangingPunct="1"/>
            <a:r>
              <a:rPr lang="en-US" sz="2400" dirty="0"/>
              <a:t>¿</a:t>
            </a:r>
            <a:r>
              <a:rPr lang="en-US" sz="2400" dirty="0" err="1"/>
              <a:t>Cuántos</a:t>
            </a:r>
            <a:r>
              <a:rPr lang="en-US" sz="2400" dirty="0"/>
              <a:t> bits se </a:t>
            </a:r>
            <a:r>
              <a:rPr lang="en-US" sz="2400" dirty="0" err="1"/>
              <a:t>piden</a:t>
            </a:r>
            <a:r>
              <a:rPr lang="en-US" sz="2400" dirty="0"/>
              <a:t> </a:t>
            </a:r>
            <a:r>
              <a:rPr lang="en-US" sz="2400" dirty="0" err="1"/>
              <a:t>prestados</a:t>
            </a:r>
            <a:r>
              <a:rPr lang="en-US" sz="2400" dirty="0"/>
              <a:t>?</a:t>
            </a:r>
          </a:p>
          <a:p>
            <a:pPr eaLnBrk="1" hangingPunct="1"/>
            <a:r>
              <a:rPr lang="en-US" sz="2400" dirty="0"/>
              <a:t>¿</a:t>
            </a:r>
            <a:r>
              <a:rPr lang="en-US" sz="2400" dirty="0" err="1"/>
              <a:t>Cuál</a:t>
            </a:r>
            <a:r>
              <a:rPr lang="en-US" sz="2400" dirty="0"/>
              <a:t> </a:t>
            </a:r>
            <a:r>
              <a:rPr lang="en-US" sz="2400" dirty="0" err="1"/>
              <a:t>es</a:t>
            </a:r>
            <a:r>
              <a:rPr lang="en-US" sz="2400" dirty="0"/>
              <a:t> la </a:t>
            </a:r>
            <a:r>
              <a:rPr lang="en-US" sz="2400" dirty="0" err="1"/>
              <a:t>máscara</a:t>
            </a:r>
            <a:r>
              <a:rPr lang="en-US" sz="2400" dirty="0"/>
              <a:t> de </a:t>
            </a:r>
            <a:r>
              <a:rPr lang="en-US" sz="2400" dirty="0" err="1"/>
              <a:t>subred</a:t>
            </a:r>
            <a:r>
              <a:rPr lang="en-US" sz="2400" dirty="0"/>
              <a:t>?</a:t>
            </a:r>
          </a:p>
          <a:p>
            <a:pPr eaLnBrk="1" hangingPunct="1"/>
            <a:r>
              <a:rPr lang="en-US" sz="2400" dirty="0"/>
              <a:t>Dar los </a:t>
            </a:r>
            <a:r>
              <a:rPr lang="en-US" sz="2400" dirty="0" err="1"/>
              <a:t>rangos</a:t>
            </a:r>
            <a:r>
              <a:rPr lang="en-US" sz="2400" dirty="0"/>
              <a:t> de </a:t>
            </a:r>
            <a:r>
              <a:rPr lang="en-US" sz="2400" dirty="0" err="1"/>
              <a:t>direcciones</a:t>
            </a:r>
            <a:r>
              <a:rPr lang="en-US" sz="2400" dirty="0"/>
              <a:t> IP </a:t>
            </a:r>
            <a:r>
              <a:rPr lang="en-US" sz="2400" dirty="0" err="1"/>
              <a:t>para</a:t>
            </a:r>
            <a:r>
              <a:rPr lang="en-US" sz="2400" dirty="0"/>
              <a:t> </a:t>
            </a:r>
            <a:r>
              <a:rPr lang="en-US" sz="2400" dirty="0" err="1"/>
              <a:t>las</a:t>
            </a:r>
            <a:r>
              <a:rPr lang="en-US" sz="2400" dirty="0"/>
              <a:t> </a:t>
            </a:r>
            <a:r>
              <a:rPr lang="en-US" sz="2400" dirty="0" err="1"/>
              <a:t>primeras</a:t>
            </a:r>
            <a:r>
              <a:rPr lang="en-US" sz="2400" dirty="0"/>
              <a:t> 3 </a:t>
            </a:r>
            <a:r>
              <a:rPr lang="en-US" sz="2400" dirty="0" err="1"/>
              <a:t>subredes</a:t>
            </a:r>
            <a:endParaRPr lang="en-US" sz="2400" dirty="0"/>
          </a:p>
          <a:p>
            <a:pPr eaLnBrk="1" hangingPunct="1"/>
            <a:r>
              <a:rPr lang="en-US" sz="2400" dirty="0"/>
              <a:t>¿</a:t>
            </a:r>
            <a:r>
              <a:rPr lang="en-US" sz="2400" dirty="0" err="1"/>
              <a:t>Cuál</a:t>
            </a:r>
            <a:r>
              <a:rPr lang="en-US" sz="2400" dirty="0"/>
              <a:t> </a:t>
            </a:r>
            <a:r>
              <a:rPr lang="en-US" sz="2400" dirty="0" err="1"/>
              <a:t>es</a:t>
            </a:r>
            <a:r>
              <a:rPr lang="en-US" sz="2400" dirty="0"/>
              <a:t> la </a:t>
            </a:r>
            <a:r>
              <a:rPr lang="en-US" sz="2400" dirty="0" err="1"/>
              <a:t>dirección</a:t>
            </a:r>
            <a:r>
              <a:rPr lang="en-US" sz="2400" dirty="0"/>
              <a:t> de broadcast de la </a:t>
            </a:r>
            <a:r>
              <a:rPr lang="en-US" sz="2400" dirty="0" err="1"/>
              <a:t>subred</a:t>
            </a:r>
            <a:r>
              <a:rPr lang="en-US" sz="2400" dirty="0"/>
              <a:t> 100?</a:t>
            </a:r>
          </a:p>
          <a:p>
            <a:pPr eaLnBrk="1" hangingPunct="1"/>
            <a:r>
              <a:rPr lang="en-US" sz="2400" dirty="0"/>
              <a:t>¿</a:t>
            </a:r>
            <a:r>
              <a:rPr lang="en-US" sz="2400" dirty="0" err="1"/>
              <a:t>Cuál</a:t>
            </a:r>
            <a:r>
              <a:rPr lang="en-US" sz="2400" dirty="0"/>
              <a:t> </a:t>
            </a:r>
            <a:r>
              <a:rPr lang="en-US" sz="2400" dirty="0" err="1"/>
              <a:t>es</a:t>
            </a:r>
            <a:r>
              <a:rPr lang="en-US" sz="2400" dirty="0"/>
              <a:t> la </a:t>
            </a:r>
            <a:r>
              <a:rPr lang="en-US" sz="2400" dirty="0" err="1"/>
              <a:t>dirección</a:t>
            </a:r>
            <a:r>
              <a:rPr lang="en-US" sz="2400" dirty="0"/>
              <a:t> de red de la </a:t>
            </a:r>
            <a:r>
              <a:rPr lang="en-US" sz="2400" dirty="0" err="1"/>
              <a:t>subred</a:t>
            </a:r>
            <a:r>
              <a:rPr lang="en-US" sz="2400" dirty="0"/>
              <a:t> 200?</a:t>
            </a:r>
          </a:p>
          <a:p>
            <a:r>
              <a:rPr lang="en-US" sz="2400" dirty="0"/>
              <a:t>¿</a:t>
            </a:r>
            <a:r>
              <a:rPr lang="en-US" sz="2400" dirty="0" err="1"/>
              <a:t>Cuál</a:t>
            </a:r>
            <a:r>
              <a:rPr lang="en-US" sz="2400" dirty="0"/>
              <a:t> </a:t>
            </a:r>
            <a:r>
              <a:rPr lang="en-US" sz="2400" dirty="0" err="1"/>
              <a:t>es</a:t>
            </a:r>
            <a:r>
              <a:rPr lang="en-US" sz="2400" dirty="0"/>
              <a:t> la </a:t>
            </a:r>
            <a:r>
              <a:rPr lang="en-US" sz="2400" dirty="0" err="1"/>
              <a:t>dirección</a:t>
            </a:r>
            <a:r>
              <a:rPr lang="en-US" sz="2400" dirty="0"/>
              <a:t> de broadcast de la </a:t>
            </a:r>
            <a:r>
              <a:rPr lang="en-US" sz="2400" dirty="0" err="1"/>
              <a:t>subred</a:t>
            </a:r>
            <a:r>
              <a:rPr lang="en-US" sz="2400" dirty="0"/>
              <a:t> 300?</a:t>
            </a:r>
          </a:p>
          <a:p>
            <a:r>
              <a:rPr lang="en-US" sz="2400" dirty="0"/>
              <a:t>¿</a:t>
            </a:r>
            <a:r>
              <a:rPr lang="en-US" sz="2400" dirty="0" err="1"/>
              <a:t>Cuál</a:t>
            </a:r>
            <a:r>
              <a:rPr lang="en-US" sz="2400" dirty="0"/>
              <a:t> </a:t>
            </a:r>
            <a:r>
              <a:rPr lang="en-US" sz="2400" dirty="0" err="1"/>
              <a:t>es</a:t>
            </a:r>
            <a:r>
              <a:rPr lang="en-US" sz="2400" dirty="0"/>
              <a:t> la </a:t>
            </a:r>
            <a:r>
              <a:rPr lang="en-US" sz="2400" dirty="0" err="1"/>
              <a:t>dirección</a:t>
            </a:r>
            <a:r>
              <a:rPr lang="en-US" sz="2400" dirty="0"/>
              <a:t> de red de la </a:t>
            </a:r>
            <a:r>
              <a:rPr lang="en-US" sz="2400" dirty="0" err="1"/>
              <a:t>subred</a:t>
            </a:r>
            <a:r>
              <a:rPr lang="en-US" sz="2400" dirty="0"/>
              <a:t> 500?</a:t>
            </a:r>
          </a:p>
          <a:p>
            <a:r>
              <a:rPr lang="en-US" sz="2400" dirty="0"/>
              <a:t>¿</a:t>
            </a:r>
            <a:r>
              <a:rPr lang="en-US" sz="2400" dirty="0" err="1"/>
              <a:t>Cuál</a:t>
            </a:r>
            <a:r>
              <a:rPr lang="en-US" sz="2400" dirty="0"/>
              <a:t> </a:t>
            </a:r>
            <a:r>
              <a:rPr lang="en-US" sz="2400" dirty="0" err="1"/>
              <a:t>es</a:t>
            </a:r>
            <a:r>
              <a:rPr lang="en-US" sz="2400" dirty="0"/>
              <a:t> la </a:t>
            </a:r>
            <a:r>
              <a:rPr lang="en-US" sz="2400" dirty="0" err="1"/>
              <a:t>dirección</a:t>
            </a:r>
            <a:r>
              <a:rPr lang="en-US" sz="2400" dirty="0"/>
              <a:t> de broadcast de la </a:t>
            </a:r>
            <a:r>
              <a:rPr lang="en-US" sz="2400" dirty="0" err="1"/>
              <a:t>subred</a:t>
            </a:r>
            <a:r>
              <a:rPr lang="en-US" sz="2400" dirty="0"/>
              <a:t> 1000?</a:t>
            </a:r>
          </a:p>
          <a:p>
            <a:r>
              <a:rPr lang="en-US" sz="2400" dirty="0"/>
              <a:t>¿</a:t>
            </a:r>
            <a:r>
              <a:rPr lang="en-US" sz="2400" dirty="0" err="1"/>
              <a:t>Cuál</a:t>
            </a:r>
            <a:r>
              <a:rPr lang="en-US" sz="2400" dirty="0"/>
              <a:t> </a:t>
            </a:r>
            <a:r>
              <a:rPr lang="en-US" sz="2400" dirty="0" err="1"/>
              <a:t>es</a:t>
            </a:r>
            <a:r>
              <a:rPr lang="en-US" sz="2400" dirty="0"/>
              <a:t> la </a:t>
            </a:r>
            <a:r>
              <a:rPr lang="en-US" sz="2400" dirty="0" err="1"/>
              <a:t>dirección</a:t>
            </a:r>
            <a:r>
              <a:rPr lang="en-US" sz="2400" dirty="0"/>
              <a:t> de red de la </a:t>
            </a:r>
            <a:r>
              <a:rPr lang="en-US" sz="2400" dirty="0" err="1"/>
              <a:t>subred</a:t>
            </a:r>
            <a:r>
              <a:rPr lang="en-US" sz="2400"/>
              <a:t> 2000?</a:t>
            </a:r>
            <a:endParaRPr lang="en-US" sz="2400" dirty="0"/>
          </a:p>
          <a:p>
            <a:pPr eaLnBrk="1" hangingPunct="1"/>
            <a:endParaRPr lang="en-US" sz="2400" dirty="0"/>
          </a:p>
          <a:p>
            <a:pPr eaLnBrk="1" hangingPunct="1"/>
            <a:endParaRPr lang="en-US" sz="2400" dirty="0"/>
          </a:p>
        </p:txBody>
      </p:sp>
    </p:spTree>
    <p:extLst>
      <p:ext uri="{BB962C8B-B14F-4D97-AF65-F5344CB8AC3E}">
        <p14:creationId xmlns:p14="http://schemas.microsoft.com/office/powerpoint/2010/main" val="1448174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2179639" y="1285861"/>
            <a:ext cx="7940675" cy="4186253"/>
          </a:xfrm>
        </p:spPr>
        <p:txBody>
          <a:bodyPr/>
          <a:lstStyle/>
          <a:p>
            <a:pPr>
              <a:buNone/>
            </a:pPr>
            <a:r>
              <a:rPr lang="es-ES" dirty="0" smtClean="0"/>
              <a:t>3. Si usted desea tener 12 subredes con un ID de red clase C, ¿qué máscara de subred debería utilizar?</a:t>
            </a:r>
          </a:p>
          <a:p>
            <a:pPr>
              <a:buNone/>
            </a:pPr>
            <a:endParaRPr lang="es-ES" dirty="0"/>
          </a:p>
          <a:p>
            <a:pPr marL="514350" indent="-514350">
              <a:buAutoNum type="alphaLcParenR"/>
            </a:pPr>
            <a:r>
              <a:rPr lang="es-ES" dirty="0" smtClean="0"/>
              <a:t>255.255.255.252</a:t>
            </a:r>
          </a:p>
          <a:p>
            <a:pPr marL="514350" indent="-514350">
              <a:buAutoNum type="alphaLcParenR"/>
            </a:pPr>
            <a:r>
              <a:rPr lang="es-ES" dirty="0" smtClean="0"/>
              <a:t>255.255.255.248</a:t>
            </a:r>
          </a:p>
          <a:p>
            <a:pPr marL="514350" indent="-514350">
              <a:buAutoNum type="alphaLcParenR"/>
            </a:pPr>
            <a:r>
              <a:rPr lang="es-ES" dirty="0" smtClean="0"/>
              <a:t>255.255.255.240</a:t>
            </a:r>
          </a:p>
          <a:p>
            <a:pPr marL="514350" indent="-514350">
              <a:buAutoNum type="alphaLcParenR"/>
            </a:pPr>
            <a:r>
              <a:rPr lang="es-ES" dirty="0" smtClean="0"/>
              <a:t>255.255.255.255</a:t>
            </a:r>
            <a:endParaRPr lang="es-ES" dirty="0"/>
          </a:p>
        </p:txBody>
      </p:sp>
    </p:spTree>
    <p:extLst>
      <p:ext uri="{BB962C8B-B14F-4D97-AF65-F5344CB8AC3E}">
        <p14:creationId xmlns:p14="http://schemas.microsoft.com/office/powerpoint/2010/main" val="1584061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881159" y="1143010"/>
            <a:ext cx="8239155" cy="3571875"/>
          </a:xfrm>
        </p:spPr>
        <p:txBody>
          <a:bodyPr>
            <a:normAutofit fontScale="92500" lnSpcReduction="20000"/>
          </a:bodyPr>
          <a:lstStyle/>
          <a:p>
            <a:pPr algn="just">
              <a:buNone/>
            </a:pPr>
            <a:r>
              <a:rPr lang="es-ES" dirty="0" smtClean="0"/>
              <a:t>4. Utilizando la dirección de clase C 192.168.21.0, necesita generar 28 subredes. ¿Qué máscara de subred deberá utilizar?</a:t>
            </a:r>
          </a:p>
          <a:p>
            <a:pPr algn="just">
              <a:buNone/>
            </a:pPr>
            <a:endParaRPr lang="es-ES" dirty="0" smtClean="0"/>
          </a:p>
          <a:p>
            <a:pPr algn="just">
              <a:buNone/>
            </a:pPr>
            <a:r>
              <a:rPr lang="es-ES" dirty="0" smtClean="0"/>
              <a:t>A. 255.255.0.28</a:t>
            </a:r>
          </a:p>
          <a:p>
            <a:pPr algn="just">
              <a:buNone/>
            </a:pPr>
            <a:r>
              <a:rPr lang="es-ES" dirty="0" smtClean="0"/>
              <a:t>B. 255.255.255.0</a:t>
            </a:r>
          </a:p>
          <a:p>
            <a:pPr algn="just">
              <a:buNone/>
            </a:pPr>
            <a:r>
              <a:rPr lang="es-ES" dirty="0" smtClean="0"/>
              <a:t>C. 255.255.255.28</a:t>
            </a:r>
          </a:p>
          <a:p>
            <a:pPr algn="just">
              <a:buNone/>
            </a:pPr>
            <a:r>
              <a:rPr lang="es-ES" dirty="0" smtClean="0"/>
              <a:t>D. 255.255.255.248</a:t>
            </a:r>
          </a:p>
          <a:p>
            <a:pPr algn="just">
              <a:buNone/>
            </a:pPr>
            <a:r>
              <a:rPr lang="es-ES" dirty="0" smtClean="0"/>
              <a:t>E. 255.255.255.252</a:t>
            </a:r>
            <a:endParaRPr lang="es-ES" dirty="0"/>
          </a:p>
        </p:txBody>
      </p:sp>
    </p:spTree>
    <p:extLst>
      <p:ext uri="{BB962C8B-B14F-4D97-AF65-F5344CB8AC3E}">
        <p14:creationId xmlns:p14="http://schemas.microsoft.com/office/powerpoint/2010/main" val="1478305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52596" y="1000109"/>
            <a:ext cx="8358246" cy="4472005"/>
          </a:xfrm>
        </p:spPr>
        <p:txBody>
          <a:bodyPr/>
          <a:lstStyle/>
          <a:p>
            <a:pPr>
              <a:buNone/>
            </a:pPr>
            <a:r>
              <a:rPr lang="es-ES" dirty="0" smtClean="0"/>
              <a:t>5. Dada la dirección IP 195.106.14.0/24,</a:t>
            </a:r>
          </a:p>
          <a:p>
            <a:pPr>
              <a:buNone/>
            </a:pPr>
            <a:r>
              <a:rPr lang="es-ES" dirty="0" smtClean="0"/>
              <a:t>¿cuál es el número total de redes y el número total de nodos por red que se obtiene?</a:t>
            </a:r>
          </a:p>
          <a:p>
            <a:pPr>
              <a:buNone/>
            </a:pPr>
            <a:endParaRPr lang="es-ES" dirty="0" smtClean="0"/>
          </a:p>
          <a:p>
            <a:pPr>
              <a:buNone/>
            </a:pPr>
            <a:r>
              <a:rPr lang="es-ES" dirty="0" smtClean="0"/>
              <a:t>A. 1 red con 254 nodos.</a:t>
            </a:r>
          </a:p>
          <a:p>
            <a:pPr>
              <a:buNone/>
            </a:pPr>
            <a:r>
              <a:rPr lang="es-ES" dirty="0" smtClean="0"/>
              <a:t>B. 2 redes con 128 nodos.</a:t>
            </a:r>
          </a:p>
          <a:p>
            <a:pPr>
              <a:buNone/>
            </a:pPr>
            <a:r>
              <a:rPr lang="es-ES" dirty="0" smtClean="0"/>
              <a:t>C. 4 redes con 64 nodos.</a:t>
            </a:r>
          </a:p>
          <a:p>
            <a:pPr>
              <a:buNone/>
            </a:pPr>
            <a:r>
              <a:rPr lang="es-ES" dirty="0" smtClean="0"/>
              <a:t>D. 6 redes con 30 nodos.</a:t>
            </a:r>
            <a:endParaRPr lang="es-ES" dirty="0"/>
          </a:p>
        </p:txBody>
      </p:sp>
    </p:spTree>
    <p:extLst>
      <p:ext uri="{BB962C8B-B14F-4D97-AF65-F5344CB8AC3E}">
        <p14:creationId xmlns:p14="http://schemas.microsoft.com/office/powerpoint/2010/main" val="41553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881158" y="1214423"/>
            <a:ext cx="8429684" cy="4257691"/>
          </a:xfrm>
        </p:spPr>
        <p:txBody>
          <a:bodyPr/>
          <a:lstStyle/>
          <a:p>
            <a:pPr>
              <a:buNone/>
            </a:pPr>
            <a:r>
              <a:rPr lang="es-ES" dirty="0" smtClean="0"/>
              <a:t>6. Utilizando una dirección de red clase C, Ud. necesita 5 subredes con un máximo de 17 nodos en cada una de esas subredes. ¿Qué máscara de subred deberá utilizar?</a:t>
            </a:r>
          </a:p>
          <a:p>
            <a:pPr>
              <a:buNone/>
            </a:pPr>
            <a:endParaRPr lang="es-ES" dirty="0" smtClean="0"/>
          </a:p>
          <a:p>
            <a:pPr>
              <a:buNone/>
            </a:pPr>
            <a:r>
              <a:rPr lang="es-ES" dirty="0" smtClean="0"/>
              <a:t>A. 255.255.255.192</a:t>
            </a:r>
          </a:p>
          <a:p>
            <a:pPr>
              <a:buNone/>
            </a:pPr>
            <a:r>
              <a:rPr lang="es-ES" dirty="0" smtClean="0"/>
              <a:t>B. 255.255.255.224</a:t>
            </a:r>
          </a:p>
          <a:p>
            <a:pPr>
              <a:buNone/>
            </a:pPr>
            <a:r>
              <a:rPr lang="es-ES" dirty="0" smtClean="0"/>
              <a:t>C. 255.255.255.240</a:t>
            </a:r>
          </a:p>
          <a:p>
            <a:pPr>
              <a:buNone/>
            </a:pPr>
            <a:r>
              <a:rPr lang="es-ES" dirty="0" smtClean="0"/>
              <a:t>D. 255.255.255.248</a:t>
            </a:r>
            <a:endParaRPr lang="es-ES" dirty="0"/>
          </a:p>
        </p:txBody>
      </p:sp>
    </p:spTree>
    <p:extLst>
      <p:ext uri="{BB962C8B-B14F-4D97-AF65-F5344CB8AC3E}">
        <p14:creationId xmlns:p14="http://schemas.microsoft.com/office/powerpoint/2010/main" val="1436409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881159" y="1071547"/>
            <a:ext cx="8239155" cy="4400567"/>
          </a:xfrm>
        </p:spPr>
        <p:txBody>
          <a:bodyPr/>
          <a:lstStyle/>
          <a:p>
            <a:pPr>
              <a:buNone/>
            </a:pPr>
            <a:r>
              <a:rPr lang="es-ES" dirty="0" smtClean="0"/>
              <a:t>7. Utilizando la dirección 192.64.10.0/28, ¿cuántas subredes y cuántos nodos por subred están disponibles?</a:t>
            </a:r>
          </a:p>
          <a:p>
            <a:pPr>
              <a:buNone/>
            </a:pPr>
            <a:endParaRPr lang="es-ES" dirty="0" smtClean="0"/>
          </a:p>
          <a:p>
            <a:pPr>
              <a:buNone/>
            </a:pPr>
            <a:r>
              <a:rPr lang="es-ES" dirty="0" smtClean="0"/>
              <a:t>A. 62 subredes y 2 nodos</a:t>
            </a:r>
          </a:p>
          <a:p>
            <a:pPr>
              <a:buNone/>
            </a:pPr>
            <a:r>
              <a:rPr lang="es-ES" dirty="0" smtClean="0"/>
              <a:t>B. 6 subredes y 30 nodos</a:t>
            </a:r>
          </a:p>
          <a:p>
            <a:pPr>
              <a:buNone/>
            </a:pPr>
            <a:r>
              <a:rPr lang="es-ES" dirty="0" smtClean="0"/>
              <a:t>C. 8 subredes y 32 nodos</a:t>
            </a:r>
          </a:p>
          <a:p>
            <a:pPr>
              <a:buNone/>
            </a:pPr>
            <a:r>
              <a:rPr lang="es-ES" dirty="0" smtClean="0"/>
              <a:t>D. 16 subredes y 14 nodos</a:t>
            </a:r>
          </a:p>
          <a:p>
            <a:pPr>
              <a:buNone/>
            </a:pPr>
            <a:r>
              <a:rPr lang="es-ES" dirty="0" smtClean="0"/>
              <a:t>F. 14 subredes y 14 nodos</a:t>
            </a:r>
            <a:endParaRPr lang="es-ES" dirty="0"/>
          </a:p>
        </p:txBody>
      </p:sp>
    </p:spTree>
    <p:extLst>
      <p:ext uri="{BB962C8B-B14F-4D97-AF65-F5344CB8AC3E}">
        <p14:creationId xmlns:p14="http://schemas.microsoft.com/office/powerpoint/2010/main" val="1315592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095473" y="1000109"/>
            <a:ext cx="7940675" cy="3571875"/>
          </a:xfrm>
        </p:spPr>
        <p:txBody>
          <a:bodyPr>
            <a:normAutofit fontScale="92500" lnSpcReduction="20000"/>
          </a:bodyPr>
          <a:lstStyle/>
          <a:p>
            <a:pPr algn="just">
              <a:buNone/>
            </a:pPr>
            <a:r>
              <a:rPr lang="es-ES" dirty="0" smtClean="0"/>
              <a:t>8. Asumiendo que nuestra red está utilizando una versión antigua de UNIX, ¿cuál es el número máximo de subredes que pueden ser asignadas a la red cuando utiliza la dirección 131.107.0.0 con una máscara de subred de 255.255.240.0?</a:t>
            </a:r>
          </a:p>
          <a:p>
            <a:pPr algn="just">
              <a:buNone/>
            </a:pPr>
            <a:endParaRPr lang="es-ES" dirty="0" smtClean="0"/>
          </a:p>
          <a:p>
            <a:pPr algn="just">
              <a:buNone/>
            </a:pPr>
            <a:r>
              <a:rPr lang="es-ES" dirty="0" smtClean="0"/>
              <a:t>A. 16</a:t>
            </a:r>
          </a:p>
          <a:p>
            <a:pPr algn="just">
              <a:buNone/>
            </a:pPr>
            <a:r>
              <a:rPr lang="es-ES" dirty="0" smtClean="0"/>
              <a:t>B. 32</a:t>
            </a:r>
          </a:p>
          <a:p>
            <a:pPr algn="just">
              <a:buNone/>
            </a:pPr>
            <a:r>
              <a:rPr lang="es-ES" dirty="0" smtClean="0"/>
              <a:t>C. 30</a:t>
            </a:r>
          </a:p>
          <a:p>
            <a:pPr algn="just">
              <a:buNone/>
            </a:pPr>
            <a:r>
              <a:rPr lang="es-ES" dirty="0" smtClean="0"/>
              <a:t>D. 14</a:t>
            </a:r>
            <a:endParaRPr lang="es-ES" dirty="0"/>
          </a:p>
        </p:txBody>
      </p:sp>
    </p:spTree>
    <p:extLst>
      <p:ext uri="{BB962C8B-B14F-4D97-AF65-F5344CB8AC3E}">
        <p14:creationId xmlns:p14="http://schemas.microsoft.com/office/powerpoint/2010/main" val="4008828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pPr>
              <a:buNone/>
            </a:pPr>
            <a:r>
              <a:rPr lang="es-ES" dirty="0" smtClean="0"/>
              <a:t>1. ¿Cuál es la dirección de </a:t>
            </a:r>
            <a:r>
              <a:rPr lang="es-ES" dirty="0" err="1" smtClean="0"/>
              <a:t>broadcast</a:t>
            </a:r>
            <a:r>
              <a:rPr lang="es-ES" dirty="0" smtClean="0"/>
              <a:t> de la dirección de subred 192.168.99.20?</a:t>
            </a:r>
          </a:p>
          <a:p>
            <a:endParaRPr lang="es-ES" dirty="0" smtClean="0"/>
          </a:p>
          <a:p>
            <a:pPr marL="514350" indent="-514350">
              <a:buAutoNum type="alphaLcParenR"/>
            </a:pPr>
            <a:r>
              <a:rPr lang="es-ES" dirty="0" smtClean="0"/>
              <a:t>192.168.99.127</a:t>
            </a:r>
          </a:p>
          <a:p>
            <a:pPr marL="514350" indent="-514350">
              <a:buAutoNum type="alphaLcParenR"/>
            </a:pPr>
            <a:r>
              <a:rPr lang="es-ES" dirty="0" smtClean="0"/>
              <a:t>192.168.99.63</a:t>
            </a:r>
          </a:p>
          <a:p>
            <a:pPr marL="514350" indent="-514350">
              <a:buAutoNum type="alphaLcParenR"/>
            </a:pPr>
            <a:r>
              <a:rPr lang="es-ES" dirty="0" smtClean="0"/>
              <a:t>192.168.99.23</a:t>
            </a:r>
          </a:p>
          <a:p>
            <a:pPr marL="514350" indent="-514350">
              <a:buAutoNum type="alphaLcParenR"/>
            </a:pPr>
            <a:r>
              <a:rPr lang="es-ES" dirty="0" smtClean="0"/>
              <a:t>192.168.99.31</a:t>
            </a:r>
            <a:endParaRPr lang="es-ES" dirty="0"/>
          </a:p>
        </p:txBody>
      </p:sp>
    </p:spTree>
    <p:extLst>
      <p:ext uri="{BB962C8B-B14F-4D97-AF65-F5344CB8AC3E}">
        <p14:creationId xmlns:p14="http://schemas.microsoft.com/office/powerpoint/2010/main" val="1646478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1306</Words>
  <Application>Microsoft Office PowerPoint</Application>
  <PresentationFormat>Panorámica</PresentationFormat>
  <Paragraphs>222</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Verdana</vt:lpstr>
      <vt:lpstr>Tema de Office</vt:lpstr>
      <vt:lpstr>Ejercicios para examen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Ejercicios de subnetting</vt:lpstr>
      <vt:lpstr>Ejercicio 2</vt:lpstr>
      <vt:lpstr>Ejercicio 3</vt:lpstr>
      <vt:lpstr>Ejercicio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para examen</dc:title>
  <dc:creator>Edna</dc:creator>
  <cp:lastModifiedBy>maestro</cp:lastModifiedBy>
  <cp:revision>3</cp:revision>
  <dcterms:created xsi:type="dcterms:W3CDTF">2018-06-11T13:38:20Z</dcterms:created>
  <dcterms:modified xsi:type="dcterms:W3CDTF">2018-06-11T15:36:16Z</dcterms:modified>
</cp:coreProperties>
</file>