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C93F9-6244-4FA6-83D1-EF3B93CCAFAF}" v="23" dt="2024-02-19T01:51:5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89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8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2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7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0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6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0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2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0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8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5665D3-1650-4421-AFC0-B1C47DEC6ED7}" type="datetimeFigureOut">
              <a:rPr lang="es-MX" smtClean="0"/>
              <a:t>18/02/2024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D4A41D-7226-46F5-A7AD-767A80848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04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5E904-AE23-8C8B-AF7F-9D7626BC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2" y="1041400"/>
            <a:ext cx="8507896" cy="2387600"/>
          </a:xfrm>
        </p:spPr>
        <p:txBody>
          <a:bodyPr>
            <a:normAutofit/>
          </a:bodyPr>
          <a:lstStyle/>
          <a:p>
            <a:r>
              <a:rPr lang="es-MX" sz="4000" dirty="0"/>
              <a:t>Comparación de modelos para la predicción de pérdida de clientes en telecomunicaciones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A3A58E-4931-E2B2-EEC9-6C53EB0C8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829875"/>
            <a:ext cx="6815669" cy="1320802"/>
          </a:xfrm>
        </p:spPr>
        <p:txBody>
          <a:bodyPr>
            <a:normAutofit fontScale="92500"/>
          </a:bodyPr>
          <a:lstStyle/>
          <a:p>
            <a:r>
              <a:rPr lang="es-MX" dirty="0"/>
              <a:t>Abel Barrios Córdova, David Márquez Cruz, Israel Martínez Jiménez. </a:t>
            </a:r>
          </a:p>
          <a:p>
            <a:r>
              <a:rPr lang="es-MX" dirty="0"/>
              <a:t>BEDU Santander, México.</a:t>
            </a:r>
          </a:p>
          <a:p>
            <a:r>
              <a:rPr lang="es-MX" dirty="0"/>
              <a:t> Fecha: 19/02/2024.</a:t>
            </a:r>
          </a:p>
        </p:txBody>
      </p:sp>
    </p:spTree>
    <p:extLst>
      <p:ext uri="{BB962C8B-B14F-4D97-AF65-F5344CB8AC3E}">
        <p14:creationId xmlns:p14="http://schemas.microsoft.com/office/powerpoint/2010/main" val="2936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46D684-5D4E-5937-62CF-3401DB1D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7" b="9230"/>
          <a:stretch/>
        </p:blipFill>
        <p:spPr>
          <a:xfrm>
            <a:off x="2838426" y="789245"/>
            <a:ext cx="6515148" cy="53226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688849-41FA-11EC-BDEC-7F26DA1E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8" y="3231031"/>
            <a:ext cx="2005038" cy="4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E095-580C-4FEF-F095-552652D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ym typeface="Wingdings" panose="05000000000000000000" pitchFamily="2" charset="2"/>
              </a:rPr>
              <a:t>5.- Propuestas de estrategias de retención de clientes.</a:t>
            </a:r>
            <a:br>
              <a:rPr lang="es-MX" dirty="0">
                <a:sym typeface="Wingdings" panose="05000000000000000000" pitchFamily="2" charset="2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B6E7-5008-0135-F19B-6AF0F6B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Clientes con más de dos llamadas a servicio a clientes sean contactados por un experto técnico y de marketing para solucionar situaciones que lo afecten de forma directa.</a:t>
            </a:r>
          </a:p>
          <a:p>
            <a:r>
              <a:rPr lang="es-MX" dirty="0"/>
              <a:t>Contactar clientes con plan internacional para identificar debilidades o intenciones de búsqueda de nuevos servicios u oportunidades.</a:t>
            </a:r>
          </a:p>
          <a:p>
            <a:r>
              <a:rPr lang="es-MX" dirty="0"/>
              <a:t> Elaborar un programa de lealtad o de tarifas preferenciales de acuerdo al consumo.</a:t>
            </a:r>
          </a:p>
        </p:txBody>
      </p:sp>
    </p:spTree>
    <p:extLst>
      <p:ext uri="{BB962C8B-B14F-4D97-AF65-F5344CB8AC3E}">
        <p14:creationId xmlns:p14="http://schemas.microsoft.com/office/powerpoint/2010/main" val="2494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4342052-A9FC-DC37-8426-FF7F61D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6115"/>
            <a:ext cx="9601196" cy="1303867"/>
          </a:xfrm>
        </p:spPr>
        <p:txBody>
          <a:bodyPr>
            <a:noAutofit/>
          </a:bodyPr>
          <a:lstStyle/>
          <a:p>
            <a:r>
              <a:rPr lang="es-MX" sz="6000" dirty="0">
                <a:sym typeface="Wingdings" panose="05000000000000000000" pitchFamily="2" charset="2"/>
              </a:rPr>
              <a:t>MUCHAS GRACIAS POR SU ATENCIÓN.</a:t>
            </a:r>
            <a:endParaRPr lang="es-MX" sz="6000" dirty="0"/>
          </a:p>
        </p:txBody>
      </p:sp>
      <p:pic>
        <p:nvPicPr>
          <p:cNvPr id="8" name="Gráfico 7" descr="Gesto de saludar contorno">
            <a:extLst>
              <a:ext uri="{FF2B5EF4-FFF2-40B4-BE49-F238E27FC236}">
                <a16:creationId xmlns:a16="http://schemas.microsoft.com/office/drawing/2014/main" id="{8C8C12E1-E810-0AF6-6B64-74DA237C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184" y="2503189"/>
            <a:ext cx="3478696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8B941-D7D8-E1B9-CFA4-F3BA8A1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E97A6-31E1-D4AF-0023-8046AE82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72068"/>
          </a:xfrm>
        </p:spPr>
        <p:txBody>
          <a:bodyPr/>
          <a:lstStyle/>
          <a:p>
            <a:pPr algn="just"/>
            <a:r>
              <a:rPr lang="es-MX" dirty="0"/>
              <a:t>Identificar el mejor modelo para predecir el abandono de clientes e implementar estrategias de mejora y retención.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7E4054A-C0EA-8E30-FF09-9A14064ABDED}"/>
              </a:ext>
            </a:extLst>
          </p:cNvPr>
          <p:cNvSpPr txBox="1">
            <a:spLocks/>
          </p:cNvSpPr>
          <p:nvPr/>
        </p:nvSpPr>
        <p:spPr>
          <a:xfrm>
            <a:off x="1295401" y="349991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Justificación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A1CE617-AB6A-5E03-87AA-833891808D52}"/>
              </a:ext>
            </a:extLst>
          </p:cNvPr>
          <p:cNvSpPr txBox="1">
            <a:spLocks/>
          </p:cNvSpPr>
          <p:nvPr/>
        </p:nvSpPr>
        <p:spPr>
          <a:xfrm>
            <a:off x="1295401" y="4642413"/>
            <a:ext cx="9601196" cy="872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Captar nuevos clientes es más caro que retenerlos.</a:t>
            </a:r>
          </a:p>
          <a:p>
            <a:r>
              <a:rPr lang="es-MX" dirty="0"/>
              <a:t>Tasa de retención +5% </a:t>
            </a:r>
            <a:r>
              <a:rPr lang="es-MX" dirty="0">
                <a:sym typeface="Wingdings" panose="05000000000000000000" pitchFamily="2" charset="2"/>
              </a:rPr>
              <a:t> Ganancias + 25% a 95%.</a:t>
            </a:r>
          </a:p>
          <a:p>
            <a:r>
              <a:rPr lang="es-MX" dirty="0">
                <a:sym typeface="Wingdings" panose="05000000000000000000" pitchFamily="2" charset="2"/>
              </a:rPr>
              <a:t>Se genera lealtad y fidelidad.</a:t>
            </a:r>
          </a:p>
        </p:txBody>
      </p:sp>
    </p:spTree>
    <p:extLst>
      <p:ext uri="{BB962C8B-B14F-4D97-AF65-F5344CB8AC3E}">
        <p14:creationId xmlns:p14="http://schemas.microsoft.com/office/powerpoint/2010/main" val="42356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CEFCE-F09D-ED04-0FC4-EAB23565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Fases de un modelo de sistema de predicción de abandono</a:t>
            </a:r>
            <a:br>
              <a:rPr lang="es-MX" sz="1800" b="0" i="0" u="none" strike="noStrike" baseline="0" dirty="0">
                <a:latin typeface="NimbusRomNo9L-Regu"/>
              </a:rPr>
            </a:b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A46A7C-86F6-2F8F-CF7D-FA949861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159003"/>
            <a:ext cx="10907486" cy="20958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989950F-0DE2-B6BE-7E41-C4C85815754C}"/>
              </a:ext>
            </a:extLst>
          </p:cNvPr>
          <p:cNvSpPr txBox="1"/>
          <p:nvPr/>
        </p:nvSpPr>
        <p:spPr>
          <a:xfrm>
            <a:off x="8202310" y="5773004"/>
            <a:ext cx="3193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u="none" strike="noStrike" baseline="0" dirty="0">
                <a:latin typeface="NimbusRomNo9L-Regu"/>
              </a:rPr>
              <a:t>Modificado de: </a:t>
            </a:r>
            <a:r>
              <a:rPr lang="es-MX" sz="1200" b="0" i="0" u="none" strike="noStrike" baseline="0" dirty="0" err="1">
                <a:latin typeface="NimbusRomNo9L-Regu"/>
              </a:rPr>
              <a:t>Umaya</a:t>
            </a:r>
            <a:r>
              <a:rPr lang="es-MX" sz="1200" b="0" i="0" u="none" strike="noStrike" baseline="0" dirty="0">
                <a:latin typeface="NimbusRomNo9L-Regu"/>
              </a:rPr>
              <a:t> </a:t>
            </a:r>
            <a:r>
              <a:rPr lang="es-MX" sz="1200" b="0" i="0" u="none" strike="noStrike" baseline="0" dirty="0" err="1">
                <a:latin typeface="NimbusRomNo9L-Regu"/>
              </a:rPr>
              <a:t>Parvathi</a:t>
            </a:r>
            <a:r>
              <a:rPr lang="es-MX" sz="1200" b="0" i="0" u="none" strike="noStrike" baseline="0" dirty="0">
                <a:latin typeface="NimbusRomNo9L-Regu"/>
              </a:rPr>
              <a:t> y </a:t>
            </a:r>
            <a:r>
              <a:rPr lang="es-MX" sz="1200" b="0" i="0" u="none" strike="noStrike" baseline="0" dirty="0" err="1">
                <a:latin typeface="NimbusRomNo9L-Regu"/>
              </a:rPr>
              <a:t>Iyakutti</a:t>
            </a:r>
            <a:r>
              <a:rPr lang="es-MX" sz="1200" b="0" i="0" u="none" strike="noStrike" baseline="0" dirty="0">
                <a:latin typeface="NimbusRomNo9L-Regu"/>
              </a:rPr>
              <a:t> (2016)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3568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ADBF0-C1E5-F8CC-029B-E95FBB79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1.- Procesamiento y limpieza de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68B28D-B5CE-9022-A8EF-ABB45C87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173"/>
            <a:ext cx="5946913" cy="3592789"/>
          </a:xfrm>
        </p:spPr>
        <p:txBody>
          <a:bodyPr/>
          <a:lstStyle/>
          <a:p>
            <a:r>
              <a:rPr lang="es-MX" dirty="0"/>
              <a:t>3333 registros.</a:t>
            </a:r>
          </a:p>
          <a:p>
            <a:r>
              <a:rPr lang="es-MX" dirty="0"/>
              <a:t>20 variables predictoras (4 categóricas y 16 continuas).</a:t>
            </a:r>
          </a:p>
          <a:p>
            <a:r>
              <a:rPr lang="es-MX" dirty="0"/>
              <a:t>1 variable de respuesta (Indica si el cliente es retenido o no).</a:t>
            </a:r>
          </a:p>
          <a:p>
            <a:r>
              <a:rPr lang="es-MX" dirty="0"/>
              <a:t>Se observa un abandono de clientes de 14.5% aproximadamente.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10FCCC-3866-F727-4277-3B4C3CA3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2" t="13928" r="13195" b="21740"/>
          <a:stretch/>
        </p:blipFill>
        <p:spPr>
          <a:xfrm>
            <a:off x="6657975" y="2482650"/>
            <a:ext cx="4238622" cy="36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6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A4E9F-AC59-EA22-F227-6EF27107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ym typeface="Wingdings" panose="05000000000000000000" pitchFamily="2" charset="2"/>
              </a:rPr>
              <a:t>2.- AED (Entender los datos y graficar características importantes).</a:t>
            </a:r>
            <a:br>
              <a:rPr lang="es-MX" dirty="0">
                <a:sym typeface="Wingdings" panose="05000000000000000000" pitchFamily="2" charset="2"/>
              </a:rPr>
            </a:b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1FA7333-61BB-FBC7-9576-CBF7BAA3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5283016"/>
            <a:ext cx="4991808" cy="707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000" dirty="0" err="1">
                <a:sym typeface="Wingdings" panose="05000000000000000000" pitchFamily="2" charset="2"/>
              </a:rPr>
              <a:t>Area</a:t>
            </a:r>
            <a:r>
              <a:rPr lang="es-MX" sz="2000" dirty="0">
                <a:sym typeface="Wingdings" panose="05000000000000000000" pitchFamily="2" charset="2"/>
              </a:rPr>
              <a:t> </a:t>
            </a:r>
            <a:r>
              <a:rPr lang="es-MX" sz="2000" dirty="0" err="1">
                <a:sym typeface="Wingdings" panose="05000000000000000000" pitchFamily="2" charset="2"/>
              </a:rPr>
              <a:t>Code</a:t>
            </a:r>
            <a:r>
              <a:rPr lang="es-MX" sz="2000" dirty="0">
                <a:sym typeface="Wingdings" panose="05000000000000000000" pitchFamily="2" charset="2"/>
              </a:rPr>
              <a:t> no es predictora, por lo tanto, se elimina del análisis.</a:t>
            </a:r>
          </a:p>
          <a:p>
            <a:pPr marL="0" indent="0">
              <a:buNone/>
            </a:pPr>
            <a:endParaRPr lang="es-MX" dirty="0">
              <a:sym typeface="Wingdings" panose="05000000000000000000" pitchFamily="2" charset="2"/>
            </a:endParaRPr>
          </a:p>
          <a:p>
            <a:endParaRPr lang="es-MX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FFC6E55-C1F3-475F-97B3-C08987A51EFC}"/>
              </a:ext>
            </a:extLst>
          </p:cNvPr>
          <p:cNvSpPr txBox="1">
            <a:spLocks/>
          </p:cNvSpPr>
          <p:nvPr/>
        </p:nvSpPr>
        <p:spPr>
          <a:xfrm>
            <a:off x="6564088" y="5256719"/>
            <a:ext cx="450583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900" dirty="0">
                <a:sym typeface="Wingdings" panose="05000000000000000000" pitchFamily="2" charset="2"/>
              </a:rPr>
              <a:t>4 variables están completamente correlacionadas (Son idénticas), por tanto se eliminan del análisis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>
              <a:sym typeface="Wingdings" panose="05000000000000000000" pitchFamily="2" charset="2"/>
            </a:endParaRPr>
          </a:p>
          <a:p>
            <a:endParaRPr lang="es-MX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621A9248-E244-0872-D6F9-D30E40CC28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0440568"/>
                  </p:ext>
                </p:extLst>
              </p:nvPr>
            </p:nvGraphicFramePr>
            <p:xfrm>
              <a:off x="1295401" y="2637183"/>
              <a:ext cx="4455675" cy="2506317"/>
            </p:xfrm>
            <a:graphic>
              <a:graphicData uri="http://schemas.microsoft.com/office/powerpoint/2016/slidezoom">
                <pslz:sldZm>
                  <pslz:sldZmObj sldId="267" cId="970372606">
                    <pslz:zmPr id="{84B76D92-DCAE-4A94-8D99-9B5EC4B4CE5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5675" cy="25063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Vista general de diapositiva 10">
                <a:extLst>
                  <a:ext uri="{FF2B5EF4-FFF2-40B4-BE49-F238E27FC236}">
                    <a16:creationId xmlns:a16="http://schemas.microsoft.com/office/drawing/2014/main" id="{621A9248-E244-0872-D6F9-D30E40CC28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1" y="2637183"/>
                <a:ext cx="4455675" cy="25063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8BE92DD2-302D-0C52-2850-DC34D599D2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7196361"/>
                  </p:ext>
                </p:extLst>
              </p:nvPr>
            </p:nvGraphicFramePr>
            <p:xfrm>
              <a:off x="6440924" y="2637183"/>
              <a:ext cx="4455674" cy="2506317"/>
            </p:xfrm>
            <a:graphic>
              <a:graphicData uri="http://schemas.microsoft.com/office/powerpoint/2016/slidezoom">
                <pslz:sldZm>
                  <pslz:sldZmObj sldId="268" cId="2912597666">
                    <pslz:zmPr id="{3973F7F0-2115-4B42-8162-0EEC93E62CF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5674" cy="25063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8BE92DD2-302D-0C52-2850-DC34D599D2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0924" y="2637183"/>
                <a:ext cx="4455674" cy="25063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70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0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5747D05-BABC-70F2-E4F0-21349214A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41"/>
          <a:stretch/>
        </p:blipFill>
        <p:spPr>
          <a:xfrm>
            <a:off x="486138" y="488137"/>
            <a:ext cx="11218182" cy="58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000D6-9FC7-ADD7-AA14-F3C4E7672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D3DA6C-69CD-C95C-D548-B97C44C1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74" y="569639"/>
            <a:ext cx="8032652" cy="5718721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5F3BB72-C381-ECC9-C17C-1C4A573A1D0B}"/>
              </a:ext>
            </a:extLst>
          </p:cNvPr>
          <p:cNvSpPr/>
          <p:nvPr/>
        </p:nvSpPr>
        <p:spPr>
          <a:xfrm>
            <a:off x="2546252" y="5598942"/>
            <a:ext cx="1083213" cy="68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5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DB5F-EA62-1E5F-590D-D5CDD427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ym typeface="Wingdings" panose="05000000000000000000" pitchFamily="2" charset="2"/>
              </a:rPr>
              <a:t>3.- Construcción de Modelos de Machine </a:t>
            </a:r>
            <a:r>
              <a:rPr lang="es-MX" dirty="0" err="1">
                <a:sym typeface="Wingdings" panose="05000000000000000000" pitchFamily="2" charset="2"/>
              </a:rPr>
              <a:t>Learning</a:t>
            </a:r>
            <a:r>
              <a:rPr lang="es-MX" dirty="0">
                <a:sym typeface="Wingdings" panose="05000000000000000000" pitchFamily="2" charset="2"/>
              </a:rPr>
              <a:t>.</a:t>
            </a:r>
            <a:br>
              <a:rPr lang="es-MX" dirty="0">
                <a:sym typeface="Wingdings" panose="05000000000000000000" pitchFamily="2" charset="2"/>
              </a:rPr>
            </a:br>
            <a:endParaRPr lang="es-MX" dirty="0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AF3D676A-F60D-EA84-B806-C46535FA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4" y="2795159"/>
            <a:ext cx="6954076" cy="27432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 estudiaron 10 modelos.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 utilizó validación cruzada para evitar sobreajuste.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80% de los datos se usaron para entrenar cada modelo.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20% de los datos se usaron para validar cada modelo.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710BDA-31A4-34D3-231C-BD5ED91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42" y="1369761"/>
            <a:ext cx="3436904" cy="46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5E1DF-3C5B-708A-C489-419FEF7A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550"/>
            <a:ext cx="10515600" cy="740810"/>
          </a:xfrm>
        </p:spPr>
        <p:txBody>
          <a:bodyPr>
            <a:normAutofit fontScale="90000"/>
          </a:bodyPr>
          <a:lstStyle/>
          <a:p>
            <a:r>
              <a:rPr lang="es-MX" dirty="0">
                <a:sym typeface="Wingdings" panose="05000000000000000000" pitchFamily="2" charset="2"/>
              </a:rPr>
              <a:t>4.- Cálculo del desempeño de los modelos.</a:t>
            </a:r>
            <a:br>
              <a:rPr lang="es-MX" dirty="0">
                <a:sym typeface="Wingdings" panose="05000000000000000000" pitchFamily="2" charset="2"/>
              </a:rPr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F74BA34-3F02-3261-BAEA-B613D67C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3601"/>
            <a:ext cx="4197626" cy="3731223"/>
          </a:xfrm>
        </p:spPr>
      </p:pic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03D166D5-74A8-B4C1-15B9-F69F8D59A9ED}"/>
              </a:ext>
            </a:extLst>
          </p:cNvPr>
          <p:cNvSpPr txBox="1">
            <a:spLocks/>
          </p:cNvSpPr>
          <p:nvPr/>
        </p:nvSpPr>
        <p:spPr>
          <a:xfrm>
            <a:off x="1207604" y="1290772"/>
            <a:ext cx="9776791" cy="1025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 graficaron las variables más importantes.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 usó una matriz de confusión (nos interesan los Verdaderos Positivos - Sensibilidad).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 graficó la AUC  (Área Bajo la Curva) de Especificidad vs Sensibilidad.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CE6887BD-FC42-9CA3-E279-D4AF42A67A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6237487"/>
                  </p:ext>
                </p:extLst>
              </p:nvPr>
            </p:nvGraphicFramePr>
            <p:xfrm>
              <a:off x="5711687" y="3096972"/>
              <a:ext cx="5272708" cy="2965898"/>
            </p:xfrm>
            <a:graphic>
              <a:graphicData uri="http://schemas.microsoft.com/office/powerpoint/2016/slidezoom">
                <pslz:sldZm>
                  <pslz:sldZmObj sldId="263" cId="485199380">
                    <pslz:zmPr id="{81DE4BB7-3AEB-49F8-9BB7-C554529C0C8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72708" cy="29658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Vista general de diapositiva 9">
                <a:extLst>
                  <a:ext uri="{FF2B5EF4-FFF2-40B4-BE49-F238E27FC236}">
                    <a16:creationId xmlns:a16="http://schemas.microsoft.com/office/drawing/2014/main" id="{CE6887BD-FC42-9CA3-E279-D4AF42A67A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1687" y="3096972"/>
                <a:ext cx="5272708" cy="29658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22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191</TotalTime>
  <Words>365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Garamond</vt:lpstr>
      <vt:lpstr>NimbusRomNo9L-Regu</vt:lpstr>
      <vt:lpstr>Wingdings</vt:lpstr>
      <vt:lpstr>Orgánico</vt:lpstr>
      <vt:lpstr>Comparación de modelos para la predicción de pérdida de clientes en telecomunicaciones</vt:lpstr>
      <vt:lpstr>Objetivo</vt:lpstr>
      <vt:lpstr>Fases de un modelo de sistema de predicción de abandono </vt:lpstr>
      <vt:lpstr>1.- Procesamiento y limpieza de datos</vt:lpstr>
      <vt:lpstr>2.- AED (Entender los datos y graficar características importantes). </vt:lpstr>
      <vt:lpstr>Presentación de PowerPoint</vt:lpstr>
      <vt:lpstr>Presentación de PowerPoint</vt:lpstr>
      <vt:lpstr>3.- Construcción de Modelos de Machine Learning. </vt:lpstr>
      <vt:lpstr>4.- Cálculo del desempeño de los modelos. </vt:lpstr>
      <vt:lpstr>Presentación de PowerPoint</vt:lpstr>
      <vt:lpstr>5.- Propuestas de estrategias de retención de clientes. </vt:lpstr>
      <vt:lpstr>MUCHAS 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modelos para la predicción de pérdida de clientes en telecomunicaciones</dc:title>
  <dc:creator>David Márquez Cruz</dc:creator>
  <cp:lastModifiedBy>LENOVO</cp:lastModifiedBy>
  <cp:revision>4</cp:revision>
  <dcterms:created xsi:type="dcterms:W3CDTF">2024-02-18T23:35:29Z</dcterms:created>
  <dcterms:modified xsi:type="dcterms:W3CDTF">2024-02-19T05:18:55Z</dcterms:modified>
</cp:coreProperties>
</file>