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7" r:id="rId4"/>
    <p:sldId id="298" r:id="rId5"/>
    <p:sldId id="342" r:id="rId6"/>
    <p:sldId id="345" r:id="rId7"/>
    <p:sldId id="346" r:id="rId8"/>
    <p:sldId id="347" r:id="rId9"/>
    <p:sldId id="312" r:id="rId10"/>
    <p:sldId id="307" r:id="rId11"/>
    <p:sldId id="352" r:id="rId12"/>
    <p:sldId id="309" r:id="rId13"/>
    <p:sldId id="348" r:id="rId14"/>
    <p:sldId id="350" r:id="rId15"/>
    <p:sldId id="349" r:id="rId16"/>
    <p:sldId id="351" r:id="rId17"/>
    <p:sldId id="353" r:id="rId18"/>
    <p:sldId id="30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660649BC-ADBF-454F-8CD4-164F22332A8C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14A0F0-2F7C-4223-B283-6A1CA91388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5A5E9409-B20A-489B-A759-D773202358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83890D28-DB65-4933-A998-F6D267BEDA98}"/>
              </a:ext>
            </a:extLst>
          </p:cNvPr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B8C0EA2-D1F6-48A7-9EE4-840E625B9C02}"/>
              </a:ext>
            </a:extLst>
          </p:cNvPr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C0989A-B0CD-467C-8FFF-0322C8779616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32732B9-A675-4A92-B586-57210158DBB9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0BD9410-309C-4A73-BEB0-D4BD52253B38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D03E240-F54F-4508-9919-35CBB644B65F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BCF587F-187E-4163-89C2-718ECF77FD3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C8E0D8C-4969-48C1-AF8C-64C51835A08D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6A9F20E-06D2-4CF8-8829-660897F0E83A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F604A6E-18E0-4969-8962-866B849B4290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487069F-40F3-413B-832F-3CDD864EB5E2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B142645-539F-4F9E-87F8-F01187B92CE8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DF8925C-AF03-4D8D-84E6-10DC6DA03D95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238273A-1045-4A54-9A3E-66FF26456E9F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AB48C8F-534D-420E-81DD-67A2CD1366C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13A399E-CE85-4E9A-A82B-B91FC40A53F3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9869F7-7F70-43EC-97C3-A531CD669C49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585459A-FF7E-4A4B-B080-F4E91E9E8C31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C6A12CB-A937-425D-BCA3-A5BB1CB5719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1F5C56A-4D65-45BB-ADFB-4902606EA2E5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CFE449-955F-4128-94F3-2CACBE8BB46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6CAA8C-CBDE-4BC9-ADAC-9B9B329BE1DC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FE059B7-412E-4650-8EF3-9B138089D6F0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6DA1E9E-C3EF-4052-B739-AB5261881BA3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AE258E7-1627-4F85-BE58-CE26AE080072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88BC822-45B5-4649-B16E-C559A55EB44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81BE720-6521-4FDD-8C3B-B24385FF18A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41B19ED-3589-4DE1-A150-B99140988B50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8C970CA-0C4B-42C4-B0C7-EB4872CFDF25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8F1CF96-44F7-4DA4-BD14-9FC77FB267D1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75FF321-0579-4300-A5D4-D86907C5E8EE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97C3A21-57B5-4F03-B5FB-EB7FA22E9BC3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6A5EE0E-5C86-491E-BBE5-EA1C72574F59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ED86755-4944-466C-9C5F-565B01B373F1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12B85CB-70EC-4332-BCC8-F3BF560859B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id="{EB32F77A-E2C8-4CFE-A33D-776108CB37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:a16="http://schemas.microsoft.com/office/drawing/2014/main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6" r:id="rId11"/>
    <p:sldLayoutId id="2147483687" r:id="rId12"/>
    <p:sldLayoutId id="2147483688" r:id="rId13"/>
    <p:sldLayoutId id="2147483671" r:id="rId14"/>
    <p:sldLayoutId id="214748367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0" y="4478809"/>
            <a:ext cx="1219200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i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SMPS</a:t>
            </a:r>
            <a:endParaRPr lang="ko-KR" altLang="en-US" sz="9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2696" y="244909"/>
            <a:ext cx="10389704" cy="724247"/>
          </a:xfrm>
        </p:spPr>
        <p:txBody>
          <a:bodyPr/>
          <a:lstStyle/>
          <a:p>
            <a:r>
              <a:rPr lang="en-US" dirty="0"/>
              <a:t>Design of the Circuit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C3F945-058F-477A-A034-65FCB5F96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7" t="16601" r="1413" b="7226"/>
          <a:stretch/>
        </p:blipFill>
        <p:spPr>
          <a:xfrm>
            <a:off x="457200" y="1782674"/>
            <a:ext cx="11277600" cy="507532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540C335-B167-4883-9530-22315059AA22}"/>
              </a:ext>
            </a:extLst>
          </p:cNvPr>
          <p:cNvGrpSpPr/>
          <p:nvPr/>
        </p:nvGrpSpPr>
        <p:grpSpPr>
          <a:xfrm>
            <a:off x="774102" y="1259453"/>
            <a:ext cx="3373827" cy="523221"/>
            <a:chOff x="2749725" y="5799373"/>
            <a:chExt cx="1335372" cy="52322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C059AE7-D2C0-4B3A-A0F8-0DCE885C6D96}"/>
                </a:ext>
              </a:extLst>
            </p:cNvPr>
            <p:cNvSpPr/>
            <p:nvPr/>
          </p:nvSpPr>
          <p:spPr>
            <a:xfrm>
              <a:off x="2749725" y="5799373"/>
              <a:ext cx="1335372" cy="5232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Rectifier Circuit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5B79EF-6174-4FFC-B63E-775155F3F225}"/>
                </a:ext>
              </a:extLst>
            </p:cNvPr>
            <p:cNvSpPr/>
            <p:nvPr/>
          </p:nvSpPr>
          <p:spPr>
            <a:xfrm>
              <a:off x="3300160" y="5799373"/>
              <a:ext cx="10527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endParaRPr lang="en-US" altLang="ko-KR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2696" y="244909"/>
            <a:ext cx="10389704" cy="724247"/>
          </a:xfrm>
        </p:spPr>
        <p:txBody>
          <a:bodyPr/>
          <a:lstStyle/>
          <a:p>
            <a:r>
              <a:rPr lang="en-US" dirty="0"/>
              <a:t>Operation of the Circuit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40C335-B167-4883-9530-22315059AA22}"/>
              </a:ext>
            </a:extLst>
          </p:cNvPr>
          <p:cNvGrpSpPr/>
          <p:nvPr/>
        </p:nvGrpSpPr>
        <p:grpSpPr>
          <a:xfrm>
            <a:off x="774102" y="1259453"/>
            <a:ext cx="3373827" cy="523221"/>
            <a:chOff x="2749725" y="5799373"/>
            <a:chExt cx="1335372" cy="52322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C059AE7-D2C0-4B3A-A0F8-0DCE885C6D96}"/>
                </a:ext>
              </a:extLst>
            </p:cNvPr>
            <p:cNvSpPr/>
            <p:nvPr/>
          </p:nvSpPr>
          <p:spPr>
            <a:xfrm>
              <a:off x="2749725" y="5799373"/>
              <a:ext cx="1335372" cy="5232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Buck Circuit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5B79EF-6174-4FFC-B63E-775155F3F225}"/>
                </a:ext>
              </a:extLst>
            </p:cNvPr>
            <p:cNvSpPr/>
            <p:nvPr/>
          </p:nvSpPr>
          <p:spPr>
            <a:xfrm>
              <a:off x="3300160" y="5799373"/>
              <a:ext cx="10527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endParaRPr lang="en-US" altLang="ko-KR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CA566E7-4D81-435A-AC66-37FC16E235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" t="9256" r="3478" b="20178"/>
          <a:stretch/>
        </p:blipFill>
        <p:spPr>
          <a:xfrm>
            <a:off x="622852" y="1908313"/>
            <a:ext cx="11158330" cy="483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41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2696" y="244909"/>
            <a:ext cx="10389704" cy="724247"/>
          </a:xfrm>
        </p:spPr>
        <p:txBody>
          <a:bodyPr/>
          <a:lstStyle/>
          <a:p>
            <a:r>
              <a:rPr lang="en-US" dirty="0"/>
              <a:t>Operation of the Circuit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40C335-B167-4883-9530-22315059AA22}"/>
              </a:ext>
            </a:extLst>
          </p:cNvPr>
          <p:cNvGrpSpPr/>
          <p:nvPr/>
        </p:nvGrpSpPr>
        <p:grpSpPr>
          <a:xfrm>
            <a:off x="774102" y="1259453"/>
            <a:ext cx="3373827" cy="523221"/>
            <a:chOff x="2749725" y="5799373"/>
            <a:chExt cx="1335372" cy="52322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C059AE7-D2C0-4B3A-A0F8-0DCE885C6D96}"/>
                </a:ext>
              </a:extLst>
            </p:cNvPr>
            <p:cNvSpPr/>
            <p:nvPr/>
          </p:nvSpPr>
          <p:spPr>
            <a:xfrm>
              <a:off x="2749725" y="5799373"/>
              <a:ext cx="1335372" cy="5232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Buck Circuit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5B79EF-6174-4FFC-B63E-775155F3F225}"/>
                </a:ext>
              </a:extLst>
            </p:cNvPr>
            <p:cNvSpPr/>
            <p:nvPr/>
          </p:nvSpPr>
          <p:spPr>
            <a:xfrm>
              <a:off x="3300160" y="5799373"/>
              <a:ext cx="10527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endParaRPr lang="en-US" altLang="ko-KR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124EC14-6AA7-41FF-9B74-9950277CEE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6" t="25980" r="8152" b="14960"/>
          <a:stretch/>
        </p:blipFill>
        <p:spPr>
          <a:xfrm>
            <a:off x="1027043" y="2305894"/>
            <a:ext cx="10137913" cy="404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7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2696" y="244909"/>
            <a:ext cx="10389704" cy="724247"/>
          </a:xfrm>
        </p:spPr>
        <p:txBody>
          <a:bodyPr/>
          <a:lstStyle/>
          <a:p>
            <a:r>
              <a:rPr lang="en-US" dirty="0"/>
              <a:t>Operation of the Circuit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40C335-B167-4883-9530-22315059AA22}"/>
              </a:ext>
            </a:extLst>
          </p:cNvPr>
          <p:cNvGrpSpPr/>
          <p:nvPr/>
        </p:nvGrpSpPr>
        <p:grpSpPr>
          <a:xfrm>
            <a:off x="774102" y="1259453"/>
            <a:ext cx="3373827" cy="523221"/>
            <a:chOff x="2749725" y="5799373"/>
            <a:chExt cx="1335372" cy="52322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C059AE7-D2C0-4B3A-A0F8-0DCE885C6D96}"/>
                </a:ext>
              </a:extLst>
            </p:cNvPr>
            <p:cNvSpPr/>
            <p:nvPr/>
          </p:nvSpPr>
          <p:spPr>
            <a:xfrm>
              <a:off x="2749725" y="5799373"/>
              <a:ext cx="1335372" cy="5232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Buck Circuit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5B79EF-6174-4FFC-B63E-775155F3F225}"/>
                </a:ext>
              </a:extLst>
            </p:cNvPr>
            <p:cNvSpPr/>
            <p:nvPr/>
          </p:nvSpPr>
          <p:spPr>
            <a:xfrm>
              <a:off x="3300160" y="5799373"/>
              <a:ext cx="10527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endParaRPr lang="en-US" altLang="ko-KR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0FAC901-54C4-4B7C-A2FE-337783E255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3" t="30217" r="6304" b="13605"/>
          <a:stretch/>
        </p:blipFill>
        <p:spPr>
          <a:xfrm>
            <a:off x="774102" y="2122666"/>
            <a:ext cx="10137914" cy="385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16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2696" y="244909"/>
            <a:ext cx="10389704" cy="724247"/>
          </a:xfrm>
        </p:spPr>
        <p:txBody>
          <a:bodyPr/>
          <a:lstStyle/>
          <a:p>
            <a:r>
              <a:rPr lang="en-US" dirty="0"/>
              <a:t>Protection Circuit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902A81-AB67-4E9D-B62E-1E8BE175C1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7" t="16216" r="22500" b="10319"/>
          <a:stretch/>
        </p:blipFill>
        <p:spPr>
          <a:xfrm>
            <a:off x="2461015" y="1577265"/>
            <a:ext cx="7018032" cy="503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2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2696" y="244909"/>
            <a:ext cx="10389704" cy="724247"/>
          </a:xfrm>
        </p:spPr>
        <p:txBody>
          <a:bodyPr/>
          <a:lstStyle/>
          <a:p>
            <a:r>
              <a:rPr lang="en-US" dirty="0"/>
              <a:t>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C5BDCF-873C-4DF5-B4ED-2E81FD16EC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2" t="16216" r="13261" b="8966"/>
          <a:stretch/>
        </p:blipFill>
        <p:spPr>
          <a:xfrm>
            <a:off x="1527313" y="1192696"/>
            <a:ext cx="9137374" cy="566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92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8CEC6EF-3D6C-421F-B82A-F3549DDDEB81}"/>
              </a:ext>
            </a:extLst>
          </p:cNvPr>
          <p:cNvSpPr/>
          <p:nvPr/>
        </p:nvSpPr>
        <p:spPr>
          <a:xfrm>
            <a:off x="0" y="2373923"/>
            <a:ext cx="12192000" cy="211015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2769507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pSp>
        <p:nvGrpSpPr>
          <p:cNvPr id="3" name="그룹 8">
            <a:extLst>
              <a:ext uri="{FF2B5EF4-FFF2-40B4-BE49-F238E27FC236}">
                <a16:creationId xmlns:a16="http://schemas.microsoft.com/office/drawing/2014/main" id="{05AF9029-02D8-49F5-9D0B-A2A3774272A7}"/>
              </a:ext>
            </a:extLst>
          </p:cNvPr>
          <p:cNvGrpSpPr/>
          <p:nvPr/>
        </p:nvGrpSpPr>
        <p:grpSpPr>
          <a:xfrm>
            <a:off x="4408743" y="2056640"/>
            <a:ext cx="3374514" cy="3074347"/>
            <a:chOff x="4406922" y="1835575"/>
            <a:chExt cx="3374514" cy="3074347"/>
          </a:xfrm>
        </p:grpSpPr>
        <p:sp>
          <p:nvSpPr>
            <p:cNvPr id="4" name="Freeform 20">
              <a:extLst>
                <a:ext uri="{FF2B5EF4-FFF2-40B4-BE49-F238E27FC236}">
                  <a16:creationId xmlns:a16="http://schemas.microsoft.com/office/drawing/2014/main" id="{5483873C-93F3-40C4-AC05-0779AE3C4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3191" y="1879651"/>
              <a:ext cx="2340560" cy="1687967"/>
            </a:xfrm>
            <a:custGeom>
              <a:avLst/>
              <a:gdLst>
                <a:gd name="connsiteX0" fmla="*/ 1634846 w 2138022"/>
                <a:gd name="connsiteY0" fmla="*/ 2638954 h 2647376"/>
                <a:gd name="connsiteX1" fmla="*/ 1636616 w 2138022"/>
                <a:gd name="connsiteY1" fmla="*/ 2641686 h 2647376"/>
                <a:gd name="connsiteX2" fmla="*/ 1631537 w 2138022"/>
                <a:gd name="connsiteY2" fmla="*/ 2647376 h 2647376"/>
                <a:gd name="connsiteX3" fmla="*/ 1634846 w 2138022"/>
                <a:gd name="connsiteY3" fmla="*/ 2638954 h 2647376"/>
                <a:gd name="connsiteX4" fmla="*/ 191284 w 2138022"/>
                <a:gd name="connsiteY4" fmla="*/ 0 h 2647376"/>
                <a:gd name="connsiteX5" fmla="*/ 1429002 w 2138022"/>
                <a:gd name="connsiteY5" fmla="*/ 0 h 2647376"/>
                <a:gd name="connsiteX6" fmla="*/ 1680296 w 2138022"/>
                <a:gd name="connsiteY6" fmla="*/ 146243 h 2647376"/>
                <a:gd name="connsiteX7" fmla="*/ 2138022 w 2138022"/>
                <a:gd name="connsiteY7" fmla="*/ 939458 h 2647376"/>
                <a:gd name="connsiteX8" fmla="*/ 1207798 w 2138022"/>
                <a:gd name="connsiteY8" fmla="*/ 1541901 h 2647376"/>
                <a:gd name="connsiteX9" fmla="*/ 491337 w 2138022"/>
                <a:gd name="connsiteY9" fmla="*/ 299986 h 2647376"/>
                <a:gd name="connsiteX10" fmla="*/ 0 w 2138022"/>
                <a:gd name="connsiteY10" fmla="*/ 74996 h 2647376"/>
                <a:gd name="connsiteX11" fmla="*/ 191284 w 2138022"/>
                <a:gd name="connsiteY11" fmla="*/ 0 h 2647376"/>
                <a:gd name="connsiteX0" fmla="*/ 1631537 w 2138022"/>
                <a:gd name="connsiteY0" fmla="*/ 2647376 h 2647376"/>
                <a:gd name="connsiteX1" fmla="*/ 1636616 w 2138022"/>
                <a:gd name="connsiteY1" fmla="*/ 2641686 h 2647376"/>
                <a:gd name="connsiteX2" fmla="*/ 1631537 w 2138022"/>
                <a:gd name="connsiteY2" fmla="*/ 2647376 h 2647376"/>
                <a:gd name="connsiteX3" fmla="*/ 191284 w 2138022"/>
                <a:gd name="connsiteY3" fmla="*/ 0 h 2647376"/>
                <a:gd name="connsiteX4" fmla="*/ 1429002 w 2138022"/>
                <a:gd name="connsiteY4" fmla="*/ 0 h 2647376"/>
                <a:gd name="connsiteX5" fmla="*/ 1680296 w 2138022"/>
                <a:gd name="connsiteY5" fmla="*/ 146243 h 2647376"/>
                <a:gd name="connsiteX6" fmla="*/ 2138022 w 2138022"/>
                <a:gd name="connsiteY6" fmla="*/ 939458 h 2647376"/>
                <a:gd name="connsiteX7" fmla="*/ 1207798 w 2138022"/>
                <a:gd name="connsiteY7" fmla="*/ 1541901 h 2647376"/>
                <a:gd name="connsiteX8" fmla="*/ 491337 w 2138022"/>
                <a:gd name="connsiteY8" fmla="*/ 299986 h 2647376"/>
                <a:gd name="connsiteX9" fmla="*/ 0 w 2138022"/>
                <a:gd name="connsiteY9" fmla="*/ 74996 h 2647376"/>
                <a:gd name="connsiteX10" fmla="*/ 191284 w 2138022"/>
                <a:gd name="connsiteY10" fmla="*/ 0 h 2647376"/>
                <a:gd name="connsiteX0" fmla="*/ 191284 w 2138022"/>
                <a:gd name="connsiteY0" fmla="*/ 0 h 1541901"/>
                <a:gd name="connsiteX1" fmla="*/ 1429002 w 2138022"/>
                <a:gd name="connsiteY1" fmla="*/ 0 h 1541901"/>
                <a:gd name="connsiteX2" fmla="*/ 1680296 w 2138022"/>
                <a:gd name="connsiteY2" fmla="*/ 146243 h 1541901"/>
                <a:gd name="connsiteX3" fmla="*/ 2138022 w 2138022"/>
                <a:gd name="connsiteY3" fmla="*/ 939458 h 1541901"/>
                <a:gd name="connsiteX4" fmla="*/ 1207798 w 2138022"/>
                <a:gd name="connsiteY4" fmla="*/ 1541901 h 1541901"/>
                <a:gd name="connsiteX5" fmla="*/ 491337 w 2138022"/>
                <a:gd name="connsiteY5" fmla="*/ 299986 h 1541901"/>
                <a:gd name="connsiteX6" fmla="*/ 0 w 2138022"/>
                <a:gd name="connsiteY6" fmla="*/ 74996 h 1541901"/>
                <a:gd name="connsiteX7" fmla="*/ 191284 w 2138022"/>
                <a:gd name="connsiteY7" fmla="*/ 0 h 1541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8022" h="1541901">
                  <a:moveTo>
                    <a:pt x="191284" y="0"/>
                  </a:moveTo>
                  <a:lnTo>
                    <a:pt x="1429002" y="0"/>
                  </a:lnTo>
                  <a:cubicBezTo>
                    <a:pt x="1522768" y="0"/>
                    <a:pt x="1635288" y="67497"/>
                    <a:pt x="1680296" y="146243"/>
                  </a:cubicBezTo>
                  <a:lnTo>
                    <a:pt x="2138022" y="939458"/>
                  </a:lnTo>
                  <a:lnTo>
                    <a:pt x="1207798" y="1541901"/>
                  </a:lnTo>
                  <a:lnTo>
                    <a:pt x="491337" y="299986"/>
                  </a:lnTo>
                  <a:cubicBezTo>
                    <a:pt x="360063" y="71247"/>
                    <a:pt x="168780" y="-3750"/>
                    <a:pt x="0" y="74996"/>
                  </a:cubicBezTo>
                  <a:cubicBezTo>
                    <a:pt x="56260" y="29999"/>
                    <a:pt x="127523" y="0"/>
                    <a:pt x="19128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59000">
                  <a:schemeClr val="accent4">
                    <a:lumMod val="98000"/>
                  </a:schemeClr>
                </a:gs>
                <a:gs pos="88000">
                  <a:schemeClr val="accent4">
                    <a:lumMod val="3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5" name="Freeform 74">
              <a:extLst>
                <a:ext uri="{FF2B5EF4-FFF2-40B4-BE49-F238E27FC236}">
                  <a16:creationId xmlns:a16="http://schemas.microsoft.com/office/drawing/2014/main" id="{B9D50853-0798-45F9-A027-B9CD3D660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400" y="3682379"/>
              <a:ext cx="1310149" cy="1227543"/>
            </a:xfrm>
            <a:custGeom>
              <a:avLst/>
              <a:gdLst>
                <a:gd name="connsiteX0" fmla="*/ 0 w 1196777"/>
                <a:gd name="connsiteY0" fmla="*/ 5276 h 1121319"/>
                <a:gd name="connsiteX1" fmla="*/ 308095 w 1196777"/>
                <a:gd name="connsiteY1" fmla="*/ 15507 h 1121319"/>
                <a:gd name="connsiteX2" fmla="*/ 560126 w 1196777"/>
                <a:gd name="connsiteY2" fmla="*/ 176723 h 1121319"/>
                <a:gd name="connsiteX3" fmla="*/ 1065618 w 1196777"/>
                <a:gd name="connsiteY3" fmla="*/ 176723 h 1121319"/>
                <a:gd name="connsiteX4" fmla="*/ 1196777 w 1196777"/>
                <a:gd name="connsiteY4" fmla="*/ 165439 h 1121319"/>
                <a:gd name="connsiteX5" fmla="*/ 731862 w 1196777"/>
                <a:gd name="connsiteY5" fmla="*/ 975149 h 1121319"/>
                <a:gd name="connsiteX6" fmla="*/ 476687 w 1196777"/>
                <a:gd name="connsiteY6" fmla="*/ 1121319 h 1121319"/>
                <a:gd name="connsiteX7" fmla="*/ 28575 w 1196777"/>
                <a:gd name="connsiteY7" fmla="*/ 1121319 h 1121319"/>
                <a:gd name="connsiteX8" fmla="*/ 0 w 1196777"/>
                <a:gd name="connsiteY8" fmla="*/ 5276 h 1121319"/>
                <a:gd name="connsiteX0" fmla="*/ 0 w 1196777"/>
                <a:gd name="connsiteY0" fmla="*/ 5276 h 1121319"/>
                <a:gd name="connsiteX1" fmla="*/ 498595 w 1196777"/>
                <a:gd name="connsiteY1" fmla="*/ 15507 h 1121319"/>
                <a:gd name="connsiteX2" fmla="*/ 560126 w 1196777"/>
                <a:gd name="connsiteY2" fmla="*/ 176723 h 1121319"/>
                <a:gd name="connsiteX3" fmla="*/ 1065618 w 1196777"/>
                <a:gd name="connsiteY3" fmla="*/ 176723 h 1121319"/>
                <a:gd name="connsiteX4" fmla="*/ 1196777 w 1196777"/>
                <a:gd name="connsiteY4" fmla="*/ 165439 h 1121319"/>
                <a:gd name="connsiteX5" fmla="*/ 731862 w 1196777"/>
                <a:gd name="connsiteY5" fmla="*/ 975149 h 1121319"/>
                <a:gd name="connsiteX6" fmla="*/ 476687 w 1196777"/>
                <a:gd name="connsiteY6" fmla="*/ 1121319 h 1121319"/>
                <a:gd name="connsiteX7" fmla="*/ 28575 w 1196777"/>
                <a:gd name="connsiteY7" fmla="*/ 1121319 h 1121319"/>
                <a:gd name="connsiteX8" fmla="*/ 0 w 1196777"/>
                <a:gd name="connsiteY8" fmla="*/ 5276 h 112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6777" h="1121319">
                  <a:moveTo>
                    <a:pt x="0" y="5276"/>
                  </a:moveTo>
                  <a:cubicBezTo>
                    <a:pt x="119762" y="6915"/>
                    <a:pt x="405241" y="-13067"/>
                    <a:pt x="498595" y="15507"/>
                  </a:cubicBezTo>
                  <a:cubicBezTo>
                    <a:pt x="591949" y="44081"/>
                    <a:pt x="465622" y="149854"/>
                    <a:pt x="560126" y="176723"/>
                  </a:cubicBezTo>
                  <a:cubicBezTo>
                    <a:pt x="654630" y="203592"/>
                    <a:pt x="897121" y="176723"/>
                    <a:pt x="1065618" y="176723"/>
                  </a:cubicBezTo>
                  <a:cubicBezTo>
                    <a:pt x="1171631" y="174907"/>
                    <a:pt x="1155629" y="172962"/>
                    <a:pt x="1196777" y="165439"/>
                  </a:cubicBezTo>
                  <a:lnTo>
                    <a:pt x="731862" y="975149"/>
                  </a:lnTo>
                  <a:cubicBezTo>
                    <a:pt x="682999" y="1057637"/>
                    <a:pt x="570413" y="1121319"/>
                    <a:pt x="476687" y="1121319"/>
                  </a:cubicBezTo>
                  <a:lnTo>
                    <a:pt x="28575" y="1121319"/>
                  </a:lnTo>
                  <a:cubicBezTo>
                    <a:pt x="28575" y="749305"/>
                    <a:pt x="0" y="377290"/>
                    <a:pt x="0" y="527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30000">
                  <a:schemeClr val="accent3"/>
                </a:gs>
                <a:gs pos="62000">
                  <a:schemeClr val="accent3">
                    <a:lumMod val="57000"/>
                  </a:schemeClr>
                </a:gs>
              </a:gsLst>
              <a:lin ang="204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F3659C04-5248-4CC8-ADDD-EDC0EA544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6922" y="1835575"/>
              <a:ext cx="2598140" cy="2900532"/>
            </a:xfrm>
            <a:custGeom>
              <a:avLst/>
              <a:gdLst>
                <a:gd name="T0" fmla="*/ 13 w 630"/>
                <a:gd name="T1" fmla="*/ 406 h 704"/>
                <a:gd name="T2" fmla="*/ 177 w 630"/>
                <a:gd name="T3" fmla="*/ 692 h 704"/>
                <a:gd name="T4" fmla="*/ 186 w 630"/>
                <a:gd name="T5" fmla="*/ 704 h 704"/>
                <a:gd name="T6" fmla="*/ 199 w 630"/>
                <a:gd name="T7" fmla="*/ 591 h 704"/>
                <a:gd name="T8" fmla="*/ 492 w 630"/>
                <a:gd name="T9" fmla="*/ 83 h 704"/>
                <a:gd name="T10" fmla="*/ 630 w 630"/>
                <a:gd name="T11" fmla="*/ 27 h 704"/>
                <a:gd name="T12" fmla="*/ 575 w 630"/>
                <a:gd name="T13" fmla="*/ 3 h 704"/>
                <a:gd name="T14" fmla="*/ 245 w 630"/>
                <a:gd name="T15" fmla="*/ 3 h 704"/>
                <a:gd name="T16" fmla="*/ 177 w 630"/>
                <a:gd name="T17" fmla="*/ 43 h 704"/>
                <a:gd name="T18" fmla="*/ 13 w 630"/>
                <a:gd name="T19" fmla="*/ 328 h 704"/>
                <a:gd name="T20" fmla="*/ 13 w 630"/>
                <a:gd name="T21" fmla="*/ 406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0" h="704">
                  <a:moveTo>
                    <a:pt x="13" y="406"/>
                  </a:moveTo>
                  <a:cubicBezTo>
                    <a:pt x="177" y="692"/>
                    <a:pt x="177" y="692"/>
                    <a:pt x="177" y="692"/>
                  </a:cubicBezTo>
                  <a:cubicBezTo>
                    <a:pt x="180" y="696"/>
                    <a:pt x="183" y="700"/>
                    <a:pt x="186" y="704"/>
                  </a:cubicBezTo>
                  <a:cubicBezTo>
                    <a:pt x="171" y="674"/>
                    <a:pt x="174" y="634"/>
                    <a:pt x="199" y="591"/>
                  </a:cubicBezTo>
                  <a:cubicBezTo>
                    <a:pt x="492" y="83"/>
                    <a:pt x="492" y="83"/>
                    <a:pt x="492" y="83"/>
                  </a:cubicBezTo>
                  <a:cubicBezTo>
                    <a:pt x="529" y="19"/>
                    <a:pt x="583" y="0"/>
                    <a:pt x="630" y="27"/>
                  </a:cubicBezTo>
                  <a:cubicBezTo>
                    <a:pt x="615" y="13"/>
                    <a:pt x="593" y="3"/>
                    <a:pt x="575" y="3"/>
                  </a:cubicBezTo>
                  <a:cubicBezTo>
                    <a:pt x="245" y="3"/>
                    <a:pt x="245" y="3"/>
                    <a:pt x="245" y="3"/>
                  </a:cubicBezTo>
                  <a:cubicBezTo>
                    <a:pt x="220" y="3"/>
                    <a:pt x="190" y="21"/>
                    <a:pt x="177" y="43"/>
                  </a:cubicBezTo>
                  <a:cubicBezTo>
                    <a:pt x="13" y="328"/>
                    <a:pt x="13" y="328"/>
                    <a:pt x="13" y="328"/>
                  </a:cubicBezTo>
                  <a:cubicBezTo>
                    <a:pt x="0" y="350"/>
                    <a:pt x="0" y="385"/>
                    <a:pt x="13" y="4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8000"/>
                  </a:schemeClr>
                </a:gs>
                <a:gs pos="100000">
                  <a:schemeClr val="accent1">
                    <a:lumMod val="76000"/>
                    <a:lumOff val="24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7" name="Freeform 24">
              <a:extLst>
                <a:ext uri="{FF2B5EF4-FFF2-40B4-BE49-F238E27FC236}">
                  <a16:creationId xmlns:a16="http://schemas.microsoft.com/office/drawing/2014/main" id="{CBDE334A-F6A3-4DBE-9E16-72FC361EA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809" y="3490069"/>
              <a:ext cx="1940702" cy="1419853"/>
            </a:xfrm>
            <a:custGeom>
              <a:avLst/>
              <a:gdLst/>
              <a:ahLst/>
              <a:cxnLst/>
              <a:rect l="l" t="t" r="r" b="b"/>
              <a:pathLst>
                <a:path w="1772766" h="1296988">
                  <a:moveTo>
                    <a:pt x="0" y="0"/>
                  </a:moveTo>
                  <a:cubicBezTo>
                    <a:pt x="63722" y="116210"/>
                    <a:pt x="202597" y="191176"/>
                    <a:pt x="401193" y="191176"/>
                  </a:cubicBezTo>
                  <a:cubicBezTo>
                    <a:pt x="401193" y="191176"/>
                    <a:pt x="1311793" y="171842"/>
                    <a:pt x="1772766" y="182552"/>
                  </a:cubicBezTo>
                  <a:lnTo>
                    <a:pt x="1772766" y="1296988"/>
                  </a:lnTo>
                  <a:lnTo>
                    <a:pt x="900113" y="1296988"/>
                  </a:lnTo>
                  <a:cubicBezTo>
                    <a:pt x="817531" y="1296988"/>
                    <a:pt x="720090" y="1248222"/>
                    <a:pt x="667512" y="1180778"/>
                  </a:cubicBezTo>
                  <a:cubicBezTo>
                    <a:pt x="656368" y="1169494"/>
                    <a:pt x="652367" y="1158340"/>
                    <a:pt x="644938" y="1150818"/>
                  </a:cubicBezTo>
                  <a:lnTo>
                    <a:pt x="510064" y="914636"/>
                  </a:lnTo>
                  <a:lnTo>
                    <a:pt x="168878" y="326063"/>
                  </a:lnTo>
                  <a:lnTo>
                    <a:pt x="26289" y="78727"/>
                  </a:lnTo>
                  <a:cubicBezTo>
                    <a:pt x="14859" y="56289"/>
                    <a:pt x="3715" y="29961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50000">
                  <a:schemeClr val="accent3"/>
                </a:gs>
                <a:gs pos="100000">
                  <a:schemeClr val="accent3">
                    <a:lumMod val="79000"/>
                    <a:lumOff val="21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8" name="Freeform 20">
              <a:extLst>
                <a:ext uri="{FF2B5EF4-FFF2-40B4-BE49-F238E27FC236}">
                  <a16:creationId xmlns:a16="http://schemas.microsoft.com/office/drawing/2014/main" id="{1B505C23-FCC6-4E07-9225-8B2EB9935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210" y="2338392"/>
              <a:ext cx="1544226" cy="2461419"/>
            </a:xfrm>
            <a:custGeom>
              <a:avLst/>
              <a:gdLst/>
              <a:ahLst/>
              <a:cxnLst/>
              <a:rect l="l" t="t" r="r" b="b"/>
              <a:pathLst>
                <a:path w="1410598" h="2248423">
                  <a:moveTo>
                    <a:pt x="937565" y="0"/>
                  </a:moveTo>
                  <a:cubicBezTo>
                    <a:pt x="1027835" y="156432"/>
                    <a:pt x="1173982" y="409698"/>
                    <a:pt x="1410598" y="819740"/>
                  </a:cubicBezTo>
                  <a:cubicBezTo>
                    <a:pt x="1459356" y="902236"/>
                    <a:pt x="1459356" y="1033480"/>
                    <a:pt x="1410598" y="1112226"/>
                  </a:cubicBezTo>
                  <a:cubicBezTo>
                    <a:pt x="1410598" y="1112226"/>
                    <a:pt x="1410598" y="1112226"/>
                    <a:pt x="791739" y="2184676"/>
                  </a:cubicBezTo>
                  <a:cubicBezTo>
                    <a:pt x="780487" y="2207175"/>
                    <a:pt x="761733" y="2229674"/>
                    <a:pt x="742980" y="2248423"/>
                  </a:cubicBezTo>
                  <a:cubicBezTo>
                    <a:pt x="810492" y="2135928"/>
                    <a:pt x="802991" y="1978436"/>
                    <a:pt x="701723" y="1805944"/>
                  </a:cubicBezTo>
                  <a:cubicBezTo>
                    <a:pt x="701723" y="1805944"/>
                    <a:pt x="701723" y="1805944"/>
                    <a:pt x="0" y="589575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7000"/>
                    <a:lumOff val="23000"/>
                  </a:schemeClr>
                </a:gs>
                <a:gs pos="50000">
                  <a:schemeClr val="accent4"/>
                </a:gs>
                <a:gs pos="100000">
                  <a:schemeClr val="accent4"/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12" name="그룹 6">
            <a:extLst>
              <a:ext uri="{FF2B5EF4-FFF2-40B4-BE49-F238E27FC236}">
                <a16:creationId xmlns:a16="http://schemas.microsoft.com/office/drawing/2014/main" id="{D8E58234-9C4B-42FA-B3DA-A3AE1589E65E}"/>
              </a:ext>
            </a:extLst>
          </p:cNvPr>
          <p:cNvGrpSpPr/>
          <p:nvPr/>
        </p:nvGrpSpPr>
        <p:grpSpPr>
          <a:xfrm>
            <a:off x="7766735" y="2378324"/>
            <a:ext cx="3744000" cy="1292661"/>
            <a:chOff x="7637355" y="2159174"/>
            <a:chExt cx="3744000" cy="129266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4EE866-BEB3-49B7-90D2-E6C75AAB00EB}"/>
                </a:ext>
              </a:extLst>
            </p:cNvPr>
            <p:cNvSpPr txBox="1"/>
            <p:nvPr/>
          </p:nvSpPr>
          <p:spPr>
            <a:xfrm>
              <a:off x="7658850" y="2436172"/>
              <a:ext cx="37010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 designing a circuit, we must consider designing an efficient, stable power supply with a protection system for the reliability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of the power delivered to the load. Otherwise, it will reduce the efficiency and stability of the power delivered to the load.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CB1B24-ADC0-4B17-9C3B-78AD65C3C265}"/>
                </a:ext>
              </a:extLst>
            </p:cNvPr>
            <p:cNvSpPr txBox="1"/>
            <p:nvPr/>
          </p:nvSpPr>
          <p:spPr>
            <a:xfrm>
              <a:off x="7653348" y="2159174"/>
              <a:ext cx="37120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</a:rPr>
                <a:t>Problem Statement</a:t>
              </a:r>
              <a:endParaRPr lang="ko-KR" altLang="en-US" sz="12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0701312-47A4-4293-8E77-03E13DA09B8B}"/>
                </a:ext>
              </a:extLst>
            </p:cNvPr>
            <p:cNvCxnSpPr/>
            <p:nvPr/>
          </p:nvCxnSpPr>
          <p:spPr>
            <a:xfrm>
              <a:off x="7637355" y="2436172"/>
              <a:ext cx="3744000" cy="0"/>
            </a:xfrm>
            <a:prstGeom prst="line">
              <a:avLst/>
            </a:prstGeom>
            <a:ln>
              <a:solidFill>
                <a:schemeClr val="accent4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7">
            <a:extLst>
              <a:ext uri="{FF2B5EF4-FFF2-40B4-BE49-F238E27FC236}">
                <a16:creationId xmlns:a16="http://schemas.microsoft.com/office/drawing/2014/main" id="{0D016346-A64A-4CAA-83DD-07D31639E93E}"/>
              </a:ext>
            </a:extLst>
          </p:cNvPr>
          <p:cNvGrpSpPr/>
          <p:nvPr/>
        </p:nvGrpSpPr>
        <p:grpSpPr>
          <a:xfrm>
            <a:off x="892783" y="2365844"/>
            <a:ext cx="3744000" cy="1107995"/>
            <a:chOff x="890962" y="2144778"/>
            <a:chExt cx="3744000" cy="110799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D50B4E-8E9C-4E60-932F-A2A6DBE80655}"/>
                </a:ext>
              </a:extLst>
            </p:cNvPr>
            <p:cNvSpPr txBox="1"/>
            <p:nvPr/>
          </p:nvSpPr>
          <p:spPr>
            <a:xfrm>
              <a:off x="912456" y="2421776"/>
              <a:ext cx="37010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project is to design and simulate SMPS with proper protection system for the purpose of multiple load application Like for CCTV, spotlight and for car battery charger.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986A28D-40C7-4711-8819-E05F21B168B9}"/>
                </a:ext>
              </a:extLst>
            </p:cNvPr>
            <p:cNvSpPr txBox="1"/>
            <p:nvPr/>
          </p:nvSpPr>
          <p:spPr>
            <a:xfrm>
              <a:off x="906954" y="2144778"/>
              <a:ext cx="37120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</a:rPr>
                <a:t>Summary</a:t>
              </a:r>
              <a:endParaRPr lang="ko-KR" altLang="en-US" sz="12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86CBED2-9738-4FCF-BCFC-72CDEB2781CC}"/>
                </a:ext>
              </a:extLst>
            </p:cNvPr>
            <p:cNvCxnSpPr/>
            <p:nvPr/>
          </p:nvCxnSpPr>
          <p:spPr>
            <a:xfrm>
              <a:off x="890962" y="2421776"/>
              <a:ext cx="3744000" cy="0"/>
            </a:xfrm>
            <a:prstGeom prst="line">
              <a:avLst/>
            </a:prstGeom>
            <a:ln>
              <a:solidFill>
                <a:schemeClr val="accent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3">
            <a:extLst>
              <a:ext uri="{FF2B5EF4-FFF2-40B4-BE49-F238E27FC236}">
                <a16:creationId xmlns:a16="http://schemas.microsoft.com/office/drawing/2014/main" id="{FCB25BAE-C58F-4BAA-B331-A36877561F60}"/>
              </a:ext>
            </a:extLst>
          </p:cNvPr>
          <p:cNvGrpSpPr/>
          <p:nvPr/>
        </p:nvGrpSpPr>
        <p:grpSpPr>
          <a:xfrm>
            <a:off x="3758813" y="5376245"/>
            <a:ext cx="4810669" cy="912419"/>
            <a:chOff x="4636424" y="5155177"/>
            <a:chExt cx="3001645" cy="91241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50BC0-6C6A-49B8-939A-B197D4DC3F6B}"/>
                </a:ext>
              </a:extLst>
            </p:cNvPr>
            <p:cNvSpPr txBox="1"/>
            <p:nvPr/>
          </p:nvSpPr>
          <p:spPr>
            <a:xfrm>
              <a:off x="4646212" y="5421265"/>
              <a:ext cx="28995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1- Using SMPS with understanding of its operation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2- Applying protection to the SMPS</a:t>
              </a:r>
            </a:p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635D2D-D146-4588-86B9-9A33CABE09C4}"/>
                </a:ext>
              </a:extLst>
            </p:cNvPr>
            <p:cNvSpPr txBox="1"/>
            <p:nvPr/>
          </p:nvSpPr>
          <p:spPr>
            <a:xfrm>
              <a:off x="4729871" y="5155177"/>
              <a:ext cx="2908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</a:rPr>
                <a:t>Objective</a:t>
              </a:r>
            </a:p>
            <a:p>
              <a:pPr algn="ctr"/>
              <a:endParaRPr lang="ko-KR" altLang="en-US" sz="1200" b="1" dirty="0">
                <a:solidFill>
                  <a:schemeClr val="accent3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F0FB6D2-D381-4618-8080-45BE1929F34C}"/>
                </a:ext>
              </a:extLst>
            </p:cNvPr>
            <p:cNvCxnSpPr/>
            <p:nvPr/>
          </p:nvCxnSpPr>
          <p:spPr>
            <a:xfrm>
              <a:off x="4636424" y="5421265"/>
              <a:ext cx="2918420" cy="0"/>
            </a:xfrm>
            <a:prstGeom prst="line">
              <a:avLst/>
            </a:prstGeom>
            <a:ln>
              <a:solidFill>
                <a:schemeClr val="accent3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9">
            <a:extLst>
              <a:ext uri="{FF2B5EF4-FFF2-40B4-BE49-F238E27FC236}">
                <a16:creationId xmlns:a16="http://schemas.microsoft.com/office/drawing/2014/main" id="{C79D29FA-6879-46AC-8A96-940DA2FFE536}"/>
              </a:ext>
            </a:extLst>
          </p:cNvPr>
          <p:cNvSpPr/>
          <p:nvPr/>
        </p:nvSpPr>
        <p:spPr>
          <a:xfrm rot="19800000">
            <a:off x="6674883" y="2912542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Block Arc 10">
            <a:extLst>
              <a:ext uri="{FF2B5EF4-FFF2-40B4-BE49-F238E27FC236}">
                <a16:creationId xmlns:a16="http://schemas.microsoft.com/office/drawing/2014/main" id="{8063C388-777E-4A95-AB94-8DB1DC54A2AB}"/>
              </a:ext>
            </a:extLst>
          </p:cNvPr>
          <p:cNvSpPr/>
          <p:nvPr/>
        </p:nvSpPr>
        <p:spPr>
          <a:xfrm rot="1800000">
            <a:off x="5268606" y="2698321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Round Same Side Corner Rectangle 36">
            <a:extLst>
              <a:ext uri="{FF2B5EF4-FFF2-40B4-BE49-F238E27FC236}">
                <a16:creationId xmlns:a16="http://schemas.microsoft.com/office/drawing/2014/main" id="{77ECF53D-F896-422F-AF23-94844A7BAFB4}"/>
              </a:ext>
            </a:extLst>
          </p:cNvPr>
          <p:cNvSpPr>
            <a:spLocks noChangeAspect="1"/>
          </p:cNvSpPr>
          <p:nvPr/>
        </p:nvSpPr>
        <p:spPr>
          <a:xfrm>
            <a:off x="5895233" y="4126728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EE226E2-5E67-46E5-A0C2-A1047ABA8587}"/>
              </a:ext>
            </a:extLst>
          </p:cNvPr>
          <p:cNvSpPr txBox="1"/>
          <p:nvPr/>
        </p:nvSpPr>
        <p:spPr>
          <a:xfrm>
            <a:off x="254695" y="1369447"/>
            <a:ext cx="370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a Power Supply?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53F6D22-0A2F-4070-9C00-7D409A9410A5}"/>
              </a:ext>
            </a:extLst>
          </p:cNvPr>
          <p:cNvGrpSpPr/>
          <p:nvPr/>
        </p:nvGrpSpPr>
        <p:grpSpPr>
          <a:xfrm>
            <a:off x="153618" y="5203409"/>
            <a:ext cx="2342171" cy="523221"/>
            <a:chOff x="764930" y="5799373"/>
            <a:chExt cx="1371600" cy="523221"/>
          </a:xfrm>
          <a:solidFill>
            <a:schemeClr val="accent5"/>
          </a:solidFill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000C7A5-79F6-4E39-96E3-08BD1C3AFB6C}"/>
                </a:ext>
              </a:extLst>
            </p:cNvPr>
            <p:cNvSpPr/>
            <p:nvPr/>
          </p:nvSpPr>
          <p:spPr>
            <a:xfrm>
              <a:off x="764930" y="5799373"/>
              <a:ext cx="1371600" cy="5232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415A4C0-7C8D-484C-B1E5-3E8B4CB795D7}"/>
                </a:ext>
              </a:extLst>
            </p:cNvPr>
            <p:cNvSpPr/>
            <p:nvPr/>
          </p:nvSpPr>
          <p:spPr>
            <a:xfrm>
              <a:off x="1358365" y="5799373"/>
              <a:ext cx="184730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latinLnBrk="1"/>
              <a:endParaRPr lang="en-US" altLang="ko-KR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7F3EF41-F9A9-4C8A-9AA3-0E1ED76D6361}"/>
              </a:ext>
            </a:extLst>
          </p:cNvPr>
          <p:cNvGrpSpPr/>
          <p:nvPr/>
        </p:nvGrpSpPr>
        <p:grpSpPr>
          <a:xfrm>
            <a:off x="2220398" y="6063366"/>
            <a:ext cx="1821118" cy="523221"/>
            <a:chOff x="2749725" y="5799373"/>
            <a:chExt cx="1335372" cy="523221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4805F87C-676B-4BEE-8B8A-6A00A951DA0C}"/>
                </a:ext>
              </a:extLst>
            </p:cNvPr>
            <p:cNvSpPr/>
            <p:nvPr/>
          </p:nvSpPr>
          <p:spPr>
            <a:xfrm>
              <a:off x="2749725" y="5799373"/>
              <a:ext cx="1335372" cy="5232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D59C7E6-8748-4B2F-8AFA-C9BBAE38F818}"/>
                </a:ext>
              </a:extLst>
            </p:cNvPr>
            <p:cNvSpPr/>
            <p:nvPr/>
          </p:nvSpPr>
          <p:spPr>
            <a:xfrm>
              <a:off x="3300160" y="5799373"/>
              <a:ext cx="10527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endParaRPr lang="en-US" altLang="ko-KR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28973D6E-3DAB-48C8-8D61-E7ADCD333E21}"/>
              </a:ext>
            </a:extLst>
          </p:cNvPr>
          <p:cNvGrpSpPr/>
          <p:nvPr/>
        </p:nvGrpSpPr>
        <p:grpSpPr>
          <a:xfrm>
            <a:off x="4474617" y="6076714"/>
            <a:ext cx="3454792" cy="466713"/>
            <a:chOff x="1757370" y="5799373"/>
            <a:chExt cx="3501581" cy="466713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8D96E4C-70EA-4CEB-A630-987ECD71DBBB}"/>
                </a:ext>
              </a:extLst>
            </p:cNvPr>
            <p:cNvSpPr/>
            <p:nvPr/>
          </p:nvSpPr>
          <p:spPr>
            <a:xfrm>
              <a:off x="1800546" y="5799373"/>
              <a:ext cx="3378495" cy="46671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181120E6-400B-4BF6-A4A3-19EFD808804B}"/>
                </a:ext>
              </a:extLst>
            </p:cNvPr>
            <p:cNvSpPr/>
            <p:nvPr/>
          </p:nvSpPr>
          <p:spPr>
            <a:xfrm>
              <a:off x="1757370" y="5841590"/>
              <a:ext cx="35015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Uninterruptible power supply 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73C563CD-D954-45A6-AE67-E45C1A964672}"/>
              </a:ext>
            </a:extLst>
          </p:cNvPr>
          <p:cNvGrpSpPr/>
          <p:nvPr/>
        </p:nvGrpSpPr>
        <p:grpSpPr>
          <a:xfrm>
            <a:off x="8442456" y="6041448"/>
            <a:ext cx="3526189" cy="492422"/>
            <a:chOff x="1960337" y="5799373"/>
            <a:chExt cx="2903359" cy="461217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B157C1D-8582-4F68-9F05-B6A4D6EACEE8}"/>
                </a:ext>
              </a:extLst>
            </p:cNvPr>
            <p:cNvSpPr/>
            <p:nvPr/>
          </p:nvSpPr>
          <p:spPr>
            <a:xfrm>
              <a:off x="2067991" y="5799373"/>
              <a:ext cx="2688052" cy="46121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6BBFB6EB-C3D7-4B1D-894D-3BAA21A9CD57}"/>
                </a:ext>
              </a:extLst>
            </p:cNvPr>
            <p:cNvSpPr/>
            <p:nvPr/>
          </p:nvSpPr>
          <p:spPr>
            <a:xfrm>
              <a:off x="1960337" y="5848541"/>
              <a:ext cx="29033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High-voltage power supply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167F42BF-1325-4FE9-BB51-A9737D0412A6}"/>
              </a:ext>
            </a:extLst>
          </p:cNvPr>
          <p:cNvGrpSpPr/>
          <p:nvPr/>
        </p:nvGrpSpPr>
        <p:grpSpPr>
          <a:xfrm>
            <a:off x="9130748" y="4892877"/>
            <a:ext cx="2730107" cy="394320"/>
            <a:chOff x="52065" y="5799373"/>
            <a:chExt cx="3986536" cy="523221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22A8D805-BBE3-4DB7-96E3-FEB022A4783F}"/>
                </a:ext>
              </a:extLst>
            </p:cNvPr>
            <p:cNvSpPr/>
            <p:nvPr/>
          </p:nvSpPr>
          <p:spPr>
            <a:xfrm>
              <a:off x="52065" y="5799373"/>
              <a:ext cx="3986536" cy="5232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2B776819-029A-43F1-9CDB-B454C2226A21}"/>
                </a:ext>
              </a:extLst>
            </p:cNvPr>
            <p:cNvSpPr/>
            <p:nvPr/>
          </p:nvSpPr>
          <p:spPr>
            <a:xfrm>
              <a:off x="386411" y="5824547"/>
              <a:ext cx="3257621" cy="342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DC power Supply </a:t>
              </a:r>
            </a:p>
          </p:txBody>
        </p:sp>
      </p:grp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AF4B98DC-6314-48EA-A906-9129AA51B895}"/>
              </a:ext>
            </a:extLst>
          </p:cNvPr>
          <p:cNvCxnSpPr>
            <a:cxnSpLocks/>
            <a:stCxn id="8" idx="1"/>
            <a:endCxn id="166" idx="0"/>
          </p:cNvCxnSpPr>
          <p:nvPr/>
        </p:nvCxnSpPr>
        <p:spPr>
          <a:xfrm rot="10800000" flipV="1">
            <a:off x="1324705" y="3661479"/>
            <a:ext cx="2852693" cy="1541929"/>
          </a:xfrm>
          <a:prstGeom prst="bentConnector2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75233FCF-C228-4AA5-BB81-B9A6D7BD1084}"/>
              </a:ext>
            </a:extLst>
          </p:cNvPr>
          <p:cNvCxnSpPr>
            <a:cxnSpLocks/>
          </p:cNvCxnSpPr>
          <p:nvPr/>
        </p:nvCxnSpPr>
        <p:spPr>
          <a:xfrm rot="5400000">
            <a:off x="2704798" y="4779846"/>
            <a:ext cx="1923167" cy="1050771"/>
          </a:xfrm>
          <a:prstGeom prst="bentConnector3">
            <a:avLst>
              <a:gd name="adj1" fmla="val -4220"/>
            </a:avLst>
          </a:prstGeom>
          <a:ln w="158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9EB21D0B-A9BD-48FA-958C-6874F315A79E}"/>
              </a:ext>
            </a:extLst>
          </p:cNvPr>
          <p:cNvCxnSpPr>
            <a:cxnSpLocks/>
            <a:endCxn id="177" idx="0"/>
          </p:cNvCxnSpPr>
          <p:nvPr/>
        </p:nvCxnSpPr>
        <p:spPr>
          <a:xfrm>
            <a:off x="7650514" y="3949246"/>
            <a:ext cx="2845288" cy="943631"/>
          </a:xfrm>
          <a:prstGeom prst="bentConnector2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0DFB5E5C-6543-4E56-BECB-6C3FCF567F6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35272" y="4658652"/>
            <a:ext cx="1637314" cy="1414126"/>
          </a:xfrm>
          <a:prstGeom prst="bentConnector3">
            <a:avLst>
              <a:gd name="adj1" fmla="val 72535"/>
            </a:avLst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B5FB39B-3D63-4390-B9AC-3AA28C23A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397" y="1875542"/>
            <a:ext cx="4762500" cy="3571875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7E1CDAFD-FC45-48F2-8E19-CC299E4C0522}"/>
              </a:ext>
            </a:extLst>
          </p:cNvPr>
          <p:cNvSpPr txBox="1"/>
          <p:nvPr/>
        </p:nvSpPr>
        <p:spPr>
          <a:xfrm>
            <a:off x="205946" y="5261168"/>
            <a:ext cx="2315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 power supplies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6E79885-6D53-4635-9F63-490DB3321EDC}"/>
              </a:ext>
            </a:extLst>
          </p:cNvPr>
          <p:cNvSpPr txBox="1"/>
          <p:nvPr/>
        </p:nvSpPr>
        <p:spPr>
          <a:xfrm>
            <a:off x="2214670" y="6132403"/>
            <a:ext cx="18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Programmable</a:t>
            </a:r>
          </a:p>
        </p:txBody>
      </p: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A333722B-4812-450D-9B8D-A224FDA8A74A}"/>
              </a:ext>
            </a:extLst>
          </p:cNvPr>
          <p:cNvCxnSpPr>
            <a:cxnSpLocks/>
          </p:cNvCxnSpPr>
          <p:nvPr/>
        </p:nvCxnSpPr>
        <p:spPr>
          <a:xfrm rot="5400000">
            <a:off x="6123111" y="5503701"/>
            <a:ext cx="619116" cy="503382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94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A943F4-2860-485E-8FC9-CD847D42F545}"/>
              </a:ext>
            </a:extLst>
          </p:cNvPr>
          <p:cNvGrpSpPr/>
          <p:nvPr/>
        </p:nvGrpSpPr>
        <p:grpSpPr>
          <a:xfrm>
            <a:off x="153618" y="1373530"/>
            <a:ext cx="2342171" cy="523221"/>
            <a:chOff x="764930" y="5799373"/>
            <a:chExt cx="1371600" cy="523221"/>
          </a:xfrm>
          <a:solidFill>
            <a:schemeClr val="accent5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03BAA2-F6F1-44F8-8DFA-EDB1682C95DE}"/>
                </a:ext>
              </a:extLst>
            </p:cNvPr>
            <p:cNvSpPr/>
            <p:nvPr/>
          </p:nvSpPr>
          <p:spPr>
            <a:xfrm>
              <a:off x="764930" y="5799373"/>
              <a:ext cx="1371600" cy="5232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AC Power Supply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1649AC-1B46-4E6F-962B-4C66D7334B73}"/>
                </a:ext>
              </a:extLst>
            </p:cNvPr>
            <p:cNvSpPr/>
            <p:nvPr/>
          </p:nvSpPr>
          <p:spPr>
            <a:xfrm>
              <a:off x="1358365" y="5799373"/>
              <a:ext cx="184730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latinLnBrk="1"/>
              <a:endParaRPr lang="en-US" altLang="ko-KR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C1D2453-BAB8-427E-A99E-2273CDA5D204}"/>
              </a:ext>
            </a:extLst>
          </p:cNvPr>
          <p:cNvGrpSpPr/>
          <p:nvPr/>
        </p:nvGrpSpPr>
        <p:grpSpPr>
          <a:xfrm>
            <a:off x="6110127" y="1373530"/>
            <a:ext cx="2342171" cy="523221"/>
            <a:chOff x="764930" y="5799373"/>
            <a:chExt cx="1371600" cy="523221"/>
          </a:xfrm>
          <a:solidFill>
            <a:schemeClr val="accent5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92B44B-4996-485A-A0D6-F0016400DCF0}"/>
                </a:ext>
              </a:extLst>
            </p:cNvPr>
            <p:cNvSpPr/>
            <p:nvPr/>
          </p:nvSpPr>
          <p:spPr>
            <a:xfrm>
              <a:off x="764930" y="5799373"/>
              <a:ext cx="1371600" cy="5232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Programmable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CABECB4-5B95-42C7-8EA6-69D9E002F6E0}"/>
                </a:ext>
              </a:extLst>
            </p:cNvPr>
            <p:cNvSpPr/>
            <p:nvPr/>
          </p:nvSpPr>
          <p:spPr>
            <a:xfrm>
              <a:off x="1358365" y="5799373"/>
              <a:ext cx="184730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latinLnBrk="1"/>
              <a:endParaRPr lang="en-US" altLang="ko-KR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3B7883-30C0-442F-A36C-48FD722E2A51}"/>
              </a:ext>
            </a:extLst>
          </p:cNvPr>
          <p:cNvGrpSpPr/>
          <p:nvPr/>
        </p:nvGrpSpPr>
        <p:grpSpPr>
          <a:xfrm>
            <a:off x="153618" y="3818557"/>
            <a:ext cx="3450973" cy="523221"/>
            <a:chOff x="764930" y="5799373"/>
            <a:chExt cx="1371600" cy="523221"/>
          </a:xfrm>
          <a:solidFill>
            <a:schemeClr val="accent5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26B84E-921E-49D7-A11B-B1139AB95748}"/>
                </a:ext>
              </a:extLst>
            </p:cNvPr>
            <p:cNvSpPr/>
            <p:nvPr/>
          </p:nvSpPr>
          <p:spPr>
            <a:xfrm>
              <a:off x="764930" y="5799373"/>
              <a:ext cx="1371600" cy="5232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r>
                <a:rPr lang="en-US" altLang="ko-KR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Uninterruptible power supply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B3E2928-8ECE-4964-9C0B-5EEB69E83835}"/>
                </a:ext>
              </a:extLst>
            </p:cNvPr>
            <p:cNvSpPr/>
            <p:nvPr/>
          </p:nvSpPr>
          <p:spPr>
            <a:xfrm>
              <a:off x="1358365" y="5799373"/>
              <a:ext cx="184730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latinLnBrk="1"/>
              <a:endParaRPr lang="en-US" altLang="ko-KR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63DBD72-FBF2-4BA8-945A-4C60C38F4E6B}"/>
              </a:ext>
            </a:extLst>
          </p:cNvPr>
          <p:cNvGrpSpPr/>
          <p:nvPr/>
        </p:nvGrpSpPr>
        <p:grpSpPr>
          <a:xfrm>
            <a:off x="6110127" y="3938179"/>
            <a:ext cx="3338673" cy="523221"/>
            <a:chOff x="764930" y="5799373"/>
            <a:chExt cx="1371600" cy="523221"/>
          </a:xfrm>
          <a:solidFill>
            <a:schemeClr val="accent5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874DC8-B241-40E9-B85D-401051FD9594}"/>
                </a:ext>
              </a:extLst>
            </p:cNvPr>
            <p:cNvSpPr/>
            <p:nvPr/>
          </p:nvSpPr>
          <p:spPr>
            <a:xfrm>
              <a:off x="764930" y="5799373"/>
              <a:ext cx="1371600" cy="5232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High-voltage power supply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A78737-2271-4524-852E-AFD962C50693}"/>
                </a:ext>
              </a:extLst>
            </p:cNvPr>
            <p:cNvSpPr/>
            <p:nvPr/>
          </p:nvSpPr>
          <p:spPr>
            <a:xfrm>
              <a:off x="1358365" y="5799373"/>
              <a:ext cx="184730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latinLnBrk="1"/>
              <a:endParaRPr lang="en-US" altLang="ko-KR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D73DFF8C-85CA-4FA8-B4A0-0C7633E7E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15" y="2027407"/>
            <a:ext cx="3859989" cy="17911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373E00-44F4-4857-A636-F8C61326A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629" y="1373531"/>
            <a:ext cx="3338672" cy="249225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FFC898D-38B8-45B4-AE1D-D0A238687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50" y="4530910"/>
            <a:ext cx="2200702" cy="20973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0060E4E-A881-4272-B612-B0E794417A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421" y="4537345"/>
            <a:ext cx="2609088" cy="209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88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26974" y="225169"/>
            <a:ext cx="8282608" cy="724247"/>
          </a:xfrm>
        </p:spPr>
        <p:txBody>
          <a:bodyPr/>
          <a:lstStyle/>
          <a:p>
            <a:r>
              <a:rPr lang="en-US" sz="4000" b="1" dirty="0"/>
              <a:t>Types of DC power supply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99249B5-8287-4008-B495-8463C17E1E61}"/>
              </a:ext>
            </a:extLst>
          </p:cNvPr>
          <p:cNvGrpSpPr/>
          <p:nvPr/>
        </p:nvGrpSpPr>
        <p:grpSpPr>
          <a:xfrm>
            <a:off x="153618" y="1373530"/>
            <a:ext cx="2342171" cy="523221"/>
            <a:chOff x="764930" y="5799373"/>
            <a:chExt cx="1371600" cy="523221"/>
          </a:xfrm>
          <a:solidFill>
            <a:schemeClr val="accent5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3B18B1C-F87A-426A-88DA-4C24947F092D}"/>
                </a:ext>
              </a:extLst>
            </p:cNvPr>
            <p:cNvSpPr/>
            <p:nvPr/>
          </p:nvSpPr>
          <p:spPr>
            <a:xfrm>
              <a:off x="764930" y="5799373"/>
              <a:ext cx="1371600" cy="5232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DC Power Supply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3BA5EBA-21FB-4160-966E-6E5888EAFF5A}"/>
                </a:ext>
              </a:extLst>
            </p:cNvPr>
            <p:cNvSpPr/>
            <p:nvPr/>
          </p:nvSpPr>
          <p:spPr>
            <a:xfrm>
              <a:off x="1358365" y="5799373"/>
              <a:ext cx="184730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latinLnBrk="1"/>
              <a:endParaRPr lang="en-US" altLang="ko-KR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23926E92-3BBB-4EA7-8661-8EB0E3C93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2159897"/>
            <a:ext cx="4301480" cy="3207234"/>
          </a:xfrm>
          <a:prstGeom prst="rect">
            <a:avLst/>
          </a:prstGeom>
        </p:spPr>
      </p:pic>
      <p:sp>
        <p:nvSpPr>
          <p:cNvPr id="24" name="Right Arrow 1">
            <a:extLst>
              <a:ext uri="{FF2B5EF4-FFF2-40B4-BE49-F238E27FC236}">
                <a16:creationId xmlns:a16="http://schemas.microsoft.com/office/drawing/2014/main" id="{71F2F503-BD7F-4989-8D24-060F91B3AE3E}"/>
              </a:ext>
            </a:extLst>
          </p:cNvPr>
          <p:cNvSpPr/>
          <p:nvPr/>
        </p:nvSpPr>
        <p:spPr>
          <a:xfrm rot="20058534">
            <a:off x="4879874" y="2225543"/>
            <a:ext cx="1771559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Right Arrow 1">
            <a:extLst>
              <a:ext uri="{FF2B5EF4-FFF2-40B4-BE49-F238E27FC236}">
                <a16:creationId xmlns:a16="http://schemas.microsoft.com/office/drawing/2014/main" id="{325F8F70-D868-4CF4-9980-12E9D9C9FCA2}"/>
              </a:ext>
            </a:extLst>
          </p:cNvPr>
          <p:cNvSpPr/>
          <p:nvPr/>
        </p:nvSpPr>
        <p:spPr>
          <a:xfrm rot="2186984">
            <a:off x="4823924" y="4013913"/>
            <a:ext cx="1783145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2430D5-4770-4786-962C-880B2A3B39AB}"/>
              </a:ext>
            </a:extLst>
          </p:cNvPr>
          <p:cNvSpPr txBox="1"/>
          <p:nvPr/>
        </p:nvSpPr>
        <p:spPr>
          <a:xfrm>
            <a:off x="6772818" y="2159897"/>
            <a:ext cx="38813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Linear Power Source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4CDC6E-1EBC-4DA5-8E29-1F66E23F7B81}"/>
              </a:ext>
            </a:extLst>
          </p:cNvPr>
          <p:cNvSpPr txBox="1"/>
          <p:nvPr/>
        </p:nvSpPr>
        <p:spPr>
          <a:xfrm>
            <a:off x="6959201" y="4843911"/>
            <a:ext cx="18785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SMPS</a:t>
            </a:r>
          </a:p>
        </p:txBody>
      </p:sp>
    </p:spTree>
    <p:extLst>
      <p:ext uri="{BB962C8B-B14F-4D97-AF65-F5344CB8AC3E}">
        <p14:creationId xmlns:p14="http://schemas.microsoft.com/office/powerpoint/2010/main" val="42940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51291-87C2-4EAD-89E1-ABF8775EDB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SMPS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55CDD3-7B4E-453F-A4A5-F401805EE987}"/>
              </a:ext>
            </a:extLst>
          </p:cNvPr>
          <p:cNvGrpSpPr/>
          <p:nvPr/>
        </p:nvGrpSpPr>
        <p:grpSpPr>
          <a:xfrm>
            <a:off x="323529" y="1372097"/>
            <a:ext cx="1821118" cy="523221"/>
            <a:chOff x="2749725" y="5799373"/>
            <a:chExt cx="1335372" cy="52322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3D3F734-7A08-49B0-B3A2-4086F1329572}"/>
                </a:ext>
              </a:extLst>
            </p:cNvPr>
            <p:cNvSpPr/>
            <p:nvPr/>
          </p:nvSpPr>
          <p:spPr>
            <a:xfrm>
              <a:off x="2749725" y="5799373"/>
              <a:ext cx="1335372" cy="5232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SMPS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F151C9-2C0D-4F47-99DE-A5394CBDD172}"/>
                </a:ext>
              </a:extLst>
            </p:cNvPr>
            <p:cNvSpPr/>
            <p:nvPr/>
          </p:nvSpPr>
          <p:spPr>
            <a:xfrm>
              <a:off x="3300160" y="5799373"/>
              <a:ext cx="10527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endParaRPr lang="en-US" altLang="ko-KR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253C3AA-1771-4398-AB9A-5CCC9FBFE042}"/>
              </a:ext>
            </a:extLst>
          </p:cNvPr>
          <p:cNvSpPr txBox="1"/>
          <p:nvPr/>
        </p:nvSpPr>
        <p:spPr>
          <a:xfrm>
            <a:off x="323528" y="2092509"/>
            <a:ext cx="53484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a switched-mode power supply (SMPS), the AC input is directly rectified and then filtered to obtain a DC voltage. The resulting DC voltage is then switched on and off at a high frequency by electronic switching circuitry, thus producing an AC current that will pass through a high frequency transformer or inductor.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286D4BD-80EE-473F-98DC-796CC1536F94}"/>
              </a:ext>
            </a:extLst>
          </p:cNvPr>
          <p:cNvSpPr txBox="1"/>
          <p:nvPr/>
        </p:nvSpPr>
        <p:spPr>
          <a:xfrm>
            <a:off x="7340554" y="3231238"/>
            <a:ext cx="5348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Types of SMPS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A9C113-7A99-4715-9E6E-D643464E9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961" y="3925393"/>
            <a:ext cx="621253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5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SMPS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5A55677-9413-4261-AE4D-0596E6F1C17C}"/>
              </a:ext>
            </a:extLst>
          </p:cNvPr>
          <p:cNvGrpSpPr/>
          <p:nvPr/>
        </p:nvGrpSpPr>
        <p:grpSpPr>
          <a:xfrm>
            <a:off x="4628299" y="1269953"/>
            <a:ext cx="2342171" cy="523221"/>
            <a:chOff x="764930" y="5799373"/>
            <a:chExt cx="1371600" cy="523221"/>
          </a:xfrm>
          <a:solidFill>
            <a:schemeClr val="accent5"/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25A3A66-A902-44C4-98AD-B7A58F7A467E}"/>
                </a:ext>
              </a:extLst>
            </p:cNvPr>
            <p:cNvSpPr/>
            <p:nvPr/>
          </p:nvSpPr>
          <p:spPr>
            <a:xfrm>
              <a:off x="764930" y="5799373"/>
              <a:ext cx="1371600" cy="5232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Application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D30259-BB7A-404C-88A0-FE42A5BC92F5}"/>
                </a:ext>
              </a:extLst>
            </p:cNvPr>
            <p:cNvSpPr/>
            <p:nvPr/>
          </p:nvSpPr>
          <p:spPr>
            <a:xfrm>
              <a:off x="1358365" y="5799373"/>
              <a:ext cx="184730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latinLnBrk="1"/>
              <a:endParaRPr lang="en-US" altLang="ko-KR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231FE77-D538-48BB-91A0-087683543AD0}"/>
              </a:ext>
            </a:extLst>
          </p:cNvPr>
          <p:cNvGrpSpPr/>
          <p:nvPr/>
        </p:nvGrpSpPr>
        <p:grpSpPr>
          <a:xfrm>
            <a:off x="323529" y="4074148"/>
            <a:ext cx="2591949" cy="523221"/>
            <a:chOff x="2610396" y="5799373"/>
            <a:chExt cx="1484810" cy="52322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E74EB27-E7C6-4BD1-8291-78C9C1FFD593}"/>
                </a:ext>
              </a:extLst>
            </p:cNvPr>
            <p:cNvSpPr/>
            <p:nvPr/>
          </p:nvSpPr>
          <p:spPr>
            <a:xfrm>
              <a:off x="2749725" y="5799373"/>
              <a:ext cx="1335372" cy="5232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165E57F-945C-4F5D-B95A-D1996E62F129}"/>
                </a:ext>
              </a:extLst>
            </p:cNvPr>
            <p:cNvSpPr/>
            <p:nvPr/>
          </p:nvSpPr>
          <p:spPr>
            <a:xfrm>
              <a:off x="2610396" y="5799373"/>
              <a:ext cx="148481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Advantage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6DB8F8D-314E-4420-857A-EC9CEAA538A0}"/>
              </a:ext>
            </a:extLst>
          </p:cNvPr>
          <p:cNvGrpSpPr/>
          <p:nvPr/>
        </p:nvGrpSpPr>
        <p:grpSpPr>
          <a:xfrm>
            <a:off x="8115869" y="3973637"/>
            <a:ext cx="3076740" cy="523221"/>
            <a:chOff x="2629557" y="5799373"/>
            <a:chExt cx="1455540" cy="52322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48E71A7-BE4B-41B8-97B2-E7A79421D2BA}"/>
                </a:ext>
              </a:extLst>
            </p:cNvPr>
            <p:cNvSpPr/>
            <p:nvPr/>
          </p:nvSpPr>
          <p:spPr>
            <a:xfrm>
              <a:off x="2749725" y="5799373"/>
              <a:ext cx="1335372" cy="5232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64C49E3-0D4C-465A-8DBC-58B1D6826826}"/>
                </a:ext>
              </a:extLst>
            </p:cNvPr>
            <p:cNvSpPr/>
            <p:nvPr/>
          </p:nvSpPr>
          <p:spPr>
            <a:xfrm>
              <a:off x="2629557" y="5799373"/>
              <a:ext cx="14464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Disadvantage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636AE1E-61B0-4C1F-9C71-A6DC00B59635}"/>
              </a:ext>
            </a:extLst>
          </p:cNvPr>
          <p:cNvSpPr txBox="1"/>
          <p:nvPr/>
        </p:nvSpPr>
        <p:spPr>
          <a:xfrm>
            <a:off x="323529" y="4871662"/>
            <a:ext cx="53484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• Smaller in size and light-weighted.</a:t>
            </a: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• Better power efficiency of around 60 to 70 percent.</a:t>
            </a: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• Strong anti-interference.</a:t>
            </a: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• Wide range of output.</a:t>
            </a: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• Produces less heat.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AD8CD73-E7C5-4767-8444-1277A765A160}"/>
              </a:ext>
            </a:extLst>
          </p:cNvPr>
          <p:cNvSpPr txBox="1"/>
          <p:nvPr/>
        </p:nvSpPr>
        <p:spPr>
          <a:xfrm>
            <a:off x="7487477" y="4763939"/>
            <a:ext cx="53484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• The SMPS design &amp; working is more complex.</a:t>
            </a: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• Has higher output ripple and its regulation is not satisfactory.</a:t>
            </a: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• Mostly limited to the step-down regulator.</a:t>
            </a: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• Has high-frequency electrical noise.</a:t>
            </a: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• Leads to harmonic distortion.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73A5427-0121-4A6C-892F-EC7C999E9DA3}"/>
              </a:ext>
            </a:extLst>
          </p:cNvPr>
          <p:cNvSpPr txBox="1"/>
          <p:nvPr/>
        </p:nvSpPr>
        <p:spPr>
          <a:xfrm>
            <a:off x="4432844" y="1952533"/>
            <a:ext cx="53484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• It is used in machine tool industries.</a:t>
            </a: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• The SMPS is used in security system.</a:t>
            </a: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• It is used in railway system.</a:t>
            </a: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• It is also used in mobile.</a:t>
            </a: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• It is used in battery charger.</a:t>
            </a: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• The SMPS is used in vehicles.</a:t>
            </a: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• It is also used in lighting.</a:t>
            </a: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• It is used in servers, power stations, </a:t>
            </a: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and personal computers.</a:t>
            </a: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DC – DC Converter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08017EF-1C33-45E0-845C-3637289462A0}"/>
              </a:ext>
            </a:extLst>
          </p:cNvPr>
          <p:cNvSpPr/>
          <p:nvPr/>
        </p:nvSpPr>
        <p:spPr>
          <a:xfrm>
            <a:off x="3487932" y="1467852"/>
            <a:ext cx="4104" cy="3922295"/>
          </a:xfrm>
          <a:custGeom>
            <a:avLst/>
            <a:gdLst>
              <a:gd name="connsiteX0" fmla="*/ 4105 w 4104"/>
              <a:gd name="connsiteY0" fmla="*/ 0 h 3922295"/>
              <a:gd name="connsiteX1" fmla="*/ 4105 w 4104"/>
              <a:gd name="connsiteY1" fmla="*/ 3922295 h 3922295"/>
              <a:gd name="connsiteX2" fmla="*/ 175 w 4104"/>
              <a:gd name="connsiteY2" fmla="*/ 3920330 h 3922295"/>
              <a:gd name="connsiteX3" fmla="*/ 175 w 4104"/>
              <a:gd name="connsiteY3" fmla="*/ 3904609 h 3922295"/>
              <a:gd name="connsiteX4" fmla="*/ 175 w 4104"/>
              <a:gd name="connsiteY4" fmla="*/ 17686 h 3922295"/>
              <a:gd name="connsiteX5" fmla="*/ 4105 w 4104"/>
              <a:gd name="connsiteY5" fmla="*/ 0 h 392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4" h="3922295">
                <a:moveTo>
                  <a:pt x="4105" y="0"/>
                </a:moveTo>
                <a:cubicBezTo>
                  <a:pt x="4105" y="1307563"/>
                  <a:pt x="4105" y="2614732"/>
                  <a:pt x="4105" y="3922295"/>
                </a:cubicBezTo>
                <a:cubicBezTo>
                  <a:pt x="2926" y="3921509"/>
                  <a:pt x="568" y="3921116"/>
                  <a:pt x="175" y="3920330"/>
                </a:cubicBezTo>
                <a:cubicBezTo>
                  <a:pt x="-218" y="3915221"/>
                  <a:pt x="175" y="3909719"/>
                  <a:pt x="175" y="3904609"/>
                </a:cubicBezTo>
                <a:cubicBezTo>
                  <a:pt x="175" y="2608837"/>
                  <a:pt x="175" y="1313458"/>
                  <a:pt x="175" y="17686"/>
                </a:cubicBezTo>
                <a:cubicBezTo>
                  <a:pt x="568" y="11790"/>
                  <a:pt x="2926" y="5895"/>
                  <a:pt x="4105" y="0"/>
                </a:cubicBezTo>
                <a:close/>
              </a:path>
            </a:pathLst>
          </a:custGeom>
          <a:solidFill>
            <a:srgbClr val="FFFFFF"/>
          </a:solidFill>
          <a:ln w="39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9E251-D437-477B-B0DD-AFC430C885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4" t="21390" r="23043" b="6258"/>
          <a:stretch/>
        </p:blipFill>
        <p:spPr>
          <a:xfrm>
            <a:off x="1497497" y="1216060"/>
            <a:ext cx="8574156" cy="564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2696" y="244909"/>
            <a:ext cx="10389704" cy="724247"/>
          </a:xfrm>
        </p:spPr>
        <p:txBody>
          <a:bodyPr/>
          <a:lstStyle/>
          <a:p>
            <a:r>
              <a:rPr lang="en-US" dirty="0"/>
              <a:t>Buck Converter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E6E82C-2F7F-4685-8D85-FD436B4DC0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4" t="22596" r="23261" b="3548"/>
          <a:stretch/>
        </p:blipFill>
        <p:spPr>
          <a:xfrm>
            <a:off x="2372139" y="1298714"/>
            <a:ext cx="7818783" cy="544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8239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4524</TotalTime>
  <Words>391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Abel Mitiku</cp:lastModifiedBy>
  <cp:revision>103</cp:revision>
  <dcterms:created xsi:type="dcterms:W3CDTF">2020-01-20T05:08:25Z</dcterms:created>
  <dcterms:modified xsi:type="dcterms:W3CDTF">2021-09-17T06:14:51Z</dcterms:modified>
</cp:coreProperties>
</file>