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D490E5-1E46-52A7-E4DA-5D5E0DEF3659}" v="35" dt="2025-06-18T11:21:36.741"/>
    <p1510:client id="{C4E09174-3847-CACC-22BE-97128FC8E982}" v="408" dt="2025-06-17T16:08:21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18.06.2025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" y="750888"/>
            <a:ext cx="11887200" cy="2254250"/>
          </a:xfrm>
        </p:spPr>
        <p:txBody>
          <a:bodyPr>
            <a:normAutofit fontScale="90000"/>
          </a:bodyPr>
          <a:lstStyle/>
          <a:p>
            <a:r>
              <a:rPr lang="de-DE" sz="4000" err="1">
                <a:ea typeface="+mj-lt"/>
                <a:cs typeface="+mj-lt"/>
              </a:rPr>
              <a:t>Aplicação</a:t>
            </a:r>
            <a:r>
              <a:rPr lang="de-DE" sz="4000" dirty="0">
                <a:ea typeface="+mj-lt"/>
                <a:cs typeface="+mj-lt"/>
              </a:rPr>
              <a:t> de </a:t>
            </a:r>
            <a:r>
              <a:rPr lang="de-DE" sz="4000" err="1">
                <a:ea typeface="+mj-lt"/>
                <a:cs typeface="+mj-lt"/>
              </a:rPr>
              <a:t>algoritmos</a:t>
            </a:r>
            <a:r>
              <a:rPr lang="de-DE" sz="4000" dirty="0">
                <a:ea typeface="+mj-lt"/>
                <a:cs typeface="+mj-lt"/>
              </a:rPr>
              <a:t> de </a:t>
            </a:r>
            <a:r>
              <a:rPr lang="de-DE" sz="4000" err="1">
                <a:ea typeface="+mj-lt"/>
                <a:cs typeface="+mj-lt"/>
              </a:rPr>
              <a:t>aprendizado</a:t>
            </a:r>
            <a:r>
              <a:rPr lang="de-DE" sz="4000" dirty="0">
                <a:ea typeface="+mj-lt"/>
                <a:cs typeface="+mj-lt"/>
              </a:rPr>
              <a:t> de </a:t>
            </a:r>
            <a:r>
              <a:rPr lang="de-DE" sz="4000" err="1">
                <a:ea typeface="+mj-lt"/>
                <a:cs typeface="+mj-lt"/>
              </a:rPr>
              <a:t>máquina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para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predizer</a:t>
            </a:r>
            <a:r>
              <a:rPr lang="de-DE" sz="4000" dirty="0">
                <a:ea typeface="+mj-lt"/>
                <a:cs typeface="+mj-lt"/>
              </a:rPr>
              <a:t> o </a:t>
            </a:r>
            <a:r>
              <a:rPr lang="de-DE" sz="4000" err="1">
                <a:ea typeface="+mj-lt"/>
                <a:cs typeface="+mj-lt"/>
              </a:rPr>
              <a:t>desempenho</a:t>
            </a:r>
            <a:r>
              <a:rPr lang="de-DE" sz="4000" dirty="0">
                <a:ea typeface="+mj-lt"/>
                <a:cs typeface="+mj-lt"/>
              </a:rPr>
              <a:t> de </a:t>
            </a:r>
            <a:r>
              <a:rPr lang="de-DE" sz="4000" err="1">
                <a:ea typeface="+mj-lt"/>
                <a:cs typeface="+mj-lt"/>
              </a:rPr>
              <a:t>clubes</a:t>
            </a:r>
            <a:r>
              <a:rPr lang="de-DE" sz="4000" dirty="0">
                <a:ea typeface="+mj-lt"/>
                <a:cs typeface="+mj-lt"/>
              </a:rPr>
              <a:t> de </a:t>
            </a:r>
            <a:r>
              <a:rPr lang="de-DE" sz="4000" err="1">
                <a:ea typeface="+mj-lt"/>
                <a:cs typeface="+mj-lt"/>
              </a:rPr>
              <a:t>futebol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europeus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com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base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no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comportamento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no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mercado</a:t>
            </a:r>
            <a:r>
              <a:rPr lang="de-DE" sz="4000" dirty="0">
                <a:ea typeface="+mj-lt"/>
                <a:cs typeface="+mj-lt"/>
              </a:rPr>
              <a:t> e </a:t>
            </a:r>
            <a:r>
              <a:rPr lang="de-DE" sz="4000" err="1">
                <a:ea typeface="+mj-lt"/>
                <a:cs typeface="+mj-lt"/>
              </a:rPr>
              <a:t>desempenho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nas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temporadas</a:t>
            </a:r>
            <a:r>
              <a:rPr lang="de-DE" sz="4000" dirty="0">
                <a:ea typeface="+mj-lt"/>
                <a:cs typeface="+mj-lt"/>
              </a:rPr>
              <a:t> anteriores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163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Abel Gonçalves </a:t>
            </a:r>
            <a:r>
              <a:rPr lang="de-DE" dirty="0" err="1"/>
              <a:t>Chinaglia</a:t>
            </a:r>
          </a:p>
          <a:p>
            <a:r>
              <a:rPr lang="de-DE">
                <a:ea typeface="+mn-lt"/>
                <a:cs typeface="+mn-lt"/>
              </a:rPr>
              <a:t>Rafael Luiz Martins Monteiro</a:t>
            </a:r>
          </a:p>
          <a:p>
            <a:r>
              <a:rPr lang="de-DE" dirty="0">
                <a:ea typeface="+mn-lt"/>
                <a:cs typeface="+mn-lt"/>
              </a:rPr>
              <a:t>5955006 - </a:t>
            </a:r>
            <a:r>
              <a:rPr lang="de-DE" dirty="0" err="1">
                <a:ea typeface="+mn-lt"/>
                <a:cs typeface="+mn-lt"/>
              </a:rPr>
              <a:t>Introdução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Aprendizado</a:t>
            </a:r>
            <a:r>
              <a:rPr lang="de-DE" dirty="0">
                <a:ea typeface="+mn-lt"/>
                <a:cs typeface="+mn-lt"/>
              </a:rPr>
              <a:t> de </a:t>
            </a:r>
            <a:r>
              <a:rPr lang="de-DE" dirty="0" err="1">
                <a:ea typeface="+mn-lt"/>
                <a:cs typeface="+mn-lt"/>
              </a:rPr>
              <a:t>Máquina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D53B-43C7-C086-E4AF-E2A13489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Algoritmo de Aprendizado e parâmetros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1704-A5D0-E113-021E-15A144A77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Floresta Aleatória (Random Forest)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Regressão Logística (</a:t>
            </a:r>
            <a:r>
              <a:rPr lang="pt-BR" dirty="0" err="1">
                <a:ea typeface="+mn-lt"/>
                <a:cs typeface="+mn-lt"/>
              </a:rPr>
              <a:t>Logistic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Regression</a:t>
            </a:r>
            <a:r>
              <a:rPr lang="pt-BR" dirty="0">
                <a:ea typeface="+mn-lt"/>
                <a:cs typeface="+mn-lt"/>
              </a:rPr>
              <a:t>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K-Vizinhos Mais Próximos (KNN)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Máquina de Vetores de Suporte (SVM)</a:t>
            </a:r>
            <a:endParaRPr lang="pt-BR" dirty="0"/>
          </a:p>
          <a:p>
            <a:r>
              <a:rPr lang="pt-BR" dirty="0" err="1">
                <a:ea typeface="+mn-lt"/>
                <a:cs typeface="+mn-lt"/>
              </a:rPr>
              <a:t>Naive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Bayes</a:t>
            </a:r>
            <a:r>
              <a:rPr lang="pt-BR" dirty="0">
                <a:ea typeface="+mn-lt"/>
                <a:cs typeface="+mn-lt"/>
              </a:rPr>
              <a:t> Gaussiano (</a:t>
            </a:r>
            <a:r>
              <a:rPr lang="pt-BR" dirty="0" err="1">
                <a:ea typeface="+mn-lt"/>
                <a:cs typeface="+mn-lt"/>
              </a:rPr>
              <a:t>GaussianNB</a:t>
            </a:r>
            <a:r>
              <a:rPr lang="pt-BR" dirty="0">
                <a:ea typeface="+mn-lt"/>
                <a:cs typeface="+mn-lt"/>
              </a:rPr>
              <a:t>)</a:t>
            </a:r>
            <a:endParaRPr lang="pt-BR" dirty="0"/>
          </a:p>
          <a:p>
            <a:r>
              <a:rPr lang="pt-BR" dirty="0" err="1">
                <a:ea typeface="+mn-lt"/>
                <a:cs typeface="+mn-lt"/>
              </a:rPr>
              <a:t>AdaBoost</a:t>
            </a:r>
            <a:r>
              <a:rPr lang="pt-BR" dirty="0">
                <a:ea typeface="+mn-lt"/>
                <a:cs typeface="+mn-lt"/>
              </a:rPr>
              <a:t> com árvore de decisão base (</a:t>
            </a:r>
            <a:r>
              <a:rPr lang="pt-BR" dirty="0" err="1">
                <a:ea typeface="+mn-lt"/>
                <a:cs typeface="+mn-lt"/>
              </a:rPr>
              <a:t>AdaBoost</a:t>
            </a:r>
            <a:r>
              <a:rPr lang="pt-BR" dirty="0">
                <a:ea typeface="+mn-lt"/>
                <a:cs typeface="+mn-lt"/>
              </a:rPr>
              <a:t>\_DT)</a:t>
            </a:r>
            <a:endParaRPr lang="pt-BR" dirty="0"/>
          </a:p>
          <a:p>
            <a:r>
              <a:rPr lang="pt-BR" dirty="0" err="1">
                <a:ea typeface="+mn-lt"/>
                <a:cs typeface="+mn-lt"/>
              </a:rPr>
              <a:t>XGBoost</a:t>
            </a:r>
            <a:r>
              <a:rPr lang="pt-BR" dirty="0">
                <a:ea typeface="+mn-lt"/>
                <a:cs typeface="+mn-lt"/>
              </a:rPr>
              <a:t> (XGB)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30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4BF6F-EA66-3DB0-0F0C-C0295A626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F42E-B820-327C-2F68-885F21BB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Algoritmo de Aprendizado e parâmetros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9A36E-187F-A328-CFAD-BC4A5B5B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ea typeface="+mn-lt"/>
                <a:cs typeface="+mn-lt"/>
              </a:rPr>
              <a:t>Padronização dos dados via StandardScaler;</a:t>
            </a:r>
            <a:endParaRPr lang="pt-BR" dirty="0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</a:rPr>
              <a:t>Grid Search; (Parametros);</a:t>
            </a:r>
          </a:p>
          <a:p>
            <a:r>
              <a:rPr lang="pt-BR" dirty="0">
                <a:ea typeface="+mn-lt"/>
                <a:cs typeface="+mn-lt"/>
              </a:rPr>
              <a:t>Validação cruzada interna (5 </a:t>
            </a:r>
            <a:r>
              <a:rPr lang="pt-BR">
                <a:ea typeface="+mn-lt"/>
                <a:cs typeface="+mn-lt"/>
              </a:rPr>
              <a:t>folds interna e externa);</a:t>
            </a:r>
          </a:p>
          <a:p>
            <a:r>
              <a:rPr lang="pt-BR" dirty="0">
                <a:ea typeface="+mn-lt"/>
                <a:cs typeface="+mn-lt"/>
              </a:rPr>
              <a:t>Ensemble de votação (</a:t>
            </a:r>
            <a:r>
              <a:rPr lang="pt-BR" dirty="0" err="1">
                <a:ea typeface="+mn-lt"/>
                <a:cs typeface="+mn-lt"/>
              </a:rPr>
              <a:t>Voting</a:t>
            </a:r>
            <a:r>
              <a:rPr lang="pt-BR" dirty="0">
                <a:ea typeface="+mn-lt"/>
                <a:cs typeface="+mn-lt"/>
              </a:rPr>
              <a:t> Ensemble);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98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C5CB-09CF-8082-4A81-F533A247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E5FBB-42D6-1BAB-32AA-2CC58002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1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7800-7958-A30F-A1BF-08EE68B0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Utilização 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896EA-DD59-1141-305E-8C390B99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LLMs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BR"/>
              <a:t>ChatGPT -&gt; Auxilio na programação dos scripts de treinamento e funções específicas do arquivo .tex do trabalho;</a:t>
            </a:r>
          </a:p>
          <a:p>
            <a:pPr lvl="1">
              <a:spcBef>
                <a:spcPts val="1000"/>
              </a:spcBef>
              <a:buFont typeface="Wingdings" panose="020B0604020202020204" pitchFamily="34" charset="0"/>
              <a:buChar char="§"/>
            </a:pPr>
            <a:r>
              <a:rPr lang="pt-BR"/>
              <a:t>Grok -&gt; Auxilio na programação dos scripts de pré-processamento e funções específicas do arquivo .tex do trabalho;</a:t>
            </a:r>
          </a:p>
        </p:txBody>
      </p:sp>
    </p:spTree>
    <p:extLst>
      <p:ext uri="{BB962C8B-B14F-4D97-AF65-F5344CB8AC3E}">
        <p14:creationId xmlns:p14="http://schemas.microsoft.com/office/powerpoint/2010/main" val="116587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EB4C-8257-10D3-A1AD-92633F89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 encontradas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06CB-3C1D-518C-75DB-CE5B7F3F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Grande influência de fatores externos;</a:t>
            </a:r>
          </a:p>
          <a:p>
            <a:endParaRPr lang="pt-BR" dirty="0"/>
          </a:p>
          <a:p>
            <a:r>
              <a:rPr lang="pt-BR" dirty="0">
                <a:ea typeface="+mn-lt"/>
                <a:cs typeface="+mn-lt"/>
              </a:rPr>
              <a:t>Tratamento de clubes rebaixados;</a:t>
            </a:r>
          </a:p>
          <a:p>
            <a:endParaRPr lang="pt-BR" dirty="0"/>
          </a:p>
          <a:p>
            <a:r>
              <a:rPr lang="pt-BR" dirty="0"/>
              <a:t>Treinamento?</a:t>
            </a:r>
          </a:p>
        </p:txBody>
      </p:sp>
    </p:spTree>
    <p:extLst>
      <p:ext uri="{BB962C8B-B14F-4D97-AF65-F5344CB8AC3E}">
        <p14:creationId xmlns:p14="http://schemas.microsoft.com/office/powerpoint/2010/main" val="295681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99BD-C8AD-488D-8CE3-70E3A6D3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D832A-CFDF-15D8-A8A9-9D9D7F6C8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25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B514-95B3-E60E-4040-454BFC84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599E4-DDC7-4FD7-82A7-404AB281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556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do Office</vt:lpstr>
      <vt:lpstr>Aplicação de algoritmos de aprendizado de máquina para predizer o desempenho de clubes de futebol europeus com base no comportamento no mercado e desempenho nas temporadas anteriores</vt:lpstr>
      <vt:lpstr>Algoritmo de Aprendizado e parâmetros</vt:lpstr>
      <vt:lpstr>Algoritmo de Aprendizado e parâmetros</vt:lpstr>
      <vt:lpstr>Resultados</vt:lpstr>
      <vt:lpstr>Utilização LLM</vt:lpstr>
      <vt:lpstr>Dificuldades encontradas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105</cp:revision>
  <dcterms:created xsi:type="dcterms:W3CDTF">2025-06-17T12:45:18Z</dcterms:created>
  <dcterms:modified xsi:type="dcterms:W3CDTF">2025-06-18T11:21:51Z</dcterms:modified>
</cp:coreProperties>
</file>