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3"/>
  </p:notesMasterIdLst>
  <p:handoutMasterIdLst>
    <p:handoutMasterId r:id="rId24"/>
  </p:handoutMasterIdLst>
  <p:sldIdLst>
    <p:sldId id="257" r:id="rId5"/>
    <p:sldId id="389" r:id="rId6"/>
    <p:sldId id="384" r:id="rId7"/>
    <p:sldId id="317" r:id="rId8"/>
    <p:sldId id="392" r:id="rId9"/>
    <p:sldId id="393" r:id="rId10"/>
    <p:sldId id="272" r:id="rId11"/>
    <p:sldId id="397" r:id="rId12"/>
    <p:sldId id="394" r:id="rId13"/>
    <p:sldId id="321" r:id="rId14"/>
    <p:sldId id="277" r:id="rId15"/>
    <p:sldId id="395" r:id="rId16"/>
    <p:sldId id="396" r:id="rId17"/>
    <p:sldId id="399" r:id="rId18"/>
    <p:sldId id="400" r:id="rId19"/>
    <p:sldId id="278" r:id="rId20"/>
    <p:sldId id="391" r:id="rId21"/>
    <p:sldId id="39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25" autoAdjust="0"/>
  </p:normalViewPr>
  <p:slideViewPr>
    <p:cSldViewPr snapToGrid="0">
      <p:cViewPr varScale="1">
        <p:scale>
          <a:sx n="77" d="100"/>
          <a:sy n="77" d="100"/>
        </p:scale>
        <p:origin x="912" y="67"/>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Turn On Brain</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First but most important step, can’t think without it</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Research Algorithms</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Over four algorithms to choose from; knapsack, minimum spanning tree, set cover, and budgeted maximum coverage</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Write Down Steps</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Easy to understand and structure the algorithm to understand the objective of the algorithm and result</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Turn to Pseudocode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Implement in Code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Visualize it</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Makes for a clearer perspective </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custScaleY="164207">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custScaleY="164207">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custScaleY="164207">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custScaleY="164207">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custScaleY="164207">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06455" y="1011950"/>
          <a:ext cx="653521"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Turn On Brain</a:t>
          </a:r>
        </a:p>
      </dsp:txBody>
      <dsp:txXfrm rot="5400000">
        <a:off x="687138" y="1695071"/>
        <a:ext cx="1924058" cy="589717"/>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First but most important step, can’t think without it</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663170"/>
          <a:ext cx="1955960" cy="653521"/>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Research Algorithms</a:t>
          </a:r>
        </a:p>
      </dsp:txBody>
      <dsp:txXfrm>
        <a:off x="2611196" y="1663170"/>
        <a:ext cx="1955960" cy="653521"/>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Over four algorithms to choose from; knapsack, minimum spanning tree, set cover, and budgeted maximum coverage</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663170"/>
          <a:ext cx="1955960" cy="653521"/>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Write Down Steps</a:t>
          </a:r>
        </a:p>
      </dsp:txBody>
      <dsp:txXfrm>
        <a:off x="4567157" y="1663170"/>
        <a:ext cx="1955960" cy="653521"/>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Easy to understand and structure the algorithm to understand the objective of the algorithm and result</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663170"/>
          <a:ext cx="1955960" cy="653521"/>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Turn to Pseudocode</a:t>
          </a:r>
        </a:p>
      </dsp:txBody>
      <dsp:txXfrm>
        <a:off x="6523117" y="1663170"/>
        <a:ext cx="1955960" cy="653521"/>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Makes for a clearer perspective </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130298" y="1011950"/>
          <a:ext cx="653521"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Implement in Code</a:t>
          </a:r>
        </a:p>
      </dsp:txBody>
      <dsp:txXfrm rot="-5400000">
        <a:off x="8479079" y="1695071"/>
        <a:ext cx="1924058" cy="589717"/>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Visualize it</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3/13/2023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555760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7</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Universe covers all elements, </a:t>
            </a:r>
            <a:r>
              <a:rPr lang="en-US" dirty="0" err="1"/>
              <a:t>uncoveredSet</a:t>
            </a:r>
            <a:r>
              <a:rPr lang="en-US" dirty="0"/>
              <a:t> covers elements that haven’t been covered and </a:t>
            </a:r>
            <a:r>
              <a:rPr lang="en-US" dirty="0" err="1"/>
              <a:t>coveredSet</a:t>
            </a:r>
            <a:r>
              <a:rPr lang="en-US" dirty="0"/>
              <a:t> covers the elements that will be included</a:t>
            </a:r>
          </a:p>
          <a:p>
            <a:r>
              <a:rPr lang="en-US" dirty="0"/>
              <a:t>Coverage ratio is calculated as ration of the number of uncovered elements covered by the node to its cost</a:t>
            </a:r>
          </a:p>
          <a:p>
            <a:r>
              <a:rPr lang="en-US" dirty="0"/>
              <a:t>Algorithm is focused on short-term</a:t>
            </a:r>
          </a:p>
        </p:txBody>
      </p:sp>
      <p:sp>
        <p:nvSpPr>
          <p:cNvPr id="4" name="Slide Number Placeholder 3"/>
          <p:cNvSpPr>
            <a:spLocks noGrp="1"/>
          </p:cNvSpPr>
          <p:nvPr>
            <p:ph type="sldNum" sz="quarter" idx="5"/>
          </p:nvPr>
        </p:nvSpPr>
        <p:spPr/>
        <p:txBody>
          <a:bodyPr/>
          <a:lstStyle/>
          <a:p>
            <a:fld id="{E7CCE34D-CFF1-4FFE-815B-D050E7ED2DFD}" type="slidenum">
              <a:rPr lang="en-US" smtClean="0"/>
              <a:t>9</a:t>
            </a:fld>
            <a:endParaRPr lang="en-US"/>
          </a:p>
        </p:txBody>
      </p:sp>
    </p:spTree>
    <p:extLst>
      <p:ext uri="{BB962C8B-B14F-4D97-AF65-F5344CB8AC3E}">
        <p14:creationId xmlns:p14="http://schemas.microsoft.com/office/powerpoint/2010/main" val="2633469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python.org/3/library/time.html" TargetMode="External"/><Relationship Id="rId2" Type="http://schemas.openxmlformats.org/officeDocument/2006/relationships/hyperlink" Target="https://plotly.com/python/" TargetMode="External"/><Relationship Id="rId1" Type="http://schemas.openxmlformats.org/officeDocument/2006/relationships/slideLayout" Target="../slideLayouts/slideLayout16.xm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Mini-Project</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Abel </a:t>
            </a:r>
            <a:r>
              <a:rPr lang="en-US" dirty="0" err="1"/>
              <a:t>Lagonell</a:t>
            </a:r>
            <a:endParaRPr lang="en-US" dirty="0"/>
          </a:p>
          <a:p>
            <a:r>
              <a:rPr lang="en-US" dirty="0"/>
              <a:t>Jaleel Rogers</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Freeform: Shape 5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6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5" name="Group 6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6" name="Freeform: Shape 6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8" name="Oval 6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1" name="Rectangle 7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a:extLst>
              <a:ext uri="{FF2B5EF4-FFF2-40B4-BE49-F238E27FC236}">
                <a16:creationId xmlns:a16="http://schemas.microsoft.com/office/drawing/2014/main" id="{CBEEA933-1306-DD92-E283-62670F726DF0}"/>
              </a:ext>
            </a:extLst>
          </p:cNvPr>
          <p:cNvPicPr>
            <a:picLocks noGrp="1" noChangeAspect="1"/>
          </p:cNvPicPr>
          <p:nvPr>
            <p:ph sz="quarter" idx="15"/>
          </p:nvPr>
        </p:nvPicPr>
        <p:blipFill rotWithShape="1">
          <a:blip r:embed="rId3"/>
          <a:srcRect t="32534" b="14101"/>
          <a:stretch/>
        </p:blipFill>
        <p:spPr>
          <a:xfrm>
            <a:off x="0" y="1330729"/>
            <a:ext cx="12191999" cy="4196537"/>
          </a:xfrm>
          <a:prstGeom prst="rect">
            <a:avLst/>
          </a:prstGeom>
        </p:spPr>
      </p:pic>
      <p:sp>
        <p:nvSpPr>
          <p:cNvPr id="73" name="Rectangle 72">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pPr>
              <a:lnSpc>
                <a:spcPct val="100000"/>
              </a:lnSpc>
            </a:pPr>
            <a:r>
              <a:rPr lang="en-US" sz="6400"/>
              <a:t>Experiment</a:t>
            </a:r>
          </a:p>
        </p:txBody>
      </p:sp>
      <p:sp>
        <p:nvSpPr>
          <p:cNvPr id="75" name="Rectangle 74">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156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3" y="549275"/>
            <a:ext cx="4500562" cy="1562959"/>
          </a:xfrm>
        </p:spPr>
        <p:txBody>
          <a:bodyPr wrap="square" anchor="t">
            <a:normAutofit/>
          </a:bodyPr>
          <a:lstStyle/>
          <a:p>
            <a:r>
              <a:rPr lang="en-US" dirty="0"/>
              <a:t>Acquisition Model</a:t>
            </a:r>
          </a:p>
        </p:txBody>
      </p:sp>
      <p:sp>
        <p:nvSpPr>
          <p:cNvPr id="21" name="Freeform: Shape 20">
            <a:extLst>
              <a:ext uri="{FF2B5EF4-FFF2-40B4-BE49-F238E27FC236}">
                <a16:creationId xmlns:a16="http://schemas.microsoft.com/office/drawing/2014/main" id="{F93F2225-A437-4D78-A51D-D6083A86B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875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Content Placeholder 10">
            <a:extLst>
              <a:ext uri="{FF2B5EF4-FFF2-40B4-BE49-F238E27FC236}">
                <a16:creationId xmlns:a16="http://schemas.microsoft.com/office/drawing/2014/main" id="{6C8F25E3-BF2B-AA8D-28C7-E65048704713}"/>
              </a:ext>
            </a:extLst>
          </p:cNvPr>
          <p:cNvSpPr>
            <a:spLocks noGrp="1"/>
          </p:cNvSpPr>
          <p:nvPr>
            <p:ph idx="1"/>
          </p:nvPr>
        </p:nvSpPr>
        <p:spPr>
          <a:xfrm>
            <a:off x="5267325" y="549275"/>
            <a:ext cx="6373813" cy="1562959"/>
          </a:xfrm>
        </p:spPr>
        <p:txBody>
          <a:bodyPr anchor="t">
            <a:normAutofit/>
          </a:bodyPr>
          <a:lstStyle/>
          <a:p>
            <a:r>
              <a:rPr lang="en-US" sz="1600" dirty="0"/>
              <a:t>Something </a:t>
            </a:r>
            <a:r>
              <a:rPr lang="en-US" sz="1600" dirty="0" err="1"/>
              <a:t>something</a:t>
            </a:r>
            <a:endParaRPr lang="en-US" sz="1600" dirty="0"/>
          </a:p>
        </p:txBody>
      </p:sp>
      <p:pic>
        <p:nvPicPr>
          <p:cNvPr id="4" name="Content Placeholder 3" descr="A picture containing chart&#10;&#10;Description automatically generated">
            <a:extLst>
              <a:ext uri="{FF2B5EF4-FFF2-40B4-BE49-F238E27FC236}">
                <a16:creationId xmlns:a16="http://schemas.microsoft.com/office/drawing/2014/main" id="{8AEB927E-8FAF-C1EB-9EE9-B5094AEF2998}"/>
              </a:ext>
            </a:extLst>
          </p:cNvPr>
          <p:cNvPicPr>
            <a:picLocks noChangeAspect="1"/>
          </p:cNvPicPr>
          <p:nvPr/>
        </p:nvPicPr>
        <p:blipFill rotWithShape="1">
          <a:blip r:embed="rId2"/>
          <a:srcRect r="3" b="213"/>
          <a:stretch/>
        </p:blipFill>
        <p:spPr>
          <a:xfrm>
            <a:off x="0" y="2394011"/>
            <a:ext cx="5051425" cy="4196491"/>
          </a:xfrm>
          <a:custGeom>
            <a:avLst/>
            <a:gdLst/>
            <a:ahLst/>
            <a:cxnLst/>
            <a:rect l="l" t="t" r="r" b="b"/>
            <a:pathLst>
              <a:path w="5051425" h="4196491">
                <a:moveTo>
                  <a:pt x="0" y="0"/>
                </a:moveTo>
                <a:lnTo>
                  <a:pt x="5051425" y="0"/>
                </a:lnTo>
                <a:lnTo>
                  <a:pt x="5051425" y="4196491"/>
                </a:lnTo>
                <a:lnTo>
                  <a:pt x="0" y="4196491"/>
                </a:lnTo>
                <a:close/>
              </a:path>
            </a:pathLst>
          </a:custGeom>
        </p:spPr>
      </p:pic>
      <p:pic>
        <p:nvPicPr>
          <p:cNvPr id="6" name="Picture 5" descr="Chart&#10;&#10;Description automatically generated with low confidence">
            <a:extLst>
              <a:ext uri="{FF2B5EF4-FFF2-40B4-BE49-F238E27FC236}">
                <a16:creationId xmlns:a16="http://schemas.microsoft.com/office/drawing/2014/main" id="{AB0D488A-1AAC-BB2D-0046-E9A7699F8985}"/>
              </a:ext>
            </a:extLst>
          </p:cNvPr>
          <p:cNvPicPr>
            <a:picLocks noChangeAspect="1"/>
          </p:cNvPicPr>
          <p:nvPr/>
        </p:nvPicPr>
        <p:blipFill rotWithShape="1">
          <a:blip r:embed="rId3"/>
          <a:srcRect t="11980" r="-2" b="17424"/>
          <a:stretch/>
        </p:blipFill>
        <p:spPr>
          <a:xfrm>
            <a:off x="5049929" y="2394011"/>
            <a:ext cx="7140575" cy="4196491"/>
          </a:xfrm>
          <a:custGeom>
            <a:avLst/>
            <a:gdLst/>
            <a:ahLst/>
            <a:cxnLst/>
            <a:rect l="l" t="t" r="r" b="b"/>
            <a:pathLst>
              <a:path w="7140575" h="4196491">
                <a:moveTo>
                  <a:pt x="0" y="0"/>
                </a:moveTo>
                <a:lnTo>
                  <a:pt x="7140575" y="0"/>
                </a:lnTo>
                <a:lnTo>
                  <a:pt x="7140575" y="4196491"/>
                </a:lnTo>
                <a:lnTo>
                  <a:pt x="0" y="4196491"/>
                </a:lnTo>
                <a:close/>
              </a:path>
            </a:pathLst>
          </a:custGeom>
        </p:spPr>
      </p:pic>
      <p:sp>
        <p:nvSpPr>
          <p:cNvPr id="23" name="Rectangle 22">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CDD09AE-A2ED-8C41-2E5C-67A3E16E3DFE}"/>
              </a:ext>
            </a:extLst>
          </p:cNvPr>
          <p:cNvSpPr txBox="1"/>
          <p:nvPr/>
        </p:nvSpPr>
        <p:spPr>
          <a:xfrm rot="16200000">
            <a:off x="2355688" y="5120736"/>
            <a:ext cx="338554" cy="3135973"/>
          </a:xfrm>
          <a:prstGeom prst="rect">
            <a:avLst/>
          </a:prstGeom>
          <a:noFill/>
        </p:spPr>
        <p:txBody>
          <a:bodyPr vert="eaVert" wrap="square" rtlCol="0">
            <a:spAutoFit/>
          </a:bodyPr>
          <a:lstStyle/>
          <a:p>
            <a:r>
              <a:rPr lang="en-US" sz="1000" dirty="0"/>
              <a:t>Fig.1 Radius Vs. Coverage (Greedy Set Cover Only)</a:t>
            </a:r>
          </a:p>
        </p:txBody>
      </p:sp>
      <p:sp>
        <p:nvSpPr>
          <p:cNvPr id="9" name="TextBox 8">
            <a:extLst>
              <a:ext uri="{FF2B5EF4-FFF2-40B4-BE49-F238E27FC236}">
                <a16:creationId xmlns:a16="http://schemas.microsoft.com/office/drawing/2014/main" id="{1E7567C7-313F-FABE-3BED-261B8BF609FB}"/>
              </a:ext>
            </a:extLst>
          </p:cNvPr>
          <p:cNvSpPr txBox="1"/>
          <p:nvPr/>
        </p:nvSpPr>
        <p:spPr>
          <a:xfrm rot="16200000">
            <a:off x="8451688" y="5156265"/>
            <a:ext cx="338554" cy="3135973"/>
          </a:xfrm>
          <a:prstGeom prst="rect">
            <a:avLst/>
          </a:prstGeom>
          <a:noFill/>
        </p:spPr>
        <p:txBody>
          <a:bodyPr vert="eaVert" wrap="square" rtlCol="0">
            <a:spAutoFit/>
          </a:bodyPr>
          <a:lstStyle/>
          <a:p>
            <a:r>
              <a:rPr lang="en-US" sz="1000" dirty="0"/>
              <a:t>Fig.2 Radius Vs. Coverage (All Three Algorithms)</a:t>
            </a:r>
          </a:p>
        </p:txBody>
      </p:sp>
    </p:spTree>
    <p:extLst>
      <p:ext uri="{BB962C8B-B14F-4D97-AF65-F5344CB8AC3E}">
        <p14:creationId xmlns:p14="http://schemas.microsoft.com/office/powerpoint/2010/main" val="374028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Clustered Budget Vs. Coverage</a:t>
            </a:r>
          </a:p>
        </p:txBody>
      </p:sp>
      <p:sp>
        <p:nvSpPr>
          <p:cNvPr id="11" name="Content Placeholder 10">
            <a:extLst>
              <a:ext uri="{FF2B5EF4-FFF2-40B4-BE49-F238E27FC236}">
                <a16:creationId xmlns:a16="http://schemas.microsoft.com/office/drawing/2014/main" id="{A3D59BFE-4550-E5C6-8A23-1E2DDE1155CE}"/>
              </a:ext>
            </a:extLst>
          </p:cNvPr>
          <p:cNvSpPr>
            <a:spLocks noGrp="1"/>
          </p:cNvSpPr>
          <p:nvPr>
            <p:ph idx="1"/>
          </p:nvPr>
        </p:nvSpPr>
        <p:spPr>
          <a:xfrm>
            <a:off x="550863" y="2677306"/>
            <a:ext cx="3565525" cy="3415519"/>
          </a:xfrm>
        </p:spPr>
        <p:txBody>
          <a:bodyPr anchor="t">
            <a:normAutofit/>
          </a:bodyPr>
          <a:lstStyle/>
          <a:p>
            <a:endParaRPr lang="en-US" sz="1600"/>
          </a:p>
        </p:txBody>
      </p:sp>
      <p:pic>
        <p:nvPicPr>
          <p:cNvPr id="6" name="Picture 5" descr="Chart, scatter chart&#10;&#10;Description automatically generated">
            <a:extLst>
              <a:ext uri="{FF2B5EF4-FFF2-40B4-BE49-F238E27FC236}">
                <a16:creationId xmlns:a16="http://schemas.microsoft.com/office/drawing/2014/main" id="{F37BF77B-98B7-09C8-8935-197B73142DE1}"/>
              </a:ext>
              <a:ext uri="{C183D7F6-B498-43B3-948B-1728B52AA6E4}">
                <adec:decorative xmlns:adec="http://schemas.microsoft.com/office/drawing/2017/decorative" val="0"/>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4" name="Content Placeholder 3" descr="Chart&#10;&#10;Description automatically generated">
            <a:extLst>
              <a:ext uri="{FF2B5EF4-FFF2-40B4-BE49-F238E27FC236}">
                <a16:creationId xmlns:a16="http://schemas.microsoft.com/office/drawing/2014/main" id="{71725427-3BE0-52EC-671A-15E9CAD3FEBE}"/>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30" name="Rectangle 29">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857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Random Budget Vs. Coverage</a:t>
            </a:r>
          </a:p>
        </p:txBody>
      </p:sp>
      <p:sp>
        <p:nvSpPr>
          <p:cNvPr id="11" name="Content Placeholder 10">
            <a:extLst>
              <a:ext uri="{FF2B5EF4-FFF2-40B4-BE49-F238E27FC236}">
                <a16:creationId xmlns:a16="http://schemas.microsoft.com/office/drawing/2014/main" id="{80412B3A-0AA2-467B-A296-E3CAA408FE26}"/>
              </a:ext>
            </a:extLst>
          </p:cNvPr>
          <p:cNvSpPr>
            <a:spLocks noGrp="1"/>
          </p:cNvSpPr>
          <p:nvPr>
            <p:ph idx="1"/>
          </p:nvPr>
        </p:nvSpPr>
        <p:spPr>
          <a:xfrm>
            <a:off x="550863" y="2677306"/>
            <a:ext cx="3565525" cy="3415519"/>
          </a:xfrm>
        </p:spPr>
        <p:txBody>
          <a:bodyPr anchor="t">
            <a:normAutofit/>
          </a:bodyPr>
          <a:lstStyle/>
          <a:p>
            <a:endParaRPr lang="en-US" sz="1600"/>
          </a:p>
        </p:txBody>
      </p:sp>
      <p:pic>
        <p:nvPicPr>
          <p:cNvPr id="6" name="Picture 5" descr="Chart, line chart&#10;&#10;Description automatically generated">
            <a:extLst>
              <a:ext uri="{FF2B5EF4-FFF2-40B4-BE49-F238E27FC236}">
                <a16:creationId xmlns:a16="http://schemas.microsoft.com/office/drawing/2014/main" id="{50F24A5D-4487-BCB8-EDDC-9D28C1B5870A}"/>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4" name="Content Placeholder 3" descr="Chart, scatter chart&#10;&#10;Description automatically generated">
            <a:extLst>
              <a:ext uri="{FF2B5EF4-FFF2-40B4-BE49-F238E27FC236}">
                <a16:creationId xmlns:a16="http://schemas.microsoft.com/office/drawing/2014/main" id="{2BFD4574-E8E3-C4FE-363E-CBFF1F0EBFB0}"/>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30" name="Rectangle 29">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83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Random Radius Vs. Coverage</a:t>
            </a:r>
          </a:p>
        </p:txBody>
      </p:sp>
      <p:sp>
        <p:nvSpPr>
          <p:cNvPr id="32" name="Oval 31">
            <a:extLst>
              <a:ext uri="{FF2B5EF4-FFF2-40B4-BE49-F238E27FC236}">
                <a16:creationId xmlns:a16="http://schemas.microsoft.com/office/drawing/2014/main" id="{48D4D7BC-3265-4CC9-A041-F7BAB2581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0897" y="981438"/>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Content Placeholder 26">
            <a:extLst>
              <a:ext uri="{FF2B5EF4-FFF2-40B4-BE49-F238E27FC236}">
                <a16:creationId xmlns:a16="http://schemas.microsoft.com/office/drawing/2014/main" id="{AA91D6FD-505A-CEBD-3E12-930702112879}"/>
              </a:ext>
            </a:extLst>
          </p:cNvPr>
          <p:cNvSpPr>
            <a:spLocks noGrp="1"/>
          </p:cNvSpPr>
          <p:nvPr>
            <p:ph idx="1"/>
          </p:nvPr>
        </p:nvSpPr>
        <p:spPr>
          <a:xfrm>
            <a:off x="550863" y="2677306"/>
            <a:ext cx="3565525" cy="3415519"/>
          </a:xfrm>
        </p:spPr>
        <p:txBody>
          <a:bodyPr anchor="t">
            <a:normAutofit/>
          </a:bodyPr>
          <a:lstStyle/>
          <a:p>
            <a:endParaRPr lang="en-US" sz="1600"/>
          </a:p>
        </p:txBody>
      </p:sp>
      <p:pic>
        <p:nvPicPr>
          <p:cNvPr id="8" name="Picture 7" descr="Graphical user interface, chart, line chart&#10;&#10;Description automatically generated">
            <a:extLst>
              <a:ext uri="{FF2B5EF4-FFF2-40B4-BE49-F238E27FC236}">
                <a16:creationId xmlns:a16="http://schemas.microsoft.com/office/drawing/2014/main" id="{B124071B-F65C-382B-04F9-282338E7E5DA}"/>
              </a:ext>
            </a:extLst>
          </p:cNvPr>
          <p:cNvPicPr>
            <a:picLocks noChangeAspect="1"/>
          </p:cNvPicPr>
          <p:nvPr/>
        </p:nvPicPr>
        <p:blipFill>
          <a:blip r:embed="rId2"/>
          <a:stretch>
            <a:fillRect/>
          </a:stretch>
        </p:blipFill>
        <p:spPr>
          <a:xfrm>
            <a:off x="5033284" y="549275"/>
            <a:ext cx="6125468" cy="2771775"/>
          </a:xfrm>
          <a:custGeom>
            <a:avLst/>
            <a:gdLst/>
            <a:ahLst/>
            <a:cxnLst/>
            <a:rect l="l" t="t" r="r" b="b"/>
            <a:pathLst>
              <a:path w="7090239" h="2880519">
                <a:moveTo>
                  <a:pt x="0" y="0"/>
                </a:moveTo>
                <a:lnTo>
                  <a:pt x="7090239" y="0"/>
                </a:lnTo>
                <a:lnTo>
                  <a:pt x="7090239" y="2880519"/>
                </a:lnTo>
                <a:lnTo>
                  <a:pt x="0" y="2880519"/>
                </a:lnTo>
                <a:close/>
              </a:path>
            </a:pathLst>
          </a:custGeom>
        </p:spPr>
      </p:pic>
      <p:pic>
        <p:nvPicPr>
          <p:cNvPr id="3" name="Content Placeholder 2" descr="Chart, scatter chart&#10;&#10;Description automatically generated">
            <a:extLst>
              <a:ext uri="{FF2B5EF4-FFF2-40B4-BE49-F238E27FC236}">
                <a16:creationId xmlns:a16="http://schemas.microsoft.com/office/drawing/2014/main" id="{88AD360D-F054-03AA-137A-8643A286043C}"/>
              </a:ext>
            </a:extLst>
          </p:cNvPr>
          <p:cNvPicPr>
            <a:picLocks noChangeAspect="1"/>
          </p:cNvPicPr>
          <p:nvPr/>
        </p:nvPicPr>
        <p:blipFill>
          <a:blip r:embed="rId3"/>
          <a:stretch>
            <a:fillRect/>
          </a:stretch>
        </p:blipFill>
        <p:spPr>
          <a:xfrm>
            <a:off x="5031531" y="3536951"/>
            <a:ext cx="6128975" cy="2773362"/>
          </a:xfrm>
          <a:custGeom>
            <a:avLst/>
            <a:gdLst/>
            <a:ahLst/>
            <a:cxnLst/>
            <a:rect l="l" t="t" r="r" b="b"/>
            <a:pathLst>
              <a:path w="7090239" h="2880519">
                <a:moveTo>
                  <a:pt x="0" y="0"/>
                </a:moveTo>
                <a:lnTo>
                  <a:pt x="7090239" y="0"/>
                </a:lnTo>
                <a:lnTo>
                  <a:pt x="7090239" y="2880519"/>
                </a:lnTo>
                <a:lnTo>
                  <a:pt x="0" y="2880519"/>
                </a:lnTo>
                <a:close/>
              </a:path>
            </a:pathLst>
          </a:custGeom>
        </p:spPr>
      </p:pic>
      <p:grpSp>
        <p:nvGrpSpPr>
          <p:cNvPr id="34" name="Group 33">
            <a:extLst>
              <a:ext uri="{FF2B5EF4-FFF2-40B4-BE49-F238E27FC236}">
                <a16:creationId xmlns:a16="http://schemas.microsoft.com/office/drawing/2014/main" id="{17FE0127-8AF5-4BFA-BC26-8660D1E04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63808" y="5952682"/>
            <a:ext cx="667800" cy="631474"/>
            <a:chOff x="8069541" y="1262702"/>
            <a:chExt cx="667800" cy="631474"/>
          </a:xfrm>
        </p:grpSpPr>
        <p:sp>
          <p:nvSpPr>
            <p:cNvPr id="35" name="Freeform: Shape 34">
              <a:extLst>
                <a:ext uri="{FF2B5EF4-FFF2-40B4-BE49-F238E27FC236}">
                  <a16:creationId xmlns:a16="http://schemas.microsoft.com/office/drawing/2014/main" id="{4AEBA0BB-D7A5-4A4C-9DFA-C4EFBB0B14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FF90555E-E94B-49EE-A532-1582F482F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1417936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4" y="549275"/>
            <a:ext cx="3565524" cy="1997855"/>
          </a:xfrm>
        </p:spPr>
        <p:txBody>
          <a:bodyPr wrap="square" anchor="b">
            <a:normAutofit/>
          </a:bodyPr>
          <a:lstStyle/>
          <a:p>
            <a:r>
              <a:rPr lang="en-US" dirty="0"/>
              <a:t>Clustered Radius Vs. Coverage</a:t>
            </a:r>
          </a:p>
        </p:txBody>
      </p:sp>
      <p:sp>
        <p:nvSpPr>
          <p:cNvPr id="40" name="Content Placeholder 39">
            <a:extLst>
              <a:ext uri="{FF2B5EF4-FFF2-40B4-BE49-F238E27FC236}">
                <a16:creationId xmlns:a16="http://schemas.microsoft.com/office/drawing/2014/main" id="{3BB30427-E63B-C145-22C1-8BBA671E3B1C}"/>
              </a:ext>
            </a:extLst>
          </p:cNvPr>
          <p:cNvSpPr>
            <a:spLocks noGrp="1"/>
          </p:cNvSpPr>
          <p:nvPr>
            <p:ph idx="1"/>
          </p:nvPr>
        </p:nvSpPr>
        <p:spPr>
          <a:xfrm>
            <a:off x="550863" y="2677306"/>
            <a:ext cx="3565525" cy="3415519"/>
          </a:xfrm>
        </p:spPr>
        <p:txBody>
          <a:bodyPr anchor="t">
            <a:normAutofit/>
          </a:bodyPr>
          <a:lstStyle/>
          <a:p>
            <a:endParaRPr lang="en-US" sz="1600"/>
          </a:p>
        </p:txBody>
      </p:sp>
      <p:pic>
        <p:nvPicPr>
          <p:cNvPr id="4" name="Content Placeholder 3" descr="Chart, line chart&#10;&#10;Description automatically generated">
            <a:extLst>
              <a:ext uri="{FF2B5EF4-FFF2-40B4-BE49-F238E27FC236}">
                <a16:creationId xmlns:a16="http://schemas.microsoft.com/office/drawing/2014/main" id="{A8A8A48E-AEAE-3811-64CB-13EB93DC5F98}"/>
              </a:ext>
            </a:extLst>
          </p:cNvPr>
          <p:cNvPicPr>
            <a:picLocks noChangeAspect="1"/>
          </p:cNvPicPr>
          <p:nvPr/>
        </p:nvPicPr>
        <p:blipFill rotWithShape="1">
          <a:blip r:embed="rId2"/>
          <a:srcRect t="827" r="1" b="1"/>
          <a:stretch/>
        </p:blipFill>
        <p:spPr>
          <a:xfrm>
            <a:off x="4550896" y="-3"/>
            <a:ext cx="7641102" cy="3429002"/>
          </a:xfrm>
          <a:custGeom>
            <a:avLst/>
            <a:gdLst/>
            <a:ahLst/>
            <a:cxnLst/>
            <a:rect l="l" t="t" r="r" b="b"/>
            <a:pathLst>
              <a:path w="7641102" h="3429002">
                <a:moveTo>
                  <a:pt x="0" y="0"/>
                </a:moveTo>
                <a:lnTo>
                  <a:pt x="7641102" y="0"/>
                </a:lnTo>
                <a:lnTo>
                  <a:pt x="7641102" y="3429002"/>
                </a:lnTo>
                <a:lnTo>
                  <a:pt x="0" y="3429002"/>
                </a:lnTo>
                <a:close/>
              </a:path>
            </a:pathLst>
          </a:custGeom>
        </p:spPr>
      </p:pic>
      <p:pic>
        <p:nvPicPr>
          <p:cNvPr id="6" name="Picture 5" descr="A screenshot of a computer&#10;&#10;Description automatically generated with medium confidence">
            <a:extLst>
              <a:ext uri="{FF2B5EF4-FFF2-40B4-BE49-F238E27FC236}">
                <a16:creationId xmlns:a16="http://schemas.microsoft.com/office/drawing/2014/main" id="{00C63659-63C0-A458-E6C5-C6F49B7BF032}"/>
              </a:ext>
            </a:extLst>
          </p:cNvPr>
          <p:cNvPicPr>
            <a:picLocks noChangeAspect="1"/>
          </p:cNvPicPr>
          <p:nvPr/>
        </p:nvPicPr>
        <p:blipFill rotWithShape="1">
          <a:blip r:embed="rId3"/>
          <a:srcRect t="827" r="1" b="1"/>
          <a:stretch/>
        </p:blipFill>
        <p:spPr>
          <a:xfrm>
            <a:off x="4550902" y="3428999"/>
            <a:ext cx="7641101" cy="3429002"/>
          </a:xfrm>
          <a:custGeom>
            <a:avLst/>
            <a:gdLst/>
            <a:ahLst/>
            <a:cxnLst/>
            <a:rect l="l" t="t" r="r" b="b"/>
            <a:pathLst>
              <a:path w="7641101" h="3429001">
                <a:moveTo>
                  <a:pt x="0" y="0"/>
                </a:moveTo>
                <a:lnTo>
                  <a:pt x="7641101" y="0"/>
                </a:lnTo>
                <a:lnTo>
                  <a:pt x="7641101" y="3429001"/>
                </a:lnTo>
                <a:lnTo>
                  <a:pt x="0" y="3429001"/>
                </a:lnTo>
                <a:close/>
              </a:path>
            </a:pathLst>
          </a:custGeom>
        </p:spPr>
      </p:pic>
      <p:sp>
        <p:nvSpPr>
          <p:cNvPr id="45" name="Rectangle 44">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114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1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80363"/>
            <a:ext cx="5437188" cy="1333055"/>
          </a:xfrm>
        </p:spPr>
        <p:txBody>
          <a:bodyPr wrap="square" anchor="t">
            <a:normAutofit/>
          </a:bodyPr>
          <a:lstStyle/>
          <a:p>
            <a:r>
              <a:rPr lang="en-US"/>
              <a:t>Time Complexity of The Algorithms</a:t>
            </a:r>
            <a:endParaRPr lang="en-US" dirty="0"/>
          </a:p>
        </p:txBody>
      </p:sp>
      <p:grpSp>
        <p:nvGrpSpPr>
          <p:cNvPr id="36" name="Group 13">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15"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Content Placeholder 4" descr="A picture containing chart&#10;&#10;Description automatically generated">
            <a:extLst>
              <a:ext uri="{FF2B5EF4-FFF2-40B4-BE49-F238E27FC236}">
                <a16:creationId xmlns:a16="http://schemas.microsoft.com/office/drawing/2014/main" id="{602F4FAF-E52A-F665-1557-5CE32FC0C2B5}"/>
              </a:ext>
            </a:extLst>
          </p:cNvPr>
          <p:cNvPicPr>
            <a:picLocks noChangeAspect="1"/>
          </p:cNvPicPr>
          <p:nvPr/>
        </p:nvPicPr>
        <p:blipFill>
          <a:blip r:embed="rId2"/>
          <a:stretch>
            <a:fillRect/>
          </a:stretch>
        </p:blipFill>
        <p:spPr>
          <a:xfrm>
            <a:off x="917840" y="2530474"/>
            <a:ext cx="5039784"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9" name="Content Placeholder 8">
            <a:extLst>
              <a:ext uri="{FF2B5EF4-FFF2-40B4-BE49-F238E27FC236}">
                <a16:creationId xmlns:a16="http://schemas.microsoft.com/office/drawing/2014/main" id="{E88E0F9D-0643-01EF-F1C8-425A1ECB6533}"/>
              </a:ext>
            </a:extLst>
          </p:cNvPr>
          <p:cNvSpPr>
            <a:spLocks noGrp="1"/>
          </p:cNvSpPr>
          <p:nvPr>
            <p:ph idx="1"/>
          </p:nvPr>
        </p:nvSpPr>
        <p:spPr>
          <a:xfrm>
            <a:off x="7140575" y="1520825"/>
            <a:ext cx="4500562" cy="4572000"/>
          </a:xfrm>
        </p:spPr>
        <p:txBody>
          <a:bodyPr anchor="t">
            <a:normAutofit/>
          </a:bodyPr>
          <a:lstStyle/>
          <a:p>
            <a:endParaRPr lang="en-US"/>
          </a:p>
        </p:txBody>
      </p:sp>
    </p:spTree>
    <p:extLst>
      <p:ext uri="{BB962C8B-B14F-4D97-AF65-F5344CB8AC3E}">
        <p14:creationId xmlns:p14="http://schemas.microsoft.com/office/powerpoint/2010/main" val="2496947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39844"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3" name="Subtitle 2">
            <a:extLst>
              <a:ext uri="{FF2B5EF4-FFF2-40B4-BE49-F238E27FC236}">
                <a16:creationId xmlns:a16="http://schemas.microsoft.com/office/drawing/2014/main" id="{000CD75E-3BB8-C9CD-3006-1724EAEC3F28}"/>
              </a:ext>
            </a:extLst>
          </p:cNvPr>
          <p:cNvSpPr>
            <a:spLocks noGrp="1"/>
          </p:cNvSpPr>
          <p:nvPr>
            <p:ph type="subTitle" idx="1"/>
          </p:nvPr>
        </p:nvSpPr>
        <p:spPr/>
        <p:txBody>
          <a:bodyPr/>
          <a:lstStyle/>
          <a:p>
            <a:r>
              <a:rPr lang="en-US" dirty="0"/>
              <a:t>Any questions</a:t>
            </a:r>
          </a:p>
        </p:txBody>
      </p:sp>
    </p:spTree>
    <p:extLst>
      <p:ext uri="{BB962C8B-B14F-4D97-AF65-F5344CB8AC3E}">
        <p14:creationId xmlns:p14="http://schemas.microsoft.com/office/powerpoint/2010/main" val="3247798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044D-6B79-9B16-C6EA-E3E8661B139D}"/>
              </a:ext>
            </a:extLst>
          </p:cNvPr>
          <p:cNvSpPr>
            <a:spLocks noGrp="1"/>
          </p:cNvSpPr>
          <p:nvPr>
            <p:ph type="title"/>
          </p:nvPr>
        </p:nvSpPr>
        <p:spPr/>
        <p:txBody>
          <a:bodyPr/>
          <a:lstStyle/>
          <a:p>
            <a:r>
              <a:rPr lang="en-US" dirty="0"/>
              <a:t>Works Cited</a:t>
            </a:r>
          </a:p>
        </p:txBody>
      </p:sp>
      <p:sp>
        <p:nvSpPr>
          <p:cNvPr id="4" name="Text Placeholder 3">
            <a:extLst>
              <a:ext uri="{FF2B5EF4-FFF2-40B4-BE49-F238E27FC236}">
                <a16:creationId xmlns:a16="http://schemas.microsoft.com/office/drawing/2014/main" id="{F3898A08-C100-CBE9-B3E5-0B508E85B92E}"/>
              </a:ext>
            </a:extLst>
          </p:cNvPr>
          <p:cNvSpPr>
            <a:spLocks noGrp="1"/>
          </p:cNvSpPr>
          <p:nvPr>
            <p:ph type="body" sz="half" idx="2"/>
          </p:nvPr>
        </p:nvSpPr>
        <p:spPr>
          <a:xfrm>
            <a:off x="550863" y="1750060"/>
            <a:ext cx="11090274" cy="4342765"/>
          </a:xfrm>
        </p:spPr>
        <p:txBody>
          <a:bodyPr/>
          <a:lstStyle/>
          <a:p>
            <a:pPr marL="285750" indent="-285750">
              <a:buFont typeface="Arial" panose="020B0604020202020204" pitchFamily="34" charset="0"/>
              <a:buChar char="•"/>
            </a:pPr>
            <a:r>
              <a:rPr lang="en-US" dirty="0" err="1"/>
              <a:t>Plotly</a:t>
            </a:r>
            <a:r>
              <a:rPr lang="en-US" dirty="0"/>
              <a:t> (library) - </a:t>
            </a:r>
            <a:r>
              <a:rPr lang="en-US" dirty="0">
                <a:hlinkClick r:id="rId2"/>
              </a:rPr>
              <a:t>https://plotly.com/python/</a:t>
            </a:r>
            <a:endParaRPr lang="en-US" dirty="0"/>
          </a:p>
          <a:p>
            <a:pPr marL="285750" indent="-285750">
              <a:buFont typeface="Arial" panose="020B0604020202020204" pitchFamily="34" charset="0"/>
              <a:buChar char="•"/>
            </a:pPr>
            <a:r>
              <a:rPr lang="en-US" dirty="0"/>
              <a:t>Time (library) - </a:t>
            </a:r>
            <a:r>
              <a:rPr lang="en-US" dirty="0">
                <a:hlinkClick r:id="rId3"/>
              </a:rPr>
              <a:t>https://docs.python.org/3/library/time.html</a:t>
            </a:r>
            <a:endParaRPr lang="en-US" dirty="0"/>
          </a:p>
          <a:p>
            <a:pPr marL="285750" indent="-285750">
              <a:buFont typeface="Arial" panose="020B0604020202020204" pitchFamily="34" charset="0"/>
              <a:buChar char="•"/>
            </a:pPr>
            <a:r>
              <a:rPr lang="en-US" dirty="0" err="1"/>
              <a:t>Numpy</a:t>
            </a:r>
            <a:r>
              <a:rPr lang="en-US" dirty="0"/>
              <a:t> (library) - </a:t>
            </a:r>
            <a:r>
              <a:rPr lang="en-US" dirty="0">
                <a:hlinkClick r:id="rId4"/>
              </a:rPr>
              <a:t>https://numpy.org/</a:t>
            </a:r>
            <a:endParaRPr lang="en-US" dirty="0"/>
          </a:p>
        </p:txBody>
      </p:sp>
    </p:spTree>
    <p:extLst>
      <p:ext uri="{BB962C8B-B14F-4D97-AF65-F5344CB8AC3E}">
        <p14:creationId xmlns:p14="http://schemas.microsoft.com/office/powerpoint/2010/main" val="374319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sz="2500" dirty="0"/>
              <a:t>The Program</a:t>
            </a:r>
          </a:p>
          <a:p>
            <a:r>
              <a:rPr lang="en-US" sz="2500" dirty="0"/>
              <a:t>Algorithm Design</a:t>
            </a:r>
          </a:p>
          <a:p>
            <a:r>
              <a:rPr lang="en-US" sz="2500" dirty="0"/>
              <a:t>Experiment Design</a:t>
            </a:r>
          </a:p>
          <a:p>
            <a:r>
              <a:rPr lang="en-US" sz="2500" dirty="0"/>
              <a:t>Q&amp;A</a:t>
            </a:r>
          </a:p>
          <a:p>
            <a:r>
              <a:rPr lang="en-US" sz="2500" dirty="0"/>
              <a:t>Works Cited</a:t>
            </a:r>
          </a:p>
          <a:p>
            <a:endParaRPr lang="en-US" dirty="0"/>
          </a:p>
        </p:txBody>
      </p:sp>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9091612" y="3324733"/>
            <a:ext cx="2936876" cy="2936876"/>
          </a:xfrm>
        </p:spPr>
      </p:pic>
      <p:pic>
        <p:nvPicPr>
          <p:cNvPr id="7" name="Picture Placeholder 6" descr="A screen shot of a computer&#10;&#10;Description automatically generated with low confidence">
            <a:extLst>
              <a:ext uri="{FF2B5EF4-FFF2-40B4-BE49-F238E27FC236}">
                <a16:creationId xmlns:a16="http://schemas.microsoft.com/office/drawing/2014/main" id="{D0665F84-1A03-BBE8-F423-E05E1CBDC658}"/>
              </a:ext>
            </a:extLst>
          </p:cNvPr>
          <p:cNvPicPr>
            <a:picLocks noGrp="1" noChangeAspect="1"/>
          </p:cNvPicPr>
          <p:nvPr>
            <p:ph type="pic" sz="quarter" idx="13"/>
          </p:nvPr>
        </p:nvPicPr>
        <p:blipFill>
          <a:blip r:embed="rId4"/>
          <a:srcRect l="24988" r="24988"/>
          <a:stretch>
            <a:fillRect/>
          </a:stretch>
        </p:blipFill>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2" name="Freeform: Shape 5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Freeform: Shape 5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57" name="Rectangle 5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4" y="549275"/>
            <a:ext cx="5437186" cy="2663806"/>
          </a:xfrm>
        </p:spPr>
        <p:txBody>
          <a:bodyPr vert="horz" wrap="square" lIns="0" tIns="0" rIns="0" bIns="0" rtlCol="0" anchor="b" anchorCtr="0">
            <a:normAutofit/>
          </a:bodyPr>
          <a:lstStyle/>
          <a:p>
            <a:pPr>
              <a:lnSpc>
                <a:spcPct val="100000"/>
              </a:lnSpc>
            </a:pPr>
            <a:r>
              <a:rPr lang="en-US" sz="6400" dirty="0"/>
              <a:t>Objective</a:t>
            </a:r>
          </a:p>
        </p:txBody>
      </p:sp>
      <p:grpSp>
        <p:nvGrpSpPr>
          <p:cNvPr id="74" name="Group 60">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75"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2" name="Picture 21">
            <a:extLst>
              <a:ext uri="{FF2B5EF4-FFF2-40B4-BE49-F238E27FC236}">
                <a16:creationId xmlns:a16="http://schemas.microsoft.com/office/drawing/2014/main" id="{132BF250-A5F8-B168-E4B9-BE97B6136FB6}"/>
              </a:ext>
            </a:extLst>
          </p:cNvPr>
          <p:cNvPicPr>
            <a:picLocks noChangeAspect="1"/>
          </p:cNvPicPr>
          <p:nvPr/>
        </p:nvPicPr>
        <p:blipFill>
          <a:blip r:embed="rId3"/>
          <a:stretch>
            <a:fillRect/>
          </a:stretch>
        </p:blipFill>
        <p:spPr>
          <a:xfrm>
            <a:off x="6557147" y="918364"/>
            <a:ext cx="5083992" cy="2033597"/>
          </a:xfrm>
          <a:custGeom>
            <a:avLst/>
            <a:gdLst/>
            <a:ahLst/>
            <a:cxnLst/>
            <a:rect l="l" t="t" r="r" b="b"/>
            <a:pathLst>
              <a:path w="5083992" h="2880518">
                <a:moveTo>
                  <a:pt x="0" y="0"/>
                </a:moveTo>
                <a:lnTo>
                  <a:pt x="5083992" y="0"/>
                </a:lnTo>
                <a:lnTo>
                  <a:pt x="5083992" y="2880518"/>
                </a:lnTo>
                <a:lnTo>
                  <a:pt x="0" y="2880518"/>
                </a:lnTo>
                <a:close/>
              </a:path>
            </a:pathLst>
          </a:custGeom>
        </p:spPr>
      </p:pic>
      <p:sp>
        <p:nvSpPr>
          <p:cNvPr id="78" name="Freeform: Shape 65">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Freeform: Shape 67">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50863" y="3409936"/>
            <a:ext cx="5437187" cy="2682889"/>
          </a:xfrm>
          <a:solidFill>
            <a:schemeClr val="bg2">
              <a:lumMod val="75000"/>
              <a:lumOff val="25000"/>
            </a:schemeClr>
          </a:solidFill>
        </p:spPr>
        <p:txBody>
          <a:bodyPr vert="horz" wrap="square" lIns="0" tIns="0" rIns="0" bIns="0" rtlCol="0" anchor="t">
            <a:normAutofit/>
          </a:bodyPr>
          <a:lstStyle/>
          <a:p>
            <a:r>
              <a:rPr lang="en-US" sz="1800" dirty="0"/>
              <a:t>Sketch and Collect Data to all citizens of Lakeland owning a smartphone in the form of:</a:t>
            </a:r>
          </a:p>
          <a:p>
            <a:pPr lvl="1"/>
            <a:r>
              <a:rPr lang="en-US" sz="1300" dirty="0"/>
              <a:t>GPS locations (uniform, distributed, and clustered)</a:t>
            </a:r>
          </a:p>
          <a:p>
            <a:pPr lvl="1"/>
            <a:r>
              <a:rPr lang="en-US" sz="1300" dirty="0"/>
              <a:t>Maximize coverage at minimum cost </a:t>
            </a:r>
          </a:p>
          <a:p>
            <a:r>
              <a:rPr lang="en-US" sz="1800" dirty="0"/>
              <a:t>Contrast Acquisition Models</a:t>
            </a:r>
          </a:p>
          <a:p>
            <a:pPr lvl="1"/>
            <a:r>
              <a:rPr lang="en-US" sz="1300" dirty="0"/>
              <a:t>Random Acquisition, Pure Greedy, and Greedy Set Cover</a:t>
            </a:r>
            <a:r>
              <a:rPr lang="en-US" sz="1000" dirty="0"/>
              <a:t>		</a:t>
            </a:r>
          </a:p>
        </p:txBody>
      </p:sp>
      <p:pic>
        <p:nvPicPr>
          <p:cNvPr id="26" name="Picture 25">
            <a:extLst>
              <a:ext uri="{FF2B5EF4-FFF2-40B4-BE49-F238E27FC236}">
                <a16:creationId xmlns:a16="http://schemas.microsoft.com/office/drawing/2014/main" id="{3F9898CF-E54B-B662-9DFB-C5DC57F68156}"/>
              </a:ext>
            </a:extLst>
          </p:cNvPr>
          <p:cNvPicPr>
            <a:picLocks noChangeAspect="1"/>
          </p:cNvPicPr>
          <p:nvPr/>
        </p:nvPicPr>
        <p:blipFill>
          <a:blip r:embed="rId4"/>
          <a:stretch>
            <a:fillRect/>
          </a:stretch>
        </p:blipFill>
        <p:spPr>
          <a:xfrm>
            <a:off x="7159729" y="3536950"/>
            <a:ext cx="3878827" cy="2773362"/>
          </a:xfrm>
          <a:custGeom>
            <a:avLst/>
            <a:gdLst/>
            <a:ahLst/>
            <a:cxnLst/>
            <a:rect l="l" t="t" r="r" b="b"/>
            <a:pathLst>
              <a:path w="5083992" h="2880518">
                <a:moveTo>
                  <a:pt x="0" y="0"/>
                </a:moveTo>
                <a:lnTo>
                  <a:pt x="5083992" y="0"/>
                </a:lnTo>
                <a:lnTo>
                  <a:pt x="5083992" y="2880518"/>
                </a:lnTo>
                <a:lnTo>
                  <a:pt x="0" y="2880518"/>
                </a:lnTo>
                <a:close/>
              </a:path>
            </a:pathLst>
          </a:custGeo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The Program</a:t>
            </a: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1" name="Freeform: Shape 3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3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6" name="Rectangle 3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089A5CA-6302-42C2-1034-2AFB7EADA397}"/>
              </a:ext>
            </a:extLst>
          </p:cNvPr>
          <p:cNvPicPr>
            <a:picLocks noChangeAspect="1"/>
          </p:cNvPicPr>
          <p:nvPr/>
        </p:nvPicPr>
        <p:blipFill>
          <a:blip r:embed="rId2"/>
          <a:stretch>
            <a:fillRect/>
          </a:stretch>
        </p:blipFill>
        <p:spPr>
          <a:xfrm>
            <a:off x="1805194" y="523875"/>
            <a:ext cx="2945459" cy="3227901"/>
          </a:xfrm>
          <a:custGeom>
            <a:avLst/>
            <a:gdLst/>
            <a:ahLst/>
            <a:cxnLst/>
            <a:rect l="l" t="t" r="r" b="b"/>
            <a:pathLst>
              <a:path w="6098400" h="3777175">
                <a:moveTo>
                  <a:pt x="0" y="0"/>
                </a:moveTo>
                <a:lnTo>
                  <a:pt x="6098400" y="0"/>
                </a:lnTo>
                <a:lnTo>
                  <a:pt x="6098400" y="3777175"/>
                </a:lnTo>
                <a:lnTo>
                  <a:pt x="0" y="3777175"/>
                </a:lnTo>
                <a:close/>
              </a:path>
            </a:pathLst>
          </a:custGeom>
        </p:spPr>
      </p:pic>
      <p:pic>
        <p:nvPicPr>
          <p:cNvPr id="7" name="Picture 6">
            <a:extLst>
              <a:ext uri="{FF2B5EF4-FFF2-40B4-BE49-F238E27FC236}">
                <a16:creationId xmlns:a16="http://schemas.microsoft.com/office/drawing/2014/main" id="{F03E91DE-6978-D801-AD55-95F6E205FAE2}"/>
              </a:ext>
            </a:extLst>
          </p:cNvPr>
          <p:cNvPicPr>
            <a:picLocks noChangeAspect="1"/>
          </p:cNvPicPr>
          <p:nvPr/>
        </p:nvPicPr>
        <p:blipFill>
          <a:blip r:embed="rId3"/>
          <a:stretch>
            <a:fillRect/>
          </a:stretch>
        </p:blipFill>
        <p:spPr>
          <a:xfrm>
            <a:off x="6203951" y="1408815"/>
            <a:ext cx="5437188" cy="1508820"/>
          </a:xfrm>
          <a:custGeom>
            <a:avLst/>
            <a:gdLst/>
            <a:ahLst/>
            <a:cxnLst/>
            <a:rect l="l" t="t" r="r" b="b"/>
            <a:pathLst>
              <a:path w="6098400" h="3777175">
                <a:moveTo>
                  <a:pt x="0" y="0"/>
                </a:moveTo>
                <a:lnTo>
                  <a:pt x="6098400" y="0"/>
                </a:lnTo>
                <a:lnTo>
                  <a:pt x="6098400" y="3777175"/>
                </a:lnTo>
                <a:lnTo>
                  <a:pt x="0" y="3777175"/>
                </a:lnTo>
                <a:close/>
              </a:path>
            </a:pathLst>
          </a:custGeom>
        </p:spPr>
      </p:pic>
      <p:sp>
        <p:nvSpPr>
          <p:cNvPr id="5" name="TextBox 4">
            <a:extLst>
              <a:ext uri="{FF2B5EF4-FFF2-40B4-BE49-F238E27FC236}">
                <a16:creationId xmlns:a16="http://schemas.microsoft.com/office/drawing/2014/main" id="{2ECE234A-D0AC-33B8-F96E-3569EFFA8576}"/>
              </a:ext>
            </a:extLst>
          </p:cNvPr>
          <p:cNvSpPr txBox="1"/>
          <p:nvPr/>
        </p:nvSpPr>
        <p:spPr>
          <a:xfrm>
            <a:off x="0" y="3900108"/>
            <a:ext cx="12192000" cy="2957892"/>
          </a:xfrm>
          <a:prstGeom prst="rect">
            <a:avLst/>
          </a:prstGeom>
        </p:spPr>
        <p:txBody>
          <a:bodyPr vert="horz" wrap="square" lIns="0" tIns="0" rIns="0" bIns="0" rtlCol="0" anchor="t">
            <a:normAutofit/>
          </a:bodyPr>
          <a:lstStyle/>
          <a:p>
            <a:pPr marL="285750" indent="-228600">
              <a:spcAft>
                <a:spcPts val="800"/>
              </a:spcAft>
              <a:buFont typeface="Arial" panose="020B0604020202020204" pitchFamily="34" charset="0"/>
              <a:buChar char="•"/>
            </a:pPr>
            <a:r>
              <a:rPr lang="en-US" dirty="0">
                <a:solidFill>
                  <a:schemeClr val="tx1">
                    <a:alpha val="60000"/>
                  </a:schemeClr>
                </a:solidFill>
              </a:rPr>
              <a:t>Used Python for the project</a:t>
            </a:r>
          </a:p>
          <a:p>
            <a:pPr marL="742950" lvl="1" indent="-228600">
              <a:spcAft>
                <a:spcPts val="800"/>
              </a:spcAft>
              <a:buFont typeface="Arial" panose="020B0604020202020204" pitchFamily="34" charset="0"/>
              <a:buChar char="•"/>
            </a:pPr>
            <a:r>
              <a:rPr lang="en-US" dirty="0">
                <a:solidFill>
                  <a:schemeClr val="tx1">
                    <a:alpha val="60000"/>
                  </a:schemeClr>
                </a:solidFill>
              </a:rPr>
              <a:t>Has built-in graphing features</a:t>
            </a:r>
          </a:p>
          <a:p>
            <a:pPr marL="742950" lvl="1" indent="-228600">
              <a:spcAft>
                <a:spcPts val="800"/>
              </a:spcAft>
              <a:buFont typeface="Arial" panose="020B0604020202020204" pitchFamily="34" charset="0"/>
              <a:buChar char="•"/>
            </a:pPr>
            <a:r>
              <a:rPr lang="en-US" dirty="0">
                <a:solidFill>
                  <a:schemeClr val="tx1">
                    <a:alpha val="60000"/>
                  </a:schemeClr>
                </a:solidFill>
              </a:rPr>
              <a:t>More readable</a:t>
            </a:r>
          </a:p>
          <a:p>
            <a:pPr marL="285750" indent="-228600">
              <a:spcAft>
                <a:spcPts val="800"/>
              </a:spcAft>
              <a:buFont typeface="Arial" panose="020B0604020202020204" pitchFamily="34" charset="0"/>
              <a:buChar char="•"/>
            </a:pPr>
            <a:r>
              <a:rPr lang="en-US" dirty="0">
                <a:solidFill>
                  <a:schemeClr val="tx1">
                    <a:alpha val="60000"/>
                  </a:schemeClr>
                </a:solidFill>
              </a:rPr>
              <a:t>For graphing we used </a:t>
            </a:r>
            <a:r>
              <a:rPr lang="en-US" dirty="0" err="1">
                <a:solidFill>
                  <a:schemeClr val="tx1">
                    <a:alpha val="60000"/>
                  </a:schemeClr>
                </a:solidFill>
              </a:rPr>
              <a:t>Plotly</a:t>
            </a:r>
            <a:endParaRPr lang="en-US" dirty="0">
              <a:solidFill>
                <a:schemeClr val="tx1">
                  <a:alpha val="60000"/>
                </a:schemeClr>
              </a:solidFill>
            </a:endParaRPr>
          </a:p>
          <a:p>
            <a:pPr marL="742950" lvl="1" indent="-228600">
              <a:spcAft>
                <a:spcPts val="800"/>
              </a:spcAft>
              <a:buFont typeface="Arial" panose="020B0604020202020204" pitchFamily="34" charset="0"/>
              <a:buChar char="•"/>
            </a:pPr>
            <a:r>
              <a:rPr lang="en-US" dirty="0">
                <a:solidFill>
                  <a:schemeClr val="tx1">
                    <a:alpha val="60000"/>
                  </a:schemeClr>
                </a:solidFill>
              </a:rPr>
              <a:t>Creates interactive and visually appealing graphs i.e., built-in zoom, autoscaling, etc</a:t>
            </a:r>
            <a:r>
              <a:rPr lang="en-US" sz="1200" dirty="0">
                <a:solidFill>
                  <a:schemeClr val="tx1">
                    <a:alpha val="60000"/>
                  </a:schemeClr>
                </a:solidFill>
              </a:rPr>
              <a:t>.</a:t>
            </a:r>
          </a:p>
          <a:p>
            <a:pPr marL="285750" indent="-228600">
              <a:spcAft>
                <a:spcPts val="800"/>
              </a:spcAft>
              <a:buFont typeface="Arial" panose="020B0604020202020204" pitchFamily="34" charset="0"/>
              <a:buChar char="•"/>
            </a:pPr>
            <a:r>
              <a:rPr lang="en-US" dirty="0">
                <a:solidFill>
                  <a:schemeClr val="tx1">
                    <a:alpha val="60000"/>
                  </a:schemeClr>
                </a:solidFill>
              </a:rPr>
              <a:t>Program consists of four classes,  Node, Grid, Graph, and Main classes</a:t>
            </a:r>
          </a:p>
        </p:txBody>
      </p:sp>
      <p:sp>
        <p:nvSpPr>
          <p:cNvPr id="38" name="Oval 37">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4513" y="621955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8622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2"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3"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7"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34029" r="10860" b="-1"/>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8" name="Rectangle 34">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6">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Algorithm Design</a:t>
            </a:r>
          </a:p>
        </p:txBody>
      </p:sp>
    </p:spTree>
    <p:extLst>
      <p:ext uri="{BB962C8B-B14F-4D97-AF65-F5344CB8AC3E}">
        <p14:creationId xmlns:p14="http://schemas.microsoft.com/office/powerpoint/2010/main" val="143632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Jaleel’s Thought Process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317533367"/>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63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4" name="Group 2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5" name="Freeform: Shape 3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Oval 3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3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Shape 3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9" name="Rectangle 3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06C6E6-ECFC-F1E7-1F3E-F491EE2DA252}"/>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90000"/>
              </a:lnSpc>
            </a:pPr>
            <a:r>
              <a:rPr lang="en-US" sz="4800" kern="1200" dirty="0">
                <a:solidFill>
                  <a:schemeClr val="tx1"/>
                </a:solidFill>
                <a:latin typeface="+mj-lt"/>
                <a:ea typeface="+mj-ea"/>
                <a:cs typeface="+mj-cs"/>
              </a:rPr>
              <a:t>Why Greedy Set Cover Algorithm </a:t>
            </a:r>
          </a:p>
        </p:txBody>
      </p:sp>
      <p:sp>
        <p:nvSpPr>
          <p:cNvPr id="4" name="Text Placeholder 3">
            <a:extLst>
              <a:ext uri="{FF2B5EF4-FFF2-40B4-BE49-F238E27FC236}">
                <a16:creationId xmlns:a16="http://schemas.microsoft.com/office/drawing/2014/main" id="{2B2C1EE3-AADA-A579-38A0-B8205B25E6BB}"/>
              </a:ext>
            </a:extLst>
          </p:cNvPr>
          <p:cNvSpPr>
            <a:spLocks noGrp="1"/>
          </p:cNvSpPr>
          <p:nvPr>
            <p:ph type="body" sz="half" idx="2"/>
          </p:nvPr>
        </p:nvSpPr>
        <p:spPr>
          <a:xfrm>
            <a:off x="550863" y="2678400"/>
            <a:ext cx="3565525" cy="3414425"/>
          </a:xfrm>
        </p:spPr>
        <p:txBody>
          <a:bodyPr vert="horz" wrap="square" lIns="0" tIns="0" rIns="0" bIns="0" rtlCol="0" anchor="t">
            <a:normAutofit/>
          </a:bodyPr>
          <a:lstStyle/>
          <a:p>
            <a:pPr marL="285750" indent="-228600">
              <a:buFont typeface="Arial" panose="020B0604020202020204" pitchFamily="34" charset="0"/>
              <a:buChar char="•"/>
            </a:pPr>
            <a:r>
              <a:rPr lang="en-US" sz="1500"/>
              <a:t>Time Complexity is O(mn)</a:t>
            </a:r>
          </a:p>
          <a:p>
            <a:pPr marL="742950" lvl="1" indent="-228600">
              <a:buFont typeface="Arial" panose="020B0604020202020204" pitchFamily="34" charset="0"/>
              <a:buChar char="•"/>
            </a:pPr>
            <a:r>
              <a:rPr lang="en-US" sz="1500"/>
              <a:t>Other algorithms are about O(n^2)</a:t>
            </a:r>
          </a:p>
          <a:p>
            <a:pPr marL="742950" lvl="1" indent="-228600">
              <a:buFont typeface="Arial" panose="020B0604020202020204" pitchFamily="34" charset="0"/>
              <a:buChar char="•"/>
            </a:pPr>
            <a:r>
              <a:rPr lang="en-US" sz="1500"/>
              <a:t>Efficient than Set Cover Algorithm</a:t>
            </a:r>
          </a:p>
          <a:p>
            <a:pPr marL="285750" indent="-228600">
              <a:buFont typeface="Arial" panose="020B0604020202020204" pitchFamily="34" charset="0"/>
              <a:buChar char="•"/>
            </a:pPr>
            <a:r>
              <a:rPr lang="en-US" sz="1500"/>
              <a:t>Used in real-life scenarios</a:t>
            </a:r>
          </a:p>
          <a:p>
            <a:pPr marL="742950" lvl="1" indent="-228600">
              <a:buFont typeface="Arial" panose="020B0604020202020204" pitchFamily="34" charset="0"/>
              <a:buChar char="•"/>
            </a:pPr>
            <a:r>
              <a:rPr lang="en-US" sz="1500"/>
              <a:t>Allocation of equipment</a:t>
            </a:r>
          </a:p>
          <a:p>
            <a:pPr marL="742950" lvl="1" indent="-228600">
              <a:buFont typeface="Arial" panose="020B0604020202020204" pitchFamily="34" charset="0"/>
              <a:buChar char="•"/>
            </a:pPr>
            <a:r>
              <a:rPr lang="en-US" sz="1500"/>
              <a:t>Location of buildings meeting demand in an area</a:t>
            </a:r>
          </a:p>
          <a:p>
            <a:pPr marL="742950" lvl="1" indent="-228600">
              <a:buFont typeface="Arial" panose="020B0604020202020204" pitchFamily="34" charset="0"/>
              <a:buChar char="•"/>
            </a:pPr>
            <a:r>
              <a:rPr lang="en-US" sz="1500"/>
              <a:t>Telecommunications covering minimum stations for users</a:t>
            </a:r>
          </a:p>
        </p:txBody>
      </p:sp>
      <p:pic>
        <p:nvPicPr>
          <p:cNvPr id="11" name="Content Placeholder 10">
            <a:extLst>
              <a:ext uri="{FF2B5EF4-FFF2-40B4-BE49-F238E27FC236}">
                <a16:creationId xmlns:a16="http://schemas.microsoft.com/office/drawing/2014/main" id="{30500946-5EE5-83B6-9F3C-3AAC30676EF2}"/>
              </a:ext>
            </a:extLst>
          </p:cNvPr>
          <p:cNvPicPr>
            <a:picLocks noGrp="1" noChangeAspect="1"/>
          </p:cNvPicPr>
          <p:nvPr>
            <p:ph idx="1"/>
          </p:nvPr>
        </p:nvPicPr>
        <p:blipFill rotWithShape="1">
          <a:blip r:embed="rId2"/>
          <a:srcRect l="23920" r="1080"/>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50" name="Group 37">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51"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3" name="Oval 42">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9665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2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6ADF4-FE30-D765-2BD8-24956BB1E365}"/>
              </a:ext>
            </a:extLst>
          </p:cNvPr>
          <p:cNvSpPr>
            <a:spLocks noGrp="1"/>
          </p:cNvSpPr>
          <p:nvPr>
            <p:ph type="title"/>
          </p:nvPr>
        </p:nvSpPr>
        <p:spPr>
          <a:xfrm>
            <a:off x="550864" y="549275"/>
            <a:ext cx="3565524" cy="1997855"/>
          </a:xfrm>
        </p:spPr>
        <p:txBody>
          <a:bodyPr wrap="square" anchor="b">
            <a:normAutofit/>
          </a:bodyPr>
          <a:lstStyle/>
          <a:p>
            <a:r>
              <a:rPr lang="en-US" dirty="0"/>
              <a:t>Greedy Set Cover Algorithm</a:t>
            </a:r>
          </a:p>
        </p:txBody>
      </p:sp>
      <p:grpSp>
        <p:nvGrpSpPr>
          <p:cNvPr id="41" name="Group 25">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7"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4" name="Oval 30">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Content Placeholder 20">
            <a:extLst>
              <a:ext uri="{FF2B5EF4-FFF2-40B4-BE49-F238E27FC236}">
                <a16:creationId xmlns:a16="http://schemas.microsoft.com/office/drawing/2014/main" id="{04C017F0-62C7-CB7F-0BDA-49A239E59030}"/>
              </a:ext>
            </a:extLst>
          </p:cNvPr>
          <p:cNvSpPr>
            <a:spLocks noGrp="1"/>
          </p:cNvSpPr>
          <p:nvPr>
            <p:ph idx="1"/>
          </p:nvPr>
        </p:nvSpPr>
        <p:spPr>
          <a:xfrm>
            <a:off x="550863" y="2677306"/>
            <a:ext cx="3565525" cy="3415519"/>
          </a:xfrm>
        </p:spPr>
        <p:txBody>
          <a:bodyPr anchor="t">
            <a:normAutofit/>
          </a:bodyPr>
          <a:lstStyle/>
          <a:p>
            <a:pPr algn="r"/>
            <a:r>
              <a:rPr lang="en-US" sz="1600" dirty="0"/>
              <a:t>There are a total of three sets</a:t>
            </a:r>
          </a:p>
          <a:p>
            <a:pPr algn="r"/>
            <a:r>
              <a:rPr lang="en-US" sz="1600" dirty="0"/>
              <a:t>Enters a loop until budget is exhausted</a:t>
            </a:r>
          </a:p>
          <a:p>
            <a:pPr algn="r"/>
            <a:r>
              <a:rPr lang="en-US" sz="1600" dirty="0"/>
              <a:t>Finds node with highest coverage ratio</a:t>
            </a:r>
          </a:p>
          <a:p>
            <a:pPr algn="r"/>
            <a:r>
              <a:rPr lang="en-US" sz="1600" dirty="0"/>
              <a:t>Once found it will be added to the </a:t>
            </a:r>
            <a:r>
              <a:rPr lang="en-US" sz="1600" dirty="0" err="1"/>
              <a:t>coveredSet</a:t>
            </a:r>
            <a:endParaRPr lang="en-US" sz="1600" dirty="0"/>
          </a:p>
          <a:p>
            <a:pPr algn="r"/>
            <a:r>
              <a:rPr lang="en-US" sz="1600" dirty="0"/>
              <a:t>Greedy because each step chooses node with highest coverage ratio</a:t>
            </a:r>
          </a:p>
        </p:txBody>
      </p:sp>
      <p:pic>
        <p:nvPicPr>
          <p:cNvPr id="17" name="Content Placeholder 16" descr="Text&#10;&#10;Description automatically generated">
            <a:extLst>
              <a:ext uri="{FF2B5EF4-FFF2-40B4-BE49-F238E27FC236}">
                <a16:creationId xmlns:a16="http://schemas.microsoft.com/office/drawing/2014/main" id="{CD7806A0-F248-AA7D-FDA3-A560DDDF9E91}"/>
              </a:ext>
            </a:extLst>
          </p:cNvPr>
          <p:cNvPicPr>
            <a:picLocks noChangeAspect="1"/>
          </p:cNvPicPr>
          <p:nvPr/>
        </p:nvPicPr>
        <p:blipFill>
          <a:blip r:embed="rId3"/>
          <a:stretch>
            <a:fillRect/>
          </a:stretch>
        </p:blipFill>
        <p:spPr>
          <a:xfrm>
            <a:off x="4550900" y="1558950"/>
            <a:ext cx="7090237" cy="3740100"/>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47199431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{44BB930E-7FE8-4027-9470-21BCD1261059}tf33713516_win32</Template>
  <TotalTime>3261</TotalTime>
  <Words>435</Words>
  <Application>Microsoft Office PowerPoint</Application>
  <PresentationFormat>Widescreen</PresentationFormat>
  <Paragraphs>74</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Gill Sans MT</vt:lpstr>
      <vt:lpstr>Symbol</vt:lpstr>
      <vt:lpstr>Walbaum Display</vt:lpstr>
      <vt:lpstr>3DFloatVTI</vt:lpstr>
      <vt:lpstr>Mini-Project</vt:lpstr>
      <vt:lpstr>Agenda</vt:lpstr>
      <vt:lpstr>Objective</vt:lpstr>
      <vt:lpstr>The Program</vt:lpstr>
      <vt:lpstr>PowerPoint Presentation</vt:lpstr>
      <vt:lpstr>Algorithm Design</vt:lpstr>
      <vt:lpstr>Jaleel’s Thought Process</vt:lpstr>
      <vt:lpstr>Why Greedy Set Cover Algorithm </vt:lpstr>
      <vt:lpstr>Greedy Set Cover Algorithm</vt:lpstr>
      <vt:lpstr>Experiment</vt:lpstr>
      <vt:lpstr>Acquisition Model</vt:lpstr>
      <vt:lpstr>Clustered Budget Vs. Coverage</vt:lpstr>
      <vt:lpstr>Random Budget Vs. Coverage</vt:lpstr>
      <vt:lpstr>Random Radius Vs. Coverage</vt:lpstr>
      <vt:lpstr>Clustered Radius Vs. Coverage</vt:lpstr>
      <vt:lpstr>Time Complexity of The Algorithms</vt:lpstr>
      <vt:lpstr>Thank You</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dc:title>
  <dc:creator>Rogers, Jaleel</dc:creator>
  <cp:lastModifiedBy>Jaleel</cp:lastModifiedBy>
  <cp:revision>9</cp:revision>
  <dcterms:created xsi:type="dcterms:W3CDTF">2023-03-02T16:20:15Z</dcterms:created>
  <dcterms:modified xsi:type="dcterms:W3CDTF">2023-03-13T12:56:25Z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