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392" r:id="rId9"/>
    <p:sldId id="393" r:id="rId10"/>
    <p:sldId id="272" r:id="rId11"/>
    <p:sldId id="402" r:id="rId12"/>
    <p:sldId id="397" r:id="rId13"/>
    <p:sldId id="403" r:id="rId14"/>
    <p:sldId id="394" r:id="rId15"/>
    <p:sldId id="321" r:id="rId16"/>
    <p:sldId id="277" r:id="rId17"/>
    <p:sldId id="395" r:id="rId18"/>
    <p:sldId id="396" r:id="rId19"/>
    <p:sldId id="399" r:id="rId20"/>
    <p:sldId id="400" r:id="rId21"/>
    <p:sldId id="278" r:id="rId22"/>
    <p:sldId id="401" r:id="rId23"/>
    <p:sldId id="391" r:id="rId24"/>
    <p:sldId id="3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 dynamic programming</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 dynamic programming</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91273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algorithm selects nodes randomly, while the Pure Greedy algorithm selects the nodes with the lowest cost. The Greedy Set Cover algorithm selects nodes based on their coverage and cost ratio.</a:t>
            </a:r>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1858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5" Type="http://schemas.openxmlformats.org/officeDocument/2006/relationships/hyperlink" Target="https://github.com/Abel-Lagonell/Alg_Design/tree/main/MiniProject%201" TargetMode="External"/><Relationship Id="rId4" Type="http://schemas.openxmlformats.org/officeDocument/2006/relationships/hyperlink" Target="https://numpy.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What Makes a Program Dynamic</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endParaRPr lang="en-US" sz="1600" dirty="0"/>
          </a:p>
        </p:txBody>
      </p:sp>
    </p:spTree>
    <p:extLst>
      <p:ext uri="{BB962C8B-B14F-4D97-AF65-F5344CB8AC3E}">
        <p14:creationId xmlns:p14="http://schemas.microsoft.com/office/powerpoint/2010/main" val="345886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Dynamic Program Algorithm</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endParaRPr lang="en-US" sz="1600" dirty="0"/>
          </a:p>
        </p:txBody>
      </p:sp>
    </p:spTree>
    <p:extLst>
      <p:ext uri="{BB962C8B-B14F-4D97-AF65-F5344CB8AC3E}">
        <p14:creationId xmlns:p14="http://schemas.microsoft.com/office/powerpoint/2010/main" val="47199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Contains all three algorithms on one graph</a:t>
            </a:r>
          </a:p>
          <a:p>
            <a:r>
              <a:rPr lang="en-US" sz="1600" dirty="0"/>
              <a:t>Amount of coverage areas vary per algorithm</a:t>
            </a:r>
          </a:p>
          <a:p>
            <a:r>
              <a:rPr lang="en-US" sz="1600" dirty="0"/>
              <a:t>Greedy Set Cover &amp; Pure Greedy mostly chose lower value nodes</a:t>
            </a:r>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8048" r="-2" b="17424"/>
          <a:stretch/>
        </p:blipFill>
        <p:spPr>
          <a:xfrm>
            <a:off x="5840477" y="2627546"/>
            <a:ext cx="6330183" cy="3927429"/>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761633" y="5136623"/>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9091815" y="5136623"/>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4" name="Picture 3" descr="Diagram&#10;&#10;Description automatically generated">
            <a:extLst>
              <a:ext uri="{FF2B5EF4-FFF2-40B4-BE49-F238E27FC236}">
                <a16:creationId xmlns:a16="http://schemas.microsoft.com/office/drawing/2014/main" id="{6A12EDF6-8CA8-0B45-3899-5AB70D55B4D1}"/>
              </a:ext>
            </a:extLst>
          </p:cNvPr>
          <p:cNvPicPr>
            <a:picLocks noChangeAspect="1"/>
          </p:cNvPicPr>
          <p:nvPr/>
        </p:nvPicPr>
        <p:blipFill rotWithShape="1">
          <a:blip r:embed="rId4"/>
          <a:srcRect l="4258" t="8008" r="265" b="14476"/>
          <a:stretch/>
        </p:blipFill>
        <p:spPr>
          <a:xfrm>
            <a:off x="21340" y="2648885"/>
            <a:ext cx="5819137" cy="393703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r>
              <a:rPr lang="en-US" dirty="0"/>
              <a:t>Greedy &amp; Greedy Set Cover perform similar in both multiple tests &amp; single</a:t>
            </a:r>
          </a:p>
          <a:p>
            <a:r>
              <a:rPr lang="en-US" dirty="0"/>
              <a:t>Positive correlation between Coverage &amp; Budget</a:t>
            </a:r>
          </a:p>
          <a:p>
            <a:r>
              <a:rPr lang="en-US" dirty="0"/>
              <a:t>Random is not as effective as Greedy Set Cover &amp; Pure Greedy</a:t>
            </a:r>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r>
              <a:rPr lang="en-US" dirty="0"/>
              <a:t>Pure Greedy &amp; Greedy Set Cover have nearly the same performance</a:t>
            </a:r>
          </a:p>
          <a:p>
            <a:r>
              <a:rPr lang="en-US" dirty="0"/>
              <a:t>Positive correlation between Rang Budget &amp; Coverage</a:t>
            </a:r>
          </a:p>
          <a:p>
            <a:r>
              <a:rPr lang="en-US" dirty="0"/>
              <a:t>Random is still less effective than the other algorithms</a:t>
            </a:r>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4114520"/>
          </a:xfrm>
        </p:spPr>
        <p:txBody>
          <a:bodyPr anchor="t">
            <a:normAutofit/>
          </a:bodyPr>
          <a:lstStyle/>
          <a:p>
            <a:r>
              <a:rPr lang="en-US" dirty="0"/>
              <a:t>Points are significantly spaced out</a:t>
            </a:r>
          </a:p>
          <a:p>
            <a:pPr lvl="1"/>
            <a:r>
              <a:rPr lang="en-US" sz="2000" dirty="0"/>
              <a:t>Algorithms’ performance is not consistence across all inputs</a:t>
            </a:r>
          </a:p>
          <a:p>
            <a:r>
              <a:rPr lang="en-US" dirty="0"/>
              <a:t>Trendline of Random is closer to the others</a:t>
            </a:r>
          </a:p>
          <a:p>
            <a:r>
              <a:rPr lang="en-US" dirty="0"/>
              <a:t>Positive correlation between Random Radius &amp; Coverage </a:t>
            </a:r>
          </a:p>
          <a:p>
            <a:endParaRPr lang="en-US" sz="1600" dirty="0"/>
          </a:p>
          <a:p>
            <a:pPr lvl="1"/>
            <a:endParaRPr lang="en-US" sz="1000" dirty="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r>
              <a:rPr lang="en-US" dirty="0"/>
              <a:t>Points are significantly spaced out</a:t>
            </a:r>
          </a:p>
          <a:p>
            <a:pPr lvl="1"/>
            <a:r>
              <a:rPr lang="en-US" sz="2000" dirty="0"/>
              <a:t>Algorithms’ performance is varies per graph</a:t>
            </a:r>
          </a:p>
          <a:p>
            <a:r>
              <a:rPr lang="en-US" dirty="0"/>
              <a:t>Positive correlation between Random Radius &amp; Coverage on Single</a:t>
            </a:r>
          </a:p>
          <a:p>
            <a:pPr lvl="1"/>
            <a:r>
              <a:rPr lang="en-US" sz="2000" dirty="0"/>
              <a:t>No correlation on Iterative</a:t>
            </a:r>
          </a:p>
          <a:p>
            <a:endParaRPr lang="en-US" dirty="0"/>
          </a:p>
          <a:p>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0" y="218406"/>
            <a:ext cx="3565524" cy="1997855"/>
          </a:xfrm>
        </p:spPr>
        <p:txBody>
          <a:bodyPr wrap="square" anchor="b">
            <a:normAutofit/>
          </a:bodyPr>
          <a:lstStyle/>
          <a:p>
            <a:r>
              <a:rPr lang="en-US" sz="4100" dirty="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6" y="813794"/>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165125" y="2216261"/>
            <a:ext cx="3565525" cy="4520441"/>
          </a:xfrm>
        </p:spPr>
        <p:txBody>
          <a:bodyPr anchor="t">
            <a:noAutofit/>
          </a:bodyPr>
          <a:lstStyle/>
          <a:p>
            <a:r>
              <a:rPr lang="en-US" dirty="0"/>
              <a:t>Average of algorithms running 10 times with 100 randomized nodes</a:t>
            </a:r>
          </a:p>
          <a:p>
            <a:r>
              <a:rPr lang="en-US" dirty="0"/>
              <a:t>Processing varies based on computer’s hardware</a:t>
            </a:r>
          </a:p>
          <a:p>
            <a:r>
              <a:rPr lang="en-US" dirty="0"/>
              <a:t>Consistently Greedy Set Cover take significantly longer</a:t>
            </a:r>
          </a:p>
          <a:p>
            <a:r>
              <a:rPr lang="en-US" dirty="0"/>
              <a:t>Pure Greedy – O(n)</a:t>
            </a:r>
          </a:p>
          <a:p>
            <a:r>
              <a:rPr lang="en-US" dirty="0"/>
              <a:t>Random – O(n)</a:t>
            </a:r>
          </a:p>
          <a:p>
            <a:r>
              <a:rPr lang="en-US" dirty="0"/>
              <a:t>Greedy Set Cover – O(n^2)</a:t>
            </a:r>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3F29B1C8-4CC3-2C0E-FD0F-AC4DBEE17D58}"/>
              </a:ext>
            </a:extLst>
          </p:cNvPr>
          <p:cNvPicPr>
            <a:picLocks noGrp="1" noChangeAspect="1"/>
          </p:cNvPicPr>
          <p:nvPr>
            <p:ph idx="1"/>
          </p:nvPr>
        </p:nvPicPr>
        <p:blipFill>
          <a:blip r:embed="rId2"/>
          <a:stretch>
            <a:fillRect/>
          </a:stretch>
        </p:blipFill>
        <p:spPr>
          <a:xfrm>
            <a:off x="1164311" y="203041"/>
            <a:ext cx="10322839" cy="6318409"/>
          </a:xfrm>
        </p:spPr>
      </p:pic>
    </p:spTree>
    <p:extLst>
      <p:ext uri="{BB962C8B-B14F-4D97-AF65-F5344CB8AC3E}">
        <p14:creationId xmlns:p14="http://schemas.microsoft.com/office/powerpoint/2010/main" val="8322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808403"/>
          </a:xfrm>
        </p:spPr>
        <p:txBody>
          <a:bodyPr/>
          <a:lstStyle/>
          <a:p>
            <a:r>
              <a:rPr lang="en-US" sz="2500" dirty="0"/>
              <a:t>Objective</a:t>
            </a:r>
          </a:p>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a:p>
            <a:pPr marL="285750" indent="-285750">
              <a:buFont typeface="Arial" panose="020B0604020202020204" pitchFamily="34" charset="0"/>
              <a:buChar char="•"/>
            </a:pPr>
            <a:r>
              <a:rPr lang="en-US" dirty="0" err="1"/>
              <a:t>Github</a:t>
            </a:r>
            <a:r>
              <a:rPr lang="en-US" dirty="0"/>
              <a:t> - </a:t>
            </a:r>
            <a:r>
              <a:rPr lang="en-US" dirty="0">
                <a:hlinkClick r:id="rId5"/>
              </a:rPr>
              <a:t>https://github.com/Abel-Lagonell/Alg_Design/tree/main/MiniProject</a:t>
            </a:r>
            <a:r>
              <a:rPr lang="en-US">
                <a:hlinkClick r:id="rId5"/>
              </a:rPr>
              <a:t>%201</a:t>
            </a:r>
            <a:r>
              <a:rPr lang="en-US"/>
              <a:t> </a:t>
            </a:r>
            <a:endParaRPr lang="en-US" dirty="0"/>
          </a:p>
          <a:p>
            <a:endParaRPr lang="en-US" dirty="0"/>
          </a:p>
        </p:txBody>
      </p:sp>
    </p:spTree>
    <p:extLst>
      <p:ext uri="{BB962C8B-B14F-4D97-AF65-F5344CB8AC3E}">
        <p14:creationId xmlns:p14="http://schemas.microsoft.com/office/powerpoint/2010/main" val="37431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Greedy Set Cover, Dynamic </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Two skeleton classes,  Node and Grid.</a:t>
            </a:r>
          </a:p>
          <a:p>
            <a:pPr marL="285750" indent="-228600">
              <a:spcAft>
                <a:spcPts val="800"/>
              </a:spcAft>
              <a:buFont typeface="Arial" panose="020B0604020202020204" pitchFamily="34" charset="0"/>
              <a:buChar char="•"/>
            </a:pPr>
            <a:r>
              <a:rPr lang="en-US" sz="2000" dirty="0">
                <a:solidFill>
                  <a:schemeClr val="tx1">
                    <a:alpha val="60000"/>
                  </a:schemeClr>
                </a:solidFill>
              </a:rPr>
              <a:t>Program also has four other classes dealing with representation of the model.</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590678479"/>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67" name="Group 106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68" name="Freeform: Shape 106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9" name="Oval 106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0" name="Oval 106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1" name="Freeform: Shape 107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73" name="Rectangle 107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BF1B2F-44A0-44E0-B49A-36E7A72160E3}"/>
              </a:ext>
            </a:extLst>
          </p:cNvPr>
          <p:cNvSpPr txBox="1"/>
          <p:nvPr/>
        </p:nvSpPr>
        <p:spPr>
          <a:xfrm>
            <a:off x="550864" y="549275"/>
            <a:ext cx="3565524" cy="1997855"/>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THE PRICE RANGES</a:t>
            </a:r>
          </a:p>
        </p:txBody>
      </p:sp>
      <p:grpSp>
        <p:nvGrpSpPr>
          <p:cNvPr id="1075" name="Group 107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07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0" name="Oval 107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6508FB9C-F2D0-BDD4-30C3-4121F78A70E2}"/>
              </a:ext>
            </a:extLst>
          </p:cNvPr>
          <p:cNvSpPr txBox="1"/>
          <p:nvPr/>
        </p:nvSpPr>
        <p:spPr>
          <a:xfrm>
            <a:off x="550863" y="2677306"/>
            <a:ext cx="3565525"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Different places where the costs are different.</a:t>
            </a:r>
            <a:br>
              <a:rPr lang="en-US" sz="1600" dirty="0">
                <a:solidFill>
                  <a:schemeClr val="tx1">
                    <a:alpha val="60000"/>
                  </a:schemeClr>
                </a:solidFill>
              </a:rPr>
            </a:br>
            <a:br>
              <a:rPr lang="en-US" sz="1600" dirty="0">
                <a:solidFill>
                  <a:schemeClr val="tx1">
                    <a:alpha val="60000"/>
                  </a:schemeClr>
                </a:solidFill>
              </a:rPr>
            </a:br>
            <a:r>
              <a:rPr lang="en-US" sz="1600" dirty="0">
                <a:solidFill>
                  <a:schemeClr val="tx1">
                    <a:alpha val="60000"/>
                  </a:schemeClr>
                </a:solidFill>
              </a:rPr>
              <a:t>A – Poor (0.1-0.5)</a:t>
            </a:r>
            <a:br>
              <a:rPr lang="en-US" sz="1600" dirty="0">
                <a:solidFill>
                  <a:schemeClr val="tx1">
                    <a:alpha val="60000"/>
                  </a:schemeClr>
                </a:solidFill>
              </a:rPr>
            </a:br>
            <a:r>
              <a:rPr lang="en-US" sz="1600" dirty="0">
                <a:solidFill>
                  <a:schemeClr val="tx1">
                    <a:alpha val="60000"/>
                  </a:schemeClr>
                </a:solidFill>
              </a:rPr>
              <a:t>C – Middle (2-5)</a:t>
            </a:r>
            <a:br>
              <a:rPr lang="en-US" sz="1600" dirty="0">
                <a:solidFill>
                  <a:schemeClr val="tx1">
                    <a:alpha val="60000"/>
                  </a:schemeClr>
                </a:solidFill>
              </a:rPr>
            </a:br>
            <a:r>
              <a:rPr lang="en-US" sz="1600" dirty="0">
                <a:solidFill>
                  <a:schemeClr val="tx1">
                    <a:alpha val="60000"/>
                  </a:schemeClr>
                </a:solidFill>
              </a:rPr>
              <a:t>E – High (5-7)</a:t>
            </a:r>
            <a:br>
              <a:rPr lang="en-US" sz="1600" dirty="0">
                <a:solidFill>
                  <a:schemeClr val="tx1">
                    <a:alpha val="60000"/>
                  </a:schemeClr>
                </a:solidFill>
              </a:rPr>
            </a:br>
            <a:r>
              <a:rPr lang="en-US" sz="1600" dirty="0">
                <a:solidFill>
                  <a:schemeClr val="tx1">
                    <a:alpha val="60000"/>
                  </a:schemeClr>
                </a:solidFill>
              </a:rPr>
              <a:t>DEFAULT – (1-2)</a:t>
            </a:r>
            <a:endParaRPr lang="en-US" sz="1600">
              <a:solidFill>
                <a:schemeClr val="tx1">
                  <a:alpha val="60000"/>
                </a:schemeClr>
              </a:solidFill>
            </a:endParaRPr>
          </a:p>
        </p:txBody>
      </p:sp>
      <p:pic>
        <p:nvPicPr>
          <p:cNvPr id="1026" name="Picture 2" descr="Diagram, engineering drawing&#10;&#10;Description automatically generated">
            <a:extLst>
              <a:ext uri="{FF2B5EF4-FFF2-40B4-BE49-F238E27FC236}">
                <a16:creationId xmlns:a16="http://schemas.microsoft.com/office/drawing/2014/main" id="{B1AF9EDD-C998-DB80-E9F4-DE8F4FD1D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9075" y="549275"/>
            <a:ext cx="5773886" cy="5759451"/>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64D3FD-3B37-FAC4-249D-959031A223C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75915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 at best</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4737</TotalTime>
  <Words>733</Words>
  <Application>Microsoft Office PowerPoint</Application>
  <PresentationFormat>Widescreen</PresentationFormat>
  <Paragraphs>103</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Thought Process</vt:lpstr>
      <vt:lpstr>PowerPoint Presentation</vt:lpstr>
      <vt:lpstr>Why Greedy Set Cover Algorithm </vt:lpstr>
      <vt:lpstr>What Makes a Program Dynamic</vt:lpstr>
      <vt:lpstr>Dynamic Program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PowerPoint Presentation</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Rogers, Jaleel</cp:lastModifiedBy>
  <cp:revision>27</cp:revision>
  <dcterms:created xsi:type="dcterms:W3CDTF">2023-03-02T16:20:15Z</dcterms:created>
  <dcterms:modified xsi:type="dcterms:W3CDTF">2023-04-09T03:06:04Z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