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2" r:id="rId9"/>
    <p:sldId id="277" r:id="rId10"/>
    <p:sldId id="395" r:id="rId11"/>
    <p:sldId id="396" r:id="rId12"/>
    <p:sldId id="278" r:id="rId13"/>
    <p:sldId id="393" r:id="rId14"/>
    <p:sldId id="272" r:id="rId15"/>
    <p:sldId id="397" r:id="rId16"/>
    <p:sldId id="394" r:id="rId17"/>
    <p:sldId id="321" r:id="rId18"/>
    <p:sldId id="391" r:id="rId19"/>
    <p:sldId id="3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149" d="100"/>
          <a:sy n="149" d="100"/>
        </p:scale>
        <p:origin x="744" y="12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Turn On Brain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First but most important step, can’t think without it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Research Algorithms</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Over four algorithms to choose from; knapsack, minimum spanning tree, set cover, and budgeted maximum coverage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Write Down Steps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Easy to understand and structure the algorithm to understand the objective of the algorithm and result</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Turn to Pseudocode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Implement in Code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Visualize it</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Makes for a clearer perspective </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164207">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164207">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164207">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164207">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64207">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06455" y="1011950"/>
          <a:ext cx="653521"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Turn On Brain</a:t>
          </a:r>
        </a:p>
      </dsp:txBody>
      <dsp:txXfrm rot="5400000">
        <a:off x="687138" y="1695071"/>
        <a:ext cx="1924058" cy="589717"/>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First but most important step, can’t think without it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663170"/>
          <a:ext cx="1955960" cy="653521"/>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Research Algorithms</a:t>
          </a:r>
        </a:p>
      </dsp:txBody>
      <dsp:txXfrm>
        <a:off x="2611196" y="1663170"/>
        <a:ext cx="1955960" cy="653521"/>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Over four algorithms to choose from; knapsack, minimum spanning tree, set cover, and budgeted maximum coverage</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663170"/>
          <a:ext cx="1955960" cy="653521"/>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Write Down Steps</a:t>
          </a:r>
        </a:p>
      </dsp:txBody>
      <dsp:txXfrm>
        <a:off x="4567157" y="1663170"/>
        <a:ext cx="1955960" cy="653521"/>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Easy to understand and structure the algorithm to understand the objective of the algorithm and result</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663170"/>
          <a:ext cx="1955960" cy="653521"/>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Turn to Pseudocode</a:t>
          </a:r>
        </a:p>
      </dsp:txBody>
      <dsp:txXfrm>
        <a:off x="6523117" y="1663170"/>
        <a:ext cx="1955960" cy="653521"/>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Makes for a clearer perspective </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130298" y="1011950"/>
          <a:ext cx="653521"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Implement in Code</a:t>
          </a:r>
        </a:p>
      </dsp:txBody>
      <dsp:txXfrm rot="-5400000">
        <a:off x="8479079" y="1695071"/>
        <a:ext cx="1924058" cy="589717"/>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Visualize it</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55576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11</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Universe covers all elements, </a:t>
            </a:r>
            <a:r>
              <a:rPr lang="en-US" dirty="0" err="1"/>
              <a:t>uncoveredSet</a:t>
            </a:r>
            <a:r>
              <a:rPr lang="en-US" dirty="0"/>
              <a:t> covers elements that haven’t been covered and </a:t>
            </a:r>
            <a:r>
              <a:rPr lang="en-US" dirty="0" err="1"/>
              <a:t>coveredSet</a:t>
            </a:r>
            <a:r>
              <a:rPr lang="en-US" dirty="0"/>
              <a:t> covers the elements that will be included</a:t>
            </a:r>
          </a:p>
          <a:p>
            <a:r>
              <a:rPr lang="en-US" dirty="0"/>
              <a:t>Coverage ratio is calculated as ration of the number of uncovered elements covered by the node to its cost</a:t>
            </a:r>
          </a:p>
          <a:p>
            <a:r>
              <a:rPr lang="en-US" dirty="0"/>
              <a:t>Algorithm is focused on short-term</a:t>
            </a:r>
          </a:p>
        </p:txBody>
      </p:sp>
      <p:sp>
        <p:nvSpPr>
          <p:cNvPr id="4" name="Slide Number Placeholder 3"/>
          <p:cNvSpPr>
            <a:spLocks noGrp="1"/>
          </p:cNvSpPr>
          <p:nvPr>
            <p:ph type="sldNum" sz="quarter" idx="5"/>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263346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Mini-Project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Abel </a:t>
            </a:r>
            <a:r>
              <a:rPr lang="en-US" dirty="0" err="1"/>
              <a:t>Lagonell</a:t>
            </a:r>
            <a:endParaRPr lang="en-US" dirty="0"/>
          </a:p>
          <a:p>
            <a:r>
              <a:rPr lang="en-US" dirty="0"/>
              <a:t>Jaleel Rogers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4029" r="10860"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8" name="Rectangle 34">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6">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 Design</a:t>
            </a:r>
          </a:p>
        </p:txBody>
      </p:sp>
    </p:spTree>
    <p:extLst>
      <p:ext uri="{BB962C8B-B14F-4D97-AF65-F5344CB8AC3E}">
        <p14:creationId xmlns:p14="http://schemas.microsoft.com/office/powerpoint/2010/main" val="143632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Jaleel’s Thought Process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317533367"/>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5"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9"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6C6E6-ECFC-F1E7-1F3E-F491EE2DA252}"/>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90000"/>
              </a:lnSpc>
            </a:pPr>
            <a:r>
              <a:rPr lang="en-US" sz="4800" kern="1200" dirty="0">
                <a:solidFill>
                  <a:schemeClr val="tx1"/>
                </a:solidFill>
                <a:latin typeface="+mj-lt"/>
                <a:ea typeface="+mj-ea"/>
                <a:cs typeface="+mj-cs"/>
              </a:rPr>
              <a:t>Why Greedy Set Cover Algorithm </a:t>
            </a:r>
          </a:p>
        </p:txBody>
      </p:sp>
      <p:sp>
        <p:nvSpPr>
          <p:cNvPr id="4" name="Text Placeholder 3">
            <a:extLst>
              <a:ext uri="{FF2B5EF4-FFF2-40B4-BE49-F238E27FC236}">
                <a16:creationId xmlns:a16="http://schemas.microsoft.com/office/drawing/2014/main" id="{2B2C1EE3-AADA-A579-38A0-B8205B25E6BB}"/>
              </a:ext>
            </a:extLst>
          </p:cNvPr>
          <p:cNvSpPr>
            <a:spLocks noGrp="1"/>
          </p:cNvSpPr>
          <p:nvPr>
            <p:ph type="body" sz="half" idx="2"/>
          </p:nvPr>
        </p:nvSpPr>
        <p:spPr>
          <a:xfrm>
            <a:off x="550863" y="2678400"/>
            <a:ext cx="3565525" cy="3414425"/>
          </a:xfrm>
        </p:spPr>
        <p:txBody>
          <a:bodyPr vert="horz" wrap="square" lIns="0" tIns="0" rIns="0" bIns="0" rtlCol="0" anchor="t">
            <a:normAutofit/>
          </a:bodyPr>
          <a:lstStyle/>
          <a:p>
            <a:pPr marL="285750" indent="-228600">
              <a:buFont typeface="Arial" panose="020B0604020202020204" pitchFamily="34" charset="0"/>
              <a:buChar char="•"/>
            </a:pPr>
            <a:r>
              <a:rPr lang="en-US" sz="1500"/>
              <a:t>Time Complexity is O(mn)</a:t>
            </a:r>
          </a:p>
          <a:p>
            <a:pPr marL="742950" lvl="1" indent="-228600">
              <a:buFont typeface="Arial" panose="020B0604020202020204" pitchFamily="34" charset="0"/>
              <a:buChar char="•"/>
            </a:pPr>
            <a:r>
              <a:rPr lang="en-US" sz="1500"/>
              <a:t>Other algorithms are about O(n^2)</a:t>
            </a:r>
          </a:p>
          <a:p>
            <a:pPr marL="742950" lvl="1" indent="-228600">
              <a:buFont typeface="Arial" panose="020B0604020202020204" pitchFamily="34" charset="0"/>
              <a:buChar char="•"/>
            </a:pPr>
            <a:r>
              <a:rPr lang="en-US" sz="1500"/>
              <a:t>Efficient than Set Cover Algorithm</a:t>
            </a:r>
          </a:p>
          <a:p>
            <a:pPr marL="285750" indent="-228600">
              <a:buFont typeface="Arial" panose="020B0604020202020204" pitchFamily="34" charset="0"/>
              <a:buChar char="•"/>
            </a:pPr>
            <a:r>
              <a:rPr lang="en-US" sz="1500"/>
              <a:t>Used in real-life scenarios</a:t>
            </a:r>
          </a:p>
          <a:p>
            <a:pPr marL="742950" lvl="1" indent="-228600">
              <a:buFont typeface="Arial" panose="020B0604020202020204" pitchFamily="34" charset="0"/>
              <a:buChar char="•"/>
            </a:pPr>
            <a:r>
              <a:rPr lang="en-US" sz="1500"/>
              <a:t>Allocation of equipment</a:t>
            </a:r>
          </a:p>
          <a:p>
            <a:pPr marL="742950" lvl="1" indent="-228600">
              <a:buFont typeface="Arial" panose="020B0604020202020204" pitchFamily="34" charset="0"/>
              <a:buChar char="•"/>
            </a:pPr>
            <a:r>
              <a:rPr lang="en-US" sz="1500"/>
              <a:t>Location of buildings meeting demand in an area</a:t>
            </a:r>
          </a:p>
          <a:p>
            <a:pPr marL="742950" lvl="1" indent="-228600">
              <a:buFont typeface="Arial" panose="020B0604020202020204" pitchFamily="34" charset="0"/>
              <a:buChar char="•"/>
            </a:pPr>
            <a:r>
              <a:rPr lang="en-US" sz="1500"/>
              <a:t>Telecommunications covering minimum stations for users</a:t>
            </a:r>
          </a:p>
        </p:txBody>
      </p:sp>
      <p:pic>
        <p:nvPicPr>
          <p:cNvPr id="11" name="Content Placeholder 10">
            <a:extLst>
              <a:ext uri="{FF2B5EF4-FFF2-40B4-BE49-F238E27FC236}">
                <a16:creationId xmlns:a16="http://schemas.microsoft.com/office/drawing/2014/main" id="{30500946-5EE5-83B6-9F3C-3AAC30676EF2}"/>
              </a:ext>
            </a:extLst>
          </p:cNvPr>
          <p:cNvPicPr>
            <a:picLocks noGrp="1" noChangeAspect="1"/>
          </p:cNvPicPr>
          <p:nvPr>
            <p:ph idx="1"/>
          </p:nvPr>
        </p:nvPicPr>
        <p:blipFill rotWithShape="1">
          <a:blip r:embed="rId2"/>
          <a:srcRect l="23920" r="1080"/>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0" name="Group 37">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51"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3" name="Oval 42">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9665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ADF4-FE30-D765-2BD8-24956BB1E365}"/>
              </a:ext>
            </a:extLst>
          </p:cNvPr>
          <p:cNvSpPr>
            <a:spLocks noGrp="1"/>
          </p:cNvSpPr>
          <p:nvPr>
            <p:ph type="title"/>
          </p:nvPr>
        </p:nvSpPr>
        <p:spPr>
          <a:xfrm>
            <a:off x="550864" y="549275"/>
            <a:ext cx="3565524" cy="1997855"/>
          </a:xfrm>
        </p:spPr>
        <p:txBody>
          <a:bodyPr wrap="square" anchor="b">
            <a:normAutofit/>
          </a:bodyPr>
          <a:lstStyle/>
          <a:p>
            <a:r>
              <a:rPr lang="en-US" dirty="0"/>
              <a:t>Greedy Set Cover Algorithm</a:t>
            </a:r>
          </a:p>
        </p:txBody>
      </p:sp>
      <p:grpSp>
        <p:nvGrpSpPr>
          <p:cNvPr id="41" name="Group 25">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7"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4" name="Oval 30">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Content Placeholder 20">
            <a:extLst>
              <a:ext uri="{FF2B5EF4-FFF2-40B4-BE49-F238E27FC236}">
                <a16:creationId xmlns:a16="http://schemas.microsoft.com/office/drawing/2014/main" id="{04C017F0-62C7-CB7F-0BDA-49A239E59030}"/>
              </a:ext>
            </a:extLst>
          </p:cNvPr>
          <p:cNvSpPr>
            <a:spLocks noGrp="1"/>
          </p:cNvSpPr>
          <p:nvPr>
            <p:ph idx="1"/>
          </p:nvPr>
        </p:nvSpPr>
        <p:spPr>
          <a:xfrm>
            <a:off x="550863" y="2677306"/>
            <a:ext cx="3565525" cy="3415519"/>
          </a:xfrm>
        </p:spPr>
        <p:txBody>
          <a:bodyPr anchor="t">
            <a:normAutofit/>
          </a:bodyPr>
          <a:lstStyle/>
          <a:p>
            <a:pPr algn="r"/>
            <a:r>
              <a:rPr lang="en-US" sz="1600" dirty="0"/>
              <a:t>There are a total of three sets</a:t>
            </a:r>
          </a:p>
          <a:p>
            <a:pPr algn="r"/>
            <a:r>
              <a:rPr lang="en-US" sz="1600" dirty="0"/>
              <a:t>Enters a loop until budget is exhausted</a:t>
            </a:r>
          </a:p>
          <a:p>
            <a:pPr algn="r"/>
            <a:r>
              <a:rPr lang="en-US" sz="1600" dirty="0"/>
              <a:t>Finds node with highest coverage ratio</a:t>
            </a:r>
          </a:p>
          <a:p>
            <a:pPr algn="r"/>
            <a:r>
              <a:rPr lang="en-US" sz="1600" dirty="0"/>
              <a:t>Once found it will be added to the </a:t>
            </a:r>
            <a:r>
              <a:rPr lang="en-US" sz="1600" dirty="0" err="1"/>
              <a:t>coveredSet</a:t>
            </a:r>
            <a:endParaRPr lang="en-US" sz="1600" dirty="0"/>
          </a:p>
          <a:p>
            <a:pPr algn="r"/>
            <a:r>
              <a:rPr lang="en-US" sz="1600" dirty="0"/>
              <a:t>Greedy because each step chooses node with highest coverage ratio</a:t>
            </a:r>
          </a:p>
        </p:txBody>
      </p:sp>
      <p:pic>
        <p:nvPicPr>
          <p:cNvPr id="17" name="Content Placeholder 16" descr="Text&#10;&#10;Description automatically generated">
            <a:extLst>
              <a:ext uri="{FF2B5EF4-FFF2-40B4-BE49-F238E27FC236}">
                <a16:creationId xmlns:a16="http://schemas.microsoft.com/office/drawing/2014/main" id="{CD7806A0-F248-AA7D-FDA3-A560DDDF9E91}"/>
              </a:ext>
            </a:extLst>
          </p:cNvPr>
          <p:cNvPicPr>
            <a:picLocks noChangeAspect="1"/>
          </p:cNvPicPr>
          <p:nvPr/>
        </p:nvPicPr>
        <p:blipFill>
          <a:blip r:embed="rId3"/>
          <a:stretch>
            <a:fillRect/>
          </a:stretch>
        </p:blipFill>
        <p:spPr>
          <a:xfrm>
            <a:off x="4550900" y="1558950"/>
            <a:ext cx="7090237" cy="3740100"/>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47199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5" name="Group 6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6" name="Freeform: Shape 6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Oval 6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 name="Rectangle 7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CBEEA933-1306-DD92-E283-62670F726DF0}"/>
              </a:ext>
            </a:extLst>
          </p:cNvPr>
          <p:cNvPicPr>
            <a:picLocks noGrp="1" noChangeAspect="1"/>
          </p:cNvPicPr>
          <p:nvPr>
            <p:ph sz="quarter" idx="15"/>
          </p:nvPr>
        </p:nvPicPr>
        <p:blipFill rotWithShape="1">
          <a:blip r:embed="rId3"/>
          <a:srcRect t="32534" b="14101"/>
          <a:stretch/>
        </p:blipFill>
        <p:spPr>
          <a:xfrm>
            <a:off x="0" y="1330729"/>
            <a:ext cx="12191999" cy="4196537"/>
          </a:xfrm>
          <a:prstGeom prst="rect">
            <a:avLst/>
          </a:prstGeom>
        </p:spPr>
      </p:pic>
      <p:sp>
        <p:nvSpPr>
          <p:cNvPr id="73" name="Rectangle 72">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a:t>Experiment</a:t>
            </a:r>
          </a:p>
        </p:txBody>
      </p:sp>
      <p:sp>
        <p:nvSpPr>
          <p:cNvPr id="75" name="Rectangle 74">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56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39844"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3" name="Subtitle 2">
            <a:extLst>
              <a:ext uri="{FF2B5EF4-FFF2-40B4-BE49-F238E27FC236}">
                <a16:creationId xmlns:a16="http://schemas.microsoft.com/office/drawing/2014/main" id="{000CD75E-3BB8-C9CD-3006-1724EAEC3F28}"/>
              </a:ext>
            </a:extLst>
          </p:cNvPr>
          <p:cNvSpPr>
            <a:spLocks noGrp="1"/>
          </p:cNvSpPr>
          <p:nvPr>
            <p:ph type="subTitle" idx="1"/>
          </p:nvPr>
        </p:nvSpPr>
        <p:spPr/>
        <p:txBody>
          <a:bodyPr/>
          <a:lstStyle/>
          <a:p>
            <a:r>
              <a:rPr lang="en-US" dirty="0"/>
              <a:t>Any questions</a:t>
            </a:r>
          </a:p>
        </p:txBody>
      </p:sp>
    </p:spTree>
    <p:extLst>
      <p:ext uri="{BB962C8B-B14F-4D97-AF65-F5344CB8AC3E}">
        <p14:creationId xmlns:p14="http://schemas.microsoft.com/office/powerpoint/2010/main" val="324779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044D-6B79-9B16-C6EA-E3E8661B139D}"/>
              </a:ext>
            </a:extLst>
          </p:cNvPr>
          <p:cNvSpPr>
            <a:spLocks noGrp="1"/>
          </p:cNvSpPr>
          <p:nvPr>
            <p:ph type="title"/>
          </p:nvPr>
        </p:nvSpPr>
        <p:spPr/>
        <p:txBody>
          <a:bodyPr/>
          <a:lstStyle/>
          <a:p>
            <a:r>
              <a:rPr lang="en-US" dirty="0"/>
              <a:t>Works Cited</a:t>
            </a:r>
          </a:p>
        </p:txBody>
      </p:sp>
      <p:sp>
        <p:nvSpPr>
          <p:cNvPr id="4" name="Text Placeholder 3">
            <a:extLst>
              <a:ext uri="{FF2B5EF4-FFF2-40B4-BE49-F238E27FC236}">
                <a16:creationId xmlns:a16="http://schemas.microsoft.com/office/drawing/2014/main" id="{F3898A08-C100-CBE9-B3E5-0B508E85B92E}"/>
              </a:ext>
            </a:extLst>
          </p:cNvPr>
          <p:cNvSpPr>
            <a:spLocks noGrp="1"/>
          </p:cNvSpPr>
          <p:nvPr>
            <p:ph type="body" sz="half" idx="2"/>
          </p:nvPr>
        </p:nvSpPr>
        <p:spPr>
          <a:xfrm>
            <a:off x="550863" y="1750060"/>
            <a:ext cx="11090274" cy="4342765"/>
          </a:xfrm>
        </p:spPr>
        <p:txBody>
          <a:bodyPr/>
          <a:lstStyle/>
          <a:p>
            <a:endParaRPr lang="en-US" dirty="0"/>
          </a:p>
        </p:txBody>
      </p:sp>
    </p:spTree>
    <p:extLst>
      <p:ext uri="{BB962C8B-B14F-4D97-AF65-F5344CB8AC3E}">
        <p14:creationId xmlns:p14="http://schemas.microsoft.com/office/powerpoint/2010/main" val="374319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The Program</a:t>
            </a:r>
          </a:p>
          <a:p>
            <a:r>
              <a:rPr lang="en-US" dirty="0"/>
              <a:t>Algorithm Design</a:t>
            </a:r>
          </a:p>
          <a:p>
            <a:r>
              <a:rPr lang="en-US" dirty="0"/>
              <a:t>Experiment Design</a:t>
            </a:r>
          </a:p>
          <a:p>
            <a:r>
              <a:rPr lang="en-US" dirty="0"/>
              <a:t>Q&amp;A</a:t>
            </a:r>
          </a:p>
          <a:p>
            <a:r>
              <a:rPr lang="en-US" dirty="0"/>
              <a:t>Works Cited</a:t>
            </a:r>
          </a:p>
          <a:p>
            <a:endParaRPr lang="en-US"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pic>
        <p:nvPicPr>
          <p:cNvPr id="7" name="Picture Placeholder 6" descr="A screen shot of a computer&#10;&#10;Description automatically generated with low confidence">
            <a:extLst>
              <a:ext uri="{FF2B5EF4-FFF2-40B4-BE49-F238E27FC236}">
                <a16:creationId xmlns:a16="http://schemas.microsoft.com/office/drawing/2014/main" id="{D0665F84-1A03-BBE8-F423-E05E1CBDC658}"/>
              </a:ext>
            </a:extLst>
          </p:cNvPr>
          <p:cNvPicPr>
            <a:picLocks noGrp="1" noChangeAspect="1"/>
          </p:cNvPicPr>
          <p:nvPr>
            <p:ph type="pic" sz="quarter" idx="13"/>
          </p:nvPr>
        </p:nvPicPr>
        <p:blipFill>
          <a:blip r:embed="rId4"/>
          <a:srcRect l="24988" r="24988"/>
          <a:stretch>
            <a:fillRect/>
          </a:stretch>
        </p:blipFill>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2" name="Freeform: Shape 5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7" name="Rectangle 5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pPr>
              <a:lnSpc>
                <a:spcPct val="100000"/>
              </a:lnSpc>
            </a:pPr>
            <a:r>
              <a:rPr lang="en-US" sz="6400"/>
              <a:t>Objective</a:t>
            </a:r>
          </a:p>
        </p:txBody>
      </p:sp>
      <p:grpSp>
        <p:nvGrpSpPr>
          <p:cNvPr id="74" name="Group 60">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75"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2" name="Picture 21">
            <a:extLst>
              <a:ext uri="{FF2B5EF4-FFF2-40B4-BE49-F238E27FC236}">
                <a16:creationId xmlns:a16="http://schemas.microsoft.com/office/drawing/2014/main" id="{132BF250-A5F8-B168-E4B9-BE97B6136FB6}"/>
              </a:ext>
            </a:extLst>
          </p:cNvPr>
          <p:cNvPicPr>
            <a:picLocks noChangeAspect="1"/>
          </p:cNvPicPr>
          <p:nvPr/>
        </p:nvPicPr>
        <p:blipFill>
          <a:blip r:embed="rId3"/>
          <a:stretch>
            <a:fillRect/>
          </a:stretch>
        </p:blipFill>
        <p:spPr>
          <a:xfrm>
            <a:off x="6557147" y="918364"/>
            <a:ext cx="5083992" cy="2033597"/>
          </a:xfrm>
          <a:custGeom>
            <a:avLst/>
            <a:gdLst/>
            <a:ahLst/>
            <a:cxnLst/>
            <a:rect l="l" t="t" r="r" b="b"/>
            <a:pathLst>
              <a:path w="5083992" h="2880518">
                <a:moveTo>
                  <a:pt x="0" y="0"/>
                </a:moveTo>
                <a:lnTo>
                  <a:pt x="5083992" y="0"/>
                </a:lnTo>
                <a:lnTo>
                  <a:pt x="5083992" y="2880518"/>
                </a:lnTo>
                <a:lnTo>
                  <a:pt x="0" y="2880518"/>
                </a:lnTo>
                <a:close/>
              </a:path>
            </a:pathLst>
          </a:custGeom>
        </p:spPr>
      </p:pic>
      <p:sp>
        <p:nvSpPr>
          <p:cNvPr id="78" name="Freeform: Shape 65">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Shape 67">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3409936"/>
            <a:ext cx="5437187" cy="2682889"/>
          </a:xfrm>
        </p:spPr>
        <p:txBody>
          <a:bodyPr vert="horz" wrap="square" lIns="0" tIns="0" rIns="0" bIns="0" rtlCol="0" anchor="t">
            <a:normAutofit/>
          </a:bodyPr>
          <a:lstStyle/>
          <a:p>
            <a:r>
              <a:rPr lang="en-US" sz="1600" dirty="0"/>
              <a:t>Sketch and Collect Data to all citizens of Lakeland owning a smartphone in the form of:</a:t>
            </a:r>
          </a:p>
          <a:p>
            <a:pPr lvl="1"/>
            <a:r>
              <a:rPr lang="en-US" sz="1000" dirty="0"/>
              <a:t>GPS locations (uniform, distributed, and clustered)</a:t>
            </a:r>
          </a:p>
          <a:p>
            <a:pPr lvl="1"/>
            <a:r>
              <a:rPr lang="en-US" sz="1000" dirty="0"/>
              <a:t>Maximize coverage at minimum cost </a:t>
            </a:r>
          </a:p>
          <a:p>
            <a:r>
              <a:rPr lang="en-US" sz="1600" dirty="0"/>
              <a:t>Contrast Acquisition Models</a:t>
            </a:r>
          </a:p>
          <a:p>
            <a:pPr lvl="1"/>
            <a:r>
              <a:rPr lang="en-US" sz="1000" dirty="0"/>
              <a:t>Random Acquisition, Pure Greedy, and Greedy Set Cover		</a:t>
            </a:r>
          </a:p>
        </p:txBody>
      </p:sp>
      <p:pic>
        <p:nvPicPr>
          <p:cNvPr id="26" name="Picture 25">
            <a:extLst>
              <a:ext uri="{FF2B5EF4-FFF2-40B4-BE49-F238E27FC236}">
                <a16:creationId xmlns:a16="http://schemas.microsoft.com/office/drawing/2014/main" id="{3F9898CF-E54B-B662-9DFB-C5DC57F68156}"/>
              </a:ext>
            </a:extLst>
          </p:cNvPr>
          <p:cNvPicPr>
            <a:picLocks noChangeAspect="1"/>
          </p:cNvPicPr>
          <p:nvPr/>
        </p:nvPicPr>
        <p:blipFill>
          <a:blip r:embed="rId4"/>
          <a:stretch>
            <a:fillRect/>
          </a:stretch>
        </p:blipFill>
        <p:spPr>
          <a:xfrm>
            <a:off x="7159729" y="3536950"/>
            <a:ext cx="3878827" cy="2773362"/>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Program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089A5CA-6302-42C2-1034-2AFB7EADA397}"/>
              </a:ext>
            </a:extLst>
          </p:cNvPr>
          <p:cNvPicPr>
            <a:picLocks noChangeAspect="1"/>
          </p:cNvPicPr>
          <p:nvPr/>
        </p:nvPicPr>
        <p:blipFill>
          <a:blip r:embed="rId2"/>
          <a:stretch>
            <a:fillRect/>
          </a:stretch>
        </p:blipFill>
        <p:spPr>
          <a:xfrm>
            <a:off x="1805194" y="523875"/>
            <a:ext cx="2945459" cy="3227901"/>
          </a:xfrm>
          <a:custGeom>
            <a:avLst/>
            <a:gdLst/>
            <a:ahLst/>
            <a:cxnLst/>
            <a:rect l="l" t="t" r="r" b="b"/>
            <a:pathLst>
              <a:path w="6098400" h="3777175">
                <a:moveTo>
                  <a:pt x="0" y="0"/>
                </a:moveTo>
                <a:lnTo>
                  <a:pt x="6098400" y="0"/>
                </a:lnTo>
                <a:lnTo>
                  <a:pt x="6098400" y="3777175"/>
                </a:lnTo>
                <a:lnTo>
                  <a:pt x="0" y="3777175"/>
                </a:lnTo>
                <a:close/>
              </a:path>
            </a:pathLst>
          </a:custGeom>
        </p:spPr>
      </p:pic>
      <p:pic>
        <p:nvPicPr>
          <p:cNvPr id="7" name="Picture 6">
            <a:extLst>
              <a:ext uri="{FF2B5EF4-FFF2-40B4-BE49-F238E27FC236}">
                <a16:creationId xmlns:a16="http://schemas.microsoft.com/office/drawing/2014/main" id="{F03E91DE-6978-D801-AD55-95F6E205FAE2}"/>
              </a:ext>
            </a:extLst>
          </p:cNvPr>
          <p:cNvPicPr>
            <a:picLocks noChangeAspect="1"/>
          </p:cNvPicPr>
          <p:nvPr/>
        </p:nvPicPr>
        <p:blipFill>
          <a:blip r:embed="rId3"/>
          <a:stretch>
            <a:fillRect/>
          </a:stretch>
        </p:blipFill>
        <p:spPr>
          <a:xfrm>
            <a:off x="6203951" y="1408815"/>
            <a:ext cx="5437188" cy="1508820"/>
          </a:xfrm>
          <a:custGeom>
            <a:avLst/>
            <a:gdLst/>
            <a:ahLst/>
            <a:cxnLst/>
            <a:rect l="l" t="t" r="r" b="b"/>
            <a:pathLst>
              <a:path w="6098400" h="3777175">
                <a:moveTo>
                  <a:pt x="0" y="0"/>
                </a:moveTo>
                <a:lnTo>
                  <a:pt x="6098400" y="0"/>
                </a:lnTo>
                <a:lnTo>
                  <a:pt x="6098400" y="3777175"/>
                </a:lnTo>
                <a:lnTo>
                  <a:pt x="0" y="3777175"/>
                </a:lnTo>
                <a:close/>
              </a:path>
            </a:pathLst>
          </a:custGeom>
        </p:spPr>
      </p:pic>
      <p:sp>
        <p:nvSpPr>
          <p:cNvPr id="5" name="TextBox 4">
            <a:extLst>
              <a:ext uri="{FF2B5EF4-FFF2-40B4-BE49-F238E27FC236}">
                <a16:creationId xmlns:a16="http://schemas.microsoft.com/office/drawing/2014/main" id="{2ECE234A-D0AC-33B8-F96E-3569EFFA8576}"/>
              </a:ext>
            </a:extLst>
          </p:cNvPr>
          <p:cNvSpPr txBox="1"/>
          <p:nvPr/>
        </p:nvSpPr>
        <p:spPr>
          <a:xfrm>
            <a:off x="0" y="3900108"/>
            <a:ext cx="12192000" cy="2957892"/>
          </a:xfrm>
          <a:prstGeom prst="rect">
            <a:avLst/>
          </a:prstGeom>
        </p:spPr>
        <p:txBody>
          <a:bodyPr vert="horz" wrap="square" lIns="0" tIns="0" rIns="0" bIns="0" rtlCol="0" anchor="t">
            <a:normAutofit/>
          </a:bodyPr>
          <a:lstStyle/>
          <a:p>
            <a:pPr marL="285750" indent="-228600">
              <a:spcAft>
                <a:spcPts val="800"/>
              </a:spcAft>
              <a:buFont typeface="Arial" panose="020B0604020202020204" pitchFamily="34" charset="0"/>
              <a:buChar char="•"/>
            </a:pPr>
            <a:r>
              <a:rPr lang="en-US" dirty="0">
                <a:solidFill>
                  <a:schemeClr val="tx1">
                    <a:alpha val="60000"/>
                  </a:schemeClr>
                </a:solidFill>
              </a:rPr>
              <a:t>Used Python for the project</a:t>
            </a:r>
          </a:p>
          <a:p>
            <a:pPr marL="742950" lvl="1" indent="-228600">
              <a:spcAft>
                <a:spcPts val="800"/>
              </a:spcAft>
              <a:buFont typeface="Arial" panose="020B0604020202020204" pitchFamily="34" charset="0"/>
              <a:buChar char="•"/>
            </a:pPr>
            <a:r>
              <a:rPr lang="en-US" dirty="0">
                <a:solidFill>
                  <a:schemeClr val="tx1">
                    <a:alpha val="60000"/>
                  </a:schemeClr>
                </a:solidFill>
              </a:rPr>
              <a:t>Has built-in graphing features</a:t>
            </a:r>
          </a:p>
          <a:p>
            <a:pPr marL="742950" lvl="1" indent="-228600">
              <a:spcAft>
                <a:spcPts val="800"/>
              </a:spcAft>
              <a:buFont typeface="Arial" panose="020B0604020202020204" pitchFamily="34" charset="0"/>
              <a:buChar char="•"/>
            </a:pPr>
            <a:r>
              <a:rPr lang="en-US" dirty="0">
                <a:solidFill>
                  <a:schemeClr val="tx1">
                    <a:alpha val="60000"/>
                  </a:schemeClr>
                </a:solidFill>
              </a:rPr>
              <a:t>More readable</a:t>
            </a:r>
          </a:p>
          <a:p>
            <a:pPr marL="285750" indent="-228600">
              <a:spcAft>
                <a:spcPts val="800"/>
              </a:spcAft>
              <a:buFont typeface="Arial" panose="020B0604020202020204" pitchFamily="34" charset="0"/>
              <a:buChar char="•"/>
            </a:pPr>
            <a:r>
              <a:rPr lang="en-US" dirty="0">
                <a:solidFill>
                  <a:schemeClr val="tx1">
                    <a:alpha val="60000"/>
                  </a:schemeClr>
                </a:solidFill>
              </a:rPr>
              <a:t>For graphing we used </a:t>
            </a:r>
            <a:r>
              <a:rPr lang="en-US" dirty="0" err="1">
                <a:solidFill>
                  <a:schemeClr val="tx1">
                    <a:alpha val="60000"/>
                  </a:schemeClr>
                </a:solidFill>
              </a:rPr>
              <a:t>Plotly</a:t>
            </a:r>
            <a:endParaRPr lang="en-US" dirty="0">
              <a:solidFill>
                <a:schemeClr val="tx1">
                  <a:alpha val="60000"/>
                </a:schemeClr>
              </a:solidFill>
            </a:endParaRPr>
          </a:p>
          <a:p>
            <a:pPr marL="742950" lvl="1" indent="-228600">
              <a:spcAft>
                <a:spcPts val="800"/>
              </a:spcAft>
              <a:buFont typeface="Arial" panose="020B0604020202020204" pitchFamily="34" charset="0"/>
              <a:buChar char="•"/>
            </a:pPr>
            <a:r>
              <a:rPr lang="en-US" dirty="0">
                <a:solidFill>
                  <a:schemeClr val="tx1">
                    <a:alpha val="60000"/>
                  </a:schemeClr>
                </a:solidFill>
              </a:rPr>
              <a:t>Creates interactive and visually appealing graphs i.e., built-in zoom, autoscaling, etc</a:t>
            </a:r>
            <a:r>
              <a:rPr lang="en-US" sz="1200" dirty="0">
                <a:solidFill>
                  <a:schemeClr val="tx1">
                    <a:alpha val="60000"/>
                  </a:schemeClr>
                </a:solidFill>
              </a:rPr>
              <a:t>.</a:t>
            </a:r>
          </a:p>
          <a:p>
            <a:pPr marL="285750" indent="-228600">
              <a:spcAft>
                <a:spcPts val="800"/>
              </a:spcAft>
              <a:buFont typeface="Arial" panose="020B0604020202020204" pitchFamily="34" charset="0"/>
              <a:buChar char="•"/>
            </a:pPr>
            <a:r>
              <a:rPr lang="en-US" dirty="0">
                <a:solidFill>
                  <a:schemeClr val="tx1">
                    <a:alpha val="60000"/>
                  </a:schemeClr>
                </a:solidFill>
              </a:rPr>
              <a:t>Program consists of four classes,  Node, Grid, Graph, and Main classes</a:t>
            </a:r>
          </a:p>
        </p:txBody>
      </p:sp>
      <p:sp>
        <p:nvSpPr>
          <p:cNvPr id="38" name="Oval 37">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8622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Random Algorithm</a:t>
            </a:r>
          </a:p>
        </p:txBody>
      </p:sp>
      <p:sp>
        <p:nvSpPr>
          <p:cNvPr id="3" name="Content Placeholder 2">
            <a:extLst>
              <a:ext uri="{FF2B5EF4-FFF2-40B4-BE49-F238E27FC236}">
                <a16:creationId xmlns:a16="http://schemas.microsoft.com/office/drawing/2014/main" id="{B89826E6-9C40-6FDA-549C-E2E9BDA88B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Pure Greedy Algorithm</a:t>
            </a:r>
          </a:p>
        </p:txBody>
      </p:sp>
      <p:sp>
        <p:nvSpPr>
          <p:cNvPr id="3" name="Content Placeholder 2">
            <a:extLst>
              <a:ext uri="{FF2B5EF4-FFF2-40B4-BE49-F238E27FC236}">
                <a16:creationId xmlns:a16="http://schemas.microsoft.com/office/drawing/2014/main" id="{B89826E6-9C40-6FDA-549C-E2E9BDA88B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885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Greedy Set Cover Algorithm</a:t>
            </a:r>
          </a:p>
        </p:txBody>
      </p:sp>
      <p:sp>
        <p:nvSpPr>
          <p:cNvPr id="3" name="Content Placeholder 2">
            <a:extLst>
              <a:ext uri="{FF2B5EF4-FFF2-40B4-BE49-F238E27FC236}">
                <a16:creationId xmlns:a16="http://schemas.microsoft.com/office/drawing/2014/main" id="{B89826E6-9C40-6FDA-549C-E2E9BDA88B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083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Time Complexity of The Algorithms</a:t>
            </a:r>
          </a:p>
        </p:txBody>
      </p:sp>
      <p:sp>
        <p:nvSpPr>
          <p:cNvPr id="4" name="Content Placeholder 3">
            <a:extLst>
              <a:ext uri="{FF2B5EF4-FFF2-40B4-BE49-F238E27FC236}">
                <a16:creationId xmlns:a16="http://schemas.microsoft.com/office/drawing/2014/main" id="{22FE787D-F7F0-1A4B-EE9E-8B4716546AC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694779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{44BB930E-7FE8-4027-9470-21BCD1261059}tf33713516_win32</Template>
  <TotalTime>2684</TotalTime>
  <Words>352</Words>
  <Application>Microsoft Office PowerPoint</Application>
  <PresentationFormat>Widescreen</PresentationFormat>
  <Paragraphs>67</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Symbol</vt:lpstr>
      <vt:lpstr>Walbaum Display</vt:lpstr>
      <vt:lpstr>3DFloatVTI</vt:lpstr>
      <vt:lpstr>Mini-Project</vt:lpstr>
      <vt:lpstr>Agenda</vt:lpstr>
      <vt:lpstr>Objective</vt:lpstr>
      <vt:lpstr>The Program</vt:lpstr>
      <vt:lpstr>PowerPoint Presentation</vt:lpstr>
      <vt:lpstr>Random Algorithm</vt:lpstr>
      <vt:lpstr>Pure Greedy Algorithm</vt:lpstr>
      <vt:lpstr>Greedy Set Cover Algorithm</vt:lpstr>
      <vt:lpstr>Time Complexity of The Algorithms</vt:lpstr>
      <vt:lpstr>Algorithm Design</vt:lpstr>
      <vt:lpstr>Jaleel’s Thought Process</vt:lpstr>
      <vt:lpstr>Why Greedy Set Cover Algorithm </vt:lpstr>
      <vt:lpstr>Greedy Set Cover Algorithm</vt:lpstr>
      <vt:lpstr>Experiment</vt:lpstr>
      <vt:lpstr>Thank You</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Rogers, Jaleel</dc:creator>
  <cp:lastModifiedBy>Jaleel</cp:lastModifiedBy>
  <cp:revision>5</cp:revision>
  <dcterms:created xsi:type="dcterms:W3CDTF">2023-03-02T16:20:15Z</dcterms:created>
  <dcterms:modified xsi:type="dcterms:W3CDTF">2023-03-09T04:36:12Z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