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5"/>
  </p:notesMasterIdLst>
  <p:handoutMasterIdLst>
    <p:handoutMasterId r:id="rId26"/>
  </p:handoutMasterIdLst>
  <p:sldIdLst>
    <p:sldId id="257" r:id="rId5"/>
    <p:sldId id="389" r:id="rId6"/>
    <p:sldId id="384" r:id="rId7"/>
    <p:sldId id="317" r:id="rId8"/>
    <p:sldId id="392" r:id="rId9"/>
    <p:sldId id="393" r:id="rId10"/>
    <p:sldId id="272" r:id="rId11"/>
    <p:sldId id="402" r:id="rId12"/>
    <p:sldId id="397" r:id="rId13"/>
    <p:sldId id="394" r:id="rId14"/>
    <p:sldId id="321" r:id="rId15"/>
    <p:sldId id="277" r:id="rId16"/>
    <p:sldId id="395" r:id="rId17"/>
    <p:sldId id="396" r:id="rId18"/>
    <p:sldId id="399" r:id="rId19"/>
    <p:sldId id="400" r:id="rId20"/>
    <p:sldId id="278" r:id="rId21"/>
    <p:sldId id="401" r:id="rId22"/>
    <p:sldId id="391" r:id="rId23"/>
    <p:sldId id="39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Turn On Brain</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2000" dirty="0">
              <a:latin typeface="+mn-lt"/>
            </a:rPr>
            <a:t>First but most important step, can’t think without it</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Research Algorithms</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2000" dirty="0">
              <a:latin typeface="+mn-lt"/>
            </a:rPr>
            <a:t>Over four algorithms to choose from; knapsack, minimum spanning tree, set cover, and budgeted maximum coverage</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Write Down Steps</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2000" dirty="0"/>
            <a:t>Easy to understand and structure the algorithm to understand the objective of the algorithm and result</a:t>
          </a:r>
          <a:endParaRPr lang="en-US" sz="20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Turn to Pseudocode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Implement in Code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2000" dirty="0"/>
            <a:t>Visualize it</a:t>
          </a:r>
          <a:endParaRPr lang="en-US" sz="20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2000" dirty="0"/>
            <a:t>Makes for a clearer perspective </a:t>
          </a:r>
          <a:endParaRPr lang="en-US" sz="20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custScaleY="164207">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custScaleY="164207">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custScaleY="164207">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custScaleY="164207">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custScaleY="164207">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81532" y="1349202"/>
          <a:ext cx="792731" cy="2129233"/>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Turn On Brain</a:t>
          </a:r>
        </a:p>
      </dsp:txBody>
      <dsp:txXfrm rot="5400000">
        <a:off x="751979" y="2056151"/>
        <a:ext cx="2090535" cy="715335"/>
      </dsp:txXfrm>
    </dsp:sp>
    <dsp:sp modelId="{45A02F84-C6CB-43F5-AEE4-3EA66C2BD25F}">
      <dsp:nvSpPr>
        <dsp:cNvPr id="0" name=""/>
        <dsp:cNvSpPr/>
      </dsp:nvSpPr>
      <dsp:spPr>
        <a:xfrm>
          <a:off x="3536" y="0"/>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latin typeface="+mn-lt"/>
            </a:rPr>
            <a:t>First but most important step, can’t think without it</a:t>
          </a:r>
        </a:p>
      </dsp:txBody>
      <dsp:txXfrm>
        <a:off x="3536" y="0"/>
        <a:ext cx="3548722" cy="1689673"/>
      </dsp:txXfrm>
    </dsp:sp>
    <dsp:sp modelId="{6BA46904-CB7C-4538-BD49-D3891EF19552}">
      <dsp:nvSpPr>
        <dsp:cNvPr id="0" name=""/>
        <dsp:cNvSpPr/>
      </dsp:nvSpPr>
      <dsp:spPr>
        <a:xfrm>
          <a:off x="1777897" y="1786226"/>
          <a:ext cx="0" cy="386211"/>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729621" y="1689673"/>
          <a:ext cx="96552" cy="9655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842514" y="2017453"/>
          <a:ext cx="2129233" cy="792731"/>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Research Algorithms</a:t>
          </a:r>
        </a:p>
      </dsp:txBody>
      <dsp:txXfrm>
        <a:off x="2842514" y="2017453"/>
        <a:ext cx="2129233" cy="792731"/>
      </dsp:txXfrm>
    </dsp:sp>
    <dsp:sp modelId="{FEBD3C2A-A340-470A-A475-AE614EA07678}">
      <dsp:nvSpPr>
        <dsp:cNvPr id="0" name=""/>
        <dsp:cNvSpPr/>
      </dsp:nvSpPr>
      <dsp:spPr>
        <a:xfrm>
          <a:off x="2132770" y="3137964"/>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anchor="t"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latin typeface="+mn-lt"/>
            </a:rPr>
            <a:t>Over four algorithms to choose from; knapsack, minimum spanning tree, set cover, and budgeted maximum coverage</a:t>
          </a:r>
        </a:p>
      </dsp:txBody>
      <dsp:txXfrm>
        <a:off x="2132770" y="3137964"/>
        <a:ext cx="3548722" cy="1689673"/>
      </dsp:txXfrm>
    </dsp:sp>
    <dsp:sp modelId="{080474C8-0FEA-4FD1-97F1-0978CFB4A37F}">
      <dsp:nvSpPr>
        <dsp:cNvPr id="0" name=""/>
        <dsp:cNvSpPr/>
      </dsp:nvSpPr>
      <dsp:spPr>
        <a:xfrm>
          <a:off x="3907131" y="2655200"/>
          <a:ext cx="0" cy="386211"/>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858854" y="3041411"/>
          <a:ext cx="96552" cy="96552"/>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971747" y="2017453"/>
          <a:ext cx="2129233" cy="792731"/>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Write Down Steps</a:t>
          </a:r>
        </a:p>
      </dsp:txBody>
      <dsp:txXfrm>
        <a:off x="4971747" y="2017453"/>
        <a:ext cx="2129233" cy="792731"/>
      </dsp:txXfrm>
    </dsp:sp>
    <dsp:sp modelId="{80CDBBF8-C6B4-4166-87C1-DC9120CC7586}">
      <dsp:nvSpPr>
        <dsp:cNvPr id="0" name=""/>
        <dsp:cNvSpPr/>
      </dsp:nvSpPr>
      <dsp:spPr>
        <a:xfrm>
          <a:off x="4262003" y="0"/>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t>Easy to understand and structure the algorithm to understand the objective of the algorithm and result</a:t>
          </a:r>
          <a:endParaRPr lang="en-US" sz="2000" kern="1200" dirty="0">
            <a:latin typeface="+mn-lt"/>
          </a:endParaRPr>
        </a:p>
      </dsp:txBody>
      <dsp:txXfrm>
        <a:off x="4262003" y="0"/>
        <a:ext cx="3548722" cy="1689673"/>
      </dsp:txXfrm>
    </dsp:sp>
    <dsp:sp modelId="{89759DE5-9F8A-470E-A6D8-F13BB4DEE93D}">
      <dsp:nvSpPr>
        <dsp:cNvPr id="0" name=""/>
        <dsp:cNvSpPr/>
      </dsp:nvSpPr>
      <dsp:spPr>
        <a:xfrm>
          <a:off x="6036364" y="1786226"/>
          <a:ext cx="0" cy="386211"/>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988088" y="1689673"/>
          <a:ext cx="96552" cy="96552"/>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7100981" y="2017453"/>
          <a:ext cx="2129233" cy="792731"/>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Turn to Pseudocode</a:t>
          </a:r>
        </a:p>
      </dsp:txBody>
      <dsp:txXfrm>
        <a:off x="7100981" y="2017453"/>
        <a:ext cx="2129233" cy="792731"/>
      </dsp:txXfrm>
    </dsp:sp>
    <dsp:sp modelId="{1BB5FD64-47F9-47A3-911F-535BFE17A3B9}">
      <dsp:nvSpPr>
        <dsp:cNvPr id="0" name=""/>
        <dsp:cNvSpPr/>
      </dsp:nvSpPr>
      <dsp:spPr>
        <a:xfrm>
          <a:off x="6391236" y="3137964"/>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anchor="t"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t>Makes for a clearer perspective </a:t>
          </a:r>
          <a:endParaRPr lang="en-US" sz="2000" kern="1200" dirty="0">
            <a:latin typeface="+mn-lt"/>
          </a:endParaRPr>
        </a:p>
      </dsp:txBody>
      <dsp:txXfrm>
        <a:off x="6391236" y="3137964"/>
        <a:ext cx="3548722" cy="1689673"/>
      </dsp:txXfrm>
    </dsp:sp>
    <dsp:sp modelId="{FE9B27EB-7AC7-485A-9A55-41E8118F9EAF}">
      <dsp:nvSpPr>
        <dsp:cNvPr id="0" name=""/>
        <dsp:cNvSpPr/>
      </dsp:nvSpPr>
      <dsp:spPr>
        <a:xfrm>
          <a:off x="8165597" y="2655200"/>
          <a:ext cx="0" cy="386211"/>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8117321" y="3041411"/>
          <a:ext cx="96552" cy="96552"/>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898465" y="1349202"/>
          <a:ext cx="792731" cy="2129233"/>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Implement in Code</a:t>
          </a:r>
        </a:p>
      </dsp:txBody>
      <dsp:txXfrm rot="-5400000">
        <a:off x="9230214" y="2056151"/>
        <a:ext cx="2090535" cy="715335"/>
      </dsp:txXfrm>
    </dsp:sp>
    <dsp:sp modelId="{1FA3C236-5719-4A33-A6BB-80FA85F940E3}">
      <dsp:nvSpPr>
        <dsp:cNvPr id="0" name=""/>
        <dsp:cNvSpPr/>
      </dsp:nvSpPr>
      <dsp:spPr>
        <a:xfrm>
          <a:off x="8520469" y="0"/>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t>Visualize it</a:t>
          </a:r>
          <a:endParaRPr lang="en-US" sz="2000" kern="1200" dirty="0">
            <a:latin typeface="+mn-lt"/>
          </a:endParaRPr>
        </a:p>
      </dsp:txBody>
      <dsp:txXfrm>
        <a:off x="8520469" y="0"/>
        <a:ext cx="3548722" cy="1689673"/>
      </dsp:txXfrm>
    </dsp:sp>
    <dsp:sp modelId="{18F1C823-9ACD-4FCD-8102-F468DCE57A45}">
      <dsp:nvSpPr>
        <dsp:cNvPr id="0" name=""/>
        <dsp:cNvSpPr/>
      </dsp:nvSpPr>
      <dsp:spPr>
        <a:xfrm>
          <a:off x="10294831" y="1786226"/>
          <a:ext cx="0" cy="386211"/>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10246554" y="1689673"/>
          <a:ext cx="96552" cy="96552"/>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3/13/2023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555760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7</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~Universe covers all elements, </a:t>
            </a:r>
            <a:r>
              <a:rPr lang="en-US" dirty="0" err="1"/>
              <a:t>uncoveredSet</a:t>
            </a:r>
            <a:r>
              <a:rPr lang="en-US" dirty="0"/>
              <a:t> covers elements that haven’t been covered and </a:t>
            </a:r>
            <a:r>
              <a:rPr lang="en-US" dirty="0" err="1"/>
              <a:t>coveredSet</a:t>
            </a:r>
            <a:r>
              <a:rPr lang="en-US" dirty="0"/>
              <a:t> covers the elements that will be included</a:t>
            </a:r>
          </a:p>
          <a:p>
            <a:r>
              <a:rPr lang="en-US" dirty="0"/>
              <a:t>~Coverage ratio is calculated as ration of the number of uncovered elements covered by the node to its cost</a:t>
            </a:r>
          </a:p>
          <a:p>
            <a:r>
              <a:rPr lang="en-US" dirty="0"/>
              <a:t>~Algorithm is focused on short-term</a:t>
            </a:r>
          </a:p>
        </p:txBody>
      </p:sp>
      <p:sp>
        <p:nvSpPr>
          <p:cNvPr id="4" name="Slide Number Placeholder 3"/>
          <p:cNvSpPr>
            <a:spLocks noGrp="1"/>
          </p:cNvSpPr>
          <p:nvPr>
            <p:ph type="sldNum" sz="quarter" idx="5"/>
          </p:nvPr>
        </p:nvSpPr>
        <p:spPr/>
        <p:txBody>
          <a:bodyPr/>
          <a:lstStyle/>
          <a:p>
            <a:fld id="{E7CCE34D-CFF1-4FFE-815B-D050E7ED2DFD}" type="slidenum">
              <a:rPr lang="en-US" smtClean="0"/>
              <a:t>10</a:t>
            </a:fld>
            <a:endParaRPr lang="en-US"/>
          </a:p>
        </p:txBody>
      </p:sp>
    </p:spTree>
    <p:extLst>
      <p:ext uri="{BB962C8B-B14F-4D97-AF65-F5344CB8AC3E}">
        <p14:creationId xmlns:p14="http://schemas.microsoft.com/office/powerpoint/2010/main" val="2633469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Random algorithm selects nodes randomly, while the Pure Greedy algorithm selects the nodes with the lowest cost. The Greedy Set Cover algorithm selects nodes based on their coverage and cost ratio.</a:t>
            </a:r>
          </a:p>
        </p:txBody>
      </p:sp>
      <p:sp>
        <p:nvSpPr>
          <p:cNvPr id="4" name="Slide Number Placeholder 3"/>
          <p:cNvSpPr>
            <a:spLocks noGrp="1"/>
          </p:cNvSpPr>
          <p:nvPr>
            <p:ph type="sldNum" sz="quarter" idx="5"/>
          </p:nvPr>
        </p:nvSpPr>
        <p:spPr/>
        <p:txBody>
          <a:bodyPr/>
          <a:lstStyle/>
          <a:p>
            <a:fld id="{E7CCE34D-CFF1-4FFE-815B-D050E7ED2DFD}" type="slidenum">
              <a:rPr lang="en-US" smtClean="0"/>
              <a:t>12</a:t>
            </a:fld>
            <a:endParaRPr lang="en-US"/>
          </a:p>
        </p:txBody>
      </p:sp>
    </p:spTree>
    <p:extLst>
      <p:ext uri="{BB962C8B-B14F-4D97-AF65-F5344CB8AC3E}">
        <p14:creationId xmlns:p14="http://schemas.microsoft.com/office/powerpoint/2010/main" val="18581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s://docs.python.org/3/library/time.html" TargetMode="External"/><Relationship Id="rId2" Type="http://schemas.openxmlformats.org/officeDocument/2006/relationships/hyperlink" Target="https://plotly.com/python/" TargetMode="External"/><Relationship Id="rId1" Type="http://schemas.openxmlformats.org/officeDocument/2006/relationships/slideLayout" Target="../slideLayouts/slideLayout16.xml"/><Relationship Id="rId5" Type="http://schemas.openxmlformats.org/officeDocument/2006/relationships/hyperlink" Target="https://github.com/Abel-Lagonell/Alg_Design/tree/main/MiniProject%201" TargetMode="External"/><Relationship Id="rId4" Type="http://schemas.openxmlformats.org/officeDocument/2006/relationships/hyperlink" Target="https://numpy.or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Mini-Project</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sz="2500" dirty="0"/>
              <a:t>Abel </a:t>
            </a:r>
            <a:r>
              <a:rPr lang="en-US" sz="2500" dirty="0" err="1"/>
              <a:t>Lagonell</a:t>
            </a:r>
            <a:endParaRPr lang="en-US" sz="2500" dirty="0"/>
          </a:p>
          <a:p>
            <a:r>
              <a:rPr lang="en-US" sz="2500" dirty="0"/>
              <a:t>Jaleel Rogers</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6ADF4-FE30-D765-2BD8-24956BB1E365}"/>
              </a:ext>
            </a:extLst>
          </p:cNvPr>
          <p:cNvSpPr>
            <a:spLocks noGrp="1"/>
          </p:cNvSpPr>
          <p:nvPr>
            <p:ph type="title"/>
          </p:nvPr>
        </p:nvSpPr>
        <p:spPr>
          <a:xfrm>
            <a:off x="550864" y="549275"/>
            <a:ext cx="3565524" cy="1997855"/>
          </a:xfrm>
        </p:spPr>
        <p:txBody>
          <a:bodyPr wrap="square" anchor="b">
            <a:normAutofit/>
          </a:bodyPr>
          <a:lstStyle/>
          <a:p>
            <a:r>
              <a:rPr lang="en-US" dirty="0"/>
              <a:t>Greedy Set Cover Algorithm</a:t>
            </a:r>
          </a:p>
        </p:txBody>
      </p:sp>
      <p:grpSp>
        <p:nvGrpSpPr>
          <p:cNvPr id="51" name="Group 50">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52"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Oval 55">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Content Placeholder 20">
            <a:extLst>
              <a:ext uri="{FF2B5EF4-FFF2-40B4-BE49-F238E27FC236}">
                <a16:creationId xmlns:a16="http://schemas.microsoft.com/office/drawing/2014/main" id="{04C017F0-62C7-CB7F-0BDA-49A239E59030}"/>
              </a:ext>
            </a:extLst>
          </p:cNvPr>
          <p:cNvSpPr>
            <a:spLocks noGrp="1"/>
          </p:cNvSpPr>
          <p:nvPr>
            <p:ph idx="1"/>
          </p:nvPr>
        </p:nvSpPr>
        <p:spPr>
          <a:xfrm>
            <a:off x="550863" y="2677306"/>
            <a:ext cx="3565525" cy="3415519"/>
          </a:xfrm>
        </p:spPr>
        <p:txBody>
          <a:bodyPr anchor="t">
            <a:normAutofit/>
          </a:bodyPr>
          <a:lstStyle/>
          <a:p>
            <a:r>
              <a:rPr lang="en-US" sz="1600" dirty="0"/>
              <a:t>Enters a loop until budget is exhausted</a:t>
            </a:r>
          </a:p>
          <a:p>
            <a:r>
              <a:rPr lang="en-US" sz="1600" dirty="0"/>
              <a:t>Finds node with highest coverage ratio</a:t>
            </a:r>
          </a:p>
          <a:p>
            <a:r>
              <a:rPr lang="en-US" sz="1600" dirty="0"/>
              <a:t>Once found it will be added to the </a:t>
            </a:r>
            <a:r>
              <a:rPr lang="en-US" sz="1600" dirty="0" err="1"/>
              <a:t>coveredSet</a:t>
            </a:r>
            <a:endParaRPr lang="en-US" sz="1600" dirty="0"/>
          </a:p>
          <a:p>
            <a:r>
              <a:rPr lang="en-US" sz="1600" dirty="0"/>
              <a:t>Greedy because each step chooses node with highest coverage ratio</a:t>
            </a:r>
          </a:p>
        </p:txBody>
      </p:sp>
      <p:pic>
        <p:nvPicPr>
          <p:cNvPr id="4" name="Picture 3">
            <a:extLst>
              <a:ext uri="{FF2B5EF4-FFF2-40B4-BE49-F238E27FC236}">
                <a16:creationId xmlns:a16="http://schemas.microsoft.com/office/drawing/2014/main" id="{C1A0C273-EFE5-AFCC-BCBE-BFC3E933D48E}"/>
              </a:ext>
            </a:extLst>
          </p:cNvPr>
          <p:cNvPicPr>
            <a:picLocks noChangeAspect="1"/>
          </p:cNvPicPr>
          <p:nvPr/>
        </p:nvPicPr>
        <p:blipFill>
          <a:blip r:embed="rId3"/>
          <a:stretch>
            <a:fillRect/>
          </a:stretch>
        </p:blipFill>
        <p:spPr>
          <a:xfrm>
            <a:off x="4040463" y="1708942"/>
            <a:ext cx="7916211" cy="3918523"/>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471994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Freeform: Shape 5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6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6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5" name="Group 6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6" name="Freeform: Shape 6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8" name="Oval 6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1" name="Rectangle 7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a:extLst>
              <a:ext uri="{FF2B5EF4-FFF2-40B4-BE49-F238E27FC236}">
                <a16:creationId xmlns:a16="http://schemas.microsoft.com/office/drawing/2014/main" id="{CBEEA933-1306-DD92-E283-62670F726DF0}"/>
              </a:ext>
            </a:extLst>
          </p:cNvPr>
          <p:cNvPicPr>
            <a:picLocks noGrp="1" noChangeAspect="1"/>
          </p:cNvPicPr>
          <p:nvPr>
            <p:ph sz="quarter" idx="15"/>
          </p:nvPr>
        </p:nvPicPr>
        <p:blipFill rotWithShape="1">
          <a:blip r:embed="rId3"/>
          <a:srcRect t="32534" b="14101"/>
          <a:stretch/>
        </p:blipFill>
        <p:spPr>
          <a:xfrm>
            <a:off x="0" y="1330729"/>
            <a:ext cx="12191999" cy="4196537"/>
          </a:xfrm>
          <a:prstGeom prst="rect">
            <a:avLst/>
          </a:prstGeom>
        </p:spPr>
      </p:pic>
      <p:sp>
        <p:nvSpPr>
          <p:cNvPr id="73" name="Rectangle 72">
            <a:extLst>
              <a:ext uri="{FF2B5EF4-FFF2-40B4-BE49-F238E27FC236}">
                <a16:creationId xmlns:a16="http://schemas.microsoft.com/office/drawing/2014/main" id="{D7750348-5249-48BE-B8D8-43608AD7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pPr>
              <a:lnSpc>
                <a:spcPct val="100000"/>
              </a:lnSpc>
            </a:pPr>
            <a:r>
              <a:rPr lang="en-US" sz="6400"/>
              <a:t>Experiment</a:t>
            </a:r>
          </a:p>
        </p:txBody>
      </p:sp>
      <p:sp>
        <p:nvSpPr>
          <p:cNvPr id="75" name="Rectangle 74">
            <a:extLst>
              <a:ext uri="{FF2B5EF4-FFF2-40B4-BE49-F238E27FC236}">
                <a16:creationId xmlns:a16="http://schemas.microsoft.com/office/drawing/2014/main" id="{1BC3C586-41D9-4369-AF7F-3A2DB21DB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156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3" y="549275"/>
            <a:ext cx="4500562" cy="1562959"/>
          </a:xfrm>
        </p:spPr>
        <p:txBody>
          <a:bodyPr wrap="square" anchor="t">
            <a:normAutofit/>
          </a:bodyPr>
          <a:lstStyle/>
          <a:p>
            <a:r>
              <a:rPr lang="en-US"/>
              <a:t>Acquisition Model</a:t>
            </a:r>
            <a:endParaRPr lang="en-US" dirty="0"/>
          </a:p>
        </p:txBody>
      </p:sp>
      <p:sp>
        <p:nvSpPr>
          <p:cNvPr id="21" name="Freeform: Shape 20">
            <a:extLst>
              <a:ext uri="{FF2B5EF4-FFF2-40B4-BE49-F238E27FC236}">
                <a16:creationId xmlns:a16="http://schemas.microsoft.com/office/drawing/2014/main" id="{F93F2225-A437-4D78-A51D-D6083A86B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875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Content Placeholder 10">
            <a:extLst>
              <a:ext uri="{FF2B5EF4-FFF2-40B4-BE49-F238E27FC236}">
                <a16:creationId xmlns:a16="http://schemas.microsoft.com/office/drawing/2014/main" id="{6C8F25E3-BF2B-AA8D-28C7-E65048704713}"/>
              </a:ext>
            </a:extLst>
          </p:cNvPr>
          <p:cNvSpPr>
            <a:spLocks noGrp="1"/>
          </p:cNvSpPr>
          <p:nvPr>
            <p:ph idx="1"/>
          </p:nvPr>
        </p:nvSpPr>
        <p:spPr>
          <a:xfrm>
            <a:off x="5267325" y="549275"/>
            <a:ext cx="6373813" cy="1562959"/>
          </a:xfrm>
        </p:spPr>
        <p:txBody>
          <a:bodyPr anchor="t">
            <a:normAutofit/>
          </a:bodyPr>
          <a:lstStyle/>
          <a:p>
            <a:r>
              <a:rPr lang="en-US" sz="1600" dirty="0"/>
              <a:t>Contains all three algorithms on one graph</a:t>
            </a:r>
          </a:p>
          <a:p>
            <a:r>
              <a:rPr lang="en-US" sz="1600" dirty="0"/>
              <a:t>Amount of coverage areas vary per algorithm</a:t>
            </a:r>
          </a:p>
          <a:p>
            <a:r>
              <a:rPr lang="en-US" sz="1600" dirty="0"/>
              <a:t>Greedy Set Cover &amp; Pure Greedy mostly chose lower value nodes</a:t>
            </a:r>
          </a:p>
        </p:txBody>
      </p:sp>
      <p:pic>
        <p:nvPicPr>
          <p:cNvPr id="6" name="Picture 5" descr="Chart&#10;&#10;Description automatically generated with low confidence">
            <a:extLst>
              <a:ext uri="{FF2B5EF4-FFF2-40B4-BE49-F238E27FC236}">
                <a16:creationId xmlns:a16="http://schemas.microsoft.com/office/drawing/2014/main" id="{AB0D488A-1AAC-BB2D-0046-E9A7699F8985}"/>
              </a:ext>
            </a:extLst>
          </p:cNvPr>
          <p:cNvPicPr>
            <a:picLocks noChangeAspect="1"/>
          </p:cNvPicPr>
          <p:nvPr/>
        </p:nvPicPr>
        <p:blipFill rotWithShape="1">
          <a:blip r:embed="rId3"/>
          <a:srcRect t="8048" r="-2" b="17424"/>
          <a:stretch/>
        </p:blipFill>
        <p:spPr>
          <a:xfrm>
            <a:off x="5840477" y="2627546"/>
            <a:ext cx="6330183" cy="3927429"/>
          </a:xfrm>
          <a:custGeom>
            <a:avLst/>
            <a:gdLst/>
            <a:ahLst/>
            <a:cxnLst/>
            <a:rect l="l" t="t" r="r" b="b"/>
            <a:pathLst>
              <a:path w="7140575" h="4196491">
                <a:moveTo>
                  <a:pt x="0" y="0"/>
                </a:moveTo>
                <a:lnTo>
                  <a:pt x="7140575" y="0"/>
                </a:lnTo>
                <a:lnTo>
                  <a:pt x="7140575" y="4196491"/>
                </a:lnTo>
                <a:lnTo>
                  <a:pt x="0" y="4196491"/>
                </a:lnTo>
                <a:close/>
              </a:path>
            </a:pathLst>
          </a:custGeom>
        </p:spPr>
      </p:pic>
      <p:sp>
        <p:nvSpPr>
          <p:cNvPr id="23" name="Rectangle 22">
            <a:extLst>
              <a:ext uri="{FF2B5EF4-FFF2-40B4-BE49-F238E27FC236}">
                <a16:creationId xmlns:a16="http://schemas.microsoft.com/office/drawing/2014/main" id="{34F32A54-C851-4ADC-B81A-DEE6F5A0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CDD09AE-A2ED-8C41-2E5C-67A3E16E3DFE}"/>
              </a:ext>
            </a:extLst>
          </p:cNvPr>
          <p:cNvSpPr txBox="1"/>
          <p:nvPr/>
        </p:nvSpPr>
        <p:spPr>
          <a:xfrm rot="16200000">
            <a:off x="2761633" y="5136623"/>
            <a:ext cx="338554" cy="3135973"/>
          </a:xfrm>
          <a:prstGeom prst="rect">
            <a:avLst/>
          </a:prstGeom>
          <a:noFill/>
        </p:spPr>
        <p:txBody>
          <a:bodyPr vert="eaVert" wrap="square" rtlCol="0">
            <a:spAutoFit/>
          </a:bodyPr>
          <a:lstStyle/>
          <a:p>
            <a:r>
              <a:rPr lang="en-US" sz="1000" dirty="0"/>
              <a:t>Fig.1 Radius Vs. Coverage (Clustered Mode)</a:t>
            </a:r>
          </a:p>
        </p:txBody>
      </p:sp>
      <p:sp>
        <p:nvSpPr>
          <p:cNvPr id="9" name="TextBox 8">
            <a:extLst>
              <a:ext uri="{FF2B5EF4-FFF2-40B4-BE49-F238E27FC236}">
                <a16:creationId xmlns:a16="http://schemas.microsoft.com/office/drawing/2014/main" id="{1E7567C7-313F-FABE-3BED-261B8BF609FB}"/>
              </a:ext>
            </a:extLst>
          </p:cNvPr>
          <p:cNvSpPr txBox="1"/>
          <p:nvPr/>
        </p:nvSpPr>
        <p:spPr>
          <a:xfrm rot="16200000">
            <a:off x="9091815" y="5136623"/>
            <a:ext cx="338554" cy="3135973"/>
          </a:xfrm>
          <a:prstGeom prst="rect">
            <a:avLst/>
          </a:prstGeom>
          <a:noFill/>
        </p:spPr>
        <p:txBody>
          <a:bodyPr vert="eaVert" wrap="square" rtlCol="0">
            <a:spAutoFit/>
          </a:bodyPr>
          <a:lstStyle/>
          <a:p>
            <a:r>
              <a:rPr lang="en-US" sz="1000" dirty="0"/>
              <a:t>Fig.2 Radius Vs. Coverage </a:t>
            </a:r>
            <a:r>
              <a:rPr lang="en-US" sz="1000"/>
              <a:t>(Uniform Mode)</a:t>
            </a:r>
            <a:endParaRPr lang="en-US" sz="1000" dirty="0"/>
          </a:p>
        </p:txBody>
      </p:sp>
      <p:pic>
        <p:nvPicPr>
          <p:cNvPr id="4" name="Picture 3" descr="Diagram&#10;&#10;Description automatically generated">
            <a:extLst>
              <a:ext uri="{FF2B5EF4-FFF2-40B4-BE49-F238E27FC236}">
                <a16:creationId xmlns:a16="http://schemas.microsoft.com/office/drawing/2014/main" id="{6A12EDF6-8CA8-0B45-3899-5AB70D55B4D1}"/>
              </a:ext>
            </a:extLst>
          </p:cNvPr>
          <p:cNvPicPr>
            <a:picLocks noChangeAspect="1"/>
          </p:cNvPicPr>
          <p:nvPr/>
        </p:nvPicPr>
        <p:blipFill rotWithShape="1">
          <a:blip r:embed="rId4"/>
          <a:srcRect l="4258" t="8008" r="265" b="14476"/>
          <a:stretch/>
        </p:blipFill>
        <p:spPr>
          <a:xfrm>
            <a:off x="21340" y="2648885"/>
            <a:ext cx="5819137" cy="3937039"/>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Clustered Budget Vs. Coverage</a:t>
            </a:r>
          </a:p>
        </p:txBody>
      </p:sp>
      <p:sp>
        <p:nvSpPr>
          <p:cNvPr id="11" name="Content Placeholder 10">
            <a:extLst>
              <a:ext uri="{FF2B5EF4-FFF2-40B4-BE49-F238E27FC236}">
                <a16:creationId xmlns:a16="http://schemas.microsoft.com/office/drawing/2014/main" id="{A3D59BFE-4550-E5C6-8A23-1E2DDE1155CE}"/>
              </a:ext>
            </a:extLst>
          </p:cNvPr>
          <p:cNvSpPr>
            <a:spLocks noGrp="1"/>
          </p:cNvSpPr>
          <p:nvPr>
            <p:ph idx="1"/>
          </p:nvPr>
        </p:nvSpPr>
        <p:spPr>
          <a:xfrm>
            <a:off x="550863" y="2677306"/>
            <a:ext cx="3565525" cy="3415519"/>
          </a:xfrm>
        </p:spPr>
        <p:txBody>
          <a:bodyPr anchor="t">
            <a:normAutofit/>
          </a:bodyPr>
          <a:lstStyle/>
          <a:p>
            <a:r>
              <a:rPr lang="en-US" dirty="0"/>
              <a:t>Greedy &amp; Greedy Set Cover perform similar in both multiple tests &amp; single</a:t>
            </a:r>
          </a:p>
          <a:p>
            <a:r>
              <a:rPr lang="en-US" dirty="0"/>
              <a:t>Positive correlation between Coverage &amp; Budget</a:t>
            </a:r>
          </a:p>
          <a:p>
            <a:r>
              <a:rPr lang="en-US" dirty="0"/>
              <a:t>Random is not as effective as Greedy Set Cover &amp; Pure Greedy</a:t>
            </a:r>
          </a:p>
        </p:txBody>
      </p:sp>
      <p:pic>
        <p:nvPicPr>
          <p:cNvPr id="6" name="Picture 5" descr="Chart, scatter chart&#10;&#10;Description automatically generated">
            <a:extLst>
              <a:ext uri="{FF2B5EF4-FFF2-40B4-BE49-F238E27FC236}">
                <a16:creationId xmlns:a16="http://schemas.microsoft.com/office/drawing/2014/main" id="{F37BF77B-98B7-09C8-8935-197B73142DE1}"/>
              </a:ext>
              <a:ext uri="{C183D7F6-B498-43B3-948B-1728B52AA6E4}">
                <adec:decorative xmlns:adec="http://schemas.microsoft.com/office/drawing/2017/decorative" val="0"/>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4" name="Content Placeholder 3" descr="Chart&#10;&#10;Description automatically generated">
            <a:extLst>
              <a:ext uri="{FF2B5EF4-FFF2-40B4-BE49-F238E27FC236}">
                <a16:creationId xmlns:a16="http://schemas.microsoft.com/office/drawing/2014/main" id="{71725427-3BE0-52EC-671A-15E9CAD3FEBE}"/>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30" name="Rectangle 29">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857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Random Budget Vs. Coverage</a:t>
            </a:r>
          </a:p>
        </p:txBody>
      </p:sp>
      <p:sp>
        <p:nvSpPr>
          <p:cNvPr id="11" name="Content Placeholder 10">
            <a:extLst>
              <a:ext uri="{FF2B5EF4-FFF2-40B4-BE49-F238E27FC236}">
                <a16:creationId xmlns:a16="http://schemas.microsoft.com/office/drawing/2014/main" id="{80412B3A-0AA2-467B-A296-E3CAA408FE26}"/>
              </a:ext>
            </a:extLst>
          </p:cNvPr>
          <p:cNvSpPr>
            <a:spLocks noGrp="1"/>
          </p:cNvSpPr>
          <p:nvPr>
            <p:ph idx="1"/>
          </p:nvPr>
        </p:nvSpPr>
        <p:spPr>
          <a:xfrm>
            <a:off x="550863" y="2677306"/>
            <a:ext cx="3565525" cy="3415519"/>
          </a:xfrm>
        </p:spPr>
        <p:txBody>
          <a:bodyPr anchor="t">
            <a:normAutofit/>
          </a:bodyPr>
          <a:lstStyle/>
          <a:p>
            <a:r>
              <a:rPr lang="en-US" dirty="0"/>
              <a:t>Pure Greedy &amp; Greedy Set Cover have nearly the same performance</a:t>
            </a:r>
          </a:p>
          <a:p>
            <a:r>
              <a:rPr lang="en-US" dirty="0"/>
              <a:t>Positive correlation between Rang Budget &amp; Coverage</a:t>
            </a:r>
          </a:p>
          <a:p>
            <a:r>
              <a:rPr lang="en-US" dirty="0"/>
              <a:t>Random is still less effective than the other algorithms</a:t>
            </a:r>
          </a:p>
        </p:txBody>
      </p:sp>
      <p:pic>
        <p:nvPicPr>
          <p:cNvPr id="6" name="Picture 5" descr="Chart, line chart&#10;&#10;Description automatically generated">
            <a:extLst>
              <a:ext uri="{FF2B5EF4-FFF2-40B4-BE49-F238E27FC236}">
                <a16:creationId xmlns:a16="http://schemas.microsoft.com/office/drawing/2014/main" id="{50F24A5D-4487-BCB8-EDDC-9D28C1B5870A}"/>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4" name="Content Placeholder 3" descr="Chart, scatter chart&#10;&#10;Description automatically generated">
            <a:extLst>
              <a:ext uri="{FF2B5EF4-FFF2-40B4-BE49-F238E27FC236}">
                <a16:creationId xmlns:a16="http://schemas.microsoft.com/office/drawing/2014/main" id="{2BFD4574-E8E3-C4FE-363E-CBFF1F0EBFB0}"/>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30" name="Rectangle 29">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834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Random Radius Vs. Coverage</a:t>
            </a:r>
          </a:p>
        </p:txBody>
      </p:sp>
      <p:sp>
        <p:nvSpPr>
          <p:cNvPr id="27" name="Content Placeholder 26">
            <a:extLst>
              <a:ext uri="{FF2B5EF4-FFF2-40B4-BE49-F238E27FC236}">
                <a16:creationId xmlns:a16="http://schemas.microsoft.com/office/drawing/2014/main" id="{AA91D6FD-505A-CEBD-3E12-930702112879}"/>
              </a:ext>
            </a:extLst>
          </p:cNvPr>
          <p:cNvSpPr>
            <a:spLocks noGrp="1"/>
          </p:cNvSpPr>
          <p:nvPr>
            <p:ph idx="1"/>
          </p:nvPr>
        </p:nvSpPr>
        <p:spPr>
          <a:xfrm>
            <a:off x="550863" y="2677306"/>
            <a:ext cx="3565525" cy="4114520"/>
          </a:xfrm>
        </p:spPr>
        <p:txBody>
          <a:bodyPr anchor="t">
            <a:normAutofit/>
          </a:bodyPr>
          <a:lstStyle/>
          <a:p>
            <a:r>
              <a:rPr lang="en-US" dirty="0"/>
              <a:t>Points are significantly spaced out</a:t>
            </a:r>
          </a:p>
          <a:p>
            <a:pPr lvl="1"/>
            <a:r>
              <a:rPr lang="en-US" sz="2000" dirty="0"/>
              <a:t>Algorithms’ performance is not consistence across all inputs</a:t>
            </a:r>
          </a:p>
          <a:p>
            <a:r>
              <a:rPr lang="en-US" dirty="0"/>
              <a:t>Trendline of Random is closer to the others</a:t>
            </a:r>
          </a:p>
          <a:p>
            <a:r>
              <a:rPr lang="en-US" dirty="0"/>
              <a:t>Positive correlation between Random Radius &amp; Coverage </a:t>
            </a:r>
          </a:p>
          <a:p>
            <a:endParaRPr lang="en-US" sz="1600" dirty="0"/>
          </a:p>
          <a:p>
            <a:pPr lvl="1"/>
            <a:endParaRPr lang="en-US" sz="1000" dirty="0"/>
          </a:p>
        </p:txBody>
      </p:sp>
      <p:pic>
        <p:nvPicPr>
          <p:cNvPr id="3" name="Content Placeholder 2" descr="Chart, scatter chart&#10;&#10;Description automatically generated">
            <a:extLst>
              <a:ext uri="{FF2B5EF4-FFF2-40B4-BE49-F238E27FC236}">
                <a16:creationId xmlns:a16="http://schemas.microsoft.com/office/drawing/2014/main" id="{88AD360D-F054-03AA-137A-8643A286043C}"/>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8" name="Picture 7" descr="Graphical user interface, chart, line chart&#10;&#10;Description automatically generated">
            <a:extLst>
              <a:ext uri="{FF2B5EF4-FFF2-40B4-BE49-F238E27FC236}">
                <a16:creationId xmlns:a16="http://schemas.microsoft.com/office/drawing/2014/main" id="{B124071B-F65C-382B-04F9-282338E7E5DA}"/>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43" name="Rectangle 42">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7936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Clustered Radius Vs. Coverage</a:t>
            </a:r>
          </a:p>
        </p:txBody>
      </p:sp>
      <p:sp>
        <p:nvSpPr>
          <p:cNvPr id="40" name="Content Placeholder 39">
            <a:extLst>
              <a:ext uri="{FF2B5EF4-FFF2-40B4-BE49-F238E27FC236}">
                <a16:creationId xmlns:a16="http://schemas.microsoft.com/office/drawing/2014/main" id="{3BB30427-E63B-C145-22C1-8BBA671E3B1C}"/>
              </a:ext>
            </a:extLst>
          </p:cNvPr>
          <p:cNvSpPr>
            <a:spLocks noGrp="1"/>
          </p:cNvSpPr>
          <p:nvPr>
            <p:ph idx="1"/>
          </p:nvPr>
        </p:nvSpPr>
        <p:spPr>
          <a:xfrm>
            <a:off x="550863" y="2677306"/>
            <a:ext cx="3565525" cy="3415519"/>
          </a:xfrm>
        </p:spPr>
        <p:txBody>
          <a:bodyPr anchor="t">
            <a:normAutofit/>
          </a:bodyPr>
          <a:lstStyle/>
          <a:p>
            <a:r>
              <a:rPr lang="en-US" dirty="0"/>
              <a:t>Points are significantly spaced out</a:t>
            </a:r>
          </a:p>
          <a:p>
            <a:pPr lvl="1"/>
            <a:r>
              <a:rPr lang="en-US" sz="2000" dirty="0"/>
              <a:t>Algorithms’ performance is varies per graph</a:t>
            </a:r>
          </a:p>
          <a:p>
            <a:r>
              <a:rPr lang="en-US" dirty="0"/>
              <a:t>Positive correlation between Random Radius &amp; Coverage on Single</a:t>
            </a:r>
          </a:p>
          <a:p>
            <a:pPr lvl="1"/>
            <a:r>
              <a:rPr lang="en-US" sz="2000" dirty="0"/>
              <a:t>No correlation on Iterative</a:t>
            </a:r>
          </a:p>
          <a:p>
            <a:endParaRPr lang="en-US" dirty="0"/>
          </a:p>
          <a:p>
            <a:endParaRPr lang="en-US" sz="1600" dirty="0"/>
          </a:p>
        </p:txBody>
      </p:sp>
      <p:pic>
        <p:nvPicPr>
          <p:cNvPr id="4" name="Content Placeholder 3" descr="Chart, line chart&#10;&#10;Description automatically generated">
            <a:extLst>
              <a:ext uri="{FF2B5EF4-FFF2-40B4-BE49-F238E27FC236}">
                <a16:creationId xmlns:a16="http://schemas.microsoft.com/office/drawing/2014/main" id="{A8A8A48E-AEAE-3811-64CB-13EB93DC5F98}"/>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6" name="Picture 5" descr="A screenshot of a computer&#10;&#10;Description automatically generated with medium confidence">
            <a:extLst>
              <a:ext uri="{FF2B5EF4-FFF2-40B4-BE49-F238E27FC236}">
                <a16:creationId xmlns:a16="http://schemas.microsoft.com/office/drawing/2014/main" id="{00C63659-63C0-A458-E6C5-C6F49B7BF032}"/>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45" name="Rectangle 44">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5114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8075610" y="218406"/>
            <a:ext cx="3565524" cy="1997855"/>
          </a:xfrm>
        </p:spPr>
        <p:txBody>
          <a:bodyPr wrap="square" anchor="b">
            <a:normAutofit/>
          </a:bodyPr>
          <a:lstStyle/>
          <a:p>
            <a:r>
              <a:rPr lang="en-US" sz="4100" dirty="0"/>
              <a:t>Time Complexity of The Algorithms</a:t>
            </a:r>
          </a:p>
        </p:txBody>
      </p:sp>
      <p:pic>
        <p:nvPicPr>
          <p:cNvPr id="5" name="Content Placeholder 4" descr="A picture containing chart&#10;&#10;Description automatically generated">
            <a:extLst>
              <a:ext uri="{FF2B5EF4-FFF2-40B4-BE49-F238E27FC236}">
                <a16:creationId xmlns:a16="http://schemas.microsoft.com/office/drawing/2014/main" id="{602F4FAF-E52A-F665-1557-5CE32FC0C2B5}"/>
              </a:ext>
            </a:extLst>
          </p:cNvPr>
          <p:cNvPicPr>
            <a:picLocks noChangeAspect="1"/>
          </p:cNvPicPr>
          <p:nvPr/>
        </p:nvPicPr>
        <p:blipFill>
          <a:blip r:embed="rId2"/>
          <a:stretch>
            <a:fillRect/>
          </a:stretch>
        </p:blipFill>
        <p:spPr>
          <a:xfrm>
            <a:off x="550866" y="813794"/>
            <a:ext cx="6973882" cy="5230411"/>
          </a:xfrm>
          <a:custGeom>
            <a:avLst/>
            <a:gdLst/>
            <a:ahLst/>
            <a:cxnLst/>
            <a:rect l="l" t="t" r="r" b="b"/>
            <a:pathLst>
              <a:path w="6973882" h="5759451">
                <a:moveTo>
                  <a:pt x="0" y="0"/>
                </a:moveTo>
                <a:lnTo>
                  <a:pt x="6973882" y="0"/>
                </a:lnTo>
                <a:lnTo>
                  <a:pt x="6973882" y="5759451"/>
                </a:lnTo>
                <a:lnTo>
                  <a:pt x="0" y="5759451"/>
                </a:lnTo>
                <a:close/>
              </a:path>
            </a:pathLst>
          </a:custGeom>
        </p:spPr>
      </p:pic>
      <p:sp>
        <p:nvSpPr>
          <p:cNvPr id="9" name="Content Placeholder 8">
            <a:extLst>
              <a:ext uri="{FF2B5EF4-FFF2-40B4-BE49-F238E27FC236}">
                <a16:creationId xmlns:a16="http://schemas.microsoft.com/office/drawing/2014/main" id="{E88E0F9D-0643-01EF-F1C8-425A1ECB6533}"/>
              </a:ext>
            </a:extLst>
          </p:cNvPr>
          <p:cNvSpPr>
            <a:spLocks noGrp="1"/>
          </p:cNvSpPr>
          <p:nvPr>
            <p:ph idx="1"/>
          </p:nvPr>
        </p:nvSpPr>
        <p:spPr>
          <a:xfrm>
            <a:off x="8165125" y="2216261"/>
            <a:ext cx="3565525" cy="4520441"/>
          </a:xfrm>
        </p:spPr>
        <p:txBody>
          <a:bodyPr anchor="t">
            <a:noAutofit/>
          </a:bodyPr>
          <a:lstStyle/>
          <a:p>
            <a:r>
              <a:rPr lang="en-US" dirty="0"/>
              <a:t>Average of algorithms running 10 times with 100 randomized nodes</a:t>
            </a:r>
          </a:p>
          <a:p>
            <a:r>
              <a:rPr lang="en-US" dirty="0"/>
              <a:t>Processing varies based on computer’s hardware</a:t>
            </a:r>
          </a:p>
          <a:p>
            <a:r>
              <a:rPr lang="en-US" dirty="0"/>
              <a:t>Consistently Greedy Set Cover take significantly longer</a:t>
            </a:r>
          </a:p>
          <a:p>
            <a:r>
              <a:rPr lang="en-US" dirty="0"/>
              <a:t>Pure Greedy – O(n)</a:t>
            </a:r>
          </a:p>
          <a:p>
            <a:r>
              <a:rPr lang="en-US" dirty="0"/>
              <a:t>Random – O(n)</a:t>
            </a:r>
          </a:p>
          <a:p>
            <a:r>
              <a:rPr lang="en-US" dirty="0"/>
              <a:t>Greedy Set Cover – O(n^2)</a:t>
            </a:r>
          </a:p>
        </p:txBody>
      </p:sp>
      <p:sp>
        <p:nvSpPr>
          <p:cNvPr id="45" name="Oval 44">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96947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hart&#10;&#10;Description automatically generated">
            <a:extLst>
              <a:ext uri="{FF2B5EF4-FFF2-40B4-BE49-F238E27FC236}">
                <a16:creationId xmlns:a16="http://schemas.microsoft.com/office/drawing/2014/main" id="{3F29B1C8-4CC3-2C0E-FD0F-AC4DBEE17D58}"/>
              </a:ext>
            </a:extLst>
          </p:cNvPr>
          <p:cNvPicPr>
            <a:picLocks noGrp="1" noChangeAspect="1"/>
          </p:cNvPicPr>
          <p:nvPr>
            <p:ph idx="1"/>
          </p:nvPr>
        </p:nvPicPr>
        <p:blipFill>
          <a:blip r:embed="rId2"/>
          <a:stretch>
            <a:fillRect/>
          </a:stretch>
        </p:blipFill>
        <p:spPr>
          <a:xfrm>
            <a:off x="1164311" y="203041"/>
            <a:ext cx="10322839" cy="6318409"/>
          </a:xfrm>
        </p:spPr>
      </p:pic>
    </p:spTree>
    <p:extLst>
      <p:ext uri="{BB962C8B-B14F-4D97-AF65-F5344CB8AC3E}">
        <p14:creationId xmlns:p14="http://schemas.microsoft.com/office/powerpoint/2010/main" val="83223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39844"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3" name="Subtitle 2">
            <a:extLst>
              <a:ext uri="{FF2B5EF4-FFF2-40B4-BE49-F238E27FC236}">
                <a16:creationId xmlns:a16="http://schemas.microsoft.com/office/drawing/2014/main" id="{000CD75E-3BB8-C9CD-3006-1724EAEC3F28}"/>
              </a:ext>
            </a:extLst>
          </p:cNvPr>
          <p:cNvSpPr>
            <a:spLocks noGrp="1"/>
          </p:cNvSpPr>
          <p:nvPr>
            <p:ph type="subTitle" idx="1"/>
          </p:nvPr>
        </p:nvSpPr>
        <p:spPr/>
        <p:txBody>
          <a:bodyPr/>
          <a:lstStyle/>
          <a:p>
            <a:r>
              <a:rPr lang="en-US" dirty="0"/>
              <a:t>Any questions</a:t>
            </a:r>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808403"/>
          </a:xfrm>
        </p:spPr>
        <p:txBody>
          <a:bodyPr/>
          <a:lstStyle/>
          <a:p>
            <a:r>
              <a:rPr lang="en-US" sz="2500" dirty="0"/>
              <a:t>Objective</a:t>
            </a:r>
          </a:p>
          <a:p>
            <a:r>
              <a:rPr lang="en-US" sz="2500" dirty="0"/>
              <a:t>The Program</a:t>
            </a:r>
          </a:p>
          <a:p>
            <a:r>
              <a:rPr lang="en-US" sz="2500" dirty="0"/>
              <a:t>Algorithm Design</a:t>
            </a:r>
          </a:p>
          <a:p>
            <a:r>
              <a:rPr lang="en-US" sz="2500" dirty="0"/>
              <a:t>Experiment Design</a:t>
            </a:r>
          </a:p>
          <a:p>
            <a:r>
              <a:rPr lang="en-US" sz="2500" dirty="0"/>
              <a:t>Q&amp;A</a:t>
            </a:r>
          </a:p>
          <a:p>
            <a:r>
              <a:rPr lang="en-US" sz="2500" dirty="0"/>
              <a:t>Works Cited</a:t>
            </a:r>
          </a:p>
          <a:p>
            <a:endParaRPr lang="en-US" dirty="0"/>
          </a:p>
        </p:txBody>
      </p:sp>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9091612" y="3324733"/>
            <a:ext cx="2936876" cy="2936876"/>
          </a:xfrm>
        </p:spPr>
      </p:pic>
      <p:pic>
        <p:nvPicPr>
          <p:cNvPr id="7" name="Picture Placeholder 6" descr="A screen shot of a computer&#10;&#10;Description automatically generated with low confidence">
            <a:extLst>
              <a:ext uri="{FF2B5EF4-FFF2-40B4-BE49-F238E27FC236}">
                <a16:creationId xmlns:a16="http://schemas.microsoft.com/office/drawing/2014/main" id="{D0665F84-1A03-BBE8-F423-E05E1CBDC658}"/>
              </a:ext>
            </a:extLst>
          </p:cNvPr>
          <p:cNvPicPr>
            <a:picLocks noGrp="1" noChangeAspect="1"/>
          </p:cNvPicPr>
          <p:nvPr>
            <p:ph type="pic" sz="quarter" idx="13"/>
          </p:nvPr>
        </p:nvPicPr>
        <p:blipFill>
          <a:blip r:embed="rId4"/>
          <a:srcRect l="24988" r="24988"/>
          <a:stretch>
            <a:fillRect/>
          </a:stretch>
        </p:blipFill>
        <p:spPr/>
      </p:pic>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044D-6B79-9B16-C6EA-E3E8661B139D}"/>
              </a:ext>
            </a:extLst>
          </p:cNvPr>
          <p:cNvSpPr>
            <a:spLocks noGrp="1"/>
          </p:cNvSpPr>
          <p:nvPr>
            <p:ph type="title"/>
          </p:nvPr>
        </p:nvSpPr>
        <p:spPr/>
        <p:txBody>
          <a:bodyPr/>
          <a:lstStyle/>
          <a:p>
            <a:r>
              <a:rPr lang="en-US" dirty="0"/>
              <a:t>Works Cited</a:t>
            </a:r>
          </a:p>
        </p:txBody>
      </p:sp>
      <p:sp>
        <p:nvSpPr>
          <p:cNvPr id="4" name="Text Placeholder 3">
            <a:extLst>
              <a:ext uri="{FF2B5EF4-FFF2-40B4-BE49-F238E27FC236}">
                <a16:creationId xmlns:a16="http://schemas.microsoft.com/office/drawing/2014/main" id="{F3898A08-C100-CBE9-B3E5-0B508E85B92E}"/>
              </a:ext>
            </a:extLst>
          </p:cNvPr>
          <p:cNvSpPr>
            <a:spLocks noGrp="1"/>
          </p:cNvSpPr>
          <p:nvPr>
            <p:ph type="body" sz="half" idx="2"/>
          </p:nvPr>
        </p:nvSpPr>
        <p:spPr>
          <a:xfrm>
            <a:off x="550863" y="1750060"/>
            <a:ext cx="11090274" cy="4342765"/>
          </a:xfrm>
        </p:spPr>
        <p:txBody>
          <a:bodyPr/>
          <a:lstStyle/>
          <a:p>
            <a:pPr marL="285750" indent="-285750">
              <a:buFont typeface="Arial" panose="020B0604020202020204" pitchFamily="34" charset="0"/>
              <a:buChar char="•"/>
            </a:pPr>
            <a:r>
              <a:rPr lang="en-US" dirty="0" err="1"/>
              <a:t>Plotly</a:t>
            </a:r>
            <a:r>
              <a:rPr lang="en-US" dirty="0"/>
              <a:t> (library) - </a:t>
            </a:r>
            <a:r>
              <a:rPr lang="en-US" dirty="0">
                <a:hlinkClick r:id="rId2"/>
              </a:rPr>
              <a:t>https://plotly.com/python/</a:t>
            </a:r>
            <a:endParaRPr lang="en-US" dirty="0"/>
          </a:p>
          <a:p>
            <a:pPr marL="285750" indent="-285750">
              <a:buFont typeface="Arial" panose="020B0604020202020204" pitchFamily="34" charset="0"/>
              <a:buChar char="•"/>
            </a:pPr>
            <a:r>
              <a:rPr lang="en-US" dirty="0"/>
              <a:t>Time (library) - </a:t>
            </a:r>
            <a:r>
              <a:rPr lang="en-US" dirty="0">
                <a:hlinkClick r:id="rId3"/>
              </a:rPr>
              <a:t>https://docs.python.org/3/library/time.html</a:t>
            </a:r>
            <a:endParaRPr lang="en-US" dirty="0"/>
          </a:p>
          <a:p>
            <a:pPr marL="285750" indent="-285750">
              <a:buFont typeface="Arial" panose="020B0604020202020204" pitchFamily="34" charset="0"/>
              <a:buChar char="•"/>
            </a:pPr>
            <a:r>
              <a:rPr lang="en-US" dirty="0" err="1"/>
              <a:t>Numpy</a:t>
            </a:r>
            <a:r>
              <a:rPr lang="en-US" dirty="0"/>
              <a:t> (library) - </a:t>
            </a:r>
            <a:r>
              <a:rPr lang="en-US" dirty="0">
                <a:hlinkClick r:id="rId4"/>
              </a:rPr>
              <a:t>https://numpy.org/</a:t>
            </a:r>
            <a:endParaRPr lang="en-US" dirty="0"/>
          </a:p>
          <a:p>
            <a:pPr marL="285750" indent="-285750">
              <a:buFont typeface="Arial" panose="020B0604020202020204" pitchFamily="34" charset="0"/>
              <a:buChar char="•"/>
            </a:pPr>
            <a:r>
              <a:rPr lang="en-US" dirty="0" err="1"/>
              <a:t>Github</a:t>
            </a:r>
            <a:r>
              <a:rPr lang="en-US" dirty="0"/>
              <a:t> - </a:t>
            </a:r>
            <a:r>
              <a:rPr lang="en-US" dirty="0">
                <a:hlinkClick r:id="rId5"/>
              </a:rPr>
              <a:t>https://github.com/Abel-Lagonell/Alg_Design/tree/main/MiniProject</a:t>
            </a:r>
            <a:r>
              <a:rPr lang="en-US">
                <a:hlinkClick r:id="rId5"/>
              </a:rPr>
              <a:t>%201</a:t>
            </a:r>
            <a:r>
              <a:rPr lang="en-US"/>
              <a:t> </a:t>
            </a:r>
            <a:endParaRPr lang="en-US" dirty="0"/>
          </a:p>
          <a:p>
            <a:endParaRPr lang="en-US" dirty="0"/>
          </a:p>
        </p:txBody>
      </p:sp>
    </p:spTree>
    <p:extLst>
      <p:ext uri="{BB962C8B-B14F-4D97-AF65-F5344CB8AC3E}">
        <p14:creationId xmlns:p14="http://schemas.microsoft.com/office/powerpoint/2010/main" val="3743192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2" name="Freeform: Shape 5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Freeform: Shape 5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57" name="Rectangle 5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4" y="549275"/>
            <a:ext cx="5437186" cy="2663806"/>
          </a:xfrm>
        </p:spPr>
        <p:txBody>
          <a:bodyPr vert="horz" wrap="square" lIns="0" tIns="0" rIns="0" bIns="0" rtlCol="0" anchor="b" anchorCtr="0">
            <a:normAutofit/>
          </a:bodyPr>
          <a:lstStyle/>
          <a:p>
            <a:pPr>
              <a:lnSpc>
                <a:spcPct val="100000"/>
              </a:lnSpc>
            </a:pPr>
            <a:r>
              <a:rPr lang="en-US" sz="6400" dirty="0"/>
              <a:t>Objective</a:t>
            </a:r>
          </a:p>
        </p:txBody>
      </p:sp>
      <p:grpSp>
        <p:nvGrpSpPr>
          <p:cNvPr id="74" name="Group 60">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75"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2" name="Picture 21">
            <a:extLst>
              <a:ext uri="{FF2B5EF4-FFF2-40B4-BE49-F238E27FC236}">
                <a16:creationId xmlns:a16="http://schemas.microsoft.com/office/drawing/2014/main" id="{132BF250-A5F8-B168-E4B9-BE97B6136FB6}"/>
              </a:ext>
            </a:extLst>
          </p:cNvPr>
          <p:cNvPicPr>
            <a:picLocks noChangeAspect="1"/>
          </p:cNvPicPr>
          <p:nvPr/>
        </p:nvPicPr>
        <p:blipFill>
          <a:blip r:embed="rId3"/>
          <a:stretch>
            <a:fillRect/>
          </a:stretch>
        </p:blipFill>
        <p:spPr>
          <a:xfrm>
            <a:off x="6557147" y="918364"/>
            <a:ext cx="5083992" cy="2033597"/>
          </a:xfrm>
          <a:custGeom>
            <a:avLst/>
            <a:gdLst/>
            <a:ahLst/>
            <a:cxnLst/>
            <a:rect l="l" t="t" r="r" b="b"/>
            <a:pathLst>
              <a:path w="5083992" h="2880518">
                <a:moveTo>
                  <a:pt x="0" y="0"/>
                </a:moveTo>
                <a:lnTo>
                  <a:pt x="5083992" y="0"/>
                </a:lnTo>
                <a:lnTo>
                  <a:pt x="5083992" y="2880518"/>
                </a:lnTo>
                <a:lnTo>
                  <a:pt x="0" y="2880518"/>
                </a:lnTo>
                <a:close/>
              </a:path>
            </a:pathLst>
          </a:custGeom>
        </p:spPr>
      </p:pic>
      <p:sp>
        <p:nvSpPr>
          <p:cNvPr id="78" name="Freeform: Shape 65">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Freeform: Shape 67">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50863" y="3409936"/>
            <a:ext cx="5437187" cy="2682889"/>
          </a:xfrm>
          <a:solidFill>
            <a:schemeClr val="bg2">
              <a:lumMod val="75000"/>
              <a:lumOff val="25000"/>
            </a:schemeClr>
          </a:solidFill>
        </p:spPr>
        <p:txBody>
          <a:bodyPr vert="horz" wrap="square" lIns="0" tIns="0" rIns="0" bIns="0" rtlCol="0" anchor="t">
            <a:normAutofit/>
          </a:bodyPr>
          <a:lstStyle/>
          <a:p>
            <a:r>
              <a:rPr lang="en-US" sz="1800" dirty="0"/>
              <a:t>Sketch and Collect Data to all citizens of Lakeland owning a smartphone in the form of:</a:t>
            </a:r>
          </a:p>
          <a:p>
            <a:pPr lvl="1"/>
            <a:r>
              <a:rPr lang="en-US" sz="1300" dirty="0"/>
              <a:t>GPS locations (uniform, distributed, and clustered)</a:t>
            </a:r>
          </a:p>
          <a:p>
            <a:pPr lvl="1"/>
            <a:r>
              <a:rPr lang="en-US" sz="1300" dirty="0"/>
              <a:t>Maximize coverage at minimum cost </a:t>
            </a:r>
          </a:p>
          <a:p>
            <a:r>
              <a:rPr lang="en-US" sz="1800" dirty="0"/>
              <a:t>Contrast Acquisition Models</a:t>
            </a:r>
          </a:p>
          <a:p>
            <a:pPr lvl="1"/>
            <a:r>
              <a:rPr lang="en-US" sz="1300" dirty="0"/>
              <a:t>Random Acquisition, Pure Greedy, and Greedy Set Cover</a:t>
            </a:r>
            <a:r>
              <a:rPr lang="en-US" sz="1000" dirty="0"/>
              <a:t>		</a:t>
            </a:r>
          </a:p>
        </p:txBody>
      </p:sp>
      <p:pic>
        <p:nvPicPr>
          <p:cNvPr id="26" name="Picture 25">
            <a:extLst>
              <a:ext uri="{FF2B5EF4-FFF2-40B4-BE49-F238E27FC236}">
                <a16:creationId xmlns:a16="http://schemas.microsoft.com/office/drawing/2014/main" id="{3F9898CF-E54B-B662-9DFB-C5DC57F68156}"/>
              </a:ext>
            </a:extLst>
          </p:cNvPr>
          <p:cNvPicPr>
            <a:picLocks noChangeAspect="1"/>
          </p:cNvPicPr>
          <p:nvPr/>
        </p:nvPicPr>
        <p:blipFill>
          <a:blip r:embed="rId4"/>
          <a:stretch>
            <a:fillRect/>
          </a:stretch>
        </p:blipFill>
        <p:spPr>
          <a:xfrm>
            <a:off x="7159729" y="3536950"/>
            <a:ext cx="3878827" cy="2773362"/>
          </a:xfrm>
          <a:custGeom>
            <a:avLst/>
            <a:gdLst/>
            <a:ahLst/>
            <a:cxnLst/>
            <a:rect l="l" t="t" r="r" b="b"/>
            <a:pathLst>
              <a:path w="5083992" h="2880518">
                <a:moveTo>
                  <a:pt x="0" y="0"/>
                </a:moveTo>
                <a:lnTo>
                  <a:pt x="5083992" y="0"/>
                </a:lnTo>
                <a:lnTo>
                  <a:pt x="5083992" y="2880518"/>
                </a:lnTo>
                <a:lnTo>
                  <a:pt x="0" y="2880518"/>
                </a:lnTo>
                <a:close/>
              </a:path>
            </a:pathLst>
          </a:custGeo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The Program</a:t>
            </a: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1" name="Freeform: Shape 3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3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6" name="Rectangle 3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089A5CA-6302-42C2-1034-2AFB7EADA397}"/>
              </a:ext>
            </a:extLst>
          </p:cNvPr>
          <p:cNvPicPr>
            <a:picLocks noChangeAspect="1"/>
          </p:cNvPicPr>
          <p:nvPr/>
        </p:nvPicPr>
        <p:blipFill>
          <a:blip r:embed="rId2"/>
          <a:stretch>
            <a:fillRect/>
          </a:stretch>
        </p:blipFill>
        <p:spPr>
          <a:xfrm>
            <a:off x="1805194" y="523875"/>
            <a:ext cx="2945459" cy="3227901"/>
          </a:xfrm>
          <a:custGeom>
            <a:avLst/>
            <a:gdLst/>
            <a:ahLst/>
            <a:cxnLst/>
            <a:rect l="l" t="t" r="r" b="b"/>
            <a:pathLst>
              <a:path w="6098400" h="3777175">
                <a:moveTo>
                  <a:pt x="0" y="0"/>
                </a:moveTo>
                <a:lnTo>
                  <a:pt x="6098400" y="0"/>
                </a:lnTo>
                <a:lnTo>
                  <a:pt x="6098400" y="3777175"/>
                </a:lnTo>
                <a:lnTo>
                  <a:pt x="0" y="3777175"/>
                </a:lnTo>
                <a:close/>
              </a:path>
            </a:pathLst>
          </a:custGeom>
        </p:spPr>
      </p:pic>
      <p:pic>
        <p:nvPicPr>
          <p:cNvPr id="7" name="Picture 6">
            <a:extLst>
              <a:ext uri="{FF2B5EF4-FFF2-40B4-BE49-F238E27FC236}">
                <a16:creationId xmlns:a16="http://schemas.microsoft.com/office/drawing/2014/main" id="{F03E91DE-6978-D801-AD55-95F6E205FAE2}"/>
              </a:ext>
            </a:extLst>
          </p:cNvPr>
          <p:cNvPicPr>
            <a:picLocks noChangeAspect="1"/>
          </p:cNvPicPr>
          <p:nvPr/>
        </p:nvPicPr>
        <p:blipFill>
          <a:blip r:embed="rId3"/>
          <a:stretch>
            <a:fillRect/>
          </a:stretch>
        </p:blipFill>
        <p:spPr>
          <a:xfrm>
            <a:off x="6203951" y="1408815"/>
            <a:ext cx="5437188" cy="1508820"/>
          </a:xfrm>
          <a:custGeom>
            <a:avLst/>
            <a:gdLst/>
            <a:ahLst/>
            <a:cxnLst/>
            <a:rect l="l" t="t" r="r" b="b"/>
            <a:pathLst>
              <a:path w="6098400" h="3777175">
                <a:moveTo>
                  <a:pt x="0" y="0"/>
                </a:moveTo>
                <a:lnTo>
                  <a:pt x="6098400" y="0"/>
                </a:lnTo>
                <a:lnTo>
                  <a:pt x="6098400" y="3777175"/>
                </a:lnTo>
                <a:lnTo>
                  <a:pt x="0" y="3777175"/>
                </a:lnTo>
                <a:close/>
              </a:path>
            </a:pathLst>
          </a:custGeom>
        </p:spPr>
      </p:pic>
      <p:sp>
        <p:nvSpPr>
          <p:cNvPr id="5" name="TextBox 4">
            <a:extLst>
              <a:ext uri="{FF2B5EF4-FFF2-40B4-BE49-F238E27FC236}">
                <a16:creationId xmlns:a16="http://schemas.microsoft.com/office/drawing/2014/main" id="{2ECE234A-D0AC-33B8-F96E-3569EFFA8576}"/>
              </a:ext>
            </a:extLst>
          </p:cNvPr>
          <p:cNvSpPr txBox="1"/>
          <p:nvPr/>
        </p:nvSpPr>
        <p:spPr>
          <a:xfrm>
            <a:off x="0" y="3900108"/>
            <a:ext cx="12192000" cy="2957892"/>
          </a:xfrm>
          <a:prstGeom prst="rect">
            <a:avLst/>
          </a:prstGeom>
        </p:spPr>
        <p:txBody>
          <a:bodyPr vert="horz" wrap="square" lIns="0" tIns="0" rIns="0" bIns="0" rtlCol="0" anchor="t">
            <a:normAutofit/>
          </a:bodyPr>
          <a:lstStyle/>
          <a:p>
            <a:pPr marL="285750" indent="-228600">
              <a:spcAft>
                <a:spcPts val="800"/>
              </a:spcAft>
              <a:buFont typeface="Arial" panose="020B0604020202020204" pitchFamily="34" charset="0"/>
              <a:buChar char="•"/>
            </a:pPr>
            <a:r>
              <a:rPr lang="en-US" sz="2000" dirty="0">
                <a:solidFill>
                  <a:schemeClr val="tx1">
                    <a:alpha val="60000"/>
                  </a:schemeClr>
                </a:solidFill>
              </a:rPr>
              <a:t>Used Python for the project</a:t>
            </a:r>
          </a:p>
          <a:p>
            <a:pPr marL="742950" lvl="1" indent="-228600">
              <a:spcAft>
                <a:spcPts val="800"/>
              </a:spcAft>
              <a:buFont typeface="Arial" panose="020B0604020202020204" pitchFamily="34" charset="0"/>
              <a:buChar char="•"/>
            </a:pPr>
            <a:r>
              <a:rPr lang="en-US" sz="2000" dirty="0">
                <a:solidFill>
                  <a:schemeClr val="tx1">
                    <a:alpha val="60000"/>
                  </a:schemeClr>
                </a:solidFill>
              </a:rPr>
              <a:t>Has built-in graphing features</a:t>
            </a:r>
          </a:p>
          <a:p>
            <a:pPr marL="742950" lvl="1" indent="-228600">
              <a:spcAft>
                <a:spcPts val="800"/>
              </a:spcAft>
              <a:buFont typeface="Arial" panose="020B0604020202020204" pitchFamily="34" charset="0"/>
              <a:buChar char="•"/>
            </a:pPr>
            <a:r>
              <a:rPr lang="en-US" sz="2000" dirty="0">
                <a:solidFill>
                  <a:schemeClr val="tx1">
                    <a:alpha val="60000"/>
                  </a:schemeClr>
                </a:solidFill>
              </a:rPr>
              <a:t>More readable</a:t>
            </a:r>
          </a:p>
          <a:p>
            <a:pPr marL="285750" indent="-228600">
              <a:spcAft>
                <a:spcPts val="800"/>
              </a:spcAft>
              <a:buFont typeface="Arial" panose="020B0604020202020204" pitchFamily="34" charset="0"/>
              <a:buChar char="•"/>
            </a:pPr>
            <a:r>
              <a:rPr lang="en-US" sz="2000" dirty="0">
                <a:solidFill>
                  <a:schemeClr val="tx1">
                    <a:alpha val="60000"/>
                  </a:schemeClr>
                </a:solidFill>
              </a:rPr>
              <a:t>For graphing we used </a:t>
            </a:r>
            <a:r>
              <a:rPr lang="en-US" sz="2000" dirty="0" err="1">
                <a:solidFill>
                  <a:schemeClr val="tx1">
                    <a:alpha val="60000"/>
                  </a:schemeClr>
                </a:solidFill>
              </a:rPr>
              <a:t>Plotly</a:t>
            </a:r>
            <a:endParaRPr lang="en-US" sz="2000" dirty="0">
              <a:solidFill>
                <a:schemeClr val="tx1">
                  <a:alpha val="60000"/>
                </a:schemeClr>
              </a:solidFill>
            </a:endParaRPr>
          </a:p>
          <a:p>
            <a:pPr marL="742950" lvl="1" indent="-228600">
              <a:spcAft>
                <a:spcPts val="800"/>
              </a:spcAft>
              <a:buFont typeface="Arial" panose="020B0604020202020204" pitchFamily="34" charset="0"/>
              <a:buChar char="•"/>
            </a:pPr>
            <a:r>
              <a:rPr lang="en-US" sz="2000" dirty="0">
                <a:solidFill>
                  <a:schemeClr val="tx1">
                    <a:alpha val="60000"/>
                  </a:schemeClr>
                </a:solidFill>
              </a:rPr>
              <a:t>Creates interactive and visually appealing graphs i.e., built-in zoom, autoscaling, etc.</a:t>
            </a:r>
          </a:p>
          <a:p>
            <a:pPr marL="285750" indent="-228600">
              <a:spcAft>
                <a:spcPts val="800"/>
              </a:spcAft>
              <a:buFont typeface="Arial" panose="020B0604020202020204" pitchFamily="34" charset="0"/>
              <a:buChar char="•"/>
            </a:pPr>
            <a:r>
              <a:rPr lang="en-US" sz="2000" dirty="0">
                <a:solidFill>
                  <a:schemeClr val="tx1">
                    <a:alpha val="60000"/>
                  </a:schemeClr>
                </a:solidFill>
              </a:rPr>
              <a:t>Program consists of Two skeleton classes,  Node and Grid.</a:t>
            </a:r>
          </a:p>
          <a:p>
            <a:pPr marL="285750" indent="-228600">
              <a:spcAft>
                <a:spcPts val="800"/>
              </a:spcAft>
              <a:buFont typeface="Arial" panose="020B0604020202020204" pitchFamily="34" charset="0"/>
              <a:buChar char="•"/>
            </a:pPr>
            <a:r>
              <a:rPr lang="en-US" sz="2000" dirty="0">
                <a:solidFill>
                  <a:schemeClr val="tx1">
                    <a:alpha val="60000"/>
                  </a:schemeClr>
                </a:solidFill>
              </a:rPr>
              <a:t>Program also has four other classes dealing with representation of the model.</a:t>
            </a:r>
          </a:p>
        </p:txBody>
      </p:sp>
      <p:sp>
        <p:nvSpPr>
          <p:cNvPr id="38" name="Oval 37">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4513" y="621955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8622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2"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3"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7"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34029" r="10860" b="-1"/>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8" name="Rectangle 34">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6">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Algorithm Design</a:t>
            </a:r>
          </a:p>
        </p:txBody>
      </p:sp>
    </p:spTree>
    <p:extLst>
      <p:ext uri="{BB962C8B-B14F-4D97-AF65-F5344CB8AC3E}">
        <p14:creationId xmlns:p14="http://schemas.microsoft.com/office/powerpoint/2010/main" val="143632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Thought Process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226658184"/>
              </p:ext>
            </p:extLst>
          </p:nvPr>
        </p:nvGraphicFramePr>
        <p:xfrm>
          <a:off x="119270" y="1881275"/>
          <a:ext cx="12072729" cy="4827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63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67" name="Group 106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068" name="Freeform: Shape 106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9" name="Oval 106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0" name="Oval 106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1" name="Freeform: Shape 107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73" name="Rectangle 107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9BF1B2F-44A0-44E0-B49A-36E7A72160E3}"/>
              </a:ext>
            </a:extLst>
          </p:cNvPr>
          <p:cNvSpPr txBox="1"/>
          <p:nvPr/>
        </p:nvSpPr>
        <p:spPr>
          <a:xfrm>
            <a:off x="550864" y="549275"/>
            <a:ext cx="3565524" cy="1997855"/>
          </a:xfrm>
          <a:prstGeom prst="rect">
            <a:avLst/>
          </a:prstGeom>
        </p:spPr>
        <p:txBody>
          <a:bodyPr vert="horz" wrap="square" lIns="0" tIns="0" rIns="0" bIns="0" rtlCol="0" anchor="b" anchorCtr="0">
            <a:normAutofit/>
          </a:bodyPr>
          <a:lstStyle/>
          <a:p>
            <a:pPr>
              <a:spcBef>
                <a:spcPct val="0"/>
              </a:spcBef>
              <a:spcAft>
                <a:spcPts val="600"/>
              </a:spcAft>
            </a:pPr>
            <a:r>
              <a:rPr lang="en-US" sz="4800">
                <a:latin typeface="+mj-lt"/>
                <a:ea typeface="+mj-ea"/>
                <a:cs typeface="+mj-cs"/>
              </a:rPr>
              <a:t>THE PRICE RANGES</a:t>
            </a:r>
          </a:p>
        </p:txBody>
      </p:sp>
      <p:grpSp>
        <p:nvGrpSpPr>
          <p:cNvPr id="1075" name="Group 1074">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076"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7"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8"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80" name="Oval 1079">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TextBox 4">
            <a:extLst>
              <a:ext uri="{FF2B5EF4-FFF2-40B4-BE49-F238E27FC236}">
                <a16:creationId xmlns:a16="http://schemas.microsoft.com/office/drawing/2014/main" id="{6508FB9C-F2D0-BDD4-30C3-4121F78A70E2}"/>
              </a:ext>
            </a:extLst>
          </p:cNvPr>
          <p:cNvSpPr txBox="1"/>
          <p:nvPr/>
        </p:nvSpPr>
        <p:spPr>
          <a:xfrm>
            <a:off x="550863" y="2677306"/>
            <a:ext cx="3565525" cy="3415519"/>
          </a:xfrm>
          <a:prstGeom prst="rect">
            <a:avLst/>
          </a:prstGeom>
        </p:spPr>
        <p:txBody>
          <a:bodyPr vert="horz" wrap="square" lIns="0" tIns="0" rIns="0" bIns="0" rtlCol="0" anchor="t">
            <a:normAutofit/>
          </a:bodyPr>
          <a:lstStyle/>
          <a:p>
            <a:pPr indent="-228600">
              <a:lnSpc>
                <a:spcPct val="110000"/>
              </a:lnSpc>
              <a:spcAft>
                <a:spcPts val="800"/>
              </a:spcAft>
              <a:buFont typeface="Arial" panose="020B0604020202020204" pitchFamily="34" charset="0"/>
              <a:buChar char="•"/>
            </a:pPr>
            <a:r>
              <a:rPr lang="en-US" sz="1600" dirty="0">
                <a:solidFill>
                  <a:schemeClr val="tx1">
                    <a:alpha val="60000"/>
                  </a:schemeClr>
                </a:solidFill>
              </a:rPr>
              <a:t>The Different places where the costs are different.</a:t>
            </a:r>
            <a:br>
              <a:rPr lang="en-US" sz="1600" dirty="0">
                <a:solidFill>
                  <a:schemeClr val="tx1">
                    <a:alpha val="60000"/>
                  </a:schemeClr>
                </a:solidFill>
              </a:rPr>
            </a:br>
            <a:br>
              <a:rPr lang="en-US" sz="1600" dirty="0">
                <a:solidFill>
                  <a:schemeClr val="tx1">
                    <a:alpha val="60000"/>
                  </a:schemeClr>
                </a:solidFill>
              </a:rPr>
            </a:br>
            <a:r>
              <a:rPr lang="en-US" sz="1600" dirty="0">
                <a:solidFill>
                  <a:schemeClr val="tx1">
                    <a:alpha val="60000"/>
                  </a:schemeClr>
                </a:solidFill>
              </a:rPr>
              <a:t>A – Poor (0.1-0.5)</a:t>
            </a:r>
            <a:br>
              <a:rPr lang="en-US" sz="1600" dirty="0">
                <a:solidFill>
                  <a:schemeClr val="tx1">
                    <a:alpha val="60000"/>
                  </a:schemeClr>
                </a:solidFill>
              </a:rPr>
            </a:br>
            <a:r>
              <a:rPr lang="en-US" sz="1600" dirty="0">
                <a:solidFill>
                  <a:schemeClr val="tx1">
                    <a:alpha val="60000"/>
                  </a:schemeClr>
                </a:solidFill>
              </a:rPr>
              <a:t>C – Middle (2-5)</a:t>
            </a:r>
            <a:br>
              <a:rPr lang="en-US" sz="1600" dirty="0">
                <a:solidFill>
                  <a:schemeClr val="tx1">
                    <a:alpha val="60000"/>
                  </a:schemeClr>
                </a:solidFill>
              </a:rPr>
            </a:br>
            <a:r>
              <a:rPr lang="en-US" sz="1600" dirty="0">
                <a:solidFill>
                  <a:schemeClr val="tx1">
                    <a:alpha val="60000"/>
                  </a:schemeClr>
                </a:solidFill>
              </a:rPr>
              <a:t>E – High (5-7)</a:t>
            </a:r>
            <a:br>
              <a:rPr lang="en-US" sz="1600" dirty="0">
                <a:solidFill>
                  <a:schemeClr val="tx1">
                    <a:alpha val="60000"/>
                  </a:schemeClr>
                </a:solidFill>
              </a:rPr>
            </a:br>
            <a:r>
              <a:rPr lang="en-US" sz="1600" dirty="0">
                <a:solidFill>
                  <a:schemeClr val="tx1">
                    <a:alpha val="60000"/>
                  </a:schemeClr>
                </a:solidFill>
              </a:rPr>
              <a:t>DEFAULT – (1-2)</a:t>
            </a:r>
            <a:endParaRPr lang="en-US" sz="1600">
              <a:solidFill>
                <a:schemeClr val="tx1">
                  <a:alpha val="60000"/>
                </a:schemeClr>
              </a:solidFill>
            </a:endParaRPr>
          </a:p>
        </p:txBody>
      </p:sp>
      <p:pic>
        <p:nvPicPr>
          <p:cNvPr id="1026" name="Picture 2" descr="Diagram, engineering drawing&#10;&#10;Description automatically generated">
            <a:extLst>
              <a:ext uri="{FF2B5EF4-FFF2-40B4-BE49-F238E27FC236}">
                <a16:creationId xmlns:a16="http://schemas.microsoft.com/office/drawing/2014/main" id="{B1AF9EDD-C998-DB80-E9F4-DE8F4FD1D4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09075" y="549275"/>
            <a:ext cx="5773886" cy="5759451"/>
          </a:xfrm>
          <a:custGeom>
            <a:avLst/>
            <a:gdLst/>
            <a:ahLst/>
            <a:cxnLst/>
            <a:rect l="l" t="t" r="r" b="b"/>
            <a:pathLst>
              <a:path w="7090237" h="5759451">
                <a:moveTo>
                  <a:pt x="0" y="0"/>
                </a:moveTo>
                <a:lnTo>
                  <a:pt x="7090237" y="0"/>
                </a:lnTo>
                <a:lnTo>
                  <a:pt x="7090237" y="5759451"/>
                </a:lnTo>
                <a:lnTo>
                  <a:pt x="0" y="5759451"/>
                </a:ln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A64D3FD-3B37-FAC4-249D-959031A223C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759157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4" name="Group 2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5" name="Freeform: Shape 3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Oval 3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3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Freeform: Shape 3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9" name="Rectangle 3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06C6E6-ECFC-F1E7-1F3E-F491EE2DA252}"/>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90000"/>
              </a:lnSpc>
            </a:pPr>
            <a:r>
              <a:rPr lang="en-US" sz="4800" kern="1200" dirty="0">
                <a:solidFill>
                  <a:schemeClr val="tx1"/>
                </a:solidFill>
                <a:latin typeface="+mj-lt"/>
                <a:ea typeface="+mj-ea"/>
                <a:cs typeface="+mj-cs"/>
              </a:rPr>
              <a:t>Why Greedy Set Cover Algorithm </a:t>
            </a:r>
          </a:p>
        </p:txBody>
      </p:sp>
      <p:sp>
        <p:nvSpPr>
          <p:cNvPr id="4" name="Text Placeholder 3">
            <a:extLst>
              <a:ext uri="{FF2B5EF4-FFF2-40B4-BE49-F238E27FC236}">
                <a16:creationId xmlns:a16="http://schemas.microsoft.com/office/drawing/2014/main" id="{2B2C1EE3-AADA-A579-38A0-B8205B25E6BB}"/>
              </a:ext>
            </a:extLst>
          </p:cNvPr>
          <p:cNvSpPr>
            <a:spLocks noGrp="1"/>
          </p:cNvSpPr>
          <p:nvPr>
            <p:ph type="body" sz="half" idx="2"/>
          </p:nvPr>
        </p:nvSpPr>
        <p:spPr>
          <a:xfrm>
            <a:off x="550863" y="2678400"/>
            <a:ext cx="4673351" cy="3414425"/>
          </a:xfrm>
        </p:spPr>
        <p:txBody>
          <a:bodyPr vert="horz" wrap="square" lIns="0" tIns="0" rIns="0" bIns="0" rtlCol="0" anchor="t">
            <a:noAutofit/>
          </a:bodyPr>
          <a:lstStyle/>
          <a:p>
            <a:pPr marL="285750" indent="-228600">
              <a:buFont typeface="Arial" panose="020B0604020202020204" pitchFamily="34" charset="0"/>
              <a:buChar char="•"/>
            </a:pPr>
            <a:r>
              <a:rPr lang="en-US" sz="2000" dirty="0"/>
              <a:t>Time Complexity is O(</a:t>
            </a:r>
            <a:r>
              <a:rPr lang="en-US" sz="2000" dirty="0" err="1"/>
              <a:t>mn</a:t>
            </a:r>
            <a:r>
              <a:rPr lang="en-US" sz="2000" dirty="0"/>
              <a:t>) at best</a:t>
            </a:r>
          </a:p>
          <a:p>
            <a:pPr marL="742950" lvl="1" indent="-228600">
              <a:buFont typeface="Arial" panose="020B0604020202020204" pitchFamily="34" charset="0"/>
              <a:buChar char="•"/>
            </a:pPr>
            <a:r>
              <a:rPr lang="en-US" sz="2000" dirty="0"/>
              <a:t>Efficient than Set Cover Algorithm</a:t>
            </a:r>
          </a:p>
          <a:p>
            <a:pPr marL="285750" indent="-228600">
              <a:buFont typeface="Arial" panose="020B0604020202020204" pitchFamily="34" charset="0"/>
              <a:buChar char="•"/>
            </a:pPr>
            <a:r>
              <a:rPr lang="en-US" sz="2000" dirty="0"/>
              <a:t>Used in real-life scenarios</a:t>
            </a:r>
          </a:p>
          <a:p>
            <a:pPr marL="742950" lvl="1" indent="-228600">
              <a:buFont typeface="Arial" panose="020B0604020202020204" pitchFamily="34" charset="0"/>
              <a:buChar char="•"/>
            </a:pPr>
            <a:r>
              <a:rPr lang="en-US" sz="2000" dirty="0"/>
              <a:t>Allocation of equipment</a:t>
            </a:r>
          </a:p>
          <a:p>
            <a:pPr marL="742950" lvl="1" indent="-228600">
              <a:buFont typeface="Arial" panose="020B0604020202020204" pitchFamily="34" charset="0"/>
              <a:buChar char="•"/>
            </a:pPr>
            <a:r>
              <a:rPr lang="en-US" sz="2000" dirty="0"/>
              <a:t>Location of buildings meeting demand in an area</a:t>
            </a:r>
          </a:p>
          <a:p>
            <a:pPr marL="742950" lvl="1" indent="-228600">
              <a:buFont typeface="Arial" panose="020B0604020202020204" pitchFamily="34" charset="0"/>
              <a:buChar char="•"/>
            </a:pPr>
            <a:r>
              <a:rPr lang="en-US" sz="2000" dirty="0"/>
              <a:t>Telecommunications covering minimum stations for users</a:t>
            </a:r>
          </a:p>
        </p:txBody>
      </p:sp>
      <p:pic>
        <p:nvPicPr>
          <p:cNvPr id="11" name="Content Placeholder 10">
            <a:extLst>
              <a:ext uri="{FF2B5EF4-FFF2-40B4-BE49-F238E27FC236}">
                <a16:creationId xmlns:a16="http://schemas.microsoft.com/office/drawing/2014/main" id="{30500946-5EE5-83B6-9F3C-3AAC30676EF2}"/>
              </a:ext>
            </a:extLst>
          </p:cNvPr>
          <p:cNvPicPr>
            <a:picLocks noGrp="1" noChangeAspect="1"/>
          </p:cNvPicPr>
          <p:nvPr>
            <p:ph idx="1"/>
          </p:nvPr>
        </p:nvPicPr>
        <p:blipFill rotWithShape="1">
          <a:blip r:embed="rId2"/>
          <a:srcRect l="23920" r="1080"/>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50" name="Group 37">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51"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3" name="Oval 42">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9665927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{44BB930E-7FE8-4027-9470-21BCD1261059}tf33713516_win32</Template>
  <TotalTime>4706</TotalTime>
  <Words>708</Words>
  <Application>Microsoft Office PowerPoint</Application>
  <PresentationFormat>Widescreen</PresentationFormat>
  <Paragraphs>102</Paragraphs>
  <Slides>20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Sans MT</vt:lpstr>
      <vt:lpstr>Symbol</vt:lpstr>
      <vt:lpstr>Walbaum Display</vt:lpstr>
      <vt:lpstr>3DFloatVTI</vt:lpstr>
      <vt:lpstr>Mini-Project</vt:lpstr>
      <vt:lpstr>Agenda</vt:lpstr>
      <vt:lpstr>Objective</vt:lpstr>
      <vt:lpstr>The Program</vt:lpstr>
      <vt:lpstr>PowerPoint Presentation</vt:lpstr>
      <vt:lpstr>Algorithm Design</vt:lpstr>
      <vt:lpstr>Thought Process</vt:lpstr>
      <vt:lpstr>PowerPoint Presentation</vt:lpstr>
      <vt:lpstr>Why Greedy Set Cover Algorithm </vt:lpstr>
      <vt:lpstr>Greedy Set Cover Algorithm</vt:lpstr>
      <vt:lpstr>Experiment</vt:lpstr>
      <vt:lpstr>Acquisition Model</vt:lpstr>
      <vt:lpstr>Clustered Budget Vs. Coverage</vt:lpstr>
      <vt:lpstr>Random Budget Vs. Coverage</vt:lpstr>
      <vt:lpstr>Random Radius Vs. Coverage</vt:lpstr>
      <vt:lpstr>Clustered Radius Vs. Coverage</vt:lpstr>
      <vt:lpstr>Time Complexity of The Algorithms</vt:lpstr>
      <vt:lpstr>PowerPoint Presentation</vt:lpstr>
      <vt:lpstr>Thank You</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dc:title>
  <dc:creator>Rogers, Jaleel</dc:creator>
  <cp:lastModifiedBy>Jaleel</cp:lastModifiedBy>
  <cp:revision>25</cp:revision>
  <dcterms:created xsi:type="dcterms:W3CDTF">2023-03-02T16:20:15Z</dcterms:created>
  <dcterms:modified xsi:type="dcterms:W3CDTF">2023-03-14T14:21:04Z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