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3" r:id="rId10"/>
    <p:sldId id="272" r:id="rId11"/>
    <p:sldId id="402" r:id="rId12"/>
    <p:sldId id="397" r:id="rId13"/>
    <p:sldId id="394" r:id="rId14"/>
    <p:sldId id="321" r:id="rId15"/>
    <p:sldId id="277" r:id="rId16"/>
    <p:sldId id="395" r:id="rId17"/>
    <p:sldId id="396" r:id="rId18"/>
    <p:sldId id="399" r:id="rId19"/>
    <p:sldId id="400" r:id="rId20"/>
    <p:sldId id="278" r:id="rId21"/>
    <p:sldId id="401" r:id="rId22"/>
    <p:sldId id="391"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20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2000" dirty="0">
              <a:latin typeface="+mn-lt"/>
            </a:rPr>
            <a:t>Over four algorithms to choose from; knapsack, minimum spanning tree, set cover, and budgeted maximum coverage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2000" dirty="0"/>
            <a:t>Easy to understand and structure the algorithm to understand the objective of the algorithm and result</a:t>
          </a:r>
          <a:endParaRPr lang="en-US" sz="20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2000" dirty="0"/>
            <a:t>Visualize it</a:t>
          </a:r>
          <a:endParaRPr lang="en-US" sz="20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2000" dirty="0"/>
            <a:t>Makes for a clearer perspective </a:t>
          </a:r>
          <a:endParaRPr lang="en-US" sz="20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81532" y="1349202"/>
          <a:ext cx="792731" cy="21292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751979" y="2056151"/>
        <a:ext cx="2090535" cy="715335"/>
      </dsp:txXfrm>
    </dsp:sp>
    <dsp:sp modelId="{45A02F84-C6CB-43F5-AEE4-3EA66C2BD25F}">
      <dsp:nvSpPr>
        <dsp:cNvPr id="0" name=""/>
        <dsp:cNvSpPr/>
      </dsp:nvSpPr>
      <dsp:spPr>
        <a:xfrm>
          <a:off x="3536"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First but most important step, can’t think without it</a:t>
          </a:r>
        </a:p>
      </dsp:txBody>
      <dsp:txXfrm>
        <a:off x="3536" y="0"/>
        <a:ext cx="3548722" cy="1689673"/>
      </dsp:txXfrm>
    </dsp:sp>
    <dsp:sp modelId="{6BA46904-CB7C-4538-BD49-D3891EF19552}">
      <dsp:nvSpPr>
        <dsp:cNvPr id="0" name=""/>
        <dsp:cNvSpPr/>
      </dsp:nvSpPr>
      <dsp:spPr>
        <a:xfrm>
          <a:off x="1777897" y="1786226"/>
          <a:ext cx="0" cy="386211"/>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729621" y="1689673"/>
          <a:ext cx="96552" cy="96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842514" y="2017453"/>
          <a:ext cx="2129233" cy="79273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842514" y="2017453"/>
        <a:ext cx="2129233" cy="792731"/>
      </dsp:txXfrm>
    </dsp:sp>
    <dsp:sp modelId="{FEBD3C2A-A340-470A-A475-AE614EA07678}">
      <dsp:nvSpPr>
        <dsp:cNvPr id="0" name=""/>
        <dsp:cNvSpPr/>
      </dsp:nvSpPr>
      <dsp:spPr>
        <a:xfrm>
          <a:off x="2132770"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Over four algorithms to choose from; knapsack, minimum spanning tree, set cover, and budgeted maximum coverage</a:t>
          </a:r>
        </a:p>
      </dsp:txBody>
      <dsp:txXfrm>
        <a:off x="2132770" y="3137964"/>
        <a:ext cx="3548722" cy="1689673"/>
      </dsp:txXfrm>
    </dsp:sp>
    <dsp:sp modelId="{080474C8-0FEA-4FD1-97F1-0978CFB4A37F}">
      <dsp:nvSpPr>
        <dsp:cNvPr id="0" name=""/>
        <dsp:cNvSpPr/>
      </dsp:nvSpPr>
      <dsp:spPr>
        <a:xfrm>
          <a:off x="3907131" y="2655200"/>
          <a:ext cx="0" cy="386211"/>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858854" y="3041411"/>
          <a:ext cx="96552" cy="96552"/>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971747" y="2017453"/>
          <a:ext cx="2129233" cy="79273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971747" y="2017453"/>
        <a:ext cx="2129233" cy="792731"/>
      </dsp:txXfrm>
    </dsp:sp>
    <dsp:sp modelId="{80CDBBF8-C6B4-4166-87C1-DC9120CC7586}">
      <dsp:nvSpPr>
        <dsp:cNvPr id="0" name=""/>
        <dsp:cNvSpPr/>
      </dsp:nvSpPr>
      <dsp:spPr>
        <a:xfrm>
          <a:off x="4262003"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Easy to understand and structure the algorithm to understand the objective of the algorithm and result</a:t>
          </a:r>
          <a:endParaRPr lang="en-US" sz="2000" kern="1200" dirty="0">
            <a:latin typeface="+mn-lt"/>
          </a:endParaRPr>
        </a:p>
      </dsp:txBody>
      <dsp:txXfrm>
        <a:off x="4262003" y="0"/>
        <a:ext cx="3548722" cy="1689673"/>
      </dsp:txXfrm>
    </dsp:sp>
    <dsp:sp modelId="{89759DE5-9F8A-470E-A6D8-F13BB4DEE93D}">
      <dsp:nvSpPr>
        <dsp:cNvPr id="0" name=""/>
        <dsp:cNvSpPr/>
      </dsp:nvSpPr>
      <dsp:spPr>
        <a:xfrm>
          <a:off x="6036364" y="1786226"/>
          <a:ext cx="0" cy="386211"/>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988088" y="1689673"/>
          <a:ext cx="96552" cy="96552"/>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7100981" y="2017453"/>
          <a:ext cx="2129233" cy="79273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7100981" y="2017453"/>
        <a:ext cx="2129233" cy="792731"/>
      </dsp:txXfrm>
    </dsp:sp>
    <dsp:sp modelId="{1BB5FD64-47F9-47A3-911F-535BFE17A3B9}">
      <dsp:nvSpPr>
        <dsp:cNvPr id="0" name=""/>
        <dsp:cNvSpPr/>
      </dsp:nvSpPr>
      <dsp:spPr>
        <a:xfrm>
          <a:off x="6391236"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Makes for a clearer perspective </a:t>
          </a:r>
          <a:endParaRPr lang="en-US" sz="2000" kern="1200" dirty="0">
            <a:latin typeface="+mn-lt"/>
          </a:endParaRPr>
        </a:p>
      </dsp:txBody>
      <dsp:txXfrm>
        <a:off x="6391236" y="3137964"/>
        <a:ext cx="3548722" cy="1689673"/>
      </dsp:txXfrm>
    </dsp:sp>
    <dsp:sp modelId="{FE9B27EB-7AC7-485A-9A55-41E8118F9EAF}">
      <dsp:nvSpPr>
        <dsp:cNvPr id="0" name=""/>
        <dsp:cNvSpPr/>
      </dsp:nvSpPr>
      <dsp:spPr>
        <a:xfrm>
          <a:off x="8165597" y="2655200"/>
          <a:ext cx="0" cy="386211"/>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8117321" y="3041411"/>
          <a:ext cx="96552" cy="96552"/>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898465" y="1349202"/>
          <a:ext cx="792731" cy="21292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9230214" y="2056151"/>
        <a:ext cx="2090535" cy="715335"/>
      </dsp:txXfrm>
    </dsp:sp>
    <dsp:sp modelId="{1FA3C236-5719-4A33-A6BB-80FA85F940E3}">
      <dsp:nvSpPr>
        <dsp:cNvPr id="0" name=""/>
        <dsp:cNvSpPr/>
      </dsp:nvSpPr>
      <dsp:spPr>
        <a:xfrm>
          <a:off x="8520469"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Visualize it</a:t>
          </a:r>
          <a:endParaRPr lang="en-US" sz="2000" kern="1200" dirty="0">
            <a:latin typeface="+mn-lt"/>
          </a:endParaRPr>
        </a:p>
      </dsp:txBody>
      <dsp:txXfrm>
        <a:off x="8520469" y="0"/>
        <a:ext cx="3548722" cy="1689673"/>
      </dsp:txXfrm>
    </dsp:sp>
    <dsp:sp modelId="{18F1C823-9ACD-4FCD-8102-F468DCE57A45}">
      <dsp:nvSpPr>
        <dsp:cNvPr id="0" name=""/>
        <dsp:cNvSpPr/>
      </dsp:nvSpPr>
      <dsp:spPr>
        <a:xfrm>
          <a:off x="10294831" y="1786226"/>
          <a:ext cx="0" cy="386211"/>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10246554" y="1689673"/>
          <a:ext cx="96552" cy="96552"/>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algorithm selects nodes randomly, while the Pure Greedy algorithm selects the nodes with the lowest cost. The Greedy Set Cover algorithm selects nodes based on their coverage and cost ratio.</a:t>
            </a:r>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18581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plotly.com/python/" TargetMode="External"/><Relationship Id="rId1" Type="http://schemas.openxmlformats.org/officeDocument/2006/relationships/slideLayout" Target="../slideLayouts/slideLayout16.xml"/><Relationship Id="rId5" Type="http://schemas.openxmlformats.org/officeDocument/2006/relationships/hyperlink" Target="https://github.com/Abel-Lagonell/Alg_Design" TargetMode="External"/><Relationship Id="rId4" Type="http://schemas.openxmlformats.org/officeDocument/2006/relationships/hyperlink" Target="https://numpy.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2500" dirty="0"/>
              <a:t>Abel </a:t>
            </a:r>
            <a:r>
              <a:rPr lang="en-US" sz="2500" dirty="0" err="1"/>
              <a:t>Lagonell</a:t>
            </a:r>
            <a:endParaRPr lang="en-US" sz="2500" dirty="0"/>
          </a:p>
          <a:p>
            <a:r>
              <a:rPr lang="en-US" sz="2500"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Greedy Set Cover Algorithm</a:t>
            </a:r>
          </a:p>
        </p:txBody>
      </p:sp>
      <p:grpSp>
        <p:nvGrpSpPr>
          <p:cNvPr id="51" name="Group 5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r>
              <a:rPr lang="en-US" sz="1600" dirty="0"/>
              <a:t>Enters a loop until budget is exhausted</a:t>
            </a:r>
          </a:p>
          <a:p>
            <a:r>
              <a:rPr lang="en-US" sz="1600" dirty="0"/>
              <a:t>Finds node with highest coverage ratio</a:t>
            </a:r>
          </a:p>
          <a:p>
            <a:r>
              <a:rPr lang="en-US" sz="1600" dirty="0"/>
              <a:t>Once found it will be added to the </a:t>
            </a:r>
            <a:r>
              <a:rPr lang="en-US" sz="1600" dirty="0" err="1"/>
              <a:t>coveredSet</a:t>
            </a:r>
            <a:endParaRPr lang="en-US" sz="1600" dirty="0"/>
          </a:p>
          <a:p>
            <a:r>
              <a:rPr lang="en-US" sz="1600" dirty="0"/>
              <a:t>Greedy because each step chooses node with highest coverage ratio</a:t>
            </a:r>
          </a:p>
        </p:txBody>
      </p:sp>
      <p:pic>
        <p:nvPicPr>
          <p:cNvPr id="4" name="Picture 3">
            <a:extLst>
              <a:ext uri="{FF2B5EF4-FFF2-40B4-BE49-F238E27FC236}">
                <a16:creationId xmlns:a16="http://schemas.microsoft.com/office/drawing/2014/main" id="{C1A0C273-EFE5-AFCC-BCBE-BFC3E933D48E}"/>
              </a:ext>
            </a:extLst>
          </p:cNvPr>
          <p:cNvPicPr>
            <a:picLocks noChangeAspect="1"/>
          </p:cNvPicPr>
          <p:nvPr/>
        </p:nvPicPr>
        <p:blipFill>
          <a:blip r:embed="rId3"/>
          <a:stretch>
            <a:fillRect/>
          </a:stretch>
        </p:blipFill>
        <p:spPr>
          <a:xfrm>
            <a:off x="4040463" y="1708942"/>
            <a:ext cx="7916211" cy="3918523"/>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7199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a:t>Acquisition Model</a:t>
            </a:r>
            <a:endParaRPr lang="en-US" dirty="0"/>
          </a:p>
        </p:txBody>
      </p:sp>
      <p:sp>
        <p:nvSpPr>
          <p:cNvPr id="21" name="Freeform: Shape 20">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10">
            <a:extLst>
              <a:ext uri="{FF2B5EF4-FFF2-40B4-BE49-F238E27FC236}">
                <a16:creationId xmlns:a16="http://schemas.microsoft.com/office/drawing/2014/main" id="{6C8F25E3-BF2B-AA8D-28C7-E65048704713}"/>
              </a:ext>
            </a:extLst>
          </p:cNvPr>
          <p:cNvSpPr>
            <a:spLocks noGrp="1"/>
          </p:cNvSpPr>
          <p:nvPr>
            <p:ph idx="1"/>
          </p:nvPr>
        </p:nvSpPr>
        <p:spPr>
          <a:xfrm>
            <a:off x="5267325" y="549275"/>
            <a:ext cx="6373813" cy="1562959"/>
          </a:xfrm>
        </p:spPr>
        <p:txBody>
          <a:bodyPr anchor="t">
            <a:normAutofit/>
          </a:bodyPr>
          <a:lstStyle/>
          <a:p>
            <a:r>
              <a:rPr lang="en-US" sz="1600" dirty="0"/>
              <a:t>Contains all three algorithms on one graph</a:t>
            </a:r>
          </a:p>
          <a:p>
            <a:r>
              <a:rPr lang="en-US" sz="1600" dirty="0"/>
              <a:t>Amount of coverage areas vary per algorithm</a:t>
            </a:r>
          </a:p>
          <a:p>
            <a:r>
              <a:rPr lang="en-US" sz="1600" dirty="0"/>
              <a:t>Greedy Set Cover &amp; Pure Greedy mostly chose lower value nodes</a:t>
            </a:r>
          </a:p>
        </p:txBody>
      </p:sp>
      <p:pic>
        <p:nvPicPr>
          <p:cNvPr id="6" name="Picture 5" descr="Chart&#10;&#10;Description automatically generated with low confidence">
            <a:extLst>
              <a:ext uri="{FF2B5EF4-FFF2-40B4-BE49-F238E27FC236}">
                <a16:creationId xmlns:a16="http://schemas.microsoft.com/office/drawing/2014/main" id="{AB0D488A-1AAC-BB2D-0046-E9A7699F8985}"/>
              </a:ext>
            </a:extLst>
          </p:cNvPr>
          <p:cNvPicPr>
            <a:picLocks noChangeAspect="1"/>
          </p:cNvPicPr>
          <p:nvPr/>
        </p:nvPicPr>
        <p:blipFill rotWithShape="1">
          <a:blip r:embed="rId3"/>
          <a:srcRect t="8048" r="-2" b="17424"/>
          <a:stretch/>
        </p:blipFill>
        <p:spPr>
          <a:xfrm>
            <a:off x="5840477" y="2627546"/>
            <a:ext cx="6330183" cy="3927429"/>
          </a:xfrm>
          <a:custGeom>
            <a:avLst/>
            <a:gdLst/>
            <a:ahLst/>
            <a:cxnLst/>
            <a:rect l="l" t="t" r="r" b="b"/>
            <a:pathLst>
              <a:path w="7140575" h="4196491">
                <a:moveTo>
                  <a:pt x="0" y="0"/>
                </a:moveTo>
                <a:lnTo>
                  <a:pt x="7140575" y="0"/>
                </a:lnTo>
                <a:lnTo>
                  <a:pt x="7140575" y="4196491"/>
                </a:lnTo>
                <a:lnTo>
                  <a:pt x="0" y="4196491"/>
                </a:lnTo>
                <a:close/>
              </a:path>
            </a:pathLst>
          </a:custGeom>
        </p:spPr>
      </p:pic>
      <p:sp>
        <p:nvSpPr>
          <p:cNvPr id="23" name="Rectangle 22">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DD09AE-A2ED-8C41-2E5C-67A3E16E3DFE}"/>
              </a:ext>
            </a:extLst>
          </p:cNvPr>
          <p:cNvSpPr txBox="1"/>
          <p:nvPr/>
        </p:nvSpPr>
        <p:spPr>
          <a:xfrm rot="16200000">
            <a:off x="2761633" y="5136623"/>
            <a:ext cx="338554" cy="3135973"/>
          </a:xfrm>
          <a:prstGeom prst="rect">
            <a:avLst/>
          </a:prstGeom>
          <a:noFill/>
        </p:spPr>
        <p:txBody>
          <a:bodyPr vert="eaVert" wrap="square" rtlCol="0">
            <a:spAutoFit/>
          </a:bodyPr>
          <a:lstStyle/>
          <a:p>
            <a:r>
              <a:rPr lang="en-US" sz="1000" dirty="0"/>
              <a:t>Fig.1 Radius Vs. Coverage (Clustered Mode)</a:t>
            </a:r>
          </a:p>
        </p:txBody>
      </p:sp>
      <p:sp>
        <p:nvSpPr>
          <p:cNvPr id="9" name="TextBox 8">
            <a:extLst>
              <a:ext uri="{FF2B5EF4-FFF2-40B4-BE49-F238E27FC236}">
                <a16:creationId xmlns:a16="http://schemas.microsoft.com/office/drawing/2014/main" id="{1E7567C7-313F-FABE-3BED-261B8BF609FB}"/>
              </a:ext>
            </a:extLst>
          </p:cNvPr>
          <p:cNvSpPr txBox="1"/>
          <p:nvPr/>
        </p:nvSpPr>
        <p:spPr>
          <a:xfrm rot="16200000">
            <a:off x="9091815" y="5136623"/>
            <a:ext cx="338554" cy="3135973"/>
          </a:xfrm>
          <a:prstGeom prst="rect">
            <a:avLst/>
          </a:prstGeom>
          <a:noFill/>
        </p:spPr>
        <p:txBody>
          <a:bodyPr vert="eaVert" wrap="square" rtlCol="0">
            <a:spAutoFit/>
          </a:bodyPr>
          <a:lstStyle/>
          <a:p>
            <a:r>
              <a:rPr lang="en-US" sz="1000" dirty="0"/>
              <a:t>Fig.2 Radius Vs. Coverage </a:t>
            </a:r>
            <a:r>
              <a:rPr lang="en-US" sz="1000"/>
              <a:t>(Uniform Mode)</a:t>
            </a:r>
            <a:endParaRPr lang="en-US" sz="1000" dirty="0"/>
          </a:p>
        </p:txBody>
      </p:sp>
      <p:pic>
        <p:nvPicPr>
          <p:cNvPr id="4" name="Picture 3" descr="Diagram&#10;&#10;Description automatically generated">
            <a:extLst>
              <a:ext uri="{FF2B5EF4-FFF2-40B4-BE49-F238E27FC236}">
                <a16:creationId xmlns:a16="http://schemas.microsoft.com/office/drawing/2014/main" id="{6A12EDF6-8CA8-0B45-3899-5AB70D55B4D1}"/>
              </a:ext>
            </a:extLst>
          </p:cNvPr>
          <p:cNvPicPr>
            <a:picLocks noChangeAspect="1"/>
          </p:cNvPicPr>
          <p:nvPr/>
        </p:nvPicPr>
        <p:blipFill rotWithShape="1">
          <a:blip r:embed="rId4"/>
          <a:srcRect l="4258" t="8008" r="265" b="14476"/>
          <a:stretch/>
        </p:blipFill>
        <p:spPr>
          <a:xfrm>
            <a:off x="21340" y="2648885"/>
            <a:ext cx="5819137" cy="3937039"/>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Budget Vs. Coverage</a:t>
            </a:r>
          </a:p>
        </p:txBody>
      </p:sp>
      <p:sp>
        <p:nvSpPr>
          <p:cNvPr id="11" name="Content Placeholder 10">
            <a:extLst>
              <a:ext uri="{FF2B5EF4-FFF2-40B4-BE49-F238E27FC236}">
                <a16:creationId xmlns:a16="http://schemas.microsoft.com/office/drawing/2014/main" id="{A3D59BFE-4550-E5C6-8A23-1E2DDE1155CE}"/>
              </a:ext>
            </a:extLst>
          </p:cNvPr>
          <p:cNvSpPr>
            <a:spLocks noGrp="1"/>
          </p:cNvSpPr>
          <p:nvPr>
            <p:ph idx="1"/>
          </p:nvPr>
        </p:nvSpPr>
        <p:spPr>
          <a:xfrm>
            <a:off x="550863" y="2677306"/>
            <a:ext cx="3565525" cy="3415519"/>
          </a:xfrm>
        </p:spPr>
        <p:txBody>
          <a:bodyPr anchor="t">
            <a:normAutofit/>
          </a:bodyPr>
          <a:lstStyle/>
          <a:p>
            <a:r>
              <a:rPr lang="en-US" dirty="0"/>
              <a:t>Greedy &amp; Greedy Set Cover perform similar in both multiple tests &amp; single</a:t>
            </a:r>
          </a:p>
          <a:p>
            <a:r>
              <a:rPr lang="en-US" dirty="0"/>
              <a:t>Positive correlation between Coverage &amp; Budget</a:t>
            </a:r>
          </a:p>
          <a:p>
            <a:r>
              <a:rPr lang="en-US" dirty="0"/>
              <a:t>Random is not as effective as Greedy Set Cover &amp; Pure Greedy</a:t>
            </a:r>
          </a:p>
        </p:txBody>
      </p:sp>
      <p:pic>
        <p:nvPicPr>
          <p:cNvPr id="6" name="Picture 5" descr="Chart, scatter chart&#10;&#10;Description automatically generated">
            <a:extLst>
              <a:ext uri="{FF2B5EF4-FFF2-40B4-BE49-F238E27FC236}">
                <a16:creationId xmlns:a16="http://schemas.microsoft.com/office/drawing/2014/main" id="{F37BF77B-98B7-09C8-8935-197B73142DE1}"/>
              </a:ext>
              <a:ext uri="{C183D7F6-B498-43B3-948B-1728B52AA6E4}">
                <adec:decorative xmlns:adec="http://schemas.microsoft.com/office/drawing/2017/decorative" val="0"/>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10;&#10;Description automatically generated">
            <a:extLst>
              <a:ext uri="{FF2B5EF4-FFF2-40B4-BE49-F238E27FC236}">
                <a16:creationId xmlns:a16="http://schemas.microsoft.com/office/drawing/2014/main" id="{71725427-3BE0-52EC-671A-15E9CAD3FEBE}"/>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5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Budget Vs. Coverage</a:t>
            </a:r>
          </a:p>
        </p:txBody>
      </p:sp>
      <p:sp>
        <p:nvSpPr>
          <p:cNvPr id="11" name="Content Placeholder 10">
            <a:extLst>
              <a:ext uri="{FF2B5EF4-FFF2-40B4-BE49-F238E27FC236}">
                <a16:creationId xmlns:a16="http://schemas.microsoft.com/office/drawing/2014/main" id="{80412B3A-0AA2-467B-A296-E3CAA408FE26}"/>
              </a:ext>
            </a:extLst>
          </p:cNvPr>
          <p:cNvSpPr>
            <a:spLocks noGrp="1"/>
          </p:cNvSpPr>
          <p:nvPr>
            <p:ph idx="1"/>
          </p:nvPr>
        </p:nvSpPr>
        <p:spPr>
          <a:xfrm>
            <a:off x="550863" y="2677306"/>
            <a:ext cx="3565525" cy="3415519"/>
          </a:xfrm>
        </p:spPr>
        <p:txBody>
          <a:bodyPr anchor="t">
            <a:normAutofit/>
          </a:bodyPr>
          <a:lstStyle/>
          <a:p>
            <a:r>
              <a:rPr lang="en-US" dirty="0"/>
              <a:t>Pure Greedy &amp; Greedy Set Cover have nearly the same performance</a:t>
            </a:r>
          </a:p>
          <a:p>
            <a:r>
              <a:rPr lang="en-US" dirty="0"/>
              <a:t>Positive correlation between Rang Budget &amp; Coverage</a:t>
            </a:r>
          </a:p>
          <a:p>
            <a:r>
              <a:rPr lang="en-US" dirty="0"/>
              <a:t>Random is still less effective than the other algorithms</a:t>
            </a:r>
          </a:p>
        </p:txBody>
      </p:sp>
      <p:pic>
        <p:nvPicPr>
          <p:cNvPr id="6" name="Picture 5" descr="Chart, line chart&#10;&#10;Description automatically generated">
            <a:extLst>
              <a:ext uri="{FF2B5EF4-FFF2-40B4-BE49-F238E27FC236}">
                <a16:creationId xmlns:a16="http://schemas.microsoft.com/office/drawing/2014/main" id="{50F24A5D-4487-BCB8-EDDC-9D28C1B5870A}"/>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 scatter chart&#10;&#10;Description automatically generated">
            <a:extLst>
              <a:ext uri="{FF2B5EF4-FFF2-40B4-BE49-F238E27FC236}">
                <a16:creationId xmlns:a16="http://schemas.microsoft.com/office/drawing/2014/main" id="{2BFD4574-E8E3-C4FE-363E-CBFF1F0EBFB0}"/>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3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Radius Vs. Coverage</a:t>
            </a:r>
          </a:p>
        </p:txBody>
      </p:sp>
      <p:sp>
        <p:nvSpPr>
          <p:cNvPr id="27" name="Content Placeholder 26">
            <a:extLst>
              <a:ext uri="{FF2B5EF4-FFF2-40B4-BE49-F238E27FC236}">
                <a16:creationId xmlns:a16="http://schemas.microsoft.com/office/drawing/2014/main" id="{AA91D6FD-505A-CEBD-3E12-930702112879}"/>
              </a:ext>
            </a:extLst>
          </p:cNvPr>
          <p:cNvSpPr>
            <a:spLocks noGrp="1"/>
          </p:cNvSpPr>
          <p:nvPr>
            <p:ph idx="1"/>
          </p:nvPr>
        </p:nvSpPr>
        <p:spPr>
          <a:xfrm>
            <a:off x="550863" y="2677306"/>
            <a:ext cx="3565525" cy="4114520"/>
          </a:xfrm>
        </p:spPr>
        <p:txBody>
          <a:bodyPr anchor="t">
            <a:normAutofit/>
          </a:bodyPr>
          <a:lstStyle/>
          <a:p>
            <a:r>
              <a:rPr lang="en-US" dirty="0"/>
              <a:t>Points are significantly spaced out</a:t>
            </a:r>
          </a:p>
          <a:p>
            <a:pPr lvl="1"/>
            <a:r>
              <a:rPr lang="en-US" sz="2000" dirty="0"/>
              <a:t>Algorithms’ performance is not consistence across all inputs</a:t>
            </a:r>
          </a:p>
          <a:p>
            <a:r>
              <a:rPr lang="en-US" dirty="0"/>
              <a:t>Trendline of Random is closer to the others</a:t>
            </a:r>
          </a:p>
          <a:p>
            <a:r>
              <a:rPr lang="en-US" dirty="0"/>
              <a:t>Positive correlation between Random Radius &amp; Coverage </a:t>
            </a:r>
          </a:p>
          <a:p>
            <a:endParaRPr lang="en-US" sz="1600" dirty="0"/>
          </a:p>
          <a:p>
            <a:pPr lvl="1"/>
            <a:endParaRPr lang="en-US" sz="1000" dirty="0"/>
          </a:p>
        </p:txBody>
      </p:sp>
      <p:pic>
        <p:nvPicPr>
          <p:cNvPr id="3" name="Content Placeholder 2" descr="Chart, scatter chart&#10;&#10;Description automatically generated">
            <a:extLst>
              <a:ext uri="{FF2B5EF4-FFF2-40B4-BE49-F238E27FC236}">
                <a16:creationId xmlns:a16="http://schemas.microsoft.com/office/drawing/2014/main" id="{88AD360D-F054-03AA-137A-8643A286043C}"/>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8" name="Picture 7" descr="Graphical user interface, chart, line chart&#10;&#10;Description automatically generated">
            <a:extLst>
              <a:ext uri="{FF2B5EF4-FFF2-40B4-BE49-F238E27FC236}">
                <a16:creationId xmlns:a16="http://schemas.microsoft.com/office/drawing/2014/main" id="{B124071B-F65C-382B-04F9-282338E7E5DA}"/>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3" name="Rectangle 4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3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Radius Vs. Coverage</a:t>
            </a:r>
          </a:p>
        </p:txBody>
      </p:sp>
      <p:sp>
        <p:nvSpPr>
          <p:cNvPr id="40" name="Content Placeholder 39">
            <a:extLst>
              <a:ext uri="{FF2B5EF4-FFF2-40B4-BE49-F238E27FC236}">
                <a16:creationId xmlns:a16="http://schemas.microsoft.com/office/drawing/2014/main" id="{3BB30427-E63B-C145-22C1-8BBA671E3B1C}"/>
              </a:ext>
            </a:extLst>
          </p:cNvPr>
          <p:cNvSpPr>
            <a:spLocks noGrp="1"/>
          </p:cNvSpPr>
          <p:nvPr>
            <p:ph idx="1"/>
          </p:nvPr>
        </p:nvSpPr>
        <p:spPr>
          <a:xfrm>
            <a:off x="550863" y="2677306"/>
            <a:ext cx="3565525" cy="3415519"/>
          </a:xfrm>
        </p:spPr>
        <p:txBody>
          <a:bodyPr anchor="t">
            <a:normAutofit/>
          </a:bodyPr>
          <a:lstStyle/>
          <a:p>
            <a:r>
              <a:rPr lang="en-US" dirty="0"/>
              <a:t>Points are significantly spaced out</a:t>
            </a:r>
          </a:p>
          <a:p>
            <a:pPr lvl="1"/>
            <a:r>
              <a:rPr lang="en-US" sz="2000" dirty="0"/>
              <a:t>Algorithms’ performance is varies per graph</a:t>
            </a:r>
          </a:p>
          <a:p>
            <a:r>
              <a:rPr lang="en-US" dirty="0"/>
              <a:t>Positive correlation between Random Radius &amp; Coverage on Single</a:t>
            </a:r>
          </a:p>
          <a:p>
            <a:pPr lvl="1"/>
            <a:r>
              <a:rPr lang="en-US" sz="2000" dirty="0"/>
              <a:t>No correlation on Iterative</a:t>
            </a:r>
          </a:p>
          <a:p>
            <a:endParaRPr lang="en-US" dirty="0"/>
          </a:p>
          <a:p>
            <a:endParaRPr lang="en-US" sz="1600" dirty="0"/>
          </a:p>
        </p:txBody>
      </p:sp>
      <p:pic>
        <p:nvPicPr>
          <p:cNvPr id="4" name="Content Placeholder 3" descr="Chart, line chart&#10;&#10;Description automatically generated">
            <a:extLst>
              <a:ext uri="{FF2B5EF4-FFF2-40B4-BE49-F238E27FC236}">
                <a16:creationId xmlns:a16="http://schemas.microsoft.com/office/drawing/2014/main" id="{A8A8A48E-AEAE-3811-64CB-13EB93DC5F98}"/>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00C63659-63C0-A458-E6C5-C6F49B7BF032}"/>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5" name="Rectangle 4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114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0" y="218406"/>
            <a:ext cx="3565524" cy="1997855"/>
          </a:xfrm>
        </p:spPr>
        <p:txBody>
          <a:bodyPr wrap="square" anchor="b">
            <a:normAutofit/>
          </a:bodyPr>
          <a:lstStyle/>
          <a:p>
            <a:r>
              <a:rPr lang="en-US" sz="4100" dirty="0"/>
              <a:t>Time Complexity of The Algorithms</a:t>
            </a:r>
          </a:p>
        </p:txBody>
      </p:sp>
      <p:pic>
        <p:nvPicPr>
          <p:cNvPr id="5" name="Content Placeholder 4" descr="A picture containing chart&#10;&#10;Description automatically generated">
            <a:extLst>
              <a:ext uri="{FF2B5EF4-FFF2-40B4-BE49-F238E27FC236}">
                <a16:creationId xmlns:a16="http://schemas.microsoft.com/office/drawing/2014/main" id="{602F4FAF-E52A-F665-1557-5CE32FC0C2B5}"/>
              </a:ext>
            </a:extLst>
          </p:cNvPr>
          <p:cNvPicPr>
            <a:picLocks noChangeAspect="1"/>
          </p:cNvPicPr>
          <p:nvPr/>
        </p:nvPicPr>
        <p:blipFill>
          <a:blip r:embed="rId2"/>
          <a:stretch>
            <a:fillRect/>
          </a:stretch>
        </p:blipFill>
        <p:spPr>
          <a:xfrm>
            <a:off x="550866" y="813794"/>
            <a:ext cx="6973882" cy="5230411"/>
          </a:xfrm>
          <a:custGeom>
            <a:avLst/>
            <a:gdLst/>
            <a:ahLst/>
            <a:cxnLst/>
            <a:rect l="l" t="t" r="r" b="b"/>
            <a:pathLst>
              <a:path w="6973882" h="5759451">
                <a:moveTo>
                  <a:pt x="0" y="0"/>
                </a:moveTo>
                <a:lnTo>
                  <a:pt x="6973882" y="0"/>
                </a:lnTo>
                <a:lnTo>
                  <a:pt x="6973882" y="5759451"/>
                </a:lnTo>
                <a:lnTo>
                  <a:pt x="0" y="5759451"/>
                </a:lnTo>
                <a:close/>
              </a:path>
            </a:pathLst>
          </a:custGeom>
        </p:spPr>
      </p:pic>
      <p:sp>
        <p:nvSpPr>
          <p:cNvPr id="9" name="Content Placeholder 8">
            <a:extLst>
              <a:ext uri="{FF2B5EF4-FFF2-40B4-BE49-F238E27FC236}">
                <a16:creationId xmlns:a16="http://schemas.microsoft.com/office/drawing/2014/main" id="{E88E0F9D-0643-01EF-F1C8-425A1ECB6533}"/>
              </a:ext>
            </a:extLst>
          </p:cNvPr>
          <p:cNvSpPr>
            <a:spLocks noGrp="1"/>
          </p:cNvSpPr>
          <p:nvPr>
            <p:ph idx="1"/>
          </p:nvPr>
        </p:nvSpPr>
        <p:spPr>
          <a:xfrm>
            <a:off x="8165125" y="2216261"/>
            <a:ext cx="3565525" cy="4520441"/>
          </a:xfrm>
        </p:spPr>
        <p:txBody>
          <a:bodyPr anchor="t">
            <a:noAutofit/>
          </a:bodyPr>
          <a:lstStyle/>
          <a:p>
            <a:r>
              <a:rPr lang="en-US" dirty="0"/>
              <a:t>Average of algorithms running 10 times with 100 randomized nodes</a:t>
            </a:r>
          </a:p>
          <a:p>
            <a:r>
              <a:rPr lang="en-US" dirty="0"/>
              <a:t>Processing varies based on computer’s hardware</a:t>
            </a:r>
          </a:p>
          <a:p>
            <a:r>
              <a:rPr lang="en-US" dirty="0"/>
              <a:t>Consistently Greedy Set Cover take significantly longer</a:t>
            </a:r>
          </a:p>
          <a:p>
            <a:r>
              <a:rPr lang="en-US" dirty="0"/>
              <a:t>Pure Greedy – O(n)</a:t>
            </a:r>
          </a:p>
          <a:p>
            <a:r>
              <a:rPr lang="en-US" dirty="0"/>
              <a:t>Random – O(n)</a:t>
            </a:r>
          </a:p>
          <a:p>
            <a:r>
              <a:rPr lang="en-US" dirty="0"/>
              <a:t>Greedy Set Cover – O(n^2)</a:t>
            </a:r>
          </a:p>
        </p:txBody>
      </p:sp>
      <p:sp>
        <p:nvSpPr>
          <p:cNvPr id="45" name="Oval 4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3F29B1C8-4CC3-2C0E-FD0F-AC4DBEE17D58}"/>
              </a:ext>
            </a:extLst>
          </p:cNvPr>
          <p:cNvPicPr>
            <a:picLocks noGrp="1" noChangeAspect="1"/>
          </p:cNvPicPr>
          <p:nvPr>
            <p:ph idx="1"/>
          </p:nvPr>
        </p:nvPicPr>
        <p:blipFill>
          <a:blip r:embed="rId2"/>
          <a:stretch>
            <a:fillRect/>
          </a:stretch>
        </p:blipFill>
        <p:spPr>
          <a:xfrm>
            <a:off x="1164311" y="203041"/>
            <a:ext cx="10322839" cy="6318409"/>
          </a:xfrm>
        </p:spPr>
      </p:pic>
    </p:spTree>
    <p:extLst>
      <p:ext uri="{BB962C8B-B14F-4D97-AF65-F5344CB8AC3E}">
        <p14:creationId xmlns:p14="http://schemas.microsoft.com/office/powerpoint/2010/main" val="83223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808403"/>
          </a:xfrm>
        </p:spPr>
        <p:txBody>
          <a:bodyPr/>
          <a:lstStyle/>
          <a:p>
            <a:r>
              <a:rPr lang="en-US" sz="2500" dirty="0"/>
              <a:t>Objective</a:t>
            </a:r>
          </a:p>
          <a:p>
            <a:r>
              <a:rPr lang="en-US" sz="2500" dirty="0"/>
              <a:t>The Program</a:t>
            </a:r>
          </a:p>
          <a:p>
            <a:r>
              <a:rPr lang="en-US" sz="2500" dirty="0"/>
              <a:t>Algorithm Design</a:t>
            </a:r>
          </a:p>
          <a:p>
            <a:r>
              <a:rPr lang="en-US" sz="2500" dirty="0"/>
              <a:t>Experiment Design</a:t>
            </a:r>
          </a:p>
          <a:p>
            <a:r>
              <a:rPr lang="en-US" sz="2500" dirty="0"/>
              <a:t>Q&amp;A</a:t>
            </a:r>
          </a:p>
          <a:p>
            <a:r>
              <a:rPr lang="en-US" sz="2500"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pPr marL="285750" indent="-285750">
              <a:buFont typeface="Arial" panose="020B0604020202020204" pitchFamily="34" charset="0"/>
              <a:buChar char="•"/>
            </a:pPr>
            <a:r>
              <a:rPr lang="en-US" dirty="0" err="1"/>
              <a:t>Plotly</a:t>
            </a:r>
            <a:r>
              <a:rPr lang="en-US" dirty="0"/>
              <a:t> (library) - </a:t>
            </a:r>
            <a:r>
              <a:rPr lang="en-US" dirty="0">
                <a:hlinkClick r:id="rId2"/>
              </a:rPr>
              <a:t>https://plotly.com/python/</a:t>
            </a:r>
            <a:endParaRPr lang="en-US" dirty="0"/>
          </a:p>
          <a:p>
            <a:pPr marL="285750" indent="-285750">
              <a:buFont typeface="Arial" panose="020B0604020202020204" pitchFamily="34" charset="0"/>
              <a:buChar char="•"/>
            </a:pPr>
            <a:r>
              <a:rPr lang="en-US" dirty="0"/>
              <a:t>Time (library) - </a:t>
            </a:r>
            <a:r>
              <a:rPr lang="en-US" dirty="0">
                <a:hlinkClick r:id="rId3"/>
              </a:rPr>
              <a:t>https://docs.python.org/3/library/time.html</a:t>
            </a:r>
            <a:endParaRPr lang="en-US" dirty="0"/>
          </a:p>
          <a:p>
            <a:pPr marL="285750" indent="-285750">
              <a:buFont typeface="Arial" panose="020B0604020202020204" pitchFamily="34" charset="0"/>
              <a:buChar char="•"/>
            </a:pPr>
            <a:r>
              <a:rPr lang="en-US" dirty="0" err="1"/>
              <a:t>Numpy</a:t>
            </a:r>
            <a:r>
              <a:rPr lang="en-US" dirty="0"/>
              <a:t> (library) - </a:t>
            </a:r>
            <a:r>
              <a:rPr lang="en-US" dirty="0">
                <a:hlinkClick r:id="rId4"/>
              </a:rPr>
              <a:t>https://numpy.org/</a:t>
            </a:r>
            <a:endParaRPr lang="en-US" dirty="0"/>
          </a:p>
          <a:p>
            <a:pPr marL="285750" indent="-285750">
              <a:buFont typeface="Arial" panose="020B0604020202020204" pitchFamily="34" charset="0"/>
              <a:buChar char="•"/>
            </a:pPr>
            <a:r>
              <a:rPr lang="en-US" dirty="0" err="1"/>
              <a:t>Github</a:t>
            </a:r>
            <a:r>
              <a:rPr lang="en-US" dirty="0"/>
              <a:t> - </a:t>
            </a:r>
            <a:r>
              <a:rPr lang="en-US" dirty="0">
                <a:hlinkClick r:id="rId5"/>
              </a:rPr>
              <a:t>https://github.com/Abel-Lagonell/Alg_Design</a:t>
            </a:r>
            <a:endParaRPr lang="en-US" dirty="0"/>
          </a:p>
          <a:p>
            <a:endParaRPr lang="en-US" dirty="0"/>
          </a:p>
        </p:txBody>
      </p:sp>
    </p:spTree>
    <p:extLst>
      <p:ext uri="{BB962C8B-B14F-4D97-AF65-F5344CB8AC3E}">
        <p14:creationId xmlns:p14="http://schemas.microsoft.com/office/powerpoint/2010/main" val="374319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a:solidFill>
            <a:schemeClr val="bg2">
              <a:lumMod val="75000"/>
              <a:lumOff val="25000"/>
            </a:schemeClr>
          </a:solidFill>
        </p:spPr>
        <p:txBody>
          <a:bodyPr vert="horz" wrap="square" lIns="0" tIns="0" rIns="0" bIns="0" rtlCol="0" anchor="t">
            <a:normAutofit/>
          </a:bodyPr>
          <a:lstStyle/>
          <a:p>
            <a:r>
              <a:rPr lang="en-US" sz="1800" dirty="0"/>
              <a:t>Sketch and Collect Data to all citizens of Lakeland owning a smartphone in the form of:</a:t>
            </a:r>
          </a:p>
          <a:p>
            <a:pPr lvl="1"/>
            <a:r>
              <a:rPr lang="en-US" sz="1300" dirty="0"/>
              <a:t>GPS locations (uniform, distributed, and clustered)</a:t>
            </a:r>
          </a:p>
          <a:p>
            <a:pPr lvl="1"/>
            <a:r>
              <a:rPr lang="en-US" sz="1300" dirty="0"/>
              <a:t>Maximize coverage at minimum cost </a:t>
            </a:r>
          </a:p>
          <a:p>
            <a:r>
              <a:rPr lang="en-US" sz="1800" dirty="0"/>
              <a:t>Contrast Acquisition Models</a:t>
            </a:r>
          </a:p>
          <a:p>
            <a:pPr lvl="1"/>
            <a:r>
              <a:rPr lang="en-US" sz="1300" dirty="0"/>
              <a:t>Random Acquisition, Pure Greedy, and Greedy Set Cover</a:t>
            </a:r>
            <a:r>
              <a:rPr lang="en-US" sz="1000" dirty="0"/>
              <a:t>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sz="2000"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sz="2000"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sz="2000" dirty="0">
                <a:solidFill>
                  <a:schemeClr val="tx1">
                    <a:alpha val="60000"/>
                  </a:schemeClr>
                </a:solidFill>
              </a:rPr>
              <a:t>More readable</a:t>
            </a:r>
          </a:p>
          <a:p>
            <a:pPr marL="285750" indent="-228600">
              <a:spcAft>
                <a:spcPts val="800"/>
              </a:spcAft>
              <a:buFont typeface="Arial" panose="020B0604020202020204" pitchFamily="34" charset="0"/>
              <a:buChar char="•"/>
            </a:pPr>
            <a:r>
              <a:rPr lang="en-US" sz="2000" dirty="0">
                <a:solidFill>
                  <a:schemeClr val="tx1">
                    <a:alpha val="60000"/>
                  </a:schemeClr>
                </a:solidFill>
              </a:rPr>
              <a:t>For graphing we used </a:t>
            </a:r>
            <a:r>
              <a:rPr lang="en-US" sz="2000" dirty="0" err="1">
                <a:solidFill>
                  <a:schemeClr val="tx1">
                    <a:alpha val="60000"/>
                  </a:schemeClr>
                </a:solidFill>
              </a:rPr>
              <a:t>Plotly</a:t>
            </a:r>
            <a:endParaRPr lang="en-US" sz="2000" dirty="0">
              <a:solidFill>
                <a:schemeClr val="tx1">
                  <a:alpha val="60000"/>
                </a:schemeClr>
              </a:solidFill>
            </a:endParaRPr>
          </a:p>
          <a:p>
            <a:pPr marL="742950" lvl="1" indent="-228600">
              <a:spcAft>
                <a:spcPts val="800"/>
              </a:spcAft>
              <a:buFont typeface="Arial" panose="020B0604020202020204" pitchFamily="34" charset="0"/>
              <a:buChar char="•"/>
            </a:pPr>
            <a:r>
              <a:rPr lang="en-US" sz="2000" dirty="0">
                <a:solidFill>
                  <a:schemeClr val="tx1">
                    <a:alpha val="60000"/>
                  </a:schemeClr>
                </a:solidFill>
              </a:rPr>
              <a:t>Creates interactive and visually appealing graphs i.e., built-in zoom, autoscaling, etc.</a:t>
            </a:r>
          </a:p>
          <a:p>
            <a:pPr marL="285750" indent="-228600">
              <a:spcAft>
                <a:spcPts val="800"/>
              </a:spcAft>
              <a:buFont typeface="Arial" panose="020B0604020202020204" pitchFamily="34" charset="0"/>
              <a:buChar char="•"/>
            </a:pPr>
            <a:r>
              <a:rPr lang="en-US" sz="2000" dirty="0">
                <a:solidFill>
                  <a:schemeClr val="tx1">
                    <a:alpha val="60000"/>
                  </a:schemeClr>
                </a:solidFill>
              </a:rPr>
              <a:t>Program consists of Two skeleton classes,  Node and Grid.</a:t>
            </a:r>
          </a:p>
          <a:p>
            <a:pPr marL="285750" indent="-228600">
              <a:spcAft>
                <a:spcPts val="800"/>
              </a:spcAft>
              <a:buFont typeface="Arial" panose="020B0604020202020204" pitchFamily="34" charset="0"/>
              <a:buChar char="•"/>
            </a:pPr>
            <a:r>
              <a:rPr lang="en-US" sz="2000" dirty="0">
                <a:solidFill>
                  <a:schemeClr val="tx1">
                    <a:alpha val="60000"/>
                  </a:schemeClr>
                </a:solidFill>
              </a:rPr>
              <a:t>Program also has four other classes dealing with representation of the model.</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6658184"/>
              </p:ext>
            </p:extLst>
          </p:nvPr>
        </p:nvGraphicFramePr>
        <p:xfrm>
          <a:off x="119270" y="1881275"/>
          <a:ext cx="12072729" cy="4827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67" name="Group 106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68" name="Freeform: Shape 106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9" name="Oval 106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0" name="Oval 106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1" name="Freeform: Shape 107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73" name="Rectangle 107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9BF1B2F-44A0-44E0-B49A-36E7A72160E3}"/>
              </a:ext>
            </a:extLst>
          </p:cNvPr>
          <p:cNvSpPr txBox="1"/>
          <p:nvPr/>
        </p:nvSpPr>
        <p:spPr>
          <a:xfrm>
            <a:off x="550864" y="549275"/>
            <a:ext cx="3565524" cy="1997855"/>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THE PRICE RANGES</a:t>
            </a:r>
          </a:p>
        </p:txBody>
      </p:sp>
      <p:grpSp>
        <p:nvGrpSpPr>
          <p:cNvPr id="1075" name="Group 1074">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076"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7"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8"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80" name="Oval 1079">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6508FB9C-F2D0-BDD4-30C3-4121F78A70E2}"/>
              </a:ext>
            </a:extLst>
          </p:cNvPr>
          <p:cNvSpPr txBox="1"/>
          <p:nvPr/>
        </p:nvSpPr>
        <p:spPr>
          <a:xfrm>
            <a:off x="550863" y="2677306"/>
            <a:ext cx="3565525" cy="341551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The Different places where the costs are different.</a:t>
            </a:r>
            <a:br>
              <a:rPr lang="en-US" sz="1600" dirty="0">
                <a:solidFill>
                  <a:schemeClr val="tx1">
                    <a:alpha val="60000"/>
                  </a:schemeClr>
                </a:solidFill>
              </a:rPr>
            </a:br>
            <a:br>
              <a:rPr lang="en-US" sz="1600" dirty="0">
                <a:solidFill>
                  <a:schemeClr val="tx1">
                    <a:alpha val="60000"/>
                  </a:schemeClr>
                </a:solidFill>
              </a:rPr>
            </a:br>
            <a:r>
              <a:rPr lang="en-US" sz="1600" dirty="0">
                <a:solidFill>
                  <a:schemeClr val="tx1">
                    <a:alpha val="60000"/>
                  </a:schemeClr>
                </a:solidFill>
              </a:rPr>
              <a:t>A – Poor (0.1-0.5)</a:t>
            </a:r>
            <a:br>
              <a:rPr lang="en-US" sz="1600" dirty="0">
                <a:solidFill>
                  <a:schemeClr val="tx1">
                    <a:alpha val="60000"/>
                  </a:schemeClr>
                </a:solidFill>
              </a:rPr>
            </a:br>
            <a:r>
              <a:rPr lang="en-US" sz="1600" dirty="0">
                <a:solidFill>
                  <a:schemeClr val="tx1">
                    <a:alpha val="60000"/>
                  </a:schemeClr>
                </a:solidFill>
              </a:rPr>
              <a:t>C – Middle (2-5)</a:t>
            </a:r>
            <a:br>
              <a:rPr lang="en-US" sz="1600" dirty="0">
                <a:solidFill>
                  <a:schemeClr val="tx1">
                    <a:alpha val="60000"/>
                  </a:schemeClr>
                </a:solidFill>
              </a:rPr>
            </a:br>
            <a:r>
              <a:rPr lang="en-US" sz="1600" dirty="0">
                <a:solidFill>
                  <a:schemeClr val="tx1">
                    <a:alpha val="60000"/>
                  </a:schemeClr>
                </a:solidFill>
              </a:rPr>
              <a:t>E – High (5-7)</a:t>
            </a:r>
            <a:br>
              <a:rPr lang="en-US" sz="1600" dirty="0">
                <a:solidFill>
                  <a:schemeClr val="tx1">
                    <a:alpha val="60000"/>
                  </a:schemeClr>
                </a:solidFill>
              </a:rPr>
            </a:br>
            <a:r>
              <a:rPr lang="en-US" sz="1600" dirty="0">
                <a:solidFill>
                  <a:schemeClr val="tx1">
                    <a:alpha val="60000"/>
                  </a:schemeClr>
                </a:solidFill>
              </a:rPr>
              <a:t>DEFAULT – (1-2)</a:t>
            </a:r>
            <a:endParaRPr lang="en-US" sz="1600">
              <a:solidFill>
                <a:schemeClr val="tx1">
                  <a:alpha val="60000"/>
                </a:schemeClr>
              </a:solidFill>
            </a:endParaRPr>
          </a:p>
        </p:txBody>
      </p:sp>
      <p:pic>
        <p:nvPicPr>
          <p:cNvPr id="1026" name="Picture 2" descr="Diagram, engineering drawing&#10;&#10;Description automatically generated">
            <a:extLst>
              <a:ext uri="{FF2B5EF4-FFF2-40B4-BE49-F238E27FC236}">
                <a16:creationId xmlns:a16="http://schemas.microsoft.com/office/drawing/2014/main" id="{B1AF9EDD-C998-DB80-E9F4-DE8F4FD1D4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9075" y="549275"/>
            <a:ext cx="5773886" cy="5759451"/>
          </a:xfrm>
          <a:custGeom>
            <a:avLst/>
            <a:gdLst/>
            <a:ahLst/>
            <a:cxnLst/>
            <a:rect l="l" t="t" r="r" b="b"/>
            <a:pathLst>
              <a:path w="7090237" h="5759451">
                <a:moveTo>
                  <a:pt x="0" y="0"/>
                </a:moveTo>
                <a:lnTo>
                  <a:pt x="7090237" y="0"/>
                </a:lnTo>
                <a:lnTo>
                  <a:pt x="709023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A64D3FD-3B37-FAC4-249D-959031A223C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75915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4673351" cy="3414425"/>
          </a:xfrm>
        </p:spPr>
        <p:txBody>
          <a:bodyPr vert="horz" wrap="square" lIns="0" tIns="0" rIns="0" bIns="0" rtlCol="0" anchor="t">
            <a:noAutofit/>
          </a:bodyPr>
          <a:lstStyle/>
          <a:p>
            <a:pPr marL="285750" indent="-228600">
              <a:buFont typeface="Arial" panose="020B0604020202020204" pitchFamily="34" charset="0"/>
              <a:buChar char="•"/>
            </a:pPr>
            <a:r>
              <a:rPr lang="en-US" sz="2000" dirty="0"/>
              <a:t>Time Complexity is O(</a:t>
            </a:r>
            <a:r>
              <a:rPr lang="en-US" sz="2000" dirty="0" err="1"/>
              <a:t>mn</a:t>
            </a:r>
            <a:r>
              <a:rPr lang="en-US" sz="2000" dirty="0"/>
              <a:t>) at best</a:t>
            </a:r>
          </a:p>
          <a:p>
            <a:pPr marL="742950" lvl="1" indent="-228600">
              <a:buFont typeface="Arial" panose="020B0604020202020204" pitchFamily="34" charset="0"/>
              <a:buChar char="•"/>
            </a:pPr>
            <a:r>
              <a:rPr lang="en-US" sz="2000" dirty="0"/>
              <a:t>Efficient than Set Cover Algorithm</a:t>
            </a:r>
          </a:p>
          <a:p>
            <a:pPr marL="285750" indent="-228600">
              <a:buFont typeface="Arial" panose="020B0604020202020204" pitchFamily="34" charset="0"/>
              <a:buChar char="•"/>
            </a:pPr>
            <a:r>
              <a:rPr lang="en-US" sz="2000" dirty="0"/>
              <a:t>Used in real-life scenarios</a:t>
            </a:r>
          </a:p>
          <a:p>
            <a:pPr marL="742950" lvl="1" indent="-228600">
              <a:buFont typeface="Arial" panose="020B0604020202020204" pitchFamily="34" charset="0"/>
              <a:buChar char="•"/>
            </a:pPr>
            <a:r>
              <a:rPr lang="en-US" sz="2000" dirty="0"/>
              <a:t>Allocation of equipment</a:t>
            </a:r>
          </a:p>
          <a:p>
            <a:pPr marL="742950" lvl="1" indent="-228600">
              <a:buFont typeface="Arial" panose="020B0604020202020204" pitchFamily="34" charset="0"/>
              <a:buChar char="•"/>
            </a:pPr>
            <a:r>
              <a:rPr lang="en-US" sz="2000" dirty="0"/>
              <a:t>Location of buildings meeting demand in an area</a:t>
            </a:r>
          </a:p>
          <a:p>
            <a:pPr marL="742950" lvl="1" indent="-228600">
              <a:buFont typeface="Arial" panose="020B0604020202020204" pitchFamily="34" charset="0"/>
              <a:buChar char="•"/>
            </a:pPr>
            <a:r>
              <a:rPr lang="en-US" sz="2000" dirty="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4705</TotalTime>
  <Words>700</Words>
  <Application>Microsoft Office PowerPoint</Application>
  <PresentationFormat>Widescreen</PresentationFormat>
  <Paragraphs>102</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Algorithm Design</vt:lpstr>
      <vt:lpstr>Thought Process</vt:lpstr>
      <vt:lpstr>PowerPoint Presentation</vt:lpstr>
      <vt:lpstr>Why Greedy Set Cover Algorithm </vt:lpstr>
      <vt:lpstr>Greedy Set Cover Algorithm</vt:lpstr>
      <vt:lpstr>Experiment</vt:lpstr>
      <vt:lpstr>Acquisition Model</vt:lpstr>
      <vt:lpstr>Clustered Budget Vs. Coverage</vt:lpstr>
      <vt:lpstr>Random Budget Vs. Coverage</vt:lpstr>
      <vt:lpstr>Random Radius Vs. Coverage</vt:lpstr>
      <vt:lpstr>Clustered Radius Vs. Coverage</vt:lpstr>
      <vt:lpstr>Time Complexity of The Algorithms</vt:lpstr>
      <vt:lpstr>PowerPoint Presentation</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Jaleel</cp:lastModifiedBy>
  <cp:revision>24</cp:revision>
  <dcterms:created xsi:type="dcterms:W3CDTF">2023-03-02T16:20:15Z</dcterms:created>
  <dcterms:modified xsi:type="dcterms:W3CDTF">2023-03-14T14:19:46Z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