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14"/>
  </p:notesMasterIdLst>
  <p:sldIdLst>
    <p:sldId id="276" r:id="rId2"/>
    <p:sldId id="278" r:id="rId3"/>
    <p:sldId id="256" r:id="rId4"/>
    <p:sldId id="257" r:id="rId5"/>
    <p:sldId id="279" r:id="rId6"/>
    <p:sldId id="286" r:id="rId7"/>
    <p:sldId id="281" r:id="rId8"/>
    <p:sldId id="282" r:id="rId9"/>
    <p:sldId id="273" r:id="rId10"/>
    <p:sldId id="287" r:id="rId11"/>
    <p:sldId id="285" r:id="rId12"/>
    <p:sldId id="271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C9D4-AF3A-459E-A239-8DC172B190A1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EEA86-E3B2-4BC2-8517-0D013BF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91B12-07CE-49D9-A8E4-0A8A9BF11717}" type="datetimeFigureOut">
              <a:rPr lang="en-US" smtClean="0"/>
              <a:t>4/4/2024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A25-E5B6-4184-B08A-172F9647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Fuel control portable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937C-96E4-4B10-931D-B3A6011A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GIT El Salvador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B9CAE8-697C-45BE-A7D6-393868ACFED7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C7E1D03-BD81-4F17-8B9C-6F30E216146D}"/>
              </a:ext>
            </a:extLst>
          </p:cNvPr>
          <p:cNvSpPr/>
          <p:nvPr/>
        </p:nvSpPr>
        <p:spPr>
          <a:xfrm>
            <a:off x="9178115" y="6072378"/>
            <a:ext cx="311353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957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827C-3C7A-4E65-A922-0EED5429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Map</a:t>
            </a:r>
            <a:r>
              <a:rPr lang="es-MX" dirty="0"/>
              <a:t> capture (</a:t>
            </a:r>
            <a:r>
              <a:rPr lang="es-MX" dirty="0" err="1"/>
              <a:t>second</a:t>
            </a:r>
            <a:r>
              <a:rPr lang="es-MX" dirty="0"/>
              <a:t> </a:t>
            </a:r>
            <a:r>
              <a:rPr lang="es-MX" dirty="0" err="1"/>
              <a:t>phase</a:t>
            </a:r>
            <a:r>
              <a:rPr lang="es-MX" dirty="0"/>
              <a:t>)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9EE196-39ED-4AE4-A453-FDE250E77B3E}"/>
              </a:ext>
            </a:extLst>
          </p:cNvPr>
          <p:cNvSpPr txBox="1"/>
          <p:nvPr/>
        </p:nvSpPr>
        <p:spPr>
          <a:xfrm>
            <a:off x="254000" y="1933009"/>
            <a:ext cx="1059688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Proposal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1: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Let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FME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upload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from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gallery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Proposal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2: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Auto-generate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in GDE</a:t>
            </a: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597E04-5665-4286-AE32-AB60B7B02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50" y="3450524"/>
            <a:ext cx="2222165" cy="22914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71AF45-661D-4606-B64C-1E2905052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8100" y="3582732"/>
            <a:ext cx="2590800" cy="2524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29D20E-BDB1-4C92-9140-131CE1D138A7}"/>
              </a:ext>
            </a:extLst>
          </p:cNvPr>
          <p:cNvSpPr txBox="1"/>
          <p:nvPr/>
        </p:nvSpPr>
        <p:spPr>
          <a:xfrm>
            <a:off x="4903076" y="3090601"/>
            <a:ext cx="6816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rgbClr val="FF0000"/>
                </a:solidFill>
              </a:rPr>
              <a:t>2. ⚠️ </a:t>
            </a:r>
            <a:r>
              <a:rPr lang="es-MX" dirty="0" err="1">
                <a:solidFill>
                  <a:srgbClr val="FF0000"/>
                </a:solidFill>
              </a:rPr>
              <a:t>If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the</a:t>
            </a:r>
            <a:r>
              <a:rPr lang="es-MX" dirty="0">
                <a:solidFill>
                  <a:srgbClr val="FF0000"/>
                </a:solidFill>
              </a:rPr>
              <a:t> Huawei MAP </a:t>
            </a:r>
            <a:r>
              <a:rPr lang="es-MX" dirty="0" err="1">
                <a:solidFill>
                  <a:srgbClr val="FF0000"/>
                </a:solidFill>
              </a:rPr>
              <a:t>is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not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available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the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image</a:t>
            </a:r>
            <a:r>
              <a:rPr lang="es-MX" dirty="0">
                <a:solidFill>
                  <a:srgbClr val="FF0000"/>
                </a:solidFill>
              </a:rPr>
              <a:t> </a:t>
            </a:r>
            <a:r>
              <a:rPr lang="es-MX" dirty="0" err="1">
                <a:solidFill>
                  <a:srgbClr val="FF0000"/>
                </a:solidFill>
              </a:rPr>
              <a:t>can’t</a:t>
            </a:r>
            <a:r>
              <a:rPr lang="es-MX" dirty="0">
                <a:solidFill>
                  <a:srgbClr val="FF0000"/>
                </a:solidFill>
              </a:rPr>
              <a:t> be </a:t>
            </a:r>
            <a:r>
              <a:rPr lang="es-MX" dirty="0" err="1">
                <a:solidFill>
                  <a:srgbClr val="FF0000"/>
                </a:solidFill>
              </a:rPr>
              <a:t>generated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84A9CA-8179-4B49-9C70-3F29E0BBB13E}"/>
              </a:ext>
            </a:extLst>
          </p:cNvPr>
          <p:cNvSpPr txBox="1"/>
          <p:nvPr/>
        </p:nvSpPr>
        <p:spPr>
          <a:xfrm>
            <a:off x="325821" y="3081192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1. </a:t>
            </a:r>
            <a:r>
              <a:rPr lang="es-MX" dirty="0" err="1"/>
              <a:t>Take</a:t>
            </a:r>
            <a:r>
              <a:rPr lang="es-MX" dirty="0"/>
              <a:t> </a:t>
            </a:r>
            <a:r>
              <a:rPr lang="es-MX" dirty="0" err="1"/>
              <a:t>screenshot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286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3930-A46E-488A-8E6A-F48662F7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dirty="0" err="1"/>
              <a:t>Work</a:t>
            </a:r>
            <a:r>
              <a:rPr lang="es-MX" dirty="0"/>
              <a:t> plan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5755E8-FCEA-4577-B8D2-AFEB35D95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030195"/>
              </p:ext>
            </p:extLst>
          </p:nvPr>
        </p:nvGraphicFramePr>
        <p:xfrm>
          <a:off x="2686050" y="2159001"/>
          <a:ext cx="5105402" cy="3876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52701">
                  <a:extLst>
                    <a:ext uri="{9D8B030D-6E8A-4147-A177-3AD203B41FA5}">
                      <a16:colId xmlns:a16="http://schemas.microsoft.com/office/drawing/2014/main" val="3988458050"/>
                    </a:ext>
                  </a:extLst>
                </a:gridCol>
                <a:gridCol w="2552701">
                  <a:extLst>
                    <a:ext uri="{9D8B030D-6E8A-4147-A177-3AD203B41FA5}">
                      <a16:colId xmlns:a16="http://schemas.microsoft.com/office/drawing/2014/main" val="412572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Mobile </a:t>
                      </a:r>
                      <a:r>
                        <a:rPr lang="es-MX" dirty="0" err="1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Console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4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highlight>
                            <a:srgbClr val="FFFF00"/>
                          </a:highlight>
                        </a:rPr>
                        <a:t>Map</a:t>
                      </a:r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s-MX" dirty="0" err="1">
                          <a:highlight>
                            <a:srgbClr val="FFFF00"/>
                          </a:highlight>
                        </a:rPr>
                        <a:t>generation</a:t>
                      </a:r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s-MX" dirty="0" err="1">
                          <a:highlight>
                            <a:srgbClr val="FFFF00"/>
                          </a:highlight>
                        </a:rPr>
                        <a:t>automation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</a:t>
                      </a:r>
                      <a:endParaRPr lang="en-US" dirty="0">
                        <a:solidFill>
                          <a:srgbClr val="FF0000"/>
                        </a:solidFill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6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WFM </a:t>
                      </a:r>
                      <a:r>
                        <a:rPr lang="es-MX" dirty="0" err="1"/>
                        <a:t>integration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56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>
                          <a:highlight>
                            <a:srgbClr val="FFFF00"/>
                          </a:highlight>
                        </a:rPr>
                        <a:t>Report</a:t>
                      </a:r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 </a:t>
                      </a:r>
                      <a:r>
                        <a:rPr lang="es-MX" dirty="0" err="1">
                          <a:highlight>
                            <a:srgbClr val="FFFF00"/>
                          </a:highlight>
                        </a:rPr>
                        <a:t>development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>
                          <a:highlight>
                            <a:srgbClr val="FFFF00"/>
                          </a:highlight>
                        </a:rPr>
                        <a:t>5</a:t>
                      </a: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504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Testing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934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 err="1"/>
                        <a:t>Deployment</a:t>
                      </a:r>
                      <a:r>
                        <a:rPr lang="es-MX" dirty="0"/>
                        <a:t> (</a:t>
                      </a:r>
                      <a:r>
                        <a:rPr lang="es-MX" dirty="0" err="1"/>
                        <a:t>field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usage</a:t>
                      </a:r>
                      <a:r>
                        <a:rPr lang="es-MX" dirty="0"/>
                        <a:t> monitor)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13 </a:t>
                      </a:r>
                      <a:r>
                        <a:rPr lang="es-MX" dirty="0" err="1"/>
                        <a:t>working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54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4210" y="6286320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12235" y="1371392"/>
            <a:ext cx="5366385" cy="3301365"/>
            <a:chOff x="3412235" y="1371392"/>
            <a:chExt cx="5366385" cy="3301365"/>
          </a:xfrm>
        </p:grpSpPr>
        <p:sp>
          <p:nvSpPr>
            <p:cNvPr id="4" name="object 4"/>
            <p:cNvSpPr/>
            <p:nvPr/>
          </p:nvSpPr>
          <p:spPr>
            <a:xfrm>
              <a:off x="3995873" y="1371392"/>
              <a:ext cx="4216589" cy="764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2235" y="1988819"/>
              <a:ext cx="5366004" cy="26837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211" y="4418457"/>
            <a:ext cx="9243695" cy="8394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Copyright©2014 Huawei Technologies Co., Ltd. </a:t>
            </a:r>
            <a:r>
              <a:rPr sz="1050" b="1" dirty="0">
                <a:solidFill>
                  <a:srgbClr val="7E7E7E"/>
                </a:solidFill>
                <a:latin typeface="Arial"/>
                <a:cs typeface="Arial"/>
              </a:rPr>
              <a:t>All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050" b="1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The information in this document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contain predictive statements including,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limitation, statements regarding the </a:t>
            </a:r>
            <a:r>
              <a:rPr sz="1050" spc="-15" dirty="0">
                <a:solidFill>
                  <a:srgbClr val="7E7E7E"/>
                </a:solidFill>
                <a:latin typeface="Arial"/>
                <a:cs typeface="Arial"/>
              </a:rPr>
              <a:t>future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financial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operating 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results, future product portfolio, new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technology,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etc. There are a number of factors that could cause actual results and </a:t>
            </a:r>
            <a:r>
              <a:rPr sz="1050" spc="-5" dirty="0">
                <a:solidFill>
                  <a:srgbClr val="7E7E7E"/>
                </a:solidFill>
                <a:latin typeface="Arial"/>
                <a:cs typeface="Arial"/>
              </a:rPr>
              <a:t>developments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to differ materially 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from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those expressed or implied in the predictive statements. Therefore, such information is provided for reference purpose </a:t>
            </a:r>
            <a:r>
              <a:rPr sz="1050" spc="-25" dirty="0">
                <a:solidFill>
                  <a:srgbClr val="7E7E7E"/>
                </a:solidFill>
                <a:latin typeface="Arial"/>
                <a:cs typeface="Arial"/>
              </a:rPr>
              <a:t>only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constitutes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neither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an  offer nor an acceptance.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Huawei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change the information at any time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</a:t>
            </a:r>
            <a:r>
              <a:rPr sz="105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notice.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1711" y="3794759"/>
            <a:ext cx="5032247" cy="3063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Mobile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6C98-E0E2-4723-9E9A-51E2B91A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dirty="0" err="1">
                <a:latin typeface="Roboto" panose="02000000000000000000" pitchFamily="2" charset="0"/>
                <a:ea typeface="Roboto" panose="02000000000000000000" pitchFamily="2" charset="0"/>
              </a:rPr>
              <a:t>Mateline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05DB04D-1704-4357-B7FF-B8B2CDEA723B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5010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8D1F-3DD4-4357-9556-6CBEB8EEE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Main</a:t>
            </a:r>
            <a:r>
              <a:rPr lang="en-US" b="1" dirty="0">
                <a:latin typeface="Roboto" panose="02000000000000000000" pitchFamily="2" charset="0"/>
                <a:ea typeface="Roboto" panose="02000000000000000000" pitchFamily="2" charset="0"/>
              </a:rPr>
              <a:t> fuel page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79582C-1BAC-4077-BF1A-2E6681E27474}"/>
              </a:ext>
            </a:extLst>
          </p:cNvPr>
          <p:cNvSpPr txBox="1"/>
          <p:nvPr/>
        </p:nvSpPr>
        <p:spPr>
          <a:xfrm>
            <a:off x="208046" y="2064621"/>
            <a:ext cx="52832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Refuel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activity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list</a:t>
            </a:r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Add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new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refuel</a:t>
            </a:r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b="1" dirty="0" err="1">
                <a:latin typeface="Roboto" panose="02000000000000000000" pitchFamily="2" charset="0"/>
                <a:ea typeface="Roboto" panose="02000000000000000000" pitchFamily="2" charset="0"/>
              </a:rPr>
              <a:t>activity</a:t>
            </a:r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b="1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r>
              <a:rPr lang="es-MX" sz="2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BD9381F7-3593-4DD7-8BE1-48F0A9753DF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1661A9-BE18-4367-83CF-4AB8F017A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7224" y="272716"/>
            <a:ext cx="2933498" cy="5895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21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3A5-043A-4BFC-8220-794A2D4D7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450757"/>
          </a:xfrm>
        </p:spPr>
        <p:txBody>
          <a:bodyPr>
            <a:normAutofit/>
          </a:bodyPr>
          <a:lstStyle/>
          <a:p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Fuel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form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67C23AA2-AA9A-44BA-87C3-466210CD13D3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8F657B-4366-4A0B-A00F-98EFD7884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6252" y="0"/>
            <a:ext cx="3167780" cy="63598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046C34-2FDF-44C7-8034-A59D903F7395}"/>
              </a:ext>
            </a:extLst>
          </p:cNvPr>
          <p:cNvSpPr txBox="1"/>
          <p:nvPr/>
        </p:nvSpPr>
        <p:spPr>
          <a:xfrm>
            <a:off x="317126" y="1957137"/>
            <a:ext cx="4573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FME </a:t>
            </a:r>
            <a:r>
              <a:rPr lang="es-MX" dirty="0" err="1"/>
              <a:t>must</a:t>
            </a:r>
            <a:r>
              <a:rPr lang="es-MX" dirty="0"/>
              <a:t> </a:t>
            </a:r>
            <a:r>
              <a:rPr lang="es-MX" dirty="0" err="1"/>
              <a:t>fill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checklist</a:t>
            </a:r>
            <a:r>
              <a:rPr lang="es-MX" dirty="0"/>
              <a:t> </a:t>
            </a:r>
            <a:r>
              <a:rPr lang="es-MX" dirty="0" err="1"/>
              <a:t>of</a:t>
            </a:r>
            <a:r>
              <a:rPr lang="es-MX" dirty="0"/>
              <a:t> fuel </a:t>
            </a:r>
            <a:r>
              <a:rPr lang="es-MX" dirty="0" err="1"/>
              <a:t>consumption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1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PC page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832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After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completion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users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Generate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PDF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Export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Excel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info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console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25D626-85F7-4440-8F1F-27279F2A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011" y="1933009"/>
            <a:ext cx="6202989" cy="398542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9F4DF39-17AE-493A-ACB8-7666D0B20B31}"/>
              </a:ext>
            </a:extLst>
          </p:cNvPr>
          <p:cNvSpPr/>
          <p:nvPr/>
        </p:nvSpPr>
        <p:spPr>
          <a:xfrm>
            <a:off x="6883400" y="3191933"/>
            <a:ext cx="982133" cy="6011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8F8468-2925-4F1F-8ADB-25674706F0DD}"/>
              </a:ext>
            </a:extLst>
          </p:cNvPr>
          <p:cNvSpPr/>
          <p:nvPr/>
        </p:nvSpPr>
        <p:spPr>
          <a:xfrm>
            <a:off x="7865533" y="3251200"/>
            <a:ext cx="2985347" cy="54186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err="1">
                <a:solidFill>
                  <a:srgbClr val="FF0000"/>
                </a:solidFill>
              </a:rPr>
              <a:t>Second</a:t>
            </a:r>
            <a:r>
              <a:rPr lang="es-MX" dirty="0">
                <a:solidFill>
                  <a:srgbClr val="FF0000"/>
                </a:solidFill>
              </a:rPr>
              <a:t> pase PDF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98204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pase PDF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build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6C98-E0E2-4723-9E9A-51E2B91A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MX" b="1" dirty="0"/>
              <a:t>Web </a:t>
            </a:r>
            <a:r>
              <a:rPr lang="es-MX" b="1" dirty="0" err="1"/>
              <a:t>report</a:t>
            </a:r>
            <a:endParaRPr lang="en-US" b="1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44F41D6-983F-47D9-9AEA-3257DE21506D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792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8CA71-DF1B-4A9D-8B63-DB5D310C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PDF web (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second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phase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5585326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web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report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can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displayed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web and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printed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41516BAE-86B0-4249-8022-10D4D599FC4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361E503-1870-4AD4-8B18-6C6042165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908" y="2125132"/>
            <a:ext cx="4976901" cy="39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96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BB2D2-59E5-4E1E-824A-573732941082}"/>
              </a:ext>
            </a:extLst>
          </p:cNvPr>
          <p:cNvSpPr txBox="1"/>
          <p:nvPr/>
        </p:nvSpPr>
        <p:spPr>
          <a:xfrm>
            <a:off x="254000" y="1933009"/>
            <a:ext cx="422783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A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button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go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refuel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activity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Will be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available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complete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work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order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If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try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to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complete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without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fuel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consumption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register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the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system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throws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an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error</a:t>
            </a:r>
          </a:p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2C8D86E0-311F-4D2C-87D4-B29EE341B41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304B9F2-D3F7-459A-92EA-716D572D10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WFM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integration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B0B77D-7087-41EC-8B49-C33C91390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971" y="168084"/>
            <a:ext cx="3020402" cy="60562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E1BDE8-14CD-45B0-9156-6D7FA4997C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1600" y="177043"/>
            <a:ext cx="3020402" cy="606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04770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578</TotalTime>
  <Words>279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Roboto</vt:lpstr>
      <vt:lpstr>Arial</vt:lpstr>
      <vt:lpstr>Calibri</vt:lpstr>
      <vt:lpstr>Calibri Light</vt:lpstr>
      <vt:lpstr>Retrospect</vt:lpstr>
      <vt:lpstr>Fuel control portable</vt:lpstr>
      <vt:lpstr>Mobile</vt:lpstr>
      <vt:lpstr>Main fuel page</vt:lpstr>
      <vt:lpstr>Fuel form</vt:lpstr>
      <vt:lpstr>PC page configuration</vt:lpstr>
      <vt:lpstr>PowerPoint Presentation</vt:lpstr>
      <vt:lpstr>Second pase PDF report build</vt:lpstr>
      <vt:lpstr>PDF web (second phase)</vt:lpstr>
      <vt:lpstr>PowerPoint Presentation</vt:lpstr>
      <vt:lpstr>Map capture (second phase)</vt:lpstr>
      <vt:lpstr>Work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control portable</dc:title>
  <dc:creator>Juan Abel Padilla Soria (A)</dc:creator>
  <cp:lastModifiedBy>Juan Abel Padilla Soria (A)</cp:lastModifiedBy>
  <cp:revision>18</cp:revision>
  <dcterms:created xsi:type="dcterms:W3CDTF">2024-03-21T16:28:36Z</dcterms:created>
  <dcterms:modified xsi:type="dcterms:W3CDTF">2024-04-04T23:13:00Z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(3)8dUyYqhRFW/H/4u4wPDhZw3CUcgLGzjCXoNsdkwpZMOxfEH33YIXbms6BF1DnBurtj4sn0Dw
RmaBpCTFFY0bW4lkUcS0eBLFudVBYxPzVY7vHqbKM6izMNZwsqrp59sBNRAErCTKBt35qFhp
96rVcJZHvOalMDFHEdE8fpGamgSf3yg7k9nSJ9COvUjGBwKNJQDuWOFv7y4J8urJP9UVFoNJ
0tGGQH2rZg2CndA9/7</vt:lpwstr>
  </property>
  <property fmtid="{D5CDD505-2E9C-101B-9397-08002B2CF9AE}" pid="3" name="_2015_ms_pID_7253431">
    <vt:lpwstr>nNzimS4zALpG6p8mDftqJHCwEhJimyTeMGvLtW97khz+b4z1r84OQ1
Tdkboo69qe5UOP11rEKnWmULeJbPYs6GDXebK6jnFEXC4N/FQR2dXmIr9UHgnPAgp/spa2G5
c5dFEOU0Mh/SQ9g3TILb76BW4T5imtiWE2mLWM2MHlIu20u6Qepn9TY/kcRKNvWRm4ZuZzuQ
qyCz2xkrAX7KT7dLYbGFHlxV3sA5XFlFTCAg</vt:lpwstr>
  </property>
  <property fmtid="{D5CDD505-2E9C-101B-9397-08002B2CF9AE}" pid="4" name="_2015_ms_pID_7253432">
    <vt:lpwstr>ra7S5O0z3sJCZIN88OwUdy4=</vt:lpwstr>
  </property>
</Properties>
</file>