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7"/>
  </p:notesMasterIdLst>
  <p:sldIdLst>
    <p:sldId id="276" r:id="rId2"/>
    <p:sldId id="292" r:id="rId3"/>
    <p:sldId id="299" r:id="rId4"/>
    <p:sldId id="279" r:id="rId5"/>
    <p:sldId id="273" r:id="rId6"/>
    <p:sldId id="294" r:id="rId7"/>
    <p:sldId id="295" r:id="rId8"/>
    <p:sldId id="293" r:id="rId9"/>
    <p:sldId id="297" r:id="rId10"/>
    <p:sldId id="296" r:id="rId11"/>
    <p:sldId id="300" r:id="rId12"/>
    <p:sldId id="301" r:id="rId13"/>
    <p:sldId id="302" r:id="rId14"/>
    <p:sldId id="286" r:id="rId15"/>
    <p:sldId id="303" r:id="rId16"/>
    <p:sldId id="288" r:id="rId17"/>
    <p:sldId id="304" r:id="rId18"/>
    <p:sldId id="305" r:id="rId19"/>
    <p:sldId id="306" r:id="rId20"/>
    <p:sldId id="307" r:id="rId21"/>
    <p:sldId id="308" r:id="rId22"/>
    <p:sldId id="310" r:id="rId23"/>
    <p:sldId id="309" r:id="rId24"/>
    <p:sldId id="311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9D4-AF3A-459E-A239-8DC172B190A1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EA86-E3B2-4BC2-8517-0D013BF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91B12-07CE-49D9-A8E4-0A8A9BF1171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microsoft.com/office/2007/relationships/hdphoto" Target="../media/hdphoto1.wdp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A25-E5B6-4184-B08A-172F9647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P3 AUTIN –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Third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Prty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937C-96E4-4B10-931D-B3A6011A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B9CAE8-697C-45BE-A7D6-393868ACFED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C7E1D03-BD81-4F17-8B9C-6F30E216146D}"/>
              </a:ext>
            </a:extLst>
          </p:cNvPr>
          <p:cNvSpPr/>
          <p:nvPr/>
        </p:nvSpPr>
        <p:spPr>
          <a:xfrm>
            <a:off x="9178115" y="6072378"/>
            <a:ext cx="31135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5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66F859-1134-429B-B30C-B743A5ACA1C3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0DBDCB-CAAF-4EF0-94F4-5D6D3184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4" y="2487612"/>
            <a:ext cx="109823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2: Manual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updates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Outbound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249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3261-8D73-4A5A-A3F3-FE643F28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custom</a:t>
            </a:r>
            <a:r>
              <a:rPr lang="es-MX" dirty="0"/>
              <a:t> </a:t>
            </a:r>
            <a:r>
              <a:rPr lang="es-MX" dirty="0" err="1"/>
              <a:t>messages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party</a:t>
            </a:r>
            <a:r>
              <a:rPr lang="es-MX" dirty="0"/>
              <a:t> </a:t>
            </a:r>
            <a:r>
              <a:rPr lang="es-MX" dirty="0" err="1"/>
              <a:t>system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125A2-9A7F-4855-AAB9-9DEED1B1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189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PC page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7405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Record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advances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in CM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8A0E61-26D7-4DB2-A2FB-6B8C5E3A6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1" y="3309087"/>
            <a:ext cx="5784279" cy="25613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672C32-4497-43E8-A0BB-5D6EF504312A}"/>
              </a:ext>
            </a:extLst>
          </p:cNvPr>
          <p:cNvSpPr txBox="1"/>
          <p:nvPr/>
        </p:nvSpPr>
        <p:spPr>
          <a:xfrm>
            <a:off x="152400" y="1879600"/>
            <a:ext cx="1141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Modify</a:t>
            </a:r>
            <a:r>
              <a:rPr lang="es-MX" dirty="0"/>
              <a:t> </a:t>
            </a:r>
            <a:r>
              <a:rPr lang="es-MX" dirty="0" err="1"/>
              <a:t>console</a:t>
            </a:r>
            <a:r>
              <a:rPr lang="es-MX" dirty="0"/>
              <a:t>:</a:t>
            </a:r>
          </a:p>
          <a:p>
            <a:r>
              <a:rPr lang="es-MX" dirty="0"/>
              <a:t>	</a:t>
            </a:r>
            <a:r>
              <a:rPr lang="es-MX" dirty="0" err="1"/>
              <a:t>Add</a:t>
            </a:r>
            <a:r>
              <a:rPr lang="es-MX" dirty="0"/>
              <a:t> new </a:t>
            </a:r>
            <a:r>
              <a:rPr lang="es-MX" dirty="0" err="1"/>
              <a:t>option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optrack</a:t>
            </a:r>
            <a:r>
              <a:rPr lang="es-MX" dirty="0"/>
              <a:t> </a:t>
            </a:r>
            <a:r>
              <a:rPr lang="es-MX" dirty="0" err="1"/>
              <a:t>updates</a:t>
            </a:r>
            <a:endParaRPr lang="es-MX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C3BC11-C7B4-4B72-BC1B-94019EA0A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309087"/>
            <a:ext cx="2037978" cy="2692473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3C071F5-FBCB-40C2-B269-E635CF787236}"/>
              </a:ext>
            </a:extLst>
          </p:cNvPr>
          <p:cNvGrpSpPr/>
          <p:nvPr/>
        </p:nvGrpSpPr>
        <p:grpSpPr>
          <a:xfrm>
            <a:off x="6636662" y="5481242"/>
            <a:ext cx="1843354" cy="417708"/>
            <a:chOff x="40823" y="81642"/>
            <a:chExt cx="1832016" cy="449036"/>
          </a:xfrm>
          <a:solidFill>
            <a:schemeClr val="bg1"/>
          </a:solidFill>
        </p:grpSpPr>
        <p:sp>
          <p:nvSpPr>
            <p:cNvPr id="18" name="Plus Sign 17">
              <a:extLst>
                <a:ext uri="{FF2B5EF4-FFF2-40B4-BE49-F238E27FC236}">
                  <a16:creationId xmlns:a16="http://schemas.microsoft.com/office/drawing/2014/main" id="{4CFA97E1-5D42-4C4F-967C-C1C495C2C4B8}"/>
                </a:ext>
              </a:extLst>
            </p:cNvPr>
            <p:cNvSpPr/>
            <p:nvPr/>
          </p:nvSpPr>
          <p:spPr>
            <a:xfrm>
              <a:off x="40823" y="108856"/>
              <a:ext cx="402031" cy="394607"/>
            </a:xfrm>
            <a:prstGeom prst="mathPlus">
              <a:avLst>
                <a:gd name="adj1" fmla="val 9727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sp>
          <p:nvSpPr>
            <p:cNvPr id="16" name="TextBox 12">
              <a:extLst>
                <a:ext uri="{FF2B5EF4-FFF2-40B4-BE49-F238E27FC236}">
                  <a16:creationId xmlns:a16="http://schemas.microsoft.com/office/drawing/2014/main" id="{490D0E46-9C1E-4A16-9DF0-80B4BBA114C6}"/>
                </a:ext>
              </a:extLst>
            </p:cNvPr>
            <p:cNvSpPr txBox="1"/>
            <p:nvPr/>
          </p:nvSpPr>
          <p:spPr>
            <a:xfrm>
              <a:off x="388423" y="81642"/>
              <a:ext cx="1484416" cy="449036"/>
            </a:xfrm>
            <a:prstGeom prst="rect">
              <a:avLst/>
            </a:prstGeom>
            <a:grp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Last Status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F0D8C029-0702-4EA3-817A-160C98F00DF2}"/>
              </a:ext>
            </a:extLst>
          </p:cNvPr>
          <p:cNvSpPr/>
          <p:nvPr/>
        </p:nvSpPr>
        <p:spPr>
          <a:xfrm>
            <a:off x="6636662" y="5372100"/>
            <a:ext cx="1605638" cy="6294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8D6634-66F2-4B91-9301-8008897D509C}"/>
              </a:ext>
            </a:extLst>
          </p:cNvPr>
          <p:cNvCxnSpPr>
            <a:endCxn id="19" idx="2"/>
          </p:cNvCxnSpPr>
          <p:nvPr/>
        </p:nvCxnSpPr>
        <p:spPr>
          <a:xfrm>
            <a:off x="5854700" y="3835400"/>
            <a:ext cx="781962" cy="1851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8B7FDCBD-4956-462B-9217-6140D8A92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9763" y="3226614"/>
            <a:ext cx="3976467" cy="227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2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002">
            <a:extLst>
              <a:ext uri="{FF2B5EF4-FFF2-40B4-BE49-F238E27FC236}">
                <a16:creationId xmlns:a16="http://schemas.microsoft.com/office/drawing/2014/main" id="{FB808429-E5FE-469E-9D52-0D6F5FC0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691" y="2685559"/>
            <a:ext cx="6352128" cy="2992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5D3B8EA-FF92-429D-AC6F-26B599C04A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7221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Record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advances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send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otprack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5AA1FC-772F-4FB6-937D-3C436FC7C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823" y="1841500"/>
            <a:ext cx="2590800" cy="2874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F51883-3A2B-4B83-86F7-2F7221F5C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5" y="3267074"/>
            <a:ext cx="1335928" cy="98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E177BB-C135-4DEC-BD63-9270B5849FE8}"/>
              </a:ext>
            </a:extLst>
          </p:cNvPr>
          <p:cNvSpPr/>
          <p:nvPr/>
        </p:nvSpPr>
        <p:spPr>
          <a:xfrm>
            <a:off x="517170" y="4254499"/>
            <a:ext cx="15652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7C9E347-3F53-43B5-B4B8-330EEB0C6951}"/>
              </a:ext>
            </a:extLst>
          </p:cNvPr>
          <p:cNvSpPr/>
          <p:nvPr/>
        </p:nvSpPr>
        <p:spPr>
          <a:xfrm>
            <a:off x="2070100" y="3760786"/>
            <a:ext cx="558800" cy="493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D3D7C30-03D9-4744-AFE9-D79FB11D7B5E}"/>
              </a:ext>
            </a:extLst>
          </p:cNvPr>
          <p:cNvSpPr/>
          <p:nvPr/>
        </p:nvSpPr>
        <p:spPr>
          <a:xfrm>
            <a:off x="5052294" y="3760786"/>
            <a:ext cx="558800" cy="493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8677A-F6F8-4AE6-B252-164CBA0EAAB3}"/>
              </a:ext>
            </a:extLst>
          </p:cNvPr>
          <p:cNvSpPr/>
          <p:nvPr/>
        </p:nvSpPr>
        <p:spPr>
          <a:xfrm>
            <a:off x="2628900" y="3760786"/>
            <a:ext cx="2527300" cy="6461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3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Every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status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sent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optrack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Will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appear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each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CM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5400" b="1" dirty="0" err="1">
                <a:latin typeface="Roboto" panose="02000000000000000000" pitchFamily="2" charset="0"/>
                <a:ea typeface="Roboto" panose="02000000000000000000" pitchFamily="2" charset="0"/>
              </a:rPr>
              <a:t>Record</a:t>
            </a:r>
            <a:r>
              <a:rPr lang="es-MX" sz="54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5400" b="1" dirty="0" err="1">
                <a:latin typeface="Roboto" panose="02000000000000000000" pitchFamily="2" charset="0"/>
                <a:ea typeface="Roboto" panose="02000000000000000000" pitchFamily="2" charset="0"/>
              </a:rPr>
              <a:t>advances</a:t>
            </a:r>
            <a:r>
              <a:rPr lang="es-MX" sz="5400" b="1" dirty="0">
                <a:latin typeface="Roboto" panose="02000000000000000000" pitchFamily="2" charset="0"/>
                <a:ea typeface="Roboto" panose="02000000000000000000" pitchFamily="2" charset="0"/>
              </a:rPr>
              <a:t> (log)</a:t>
            </a:r>
            <a:endParaRPr lang="en-US" sz="56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EB1805-8F9A-4AFF-83EE-B331E4F0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227" y="2654300"/>
            <a:ext cx="5752974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751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3: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Receiving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updates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Inbound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3411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3261-8D73-4A5A-A3F3-FE643F28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receive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Third</a:t>
            </a:r>
            <a:r>
              <a:rPr lang="es-MX" dirty="0"/>
              <a:t> </a:t>
            </a:r>
            <a:r>
              <a:rPr lang="es-MX" dirty="0" err="1"/>
              <a:t>Party</a:t>
            </a:r>
            <a:r>
              <a:rPr lang="es-MX" dirty="0"/>
              <a:t> </a:t>
            </a:r>
            <a:r>
              <a:rPr lang="es-MX" dirty="0" err="1"/>
              <a:t>System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create</a:t>
            </a:r>
            <a:r>
              <a:rPr lang="es-MX" dirty="0"/>
              <a:t> CM tickets in OWS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125A2-9A7F-4855-AAB9-9DEED1B1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95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C8D86E0-311F-4D2C-87D4-B29EE341B41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04B9F2-D3F7-459A-92EA-716D572D10EC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Send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WO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through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384395-F687-4B69-B2B2-CBD83ED2D9F4}"/>
              </a:ext>
            </a:extLst>
          </p:cNvPr>
          <p:cNvSpPr txBox="1">
            <a:spLocks/>
          </p:cNvSpPr>
          <p:nvPr/>
        </p:nvSpPr>
        <p:spPr>
          <a:xfrm>
            <a:off x="4563532" y="1845734"/>
            <a:ext cx="6592147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Huawei </a:t>
            </a:r>
            <a:r>
              <a:rPr lang="es-MX" dirty="0" err="1"/>
              <a:t>will</a:t>
            </a:r>
            <a:r>
              <a:rPr lang="es-MX" dirty="0"/>
              <a:t> </a:t>
            </a:r>
            <a:r>
              <a:rPr lang="es-MX" dirty="0" err="1"/>
              <a:t>provide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endpoints</a:t>
            </a:r>
            <a:r>
              <a:rPr lang="es-MX" dirty="0"/>
              <a:t>:</a:t>
            </a:r>
          </a:p>
          <a:p>
            <a:r>
              <a:rPr lang="es-MX" dirty="0"/>
              <a:t>- </a:t>
            </a:r>
            <a:r>
              <a:rPr lang="es-MX" dirty="0" err="1"/>
              <a:t>Create</a:t>
            </a:r>
            <a:r>
              <a:rPr lang="es-MX" dirty="0"/>
              <a:t> WO</a:t>
            </a:r>
          </a:p>
          <a:p>
            <a:r>
              <a:rPr lang="es-MX" dirty="0"/>
              <a:t>- </a:t>
            </a:r>
            <a:r>
              <a:rPr lang="es-MX" dirty="0" err="1"/>
              <a:t>Query</a:t>
            </a:r>
            <a:r>
              <a:rPr lang="es-MX" dirty="0"/>
              <a:t> WO</a:t>
            </a:r>
          </a:p>
          <a:p>
            <a:r>
              <a:rPr lang="es-MX" dirty="0"/>
              <a:t>- </a:t>
            </a:r>
            <a:r>
              <a:rPr lang="es-MX" dirty="0" err="1"/>
              <a:t>Update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658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3261-8D73-4A5A-A3F3-FE643F28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send</a:t>
            </a:r>
            <a:r>
              <a:rPr lang="es-MX" dirty="0"/>
              <a:t> CM status </a:t>
            </a:r>
            <a:r>
              <a:rPr lang="es-MX" dirty="0" err="1"/>
              <a:t>every</a:t>
            </a:r>
            <a:r>
              <a:rPr lang="es-MX" dirty="0"/>
              <a:t> time </a:t>
            </a:r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change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125A2-9A7F-4855-AAB9-9DEED1B1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75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E8CA97-914E-4D21-B8C6-AD5E37A82072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OWS CM API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D45B5-C1E0-4113-A613-F430ED7E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34" y="1574701"/>
            <a:ext cx="10600266" cy="472048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5361FE-0398-4D0D-864C-E1639BDA9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159706"/>
              </p:ext>
            </p:extLst>
          </p:nvPr>
        </p:nvGraphicFramePr>
        <p:xfrm>
          <a:off x="2308225" y="2741742"/>
          <a:ext cx="1476375" cy="2089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Acrobat Document" r:id="rId4" imgW="3777894" imgH="5346598" progId="Acrobat.Document.DC">
                  <p:embed/>
                </p:oleObj>
              </mc:Choice>
              <mc:Fallback>
                <p:oleObj name="Acrobat Document" r:id="rId4" imgW="3777894" imgH="5346598" progId="Acrobat.Document.DC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5361FE-0398-4D0D-864C-E1639BDA9E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8225" y="2741742"/>
                        <a:ext cx="1476375" cy="2089256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43" descr="상승_4">
            <a:extLst>
              <a:ext uri="{FF2B5EF4-FFF2-40B4-BE49-F238E27FC236}">
                <a16:creationId xmlns:a16="http://schemas.microsoft.com/office/drawing/2014/main" id="{0D11D036-0348-4870-B055-0A6C78B6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7870657">
            <a:off x="4137316" y="3673771"/>
            <a:ext cx="1080305" cy="1817637"/>
          </a:xfrm>
          <a:prstGeom prst="roundRect">
            <a:avLst>
              <a:gd name="adj" fmla="val 8594"/>
            </a:avLst>
          </a:prstGeom>
          <a:noFill/>
          <a:ln w="25400" cap="flat" cmpd="sng" algn="ctr">
            <a:noFill/>
            <a:prstDash val="solid"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058B-E00C-4D2C-AE94-911D6CE61264}"/>
              </a:ext>
            </a:extLst>
          </p:cNvPr>
          <p:cNvSpPr txBox="1"/>
          <p:nvPr/>
        </p:nvSpPr>
        <p:spPr>
          <a:xfrm>
            <a:off x="118534" y="1776477"/>
            <a:ext cx="539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done </a:t>
            </a:r>
            <a:r>
              <a:rPr lang="es-MX" dirty="0" err="1"/>
              <a:t>with</a:t>
            </a:r>
            <a:r>
              <a:rPr lang="es-MX" dirty="0"/>
              <a:t> Basic </a:t>
            </a:r>
            <a:r>
              <a:rPr lang="es-MX" dirty="0" err="1"/>
              <a:t>Auth</a:t>
            </a:r>
            <a:r>
              <a:rPr lang="es-MX" dirty="0"/>
              <a:t> (</a:t>
            </a:r>
            <a:r>
              <a:rPr lang="es-MX" dirty="0" err="1"/>
              <a:t>user</a:t>
            </a:r>
            <a:r>
              <a:rPr lang="es-MX" dirty="0"/>
              <a:t> and </a:t>
            </a:r>
            <a:r>
              <a:rPr lang="es-MX" dirty="0" err="1"/>
              <a:t>password</a:t>
            </a:r>
            <a:r>
              <a:rPr lang="es-MX" dirty="0"/>
              <a:t> </a:t>
            </a:r>
            <a:r>
              <a:rPr lang="es-MX" dirty="0" err="1"/>
              <a:t>will</a:t>
            </a:r>
            <a:r>
              <a:rPr lang="es-MX" dirty="0"/>
              <a:t> be </a:t>
            </a:r>
            <a:r>
              <a:rPr lang="es-MX" dirty="0" err="1"/>
              <a:t>defined</a:t>
            </a:r>
            <a:r>
              <a:rPr lang="es-MX" dirty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72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66F859-1134-429B-B30C-B743A5ACA1C3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22E247-656F-4091-A63E-23170242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770716"/>
            <a:ext cx="41910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8D264-10F6-4D7A-805E-4B7FB808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08" y="3318403"/>
            <a:ext cx="3676650" cy="847725"/>
          </a:xfrm>
          <a:prstGeom prst="rect">
            <a:avLst/>
          </a:prstGeom>
        </p:spPr>
      </p:pic>
      <p:pic>
        <p:nvPicPr>
          <p:cNvPr id="6" name="Picture 43" descr="상승_4">
            <a:extLst>
              <a:ext uri="{FF2B5EF4-FFF2-40B4-BE49-F238E27FC236}">
                <a16:creationId xmlns:a16="http://schemas.microsoft.com/office/drawing/2014/main" id="{A8204C57-6F2B-4284-8D66-6DEF4430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4941969" y="3039432"/>
            <a:ext cx="2235738" cy="1560338"/>
          </a:xfrm>
          <a:prstGeom prst="roundRect">
            <a:avLst>
              <a:gd name="adj" fmla="val 8594"/>
            </a:avLst>
          </a:prstGeom>
          <a:noFill/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45302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66F859-1134-429B-B30C-B743A5ACA1C3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update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22E247-656F-4091-A63E-23170242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2770716"/>
            <a:ext cx="4191000" cy="194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E8D264-10F6-4D7A-805E-4B7FB808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208" y="3318403"/>
            <a:ext cx="3676650" cy="847725"/>
          </a:xfrm>
          <a:prstGeom prst="rect">
            <a:avLst/>
          </a:prstGeom>
        </p:spPr>
      </p:pic>
      <p:pic>
        <p:nvPicPr>
          <p:cNvPr id="6" name="Picture 43" descr="상승_4">
            <a:extLst>
              <a:ext uri="{FF2B5EF4-FFF2-40B4-BE49-F238E27FC236}">
                <a16:creationId xmlns:a16="http://schemas.microsoft.com/office/drawing/2014/main" id="{A8204C57-6F2B-4284-8D66-6DEF4430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4941969" y="3039432"/>
            <a:ext cx="2235738" cy="1560338"/>
          </a:xfrm>
          <a:prstGeom prst="roundRect">
            <a:avLst>
              <a:gd name="adj" fmla="val 8594"/>
            </a:avLst>
          </a:prstGeom>
          <a:noFill/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243914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866F859-1134-429B-B30C-B743A5ACA1C3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Example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query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B96AC8-F775-43A2-B192-AEAA85D7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701732"/>
            <a:ext cx="4552592" cy="2377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C3C6E6-FA49-47E0-85B0-C3559BA90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7" y="3493028"/>
            <a:ext cx="2867025" cy="695325"/>
          </a:xfrm>
          <a:prstGeom prst="rect">
            <a:avLst/>
          </a:prstGeom>
        </p:spPr>
      </p:pic>
      <p:pic>
        <p:nvPicPr>
          <p:cNvPr id="5" name="Picture 43" descr="상승_4">
            <a:extLst>
              <a:ext uri="{FF2B5EF4-FFF2-40B4-BE49-F238E27FC236}">
                <a16:creationId xmlns:a16="http://schemas.microsoft.com/office/drawing/2014/main" id="{FFA62BAF-E332-4DDB-A054-E128E67EE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5400000">
            <a:off x="4941969" y="3039432"/>
            <a:ext cx="2235738" cy="1560338"/>
          </a:xfrm>
          <a:prstGeom prst="roundRect">
            <a:avLst>
              <a:gd name="adj" fmla="val 8594"/>
            </a:avLst>
          </a:prstGeom>
          <a:noFill/>
          <a:ln w="25400" cap="flat" cmpd="sng" algn="ctr">
            <a:noFill/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704486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16BAFA6-EF3F-4577-873D-5938C8097C41}"/>
              </a:ext>
            </a:extLst>
          </p:cNvPr>
          <p:cNvSpPr txBox="1">
            <a:spLocks/>
          </p:cNvSpPr>
          <p:nvPr/>
        </p:nvSpPr>
        <p:spPr>
          <a:xfrm>
            <a:off x="491913" y="100121"/>
            <a:ext cx="270002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err="1"/>
              <a:t>Work</a:t>
            </a:r>
            <a:r>
              <a:rPr lang="es-MX" dirty="0"/>
              <a:t> plan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AAA66E-E0EC-466E-801E-662F70BA5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712823"/>
              </p:ext>
            </p:extLst>
          </p:nvPr>
        </p:nvGraphicFramePr>
        <p:xfrm>
          <a:off x="2794000" y="1417638"/>
          <a:ext cx="6731001" cy="4022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6892">
                  <a:extLst>
                    <a:ext uri="{9D8B030D-6E8A-4147-A177-3AD203B41FA5}">
                      <a16:colId xmlns:a16="http://schemas.microsoft.com/office/drawing/2014/main" val="2414648118"/>
                    </a:ext>
                  </a:extLst>
                </a:gridCol>
                <a:gridCol w="5142042">
                  <a:extLst>
                    <a:ext uri="{9D8B030D-6E8A-4147-A177-3AD203B41FA5}">
                      <a16:colId xmlns:a16="http://schemas.microsoft.com/office/drawing/2014/main" val="2755985016"/>
                    </a:ext>
                  </a:extLst>
                </a:gridCol>
                <a:gridCol w="662067">
                  <a:extLst>
                    <a:ext uri="{9D8B030D-6E8A-4147-A177-3AD203B41FA5}">
                      <a16:colId xmlns:a16="http://schemas.microsoft.com/office/drawing/2014/main" val="12279350"/>
                    </a:ext>
                  </a:extLst>
                </a:gridCol>
              </a:tblGrid>
              <a:tr h="288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Phase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 days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115559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Analisys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543303383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Outbound integral testing and analysis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127779567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Authentication Outbound REST 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928288872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Authentication Outbound REST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928374984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Query ticket Outbound REST 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512572645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Query ticket Outbound REST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0.5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24218165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Update ticket Outbound REST creation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2592954866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Update ticket Outbound REST 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419087480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Get token interface service codification AUTIN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700122919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Query ticket interface service codification AUTIN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706330971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Update ticket interface service codification AUTIN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766333658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Logic integration after triggering AUTIN actions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1.5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980419530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Trigger configuration 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362865303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Record last status advances record feature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51656315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Rest Outbound configuration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2967018523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CM last status log record page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69311620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Coding create CM logic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3847567022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Coding query CM logic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410028048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Coding update CM logic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941147713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Develop Inbound REST for create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148725258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Develop Inbount REST for query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1871349134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Develop Inbount REST for update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802244898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2762302306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Production deploy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4090577668"/>
                  </a:ext>
                </a:extLst>
              </a:tr>
              <a:tr h="14400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Phase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Documentation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/>
                </a:tc>
                <a:extLst>
                  <a:ext uri="{0D108BD9-81ED-4DB2-BD59-A6C34878D82A}">
                    <a16:rowId xmlns:a16="http://schemas.microsoft.com/office/drawing/2014/main" val="839002092"/>
                  </a:ext>
                </a:extLst>
              </a:tr>
              <a:tr h="134710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Total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645" marR="4645" marT="4645" marB="0" anchor="b"/>
                </a:tc>
                <a:extLst>
                  <a:ext uri="{0D108BD9-81ED-4DB2-BD59-A6C34878D82A}">
                    <a16:rowId xmlns:a16="http://schemas.microsoft.com/office/drawing/2014/main" val="234986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444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210" y="6286320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2235" y="1371392"/>
            <a:ext cx="5366385" cy="3301365"/>
            <a:chOff x="3412235" y="1371392"/>
            <a:chExt cx="5366385" cy="3301365"/>
          </a:xfrm>
        </p:grpSpPr>
        <p:sp>
          <p:nvSpPr>
            <p:cNvPr id="4" name="object 4"/>
            <p:cNvSpPr/>
            <p:nvPr/>
          </p:nvSpPr>
          <p:spPr>
            <a:xfrm>
              <a:off x="3995873" y="1371392"/>
              <a:ext cx="4216589" cy="76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2235" y="1988819"/>
              <a:ext cx="5366004" cy="2683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4418457"/>
            <a:ext cx="9243695" cy="8394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Copyright©2014 Huawei Technologies Co., Ltd. </a:t>
            </a:r>
            <a:r>
              <a:rPr sz="1050" b="1" dirty="0">
                <a:solidFill>
                  <a:srgbClr val="7E7E7E"/>
                </a:solidFill>
                <a:latin typeface="Arial"/>
                <a:cs typeface="Arial"/>
              </a:rPr>
              <a:t>All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050" b="1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The information in this document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contain predictive statements including,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limitation, statements regarding the </a:t>
            </a:r>
            <a:r>
              <a:rPr sz="1050" spc="-15" dirty="0">
                <a:solidFill>
                  <a:srgbClr val="7E7E7E"/>
                </a:solidFill>
                <a:latin typeface="Arial"/>
                <a:cs typeface="Arial"/>
              </a:rPr>
              <a:t>future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financial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operating 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results, future product portfolio, new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technology,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etc. There are a number of factors that could cause actual results and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developments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to differ materially 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from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those expressed or implied in the predictive statements. Therefore, such information is provided for reference purpose </a:t>
            </a:r>
            <a:r>
              <a:rPr sz="1050" spc="-25" dirty="0">
                <a:solidFill>
                  <a:srgbClr val="7E7E7E"/>
                </a:solidFill>
                <a:latin typeface="Arial"/>
                <a:cs typeface="Arial"/>
              </a:rPr>
              <a:t>only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constitutes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neither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an  offer nor an acceptance.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Huawei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change the information at any time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</a:t>
            </a:r>
            <a:r>
              <a:rPr sz="10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notice.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711" y="3794759"/>
            <a:ext cx="5032247" cy="306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Connecting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Systems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Outbound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280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Logic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3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2C8D86E0-311F-4D2C-87D4-B29EE341B41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04B9F2-D3F7-459A-92EA-716D572D10EC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Send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status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through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8FCAC-EA9B-4D71-A1C4-90A6EC79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42"/>
            <a:ext cx="12192000" cy="391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64A217-F007-4C60-809E-2B92AC429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44749"/>
            <a:ext cx="5183038" cy="267758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57ECE05-E12E-4B7A-8ECF-0139B2131912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operations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(FME)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7BB03-B89A-4D7F-8CFF-1E91DC5C57CF}"/>
              </a:ext>
            </a:extLst>
          </p:cNvPr>
          <p:cNvSpPr txBox="1"/>
          <p:nvPr/>
        </p:nvSpPr>
        <p:spPr>
          <a:xfrm>
            <a:off x="397933" y="2860211"/>
            <a:ext cx="539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Every</a:t>
            </a:r>
            <a:r>
              <a:rPr lang="es-MX" dirty="0"/>
              <a:t> time </a:t>
            </a:r>
            <a:r>
              <a:rPr lang="es-MX" dirty="0" err="1"/>
              <a:t>the</a:t>
            </a:r>
            <a:r>
              <a:rPr lang="es-MX" dirty="0"/>
              <a:t> FME </a:t>
            </a:r>
            <a:r>
              <a:rPr lang="es-MX" dirty="0" err="1"/>
              <a:t>processes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task</a:t>
            </a:r>
            <a:endParaRPr lang="es-MX" dirty="0"/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current</a:t>
            </a:r>
            <a:r>
              <a:rPr lang="es-MX" dirty="0"/>
              <a:t> </a:t>
            </a:r>
            <a:r>
              <a:rPr lang="es-MX" dirty="0" err="1"/>
              <a:t>operation</a:t>
            </a:r>
            <a:r>
              <a:rPr lang="es-MX" dirty="0"/>
              <a:t> Will be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Optrack</a:t>
            </a:r>
            <a:endParaRPr lang="es-MX" dirty="0"/>
          </a:p>
          <a:p>
            <a:r>
              <a:rPr lang="es-MX" dirty="0"/>
              <a:t>And </a:t>
            </a:r>
            <a:r>
              <a:rPr lang="es-MX" dirty="0" err="1"/>
              <a:t>modify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description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Optrack</a:t>
            </a:r>
            <a:r>
              <a:rPr lang="es-MX" dirty="0"/>
              <a:t> ticket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7ECE05-E12E-4B7A-8ECF-0139B2131912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Dispatcher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operations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7BB03-B89A-4D7F-8CFF-1E91DC5C57CF}"/>
              </a:ext>
            </a:extLst>
          </p:cNvPr>
          <p:cNvSpPr txBox="1"/>
          <p:nvPr/>
        </p:nvSpPr>
        <p:spPr>
          <a:xfrm>
            <a:off x="804333" y="3052002"/>
            <a:ext cx="539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Every</a:t>
            </a:r>
            <a:r>
              <a:rPr lang="es-MX" dirty="0"/>
              <a:t> time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Dispatch</a:t>
            </a:r>
            <a:r>
              <a:rPr lang="es-MX" dirty="0"/>
              <a:t> center </a:t>
            </a:r>
            <a:r>
              <a:rPr lang="es-MX" dirty="0" err="1"/>
              <a:t>processes</a:t>
            </a:r>
            <a:r>
              <a:rPr lang="es-MX" dirty="0"/>
              <a:t> a CM</a:t>
            </a:r>
          </a:p>
          <a:p>
            <a:r>
              <a:rPr lang="es-MX" dirty="0"/>
              <a:t>OWS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description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action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optrack</a:t>
            </a:r>
            <a:r>
              <a:rPr lang="en-US" dirty="0"/>
              <a:t> and modify the ticket in </a:t>
            </a:r>
            <a:r>
              <a:rPr lang="en-US" dirty="0" err="1"/>
              <a:t>Optrack</a:t>
            </a:r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E74EB3-2369-4FA7-96C5-03C361AF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834" y="2417234"/>
            <a:ext cx="30861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7CA66D5-B3A4-4011-ADF0-C171B8A3FB4D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Operation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messages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26" name="Picture 1" descr="image005">
            <a:extLst>
              <a:ext uri="{FF2B5EF4-FFF2-40B4-BE49-F238E27FC236}">
                <a16:creationId xmlns:a16="http://schemas.microsoft.com/office/drawing/2014/main" id="{5E6DFE50-F309-4B90-8C2E-6FCCBFE9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2" y="1857992"/>
            <a:ext cx="11440155" cy="4496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979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7E8CA97-914E-4D21-B8C6-AD5E37A82072}"/>
              </a:ext>
            </a:extLst>
          </p:cNvPr>
          <p:cNvSpPr txBox="1">
            <a:spLocks/>
          </p:cNvSpPr>
          <p:nvPr/>
        </p:nvSpPr>
        <p:spPr>
          <a:xfrm>
            <a:off x="118534" y="6478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Optrack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API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9E4D4-6E92-4C8D-8E4E-D63A1EBF3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067" y="778264"/>
            <a:ext cx="4436533" cy="5301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4F058B-E00C-4D2C-AE94-911D6CE61264}"/>
              </a:ext>
            </a:extLst>
          </p:cNvPr>
          <p:cNvSpPr txBox="1"/>
          <p:nvPr/>
        </p:nvSpPr>
        <p:spPr>
          <a:xfrm>
            <a:off x="440267" y="2055877"/>
            <a:ext cx="5393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Every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</a:t>
            </a:r>
            <a:r>
              <a:rPr lang="es-MX" dirty="0" err="1"/>
              <a:t>must</a:t>
            </a:r>
            <a:r>
              <a:rPr lang="es-MX" dirty="0"/>
              <a:t> be </a:t>
            </a:r>
            <a:r>
              <a:rPr lang="es-MX" dirty="0" err="1"/>
              <a:t>made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</a:t>
            </a:r>
            <a:r>
              <a:rPr lang="es-MX" dirty="0" err="1"/>
              <a:t>Authorization</a:t>
            </a:r>
            <a:r>
              <a:rPr lang="es-MX" dirty="0"/>
              <a:t> </a:t>
            </a:r>
            <a:r>
              <a:rPr lang="es-MX" dirty="0" err="1"/>
              <a:t>via</a:t>
            </a:r>
            <a:r>
              <a:rPr lang="es-MX" dirty="0"/>
              <a:t> tokens, </a:t>
            </a:r>
            <a:r>
              <a:rPr lang="es-MX" dirty="0" err="1"/>
              <a:t>every</a:t>
            </a:r>
            <a:r>
              <a:rPr lang="es-MX" dirty="0"/>
              <a:t> token expires after 10 </a:t>
            </a:r>
            <a:r>
              <a:rPr lang="es-MX" dirty="0" err="1"/>
              <a:t>hours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generation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B8E3FF1-9F51-4DC6-9BD8-ABF1E9AF8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342341"/>
              </p:ext>
            </p:extLst>
          </p:nvPr>
        </p:nvGraphicFramePr>
        <p:xfrm>
          <a:off x="2371694" y="3428999"/>
          <a:ext cx="1530411" cy="198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Acrobat Document" r:id="rId4" imgW="3885997" imgH="5029200" progId="Acrobat.Document.DC">
                  <p:embed/>
                </p:oleObj>
              </mc:Choice>
              <mc:Fallback>
                <p:oleObj name="Acrobat Document" r:id="rId4" imgW="3885997" imgH="50292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1694" y="3428999"/>
                        <a:ext cx="1530411" cy="198053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4092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1013</TotalTime>
  <Words>536</Words>
  <Application>Microsoft Office PowerPoint</Application>
  <PresentationFormat>Widescreen</PresentationFormat>
  <Paragraphs>126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Retrospect</vt:lpstr>
      <vt:lpstr>Acrobat Document</vt:lpstr>
      <vt:lpstr>Adobe Acrobat Document</vt:lpstr>
      <vt:lpstr>System Integration P3 AUTIN – Third Prty System</vt:lpstr>
      <vt:lpstr>Background</vt:lpstr>
      <vt:lpstr>Phase 1: Connecting Systems (Outbound)</vt:lpstr>
      <vt:lpstr>Logic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Phase 2: Manual updates (Outbound)</vt:lpstr>
      <vt:lpstr>Background</vt:lpstr>
      <vt:lpstr>PC page</vt:lpstr>
      <vt:lpstr>PowerPoint Presentation</vt:lpstr>
      <vt:lpstr>PowerPoint Presentation</vt:lpstr>
      <vt:lpstr>PowerPoint Presentation</vt:lpstr>
      <vt:lpstr>Phase 3: Receiving system updates (Inbound)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control portable</dc:title>
  <dc:creator>Juan Abel Padilla Soria (A)</dc:creator>
  <cp:lastModifiedBy>Juan Abel Padilla Soria (A)</cp:lastModifiedBy>
  <cp:revision>41</cp:revision>
  <dcterms:created xsi:type="dcterms:W3CDTF">2024-03-21T16:28:36Z</dcterms:created>
  <dcterms:modified xsi:type="dcterms:W3CDTF">2024-09-12T23:45:02Z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(3)p8WugJa62kdK2XUlzRZjkT36COm4HswRNJHZNkGTbT+ftPEkrkpNyxhmrfyz6uXN+T4y+qFD
ceCxOIOjuNpy0jXoa6+y6E0hphPUbv0bkJyQZA6biHfVYLipPS8GMz8LUGAum0C6vZgOuNi+
vp0Uq0mGL5N+EXHU92spBhMPYvHOV+EdpeCEtjVrh/oLPNEsqfYkQ9A3BX5TMsNP5bAobO1t
brzhXyhx7RYcE0Bfjc</vt:lpwstr>
  </property>
  <property fmtid="{D5CDD505-2E9C-101B-9397-08002B2CF9AE}" pid="3" name="_2015_ms_pID_7253431">
    <vt:lpwstr>PzLjrNyhiIuCZFe7IichkSHCMk2YBusrbZVQ+BQ33Ih9JsC6aNE35+
yNIbeiq1nsZUogMpT9AM+72RIxjFcL0NOcFUUYqllSbft4wdID2v0XSN24lxYDlWWbcBZlBr
mHaybtDmksy1DWhugODn57deBNjbuN4ix9ZrEkyDDelkpFN9bjBFvxvtnb1bZi28sdfKbSMb
hpxhLy9JNlAMmPyjTW1Ci/EEJKVCkY6H1gBZ</vt:lpwstr>
  </property>
  <property fmtid="{D5CDD505-2E9C-101B-9397-08002B2CF9AE}" pid="4" name="_2015_ms_pID_7253432">
    <vt:lpwstr>UeymJyEzk/Xyij/o1CpI01g=</vt:lpwstr>
  </property>
</Properties>
</file>