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38" r:id="rId1"/>
  </p:sldMasterIdLst>
  <p:notesMasterIdLst>
    <p:notesMasterId r:id="rId9"/>
  </p:notesMasterIdLst>
  <p:sldIdLst>
    <p:sldId id="276" r:id="rId2"/>
    <p:sldId id="279" r:id="rId3"/>
    <p:sldId id="287" r:id="rId4"/>
    <p:sldId id="286" r:id="rId5"/>
    <p:sldId id="284" r:id="rId6"/>
    <p:sldId id="285" r:id="rId7"/>
    <p:sldId id="271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456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FADC9D4-AF3A-459E-A239-8DC172B190A1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A7EEA86-E3B2-4BC2-8517-0D013BF3DF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056568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" y="6334316"/>
            <a:ext cx="12192000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769426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4898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2700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01664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78732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1845734"/>
            <a:ext cx="4937760" cy="402335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98214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5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28676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122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3526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63681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5303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625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05D91B12-07CE-49D9-A8E4-0A8A9BF11717}" type="datetimeFigureOut">
              <a:rPr lang="en-US" smtClean="0"/>
              <a:t>5/7/2024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ABBDABE6-7507-44C8-A43A-D0A8B063E9C5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461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  <p:sldLayoutId id="2147483841" r:id="rId3"/>
    <p:sldLayoutId id="2147483842" r:id="rId4"/>
    <p:sldLayoutId id="2147483843" r:id="rId5"/>
    <p:sldLayoutId id="2147483844" r:id="rId6"/>
    <p:sldLayoutId id="2147483845" r:id="rId7"/>
    <p:sldLayoutId id="2147483846" r:id="rId8"/>
    <p:sldLayoutId id="2147483847" r:id="rId9"/>
    <p:sldLayoutId id="2147483848" r:id="rId10"/>
    <p:sldLayoutId id="214748384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92BA25-E5B6-4184-B08A-172F96470FD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Telegram</a:t>
            </a:r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 Bot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AFF937C-96E4-4B10-931D-B3A6011A53E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>
                <a:latin typeface="Roboto" panose="02000000000000000000" pitchFamily="2" charset="0"/>
                <a:ea typeface="Roboto" panose="02000000000000000000" pitchFamily="2" charset="0"/>
              </a:rPr>
              <a:t>GIT El Salvador</a:t>
            </a:r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3AB9CAE8-697C-45BE-A7D6-393868ACFED7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9">
            <a:extLst>
              <a:ext uri="{FF2B5EF4-FFF2-40B4-BE49-F238E27FC236}">
                <a16:creationId xmlns:a16="http://schemas.microsoft.com/office/drawing/2014/main" id="{EC7E1D03-BD81-4F17-8B9C-6F30E216146D}"/>
              </a:ext>
            </a:extLst>
          </p:cNvPr>
          <p:cNvSpPr/>
          <p:nvPr/>
        </p:nvSpPr>
        <p:spPr>
          <a:xfrm>
            <a:off x="9178115" y="6072378"/>
            <a:ext cx="3113532" cy="57759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8319572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Logic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5818321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C0329-EC9F-4EC8-B817-FA9D5A8889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Bot </a:t>
            </a:r>
            <a:r>
              <a:rPr lang="es-MX" dirty="0" err="1"/>
              <a:t>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6136FE-6C5A-4F04-9D87-C9F5D36B27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err="1"/>
              <a:t>Telegram</a:t>
            </a:r>
            <a:r>
              <a:rPr lang="es-MX" dirty="0"/>
              <a:t> </a:t>
            </a:r>
            <a:r>
              <a:rPr lang="es-MX" dirty="0" err="1"/>
              <a:t>bot</a:t>
            </a:r>
            <a:r>
              <a:rPr lang="es-MX" dirty="0"/>
              <a:t> </a:t>
            </a:r>
            <a:r>
              <a:rPr lang="es-MX" dirty="0" err="1"/>
              <a:t>diagram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FCB531-0D3C-4622-A0BA-4855B6389E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35465" y="2884517"/>
            <a:ext cx="3869268" cy="3379124"/>
          </a:xfrm>
        </p:spPr>
        <p:txBody>
          <a:bodyPr/>
          <a:lstStyle/>
          <a:p>
            <a:r>
              <a:rPr lang="es-MX" dirty="0"/>
              <a:t>1.- Cron Job </a:t>
            </a:r>
            <a:r>
              <a:rPr lang="es-MX" dirty="0" err="1"/>
              <a:t>every</a:t>
            </a:r>
            <a:r>
              <a:rPr lang="es-MX" dirty="0"/>
              <a:t> X time (15 minutes)</a:t>
            </a:r>
          </a:p>
          <a:p>
            <a:r>
              <a:rPr lang="es-MX" dirty="0"/>
              <a:t>2.- </a:t>
            </a:r>
            <a:r>
              <a:rPr lang="es-MX" dirty="0" err="1"/>
              <a:t>Get</a:t>
            </a:r>
            <a:r>
              <a:rPr lang="es-MX" dirty="0"/>
              <a:t> </a:t>
            </a:r>
            <a:r>
              <a:rPr lang="es-MX" dirty="0" err="1"/>
              <a:t>information</a:t>
            </a:r>
            <a:r>
              <a:rPr lang="es-MX" dirty="0"/>
              <a:t> </a:t>
            </a:r>
            <a:r>
              <a:rPr lang="es-MX" dirty="0" err="1"/>
              <a:t>from</a:t>
            </a:r>
            <a:r>
              <a:rPr lang="es-MX" dirty="0"/>
              <a:t> WFM </a:t>
            </a:r>
            <a:r>
              <a:rPr lang="es-MX" dirty="0" err="1"/>
              <a:t>database</a:t>
            </a:r>
            <a:endParaRPr lang="es-MX" dirty="0"/>
          </a:p>
          <a:p>
            <a:r>
              <a:rPr lang="es-MX" dirty="0"/>
              <a:t>3.- </a:t>
            </a:r>
            <a:r>
              <a:rPr lang="es-MX" dirty="0" err="1"/>
              <a:t>Call</a:t>
            </a:r>
            <a:r>
              <a:rPr lang="es-MX" dirty="0"/>
              <a:t> </a:t>
            </a:r>
            <a:r>
              <a:rPr lang="es-MX" dirty="0" err="1"/>
              <a:t>outbound</a:t>
            </a:r>
            <a:endParaRPr lang="es-MX" dirty="0"/>
          </a:p>
          <a:p>
            <a:r>
              <a:rPr lang="es-MX" dirty="0"/>
              <a:t>4.- API </a:t>
            </a:r>
            <a:r>
              <a:rPr lang="es-MX" dirty="0" err="1"/>
              <a:t>request</a:t>
            </a:r>
            <a:endParaRPr lang="es-MX" dirty="0"/>
          </a:p>
          <a:p>
            <a:r>
              <a:rPr lang="es-MX" dirty="0"/>
              <a:t>5.- </a:t>
            </a:r>
            <a:r>
              <a:rPr lang="es-MX" dirty="0" err="1"/>
              <a:t>Telegram</a:t>
            </a:r>
            <a:r>
              <a:rPr lang="es-MX" dirty="0"/>
              <a:t> </a:t>
            </a:r>
            <a:r>
              <a:rPr lang="es-MX" dirty="0" err="1"/>
              <a:t>process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request</a:t>
            </a:r>
            <a:r>
              <a:rPr lang="es-MX" dirty="0"/>
              <a:t> and </a:t>
            </a:r>
            <a:r>
              <a:rPr lang="es-MX" dirty="0" err="1"/>
              <a:t>send</a:t>
            </a:r>
            <a:r>
              <a:rPr lang="es-MX" dirty="0"/>
              <a:t> </a:t>
            </a:r>
            <a:r>
              <a:rPr lang="es-MX" dirty="0" err="1"/>
              <a:t>the</a:t>
            </a:r>
            <a:r>
              <a:rPr lang="es-MX" dirty="0"/>
              <a:t> </a:t>
            </a:r>
            <a:r>
              <a:rPr lang="es-MX" dirty="0" err="1"/>
              <a:t>message</a:t>
            </a:r>
            <a:r>
              <a:rPr lang="es-MX" dirty="0"/>
              <a:t> </a:t>
            </a:r>
            <a:r>
              <a:rPr lang="es-MX" dirty="0" err="1"/>
              <a:t>to</a:t>
            </a:r>
            <a:r>
              <a:rPr lang="es-MX" dirty="0"/>
              <a:t> </a:t>
            </a:r>
            <a:r>
              <a:rPr lang="es-MX" dirty="0" err="1"/>
              <a:t>configured</a:t>
            </a:r>
            <a:r>
              <a:rPr lang="es-MX" dirty="0"/>
              <a:t> </a:t>
            </a:r>
            <a:r>
              <a:rPr lang="es-MX" dirty="0" err="1"/>
              <a:t>group</a:t>
            </a:r>
            <a:endParaRPr lang="es-MX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8CF9327-4BE4-4A03-8958-5253C1909E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40197" y="1795991"/>
            <a:ext cx="7076139" cy="3732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99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9B001-3607-4AAA-ACF8-5613B5B085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b="1" dirty="0">
                <a:latin typeface="Roboto" panose="02000000000000000000" pitchFamily="2" charset="0"/>
                <a:ea typeface="Roboto" panose="02000000000000000000" pitchFamily="2" charset="0"/>
              </a:rPr>
              <a:t>PC page </a:t>
            </a:r>
            <a:r>
              <a:rPr lang="es-MX" b="1" dirty="0" err="1">
                <a:latin typeface="Roboto" panose="02000000000000000000" pitchFamily="2" charset="0"/>
                <a:ea typeface="Roboto" panose="02000000000000000000" pitchFamily="2" charset="0"/>
              </a:rPr>
              <a:t>configuration</a:t>
            </a:r>
            <a:endParaRPr lang="en-US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4" name="object 2">
            <a:extLst>
              <a:ext uri="{FF2B5EF4-FFF2-40B4-BE49-F238E27FC236}">
                <a16:creationId xmlns:a16="http://schemas.microsoft.com/office/drawing/2014/main" id="{2FD73E6C-C703-4D68-9506-E5635FAD1535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7182955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392C6A16-F6F2-4C9A-950C-4C2500B6327F}"/>
              </a:ext>
            </a:extLst>
          </p:cNvPr>
          <p:cNvSpPr txBox="1"/>
          <p:nvPr/>
        </p:nvSpPr>
        <p:spPr>
          <a:xfrm>
            <a:off x="254000" y="1933009"/>
            <a:ext cx="10596880" cy="21852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Max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quantity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of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sending</a:t>
            </a: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results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Bot API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key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latin typeface="Roboto" panose="02000000000000000000" pitchFamily="2" charset="0"/>
                <a:ea typeface="Roboto" panose="02000000000000000000" pitchFamily="2" charset="0"/>
              </a:rPr>
              <a:t>Bot </a:t>
            </a:r>
            <a:r>
              <a:rPr lang="es-MX" sz="2000" dirty="0" err="1">
                <a:latin typeface="Roboto" panose="02000000000000000000" pitchFamily="2" charset="0"/>
                <a:ea typeface="Roboto" panose="02000000000000000000" pitchFamily="2" charset="0"/>
              </a:rPr>
              <a:t>chat_id</a:t>
            </a:r>
            <a:endParaRPr lang="es-MX" sz="20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s-MX" sz="2000" dirty="0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Bot </a:t>
            </a:r>
            <a:r>
              <a:rPr lang="es-MX" sz="2000" dirty="0" err="1">
                <a:highlight>
                  <a:srgbClr val="FFFF00"/>
                </a:highlight>
                <a:latin typeface="Roboto" panose="02000000000000000000" pitchFamily="2" charset="0"/>
                <a:ea typeface="Roboto" panose="02000000000000000000" pitchFamily="2" charset="0"/>
              </a:rPr>
              <a:t>template</a:t>
            </a:r>
            <a:endParaRPr lang="es-MX" sz="2000" dirty="0">
              <a:highlight>
                <a:srgbClr val="FFFF00"/>
              </a:highlight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s-MX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endParaRPr lang="en-US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5" name="object 2">
            <a:extLst>
              <a:ext uri="{FF2B5EF4-FFF2-40B4-BE49-F238E27FC236}">
                <a16:creationId xmlns:a16="http://schemas.microsoft.com/office/drawing/2014/main" id="{36187D5F-6F57-491D-9EC2-8CD16F4108F4}"/>
              </a:ext>
            </a:extLst>
          </p:cNvPr>
          <p:cNvSpPr/>
          <p:nvPr/>
        </p:nvSpPr>
        <p:spPr>
          <a:xfrm>
            <a:off x="10443973" y="6441948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F4A0D449-F64E-4EB5-8D05-FDB133F229EE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6000" b="1" dirty="0">
                <a:latin typeface="Roboto" panose="02000000000000000000" pitchFamily="2" charset="0"/>
                <a:ea typeface="Roboto" panose="02000000000000000000" pitchFamily="2" charset="0"/>
              </a:rPr>
              <a:t>Bot </a:t>
            </a:r>
            <a:r>
              <a:rPr lang="es-MX" sz="6000" b="1" dirty="0" err="1">
                <a:latin typeface="Roboto" panose="02000000000000000000" pitchFamily="2" charset="0"/>
                <a:ea typeface="Roboto" panose="02000000000000000000" pitchFamily="2" charset="0"/>
              </a:rPr>
              <a:t>settings</a:t>
            </a:r>
            <a:endParaRPr lang="en-US" sz="6000" b="1" dirty="0"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2104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B63930-A46E-488A-8E6A-F48662F7B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s-MX" dirty="0" err="1"/>
              <a:t>Work</a:t>
            </a:r>
            <a:r>
              <a:rPr lang="es-MX" dirty="0"/>
              <a:t> plan</a:t>
            </a:r>
            <a:endParaRPr lang="en-US" dirty="0"/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1E5755E8-FCEA-4577-B8D2-AFEB35D95A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26433462"/>
              </p:ext>
            </p:extLst>
          </p:nvPr>
        </p:nvGraphicFramePr>
        <p:xfrm>
          <a:off x="2686050" y="2159001"/>
          <a:ext cx="5105402" cy="248920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552701">
                  <a:extLst>
                    <a:ext uri="{9D8B030D-6E8A-4147-A177-3AD203B41FA5}">
                      <a16:colId xmlns:a16="http://schemas.microsoft.com/office/drawing/2014/main" val="3988458050"/>
                    </a:ext>
                  </a:extLst>
                </a:gridCol>
                <a:gridCol w="2552701">
                  <a:extLst>
                    <a:ext uri="{9D8B030D-6E8A-4147-A177-3AD203B41FA5}">
                      <a16:colId xmlns:a16="http://schemas.microsoft.com/office/drawing/2014/main" val="41257253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Task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 err="1"/>
                        <a:t>Duration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2063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Script </a:t>
                      </a:r>
                      <a:r>
                        <a:rPr lang="es-MX" dirty="0" err="1"/>
                        <a:t>to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collect</a:t>
                      </a:r>
                      <a:r>
                        <a:rPr lang="es-MX" dirty="0"/>
                        <a:t> data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56119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 err="1"/>
                        <a:t>Outbound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service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development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62547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Test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325659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MX" dirty="0" err="1"/>
                        <a:t>Deploymen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2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5425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MX" dirty="0"/>
                        <a:t>Total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5 </a:t>
                      </a:r>
                      <a:r>
                        <a:rPr lang="es-MX" dirty="0" err="1"/>
                        <a:t>working</a:t>
                      </a:r>
                      <a:r>
                        <a:rPr lang="es-MX" dirty="0"/>
                        <a:t> </a:t>
                      </a:r>
                      <a:r>
                        <a:rPr lang="es-MX" dirty="0" err="1"/>
                        <a:t>days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468635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08546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0104210" y="6286320"/>
            <a:ext cx="1748027" cy="41605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3412235" y="1371392"/>
            <a:ext cx="5366385" cy="3301365"/>
            <a:chOff x="3412235" y="1371392"/>
            <a:chExt cx="5366385" cy="3301365"/>
          </a:xfrm>
        </p:grpSpPr>
        <p:sp>
          <p:nvSpPr>
            <p:cNvPr id="4" name="object 4"/>
            <p:cNvSpPr/>
            <p:nvPr/>
          </p:nvSpPr>
          <p:spPr>
            <a:xfrm>
              <a:off x="3995873" y="1371392"/>
              <a:ext cx="4216589" cy="764325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412235" y="1988819"/>
              <a:ext cx="5366004" cy="2683763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1434211" y="4418457"/>
            <a:ext cx="9243695" cy="839469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Copyright©2014 Huawei Technologies Co., Ltd. </a:t>
            </a:r>
            <a:r>
              <a:rPr sz="1050" b="1" dirty="0">
                <a:solidFill>
                  <a:srgbClr val="7E7E7E"/>
                </a:solidFill>
                <a:latin typeface="Arial"/>
                <a:cs typeface="Arial"/>
              </a:rPr>
              <a:t>All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Rights</a:t>
            </a:r>
            <a:r>
              <a:rPr sz="1050" b="1" spc="55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b="1" spc="5" dirty="0">
                <a:solidFill>
                  <a:srgbClr val="7E7E7E"/>
                </a:solidFill>
                <a:latin typeface="Arial"/>
                <a:cs typeface="Arial"/>
              </a:rPr>
              <a:t>Reserved.</a:t>
            </a:r>
            <a:endParaRPr sz="1050">
              <a:latin typeface="Arial"/>
              <a:cs typeface="Arial"/>
            </a:endParaRPr>
          </a:p>
          <a:p>
            <a:pPr marL="12700" marR="5080">
              <a:lnSpc>
                <a:spcPct val="101699"/>
              </a:lnSpc>
              <a:spcBef>
                <a:spcPts val="5"/>
              </a:spcBef>
            </a:pP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The information in this document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contain predictive statements including,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limitation, statements regarding the </a:t>
            </a:r>
            <a:r>
              <a:rPr sz="1050" spc="-15" dirty="0">
                <a:solidFill>
                  <a:srgbClr val="7E7E7E"/>
                </a:solidFill>
                <a:latin typeface="Arial"/>
                <a:cs typeface="Arial"/>
              </a:rPr>
              <a:t>future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financial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operating 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results, future product portfolio, new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technology,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etc. There are a number of factors that could cause actual results and </a:t>
            </a:r>
            <a:r>
              <a:rPr sz="1050" spc="-5" dirty="0">
                <a:solidFill>
                  <a:srgbClr val="7E7E7E"/>
                </a:solidFill>
                <a:latin typeface="Arial"/>
                <a:cs typeface="Arial"/>
              </a:rPr>
              <a:t>developments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to differ materially 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from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those expressed or implied in the predictive statements. Therefore, such information is provided for reference purpose </a:t>
            </a:r>
            <a:r>
              <a:rPr sz="1050" spc="-25" dirty="0">
                <a:solidFill>
                  <a:srgbClr val="7E7E7E"/>
                </a:solidFill>
                <a:latin typeface="Arial"/>
                <a:cs typeface="Arial"/>
              </a:rPr>
              <a:t>only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and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constitutes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neither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an  offer nor an acceptance.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Huawei </a:t>
            </a:r>
            <a:r>
              <a:rPr sz="1050" spc="10" dirty="0">
                <a:solidFill>
                  <a:srgbClr val="7E7E7E"/>
                </a:solidFill>
                <a:latin typeface="Arial"/>
                <a:cs typeface="Arial"/>
              </a:rPr>
              <a:t>may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change the information at any time </a:t>
            </a:r>
            <a:r>
              <a:rPr sz="1050" dirty="0">
                <a:solidFill>
                  <a:srgbClr val="7E7E7E"/>
                </a:solidFill>
                <a:latin typeface="Arial"/>
                <a:cs typeface="Arial"/>
              </a:rPr>
              <a:t>without</a:t>
            </a:r>
            <a:r>
              <a:rPr sz="1050" spc="-40" dirty="0">
                <a:solidFill>
                  <a:srgbClr val="7E7E7E"/>
                </a:solidFill>
                <a:latin typeface="Arial"/>
                <a:cs typeface="Arial"/>
              </a:rPr>
              <a:t> </a:t>
            </a:r>
            <a:r>
              <a:rPr sz="1050" spc="5" dirty="0">
                <a:solidFill>
                  <a:srgbClr val="7E7E7E"/>
                </a:solidFill>
                <a:latin typeface="Arial"/>
                <a:cs typeface="Arial"/>
              </a:rPr>
              <a:t>notice.</a:t>
            </a:r>
            <a:endParaRPr sz="1050">
              <a:latin typeface="Arial"/>
              <a:cs typeface="Aria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791711" y="3794759"/>
            <a:ext cx="5032247" cy="306323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344068"/>
      </a:dk2>
      <a:lt2>
        <a:srgbClr val="D9E0E6"/>
      </a:lt2>
      <a:accent1>
        <a:srgbClr val="1CADE4"/>
      </a:accent1>
      <a:accent2>
        <a:srgbClr val="2683C6"/>
      </a:accent2>
      <a:accent3>
        <a:srgbClr val="28C4CC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9CC26709-368C-4D72-9060-94E5B3FF3C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350</TotalTime>
  <Words>191</Words>
  <Application>Microsoft Office PowerPoint</Application>
  <PresentationFormat>Widescreen</PresentationFormat>
  <Paragraphs>32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Calibri Light</vt:lpstr>
      <vt:lpstr>Roboto</vt:lpstr>
      <vt:lpstr>Retrospect</vt:lpstr>
      <vt:lpstr>Telegram Bot</vt:lpstr>
      <vt:lpstr>Logic</vt:lpstr>
      <vt:lpstr>Bot logic</vt:lpstr>
      <vt:lpstr>PC page configuration</vt:lpstr>
      <vt:lpstr>PowerPoint Presentation</vt:lpstr>
      <vt:lpstr>Work plan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Fuel control portable</dc:title>
  <dc:creator>Juan Abel Padilla Soria (A)</dc:creator>
  <cp:lastModifiedBy>Juan Abel Padilla Soria (A)</cp:lastModifiedBy>
  <cp:revision>16</cp:revision>
  <dcterms:created xsi:type="dcterms:W3CDTF">2024-03-21T16:28:36Z</dcterms:created>
  <dcterms:modified xsi:type="dcterms:W3CDTF">2024-05-07T15:41:21Z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(3)nWyAz9sfqTEXtJGAIUOwuQAhE+l7kVT/667vt7our/HyK62cCoNI2RXHysAtHCGpKb7a1ihE
iY9rWqmHYpca68Cl36LYFtlxDX0djJ0QNw1JN0e+a1EM2j7Mkh78tj95oU+iERmZ6X2BJ8kZ
cBDe6Fu3T5qISce19tDaeyL+NyCbUucEOYEDmb0amuCqpMw015BKFXz/G8iRdtL8nH2VC9Mq
MgnJist/omFRCw5/Go</vt:lpwstr>
  </property>
  <property fmtid="{D5CDD505-2E9C-101B-9397-08002B2CF9AE}" pid="3" name="_2015_ms_pID_7253431">
    <vt:lpwstr>ezWdv8u4aQMdoTMnC4ZK7YffhZv5RPb3f/FvtGklJEhVZAVxt9LbNE
QAmmh8gUsKQ+KOjKQleY4PEM2372A24E4bAVzhZh1LWFjIS2P9QPxc4UGdc2flFcEq01Gd47
oNp8iKwl5WeY6pzQlFxrdO85H9nnhYyW8xCr82GkoYYL0LjFvh7F2xf4cExoDdyh4gOkbGtN
a/6HTcSInj1iKWnNgHZrDD5F/oehOLvKPQN2</vt:lpwstr>
  </property>
  <property fmtid="{D5CDD505-2E9C-101B-9397-08002B2CF9AE}" pid="4" name="_2015_ms_pID_7253432">
    <vt:lpwstr>1qOY0M+NtWYCqOV9cM75eFM=</vt:lpwstr>
  </property>
</Properties>
</file>