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3"/>
  </p:notesMasterIdLst>
  <p:sldIdLst>
    <p:sldId id="256" r:id="rId2"/>
    <p:sldId id="257" r:id="rId3"/>
    <p:sldId id="273" r:id="rId4"/>
    <p:sldId id="274" r:id="rId5"/>
    <p:sldId id="275" r:id="rId6"/>
    <p:sldId id="272" r:id="rId7"/>
    <p:sldId id="277" r:id="rId8"/>
    <p:sldId id="259" r:id="rId9"/>
    <p:sldId id="260" r:id="rId10"/>
    <p:sldId id="261" r:id="rId11"/>
    <p:sldId id="278" r:id="rId12"/>
    <p:sldId id="279" r:id="rId13"/>
    <p:sldId id="262" r:id="rId14"/>
    <p:sldId id="263" r:id="rId15"/>
    <p:sldId id="280" r:id="rId16"/>
    <p:sldId id="264" r:id="rId17"/>
    <p:sldId id="265" r:id="rId18"/>
    <p:sldId id="266" r:id="rId19"/>
    <p:sldId id="267" r:id="rId20"/>
    <p:sldId id="268" r:id="rId21"/>
    <p:sldId id="269" r:id="rId22"/>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ter" initials="a" lastIdx="1" clrIdx="0">
    <p:extLst>
      <p:ext uri="{19B8F6BF-5375-455C-9EA6-DF929625EA0E}">
        <p15:presenceInfo xmlns:p15="http://schemas.microsoft.com/office/powerpoint/2012/main" userId="ast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86" y="3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057CEBB3-4DAF-4024-8F93-DBD737753324}" type="datetimeFigureOut">
              <a:rPr lang="en-US" smtClean="0"/>
              <a:t>4/15/2024</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1A08BAD0-0024-4C8D-BD75-0DC977BD2EA7}" type="slidenum">
              <a:rPr lang="en-US" smtClean="0"/>
              <a:t>‹#›</a:t>
            </a:fld>
            <a:endParaRPr lang="en-US"/>
          </a:p>
        </p:txBody>
      </p:sp>
    </p:spTree>
    <p:extLst>
      <p:ext uri="{BB962C8B-B14F-4D97-AF65-F5344CB8AC3E}">
        <p14:creationId xmlns:p14="http://schemas.microsoft.com/office/powerpoint/2010/main" val="182262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a:t>
            </a:r>
          </a:p>
          <a:p>
            <a:endParaRPr lang="en-US" dirty="0"/>
          </a:p>
          <a:p>
            <a:r>
              <a:rPr lang="en-US" dirty="0"/>
              <a:t>The HTML form collects user input for name and email.</a:t>
            </a:r>
          </a:p>
          <a:p>
            <a:r>
              <a:rPr lang="en-US" dirty="0"/>
              <a:t>When the form is submitted, the data is sent to </a:t>
            </a:r>
            <a:r>
              <a:rPr lang="en-US" dirty="0" err="1"/>
              <a:t>process.php</a:t>
            </a:r>
            <a:r>
              <a:rPr lang="en-US" dirty="0"/>
              <a:t> using the POST method.</a:t>
            </a:r>
          </a:p>
          <a:p>
            <a:r>
              <a:rPr lang="en-US" dirty="0"/>
              <a:t>In the PHP script, $_POST is used to retrieve the values of the "name" and "email" fields.</a:t>
            </a:r>
          </a:p>
          <a:p>
            <a:r>
              <a:rPr lang="en-US" dirty="0"/>
              <a:t>The script then displays the submitted name and email on the page.</a:t>
            </a:r>
          </a:p>
        </p:txBody>
      </p:sp>
      <p:sp>
        <p:nvSpPr>
          <p:cNvPr id="4" name="Slide Number Placeholder 3"/>
          <p:cNvSpPr>
            <a:spLocks noGrp="1"/>
          </p:cNvSpPr>
          <p:nvPr>
            <p:ph type="sldNum" sz="quarter" idx="5"/>
          </p:nvPr>
        </p:nvSpPr>
        <p:spPr/>
        <p:txBody>
          <a:bodyPr/>
          <a:lstStyle/>
          <a:p>
            <a:fld id="{1A08BAD0-0024-4C8D-BD75-0DC977BD2EA7}" type="slidenum">
              <a:rPr lang="en-US" smtClean="0"/>
              <a:t>6</a:t>
            </a:fld>
            <a:endParaRPr lang="en-US"/>
          </a:p>
        </p:txBody>
      </p:sp>
    </p:spTree>
    <p:extLst>
      <p:ext uri="{BB962C8B-B14F-4D97-AF65-F5344CB8AC3E}">
        <p14:creationId xmlns:p14="http://schemas.microsoft.com/office/powerpoint/2010/main" val="3480565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a:t>
            </a:r>
          </a:p>
          <a:p>
            <a:endParaRPr lang="en-US" dirty="0"/>
          </a:p>
          <a:p>
            <a:r>
              <a:rPr lang="en-US" dirty="0"/>
              <a:t>The HTML form collects user input for name and email.</a:t>
            </a:r>
          </a:p>
          <a:p>
            <a:r>
              <a:rPr lang="en-US" dirty="0"/>
              <a:t>When the form is submitted, the data is sent to </a:t>
            </a:r>
            <a:r>
              <a:rPr lang="en-US" dirty="0" err="1"/>
              <a:t>process.php</a:t>
            </a:r>
            <a:r>
              <a:rPr lang="en-US" dirty="0"/>
              <a:t> using the POST method.</a:t>
            </a:r>
          </a:p>
          <a:p>
            <a:r>
              <a:rPr lang="en-US" dirty="0"/>
              <a:t>In the PHP script, $_POST is used to retrieve the values of the "name" and "email" fields.</a:t>
            </a:r>
          </a:p>
          <a:p>
            <a:r>
              <a:rPr lang="en-US" dirty="0"/>
              <a:t>The script then displays the submitted name and email on the page.</a:t>
            </a:r>
          </a:p>
        </p:txBody>
      </p:sp>
      <p:sp>
        <p:nvSpPr>
          <p:cNvPr id="4" name="Slide Number Placeholder 3"/>
          <p:cNvSpPr>
            <a:spLocks noGrp="1"/>
          </p:cNvSpPr>
          <p:nvPr>
            <p:ph type="sldNum" sz="quarter" idx="5"/>
          </p:nvPr>
        </p:nvSpPr>
        <p:spPr/>
        <p:txBody>
          <a:bodyPr/>
          <a:lstStyle/>
          <a:p>
            <a:fld id="{1A08BAD0-0024-4C8D-BD75-0DC977BD2EA7}" type="slidenum">
              <a:rPr lang="en-US" smtClean="0"/>
              <a:t>7</a:t>
            </a:fld>
            <a:endParaRPr lang="en-US"/>
          </a:p>
        </p:txBody>
      </p:sp>
    </p:spTree>
    <p:extLst>
      <p:ext uri="{BB962C8B-B14F-4D97-AF65-F5344CB8AC3E}">
        <p14:creationId xmlns:p14="http://schemas.microsoft.com/office/powerpoint/2010/main" val="1438353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dirty="0"/>
              <a:t>4</a:t>
            </a:r>
            <a:r>
              <a:rPr spc="5" dirty="0"/>
              <a:t>/</a:t>
            </a:r>
            <a:r>
              <a:rPr dirty="0"/>
              <a:t>24/2023</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1E0A008-E602-47C2-BABE-D5BE8342414A}" type="datetime1">
              <a:rPr lang="en-US" smtClean="0"/>
              <a:t>4/15/2024</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type="body" idx="1"/>
          </p:nvPr>
        </p:nvSpPr>
        <p:spPr/>
        <p:txBody>
          <a:bodyPr lIns="0" tIns="0" rIns="0" bIns="0"/>
          <a:lstStyle>
            <a:lvl1pPr>
              <a:defRPr sz="6600" b="0" i="0">
                <a:solidFill>
                  <a:srgbClr val="A6790D"/>
                </a:solidFill>
                <a:latin typeface="Calibri Light"/>
                <a:cs typeface="Calibri Light"/>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dirty="0"/>
              <a:t>4</a:t>
            </a:r>
            <a:r>
              <a:rPr spc="5" dirty="0"/>
              <a:t>/</a:t>
            </a:r>
            <a:r>
              <a:rPr dirty="0"/>
              <a:t>24/2023</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2422CE4-EFCA-4556-B976-24E4445475A0}" type="datetime1">
              <a:rPr lang="en-US" smtClean="0"/>
              <a:t>4/15/2024</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dirty="0"/>
              <a:t>4</a:t>
            </a:r>
            <a:r>
              <a:rPr spc="5" dirty="0"/>
              <a:t>/</a:t>
            </a:r>
            <a:r>
              <a:rPr dirty="0"/>
              <a:t>24/2023</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F31945DF-D094-445C-995A-0F48CD3AD956}" type="datetime1">
              <a:rPr lang="en-US" smtClean="0"/>
              <a:t>4/15/2024</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dirty="0"/>
              <a:t>4</a:t>
            </a:r>
            <a:r>
              <a:rPr spc="5" dirty="0"/>
              <a:t>/</a:t>
            </a:r>
            <a:r>
              <a:rPr dirty="0"/>
              <a:t>24/2023</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0607C051-1418-4892-A978-4509715B50DE}" type="datetime1">
              <a:rPr lang="en-US" smtClean="0"/>
              <a:t>4/15/2024</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dirty="0"/>
              <a:t>4</a:t>
            </a:r>
            <a:r>
              <a:rPr spc="5" dirty="0"/>
              <a:t>/</a:t>
            </a:r>
            <a:r>
              <a:rPr dirty="0"/>
              <a:t>24/2023</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D16F8524-B131-4282-88FA-0CA7E15C99F4}" type="datetime1">
              <a:rPr lang="en-US" smtClean="0"/>
              <a:t>4/15/2024</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705445"/>
            <a:ext cx="9143999" cy="6152552"/>
          </a:xfrm>
          <a:prstGeom prst="rect">
            <a:avLst/>
          </a:prstGeom>
        </p:spPr>
      </p:pic>
      <p:sp>
        <p:nvSpPr>
          <p:cNvPr id="2" name="Holder 2"/>
          <p:cNvSpPr>
            <a:spLocks noGrp="1"/>
          </p:cNvSpPr>
          <p:nvPr>
            <p:ph type="title"/>
          </p:nvPr>
        </p:nvSpPr>
        <p:spPr>
          <a:xfrm>
            <a:off x="707542" y="-17906"/>
            <a:ext cx="5615305" cy="696595"/>
          </a:xfrm>
          <a:prstGeom prst="rect">
            <a:avLst/>
          </a:prstGeom>
        </p:spPr>
        <p:txBody>
          <a:bodyPr wrap="square" lIns="0" tIns="0" rIns="0" bIns="0">
            <a:spAutoFit/>
          </a:bodyPr>
          <a:lstStyle>
            <a:lvl1pPr>
              <a:defRPr sz="4400" b="0" i="0">
                <a:solidFill>
                  <a:schemeClr val="tx1"/>
                </a:solidFill>
                <a:latin typeface="Calibri Light"/>
                <a:cs typeface="Calibri Light"/>
              </a:defRPr>
            </a:lvl1pPr>
          </a:lstStyle>
          <a:p>
            <a:endParaRPr/>
          </a:p>
        </p:txBody>
      </p:sp>
      <p:sp>
        <p:nvSpPr>
          <p:cNvPr id="3" name="Holder 3"/>
          <p:cNvSpPr>
            <a:spLocks noGrp="1"/>
          </p:cNvSpPr>
          <p:nvPr>
            <p:ph type="body" idx="1"/>
          </p:nvPr>
        </p:nvSpPr>
        <p:spPr>
          <a:xfrm>
            <a:off x="1639824" y="1333977"/>
            <a:ext cx="5864351" cy="1603375"/>
          </a:xfrm>
          <a:prstGeom prst="rect">
            <a:avLst/>
          </a:prstGeom>
        </p:spPr>
        <p:txBody>
          <a:bodyPr wrap="square" lIns="0" tIns="0" rIns="0" bIns="0">
            <a:spAutoFit/>
          </a:bodyPr>
          <a:lstStyle>
            <a:lvl1pPr>
              <a:defRPr sz="6600" b="0" i="0">
                <a:solidFill>
                  <a:srgbClr val="A6790D"/>
                </a:solidFill>
                <a:latin typeface="Calibri Light"/>
                <a:cs typeface="Calibri Light"/>
              </a:defRPr>
            </a:lvl1pPr>
          </a:lstStyle>
          <a:p>
            <a:endParaRPr/>
          </a:p>
        </p:txBody>
      </p:sp>
      <p:sp>
        <p:nvSpPr>
          <p:cNvPr id="4" name="Holder 4"/>
          <p:cNvSpPr>
            <a:spLocks noGrp="1"/>
          </p:cNvSpPr>
          <p:nvPr>
            <p:ph type="ftr" sz="quarter" idx="5"/>
          </p:nvPr>
        </p:nvSpPr>
        <p:spPr>
          <a:xfrm>
            <a:off x="707542" y="6464680"/>
            <a:ext cx="687705" cy="178434"/>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12700">
              <a:lnSpc>
                <a:spcPts val="1240"/>
              </a:lnSpc>
            </a:pPr>
            <a:r>
              <a:rPr dirty="0"/>
              <a:t>4</a:t>
            </a:r>
            <a:r>
              <a:rPr spc="5" dirty="0"/>
              <a:t>/</a:t>
            </a:r>
            <a:r>
              <a:rPr dirty="0"/>
              <a:t>24/2023</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7DD0F6C8-B9E3-4A07-9023-60C2526D641E}" type="datetime1">
              <a:rPr lang="en-US" smtClean="0"/>
              <a:t>4/15/2024</a:t>
            </a:fld>
            <a:endParaRPr lang="en-US"/>
          </a:p>
        </p:txBody>
      </p:sp>
      <p:sp>
        <p:nvSpPr>
          <p:cNvPr id="6" name="Holder 6"/>
          <p:cNvSpPr>
            <a:spLocks noGrp="1"/>
          </p:cNvSpPr>
          <p:nvPr>
            <p:ph type="sldNum" sz="quarter" idx="7"/>
          </p:nvPr>
        </p:nvSpPr>
        <p:spPr>
          <a:xfrm>
            <a:off x="8307958" y="6464680"/>
            <a:ext cx="153670" cy="178434"/>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sldNum="0" hdr="0" ft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w3schools.com/php"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example.com/test_form.php/%22%3E%3Cscript%3Ealert(%27hacked%27)%3C/script%3E" TargetMode="External"/><Relationship Id="rId2" Type="http://schemas.openxmlformats.org/officeDocument/2006/relationships/hyperlink" Target="http://www.example.com/test_form.ph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body" idx="1"/>
          </p:nvPr>
        </p:nvSpPr>
        <p:spPr>
          <a:prstGeom prst="rect">
            <a:avLst/>
          </a:prstGeom>
        </p:spPr>
        <p:txBody>
          <a:bodyPr vert="horz" wrap="square" lIns="0" tIns="68580" rIns="0" bIns="0" rtlCol="0">
            <a:spAutoFit/>
          </a:bodyPr>
          <a:lstStyle/>
          <a:p>
            <a:pPr marL="35560" algn="ctr">
              <a:lnSpc>
                <a:spcPct val="100000"/>
              </a:lnSpc>
              <a:spcBef>
                <a:spcPts val="540"/>
              </a:spcBef>
            </a:pPr>
            <a:r>
              <a:rPr spc="-70" dirty="0"/>
              <a:t>Form</a:t>
            </a:r>
            <a:r>
              <a:rPr spc="-175" dirty="0"/>
              <a:t> </a:t>
            </a:r>
            <a:r>
              <a:rPr spc="-55" dirty="0"/>
              <a:t>Handling</a:t>
            </a:r>
          </a:p>
          <a:p>
            <a:pPr marL="29209" algn="ctr">
              <a:lnSpc>
                <a:spcPct val="100000"/>
              </a:lnSpc>
              <a:spcBef>
                <a:spcPts val="220"/>
              </a:spcBef>
            </a:pPr>
            <a:r>
              <a:rPr sz="3200" b="1" spc="-25" dirty="0">
                <a:solidFill>
                  <a:srgbClr val="000000"/>
                </a:solidFill>
                <a:latin typeface="Calibri"/>
                <a:cs typeface="Calibri"/>
              </a:rPr>
              <a:t>Internet</a:t>
            </a:r>
            <a:r>
              <a:rPr sz="3200" b="1" spc="-60" dirty="0">
                <a:solidFill>
                  <a:srgbClr val="000000"/>
                </a:solidFill>
                <a:latin typeface="Calibri"/>
                <a:cs typeface="Calibri"/>
              </a:rPr>
              <a:t> </a:t>
            </a:r>
            <a:r>
              <a:rPr sz="3200" b="1" spc="-20" dirty="0">
                <a:solidFill>
                  <a:srgbClr val="000000"/>
                </a:solidFill>
                <a:latin typeface="Calibri"/>
                <a:cs typeface="Calibri"/>
              </a:rPr>
              <a:t>Programming</a:t>
            </a:r>
            <a:r>
              <a:rPr sz="3200" b="1" spc="-110" dirty="0">
                <a:solidFill>
                  <a:srgbClr val="000000"/>
                </a:solidFill>
                <a:latin typeface="Calibri"/>
                <a:cs typeface="Calibri"/>
              </a:rPr>
              <a:t> </a:t>
            </a:r>
            <a:r>
              <a:rPr sz="3200" b="1" spc="-5" dirty="0">
                <a:solidFill>
                  <a:srgbClr val="000000"/>
                </a:solidFill>
                <a:latin typeface="Calibri"/>
                <a:cs typeface="Calibri"/>
              </a:rPr>
              <a:t>II</a:t>
            </a:r>
            <a:r>
              <a:rPr sz="3200" spc="-5" dirty="0">
                <a:solidFill>
                  <a:srgbClr val="000000"/>
                </a:solidFill>
                <a:latin typeface="Calibri"/>
                <a:cs typeface="Calibri"/>
              </a:rPr>
              <a:t>:</a:t>
            </a:r>
            <a:r>
              <a:rPr sz="3200" spc="-25" dirty="0">
                <a:solidFill>
                  <a:srgbClr val="000000"/>
                </a:solidFill>
                <a:latin typeface="Calibri"/>
                <a:cs typeface="Calibri"/>
              </a:rPr>
              <a:t> </a:t>
            </a:r>
            <a:r>
              <a:rPr sz="3200" spc="-20" dirty="0">
                <a:solidFill>
                  <a:srgbClr val="000000"/>
                </a:solidFill>
                <a:latin typeface="Calibri"/>
                <a:cs typeface="Calibri"/>
              </a:rPr>
              <a:t>Chapter</a:t>
            </a:r>
            <a:r>
              <a:rPr sz="3200" spc="5" dirty="0">
                <a:solidFill>
                  <a:srgbClr val="000000"/>
                </a:solidFill>
                <a:latin typeface="Calibri"/>
                <a:cs typeface="Calibri"/>
              </a:rPr>
              <a:t> </a:t>
            </a:r>
            <a:r>
              <a:rPr sz="3200" dirty="0">
                <a:solidFill>
                  <a:srgbClr val="000000"/>
                </a:solidFill>
                <a:latin typeface="Calibri"/>
                <a:cs typeface="Calibri"/>
              </a:rPr>
              <a:t>3</a:t>
            </a:r>
            <a:endParaRPr sz="3200">
              <a:latin typeface="Calibri"/>
              <a:cs typeface="Calibri"/>
            </a:endParaRPr>
          </a:p>
        </p:txBody>
      </p:sp>
      <p:pic>
        <p:nvPicPr>
          <p:cNvPr id="4" name="object 4"/>
          <p:cNvPicPr/>
          <p:nvPr/>
        </p:nvPicPr>
        <p:blipFill>
          <a:blip r:embed="rId2" cstate="print"/>
          <a:stretch>
            <a:fillRect/>
          </a:stretch>
        </p:blipFill>
        <p:spPr>
          <a:xfrm>
            <a:off x="4052315" y="3240023"/>
            <a:ext cx="1037843" cy="1184148"/>
          </a:xfrm>
          <a:prstGeom prst="rect">
            <a:avLst/>
          </a:prstGeom>
        </p:spPr>
      </p:pic>
      <p:sp>
        <p:nvSpPr>
          <p:cNvPr id="5" name="object 5"/>
          <p:cNvSpPr txBox="1"/>
          <p:nvPr/>
        </p:nvSpPr>
        <p:spPr>
          <a:xfrm>
            <a:off x="2033142" y="5145989"/>
            <a:ext cx="5044440" cy="688340"/>
          </a:xfrm>
          <a:prstGeom prst="rect">
            <a:avLst/>
          </a:prstGeom>
        </p:spPr>
        <p:txBody>
          <a:bodyPr vert="horz" wrap="square" lIns="0" tIns="12700" rIns="0" bIns="0" rtlCol="0">
            <a:spAutoFit/>
          </a:bodyPr>
          <a:lstStyle/>
          <a:p>
            <a:pPr marL="12700">
              <a:lnSpc>
                <a:spcPts val="2125"/>
              </a:lnSpc>
              <a:spcBef>
                <a:spcPts val="100"/>
              </a:spcBef>
            </a:pPr>
            <a:r>
              <a:rPr sz="1800" spc="-5" dirty="0">
                <a:solidFill>
                  <a:srgbClr val="CFC9C5"/>
                </a:solidFill>
                <a:latin typeface="Calibri"/>
                <a:cs typeface="Calibri"/>
              </a:rPr>
              <a:t>ADDIS</a:t>
            </a:r>
            <a:r>
              <a:rPr sz="1800" dirty="0">
                <a:solidFill>
                  <a:srgbClr val="CFC9C5"/>
                </a:solidFill>
                <a:latin typeface="Calibri"/>
                <a:cs typeface="Calibri"/>
              </a:rPr>
              <a:t> </a:t>
            </a:r>
            <a:r>
              <a:rPr sz="1800" spc="-10" dirty="0">
                <a:solidFill>
                  <a:srgbClr val="CFC9C5"/>
                </a:solidFill>
                <a:latin typeface="Calibri"/>
                <a:cs typeface="Calibri"/>
              </a:rPr>
              <a:t>ABABA</a:t>
            </a:r>
            <a:r>
              <a:rPr sz="1800" spc="-65" dirty="0">
                <a:solidFill>
                  <a:srgbClr val="CFC9C5"/>
                </a:solidFill>
                <a:latin typeface="Calibri"/>
                <a:cs typeface="Calibri"/>
              </a:rPr>
              <a:t> </a:t>
            </a:r>
            <a:r>
              <a:rPr sz="1800" spc="-5" dirty="0">
                <a:solidFill>
                  <a:srgbClr val="CFC9C5"/>
                </a:solidFill>
                <a:latin typeface="Calibri"/>
                <a:cs typeface="Calibri"/>
              </a:rPr>
              <a:t>SCIENCE</a:t>
            </a:r>
            <a:r>
              <a:rPr sz="1800" spc="-70" dirty="0">
                <a:solidFill>
                  <a:srgbClr val="CFC9C5"/>
                </a:solidFill>
                <a:latin typeface="Calibri"/>
                <a:cs typeface="Calibri"/>
              </a:rPr>
              <a:t> </a:t>
            </a:r>
            <a:r>
              <a:rPr sz="1800" dirty="0">
                <a:solidFill>
                  <a:srgbClr val="CFC9C5"/>
                </a:solidFill>
                <a:latin typeface="Calibri"/>
                <a:cs typeface="Calibri"/>
              </a:rPr>
              <a:t>AND</a:t>
            </a:r>
            <a:r>
              <a:rPr sz="1800" spc="-5" dirty="0">
                <a:solidFill>
                  <a:srgbClr val="CFC9C5"/>
                </a:solidFill>
                <a:latin typeface="Calibri"/>
                <a:cs typeface="Calibri"/>
              </a:rPr>
              <a:t> </a:t>
            </a:r>
            <a:r>
              <a:rPr sz="1800" spc="-25" dirty="0">
                <a:solidFill>
                  <a:srgbClr val="CFC9C5"/>
                </a:solidFill>
                <a:latin typeface="Calibri"/>
                <a:cs typeface="Calibri"/>
              </a:rPr>
              <a:t>TECHNOLOGY</a:t>
            </a:r>
            <a:r>
              <a:rPr sz="1800" spc="-20" dirty="0">
                <a:solidFill>
                  <a:srgbClr val="CFC9C5"/>
                </a:solidFill>
                <a:latin typeface="Calibri"/>
                <a:cs typeface="Calibri"/>
              </a:rPr>
              <a:t> UNIVERSITY</a:t>
            </a:r>
            <a:endParaRPr sz="1800" dirty="0">
              <a:latin typeface="Calibri"/>
              <a:cs typeface="Calibri"/>
            </a:endParaRPr>
          </a:p>
          <a:p>
            <a:pPr marL="21590">
              <a:lnSpc>
                <a:spcPts val="3085"/>
              </a:lnSpc>
            </a:pPr>
            <a:r>
              <a:rPr sz="2600" b="1" spc="-15" dirty="0">
                <a:solidFill>
                  <a:srgbClr val="CFC9C5"/>
                </a:solidFill>
                <a:latin typeface="Calibri"/>
                <a:cs typeface="Calibri"/>
              </a:rPr>
              <a:t>Department</a:t>
            </a:r>
            <a:r>
              <a:rPr sz="2600" b="1" spc="-5" dirty="0">
                <a:solidFill>
                  <a:srgbClr val="CFC9C5"/>
                </a:solidFill>
                <a:latin typeface="Calibri"/>
                <a:cs typeface="Calibri"/>
              </a:rPr>
              <a:t> </a:t>
            </a:r>
            <a:r>
              <a:rPr sz="2600" b="1" dirty="0">
                <a:solidFill>
                  <a:srgbClr val="CFC9C5"/>
                </a:solidFill>
                <a:latin typeface="Calibri"/>
                <a:cs typeface="Calibri"/>
              </a:rPr>
              <a:t>of</a:t>
            </a:r>
            <a:r>
              <a:rPr sz="2600" b="1" spc="-35" dirty="0">
                <a:solidFill>
                  <a:srgbClr val="CFC9C5"/>
                </a:solidFill>
                <a:latin typeface="Calibri"/>
                <a:cs typeface="Calibri"/>
              </a:rPr>
              <a:t> </a:t>
            </a:r>
            <a:r>
              <a:rPr sz="2600" b="1" spc="-10" dirty="0">
                <a:solidFill>
                  <a:srgbClr val="CFC9C5"/>
                </a:solidFill>
                <a:latin typeface="Calibri"/>
                <a:cs typeface="Calibri"/>
              </a:rPr>
              <a:t>Software</a:t>
            </a:r>
            <a:r>
              <a:rPr sz="2600" b="1" spc="-85" dirty="0">
                <a:solidFill>
                  <a:srgbClr val="CFC9C5"/>
                </a:solidFill>
                <a:latin typeface="Calibri"/>
                <a:cs typeface="Calibri"/>
              </a:rPr>
              <a:t> </a:t>
            </a:r>
            <a:r>
              <a:rPr sz="2600" b="1" spc="-5" dirty="0">
                <a:solidFill>
                  <a:srgbClr val="CFC9C5"/>
                </a:solidFill>
                <a:latin typeface="Calibri"/>
                <a:cs typeface="Calibri"/>
              </a:rPr>
              <a:t>Engineering</a:t>
            </a:r>
            <a:endParaRPr sz="2600" dirty="0">
              <a:latin typeface="Calibri"/>
              <a:cs typeface="Calibri"/>
            </a:endParaRPr>
          </a:p>
        </p:txBody>
      </p:sp>
      <p:sp>
        <p:nvSpPr>
          <p:cNvPr id="6" name="object 6"/>
          <p:cNvSpPr txBox="1"/>
          <p:nvPr/>
        </p:nvSpPr>
        <p:spPr>
          <a:xfrm>
            <a:off x="3131057" y="6093663"/>
            <a:ext cx="2847340"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CFCCC5"/>
                </a:solidFill>
                <a:latin typeface="Calibri"/>
                <a:cs typeface="Calibri"/>
              </a:rPr>
              <a:t>Main</a:t>
            </a:r>
            <a:r>
              <a:rPr sz="1400" spc="-10" dirty="0">
                <a:solidFill>
                  <a:srgbClr val="CFCCC5"/>
                </a:solidFill>
                <a:latin typeface="Calibri"/>
                <a:cs typeface="Calibri"/>
              </a:rPr>
              <a:t> </a:t>
            </a:r>
            <a:r>
              <a:rPr sz="1400" spc="-5" dirty="0">
                <a:solidFill>
                  <a:srgbClr val="CFCCC5"/>
                </a:solidFill>
                <a:latin typeface="Calibri"/>
                <a:cs typeface="Calibri"/>
              </a:rPr>
              <a:t>S</a:t>
            </a:r>
            <a:r>
              <a:rPr sz="1400" spc="5" dirty="0">
                <a:solidFill>
                  <a:srgbClr val="CFCCC5"/>
                </a:solidFill>
                <a:latin typeface="Calibri"/>
                <a:cs typeface="Calibri"/>
              </a:rPr>
              <a:t>o</a:t>
            </a:r>
            <a:r>
              <a:rPr sz="1400" spc="-10" dirty="0">
                <a:solidFill>
                  <a:srgbClr val="CFCCC5"/>
                </a:solidFill>
                <a:latin typeface="Calibri"/>
                <a:cs typeface="Calibri"/>
              </a:rPr>
              <a:t>u</a:t>
            </a:r>
            <a:r>
              <a:rPr sz="1400" spc="-25" dirty="0">
                <a:solidFill>
                  <a:srgbClr val="CFCCC5"/>
                </a:solidFill>
                <a:latin typeface="Calibri"/>
                <a:cs typeface="Calibri"/>
              </a:rPr>
              <a:t>r</a:t>
            </a:r>
            <a:r>
              <a:rPr sz="1400" spc="-20" dirty="0">
                <a:solidFill>
                  <a:srgbClr val="CFCCC5"/>
                </a:solidFill>
                <a:latin typeface="Calibri"/>
                <a:cs typeface="Calibri"/>
              </a:rPr>
              <a:t>c</a:t>
            </a:r>
            <a:r>
              <a:rPr sz="1400" dirty="0">
                <a:solidFill>
                  <a:srgbClr val="CFCCC5"/>
                </a:solidFill>
                <a:latin typeface="Calibri"/>
                <a:cs typeface="Calibri"/>
              </a:rPr>
              <a:t>e:</a:t>
            </a:r>
            <a:r>
              <a:rPr sz="1400" spc="-80" dirty="0">
                <a:solidFill>
                  <a:srgbClr val="CFCCC5"/>
                </a:solidFill>
                <a:latin typeface="Calibri"/>
                <a:cs typeface="Calibri"/>
              </a:rPr>
              <a:t> </a:t>
            </a:r>
            <a:r>
              <a:rPr sz="1400" u="sng" spc="-10" dirty="0">
                <a:solidFill>
                  <a:srgbClr val="0462C1"/>
                </a:solidFill>
                <a:uFill>
                  <a:solidFill>
                    <a:srgbClr val="0462C1"/>
                  </a:solidFill>
                </a:uFill>
                <a:latin typeface="Calibri"/>
                <a:cs typeface="Calibri"/>
                <a:hlinkClick r:id="rId3"/>
              </a:rPr>
              <a:t>ww</a:t>
            </a:r>
            <a:r>
              <a:rPr sz="1400" u="sng" spc="-95" dirty="0">
                <a:solidFill>
                  <a:srgbClr val="0462C1"/>
                </a:solidFill>
                <a:uFill>
                  <a:solidFill>
                    <a:srgbClr val="0462C1"/>
                  </a:solidFill>
                </a:uFill>
                <a:latin typeface="Calibri"/>
                <a:cs typeface="Calibri"/>
                <a:hlinkClick r:id="rId3"/>
              </a:rPr>
              <a:t>w</a:t>
            </a:r>
            <a:r>
              <a:rPr sz="1400" u="sng" spc="-55" dirty="0">
                <a:solidFill>
                  <a:srgbClr val="0462C1"/>
                </a:solidFill>
                <a:uFill>
                  <a:solidFill>
                    <a:srgbClr val="0462C1"/>
                  </a:solidFill>
                </a:uFill>
                <a:latin typeface="Calibri"/>
                <a:cs typeface="Calibri"/>
                <a:hlinkClick r:id="rId3"/>
              </a:rPr>
              <a:t>.</a:t>
            </a:r>
            <a:r>
              <a:rPr sz="1400" u="sng" spc="-10" dirty="0">
                <a:solidFill>
                  <a:srgbClr val="0462C1"/>
                </a:solidFill>
                <a:uFill>
                  <a:solidFill>
                    <a:srgbClr val="0462C1"/>
                  </a:solidFill>
                </a:uFill>
                <a:latin typeface="Calibri"/>
                <a:cs typeface="Calibri"/>
                <a:hlinkClick r:id="rId3"/>
              </a:rPr>
              <a:t>w</a:t>
            </a:r>
            <a:r>
              <a:rPr sz="1400" u="sng" spc="-20" dirty="0">
                <a:solidFill>
                  <a:srgbClr val="0462C1"/>
                </a:solidFill>
                <a:uFill>
                  <a:solidFill>
                    <a:srgbClr val="0462C1"/>
                  </a:solidFill>
                </a:uFill>
                <a:latin typeface="Calibri"/>
                <a:cs typeface="Calibri"/>
                <a:hlinkClick r:id="rId3"/>
              </a:rPr>
              <a:t>3</a:t>
            </a:r>
            <a:r>
              <a:rPr sz="1400" u="sng" spc="-10" dirty="0">
                <a:solidFill>
                  <a:srgbClr val="0462C1"/>
                </a:solidFill>
                <a:uFill>
                  <a:solidFill>
                    <a:srgbClr val="0462C1"/>
                  </a:solidFill>
                </a:uFill>
                <a:latin typeface="Calibri"/>
                <a:cs typeface="Calibri"/>
                <a:hlinkClick r:id="rId3"/>
              </a:rPr>
              <a:t>s</a:t>
            </a:r>
            <a:r>
              <a:rPr sz="1400" u="sng" spc="-20" dirty="0">
                <a:solidFill>
                  <a:srgbClr val="0462C1"/>
                </a:solidFill>
                <a:uFill>
                  <a:solidFill>
                    <a:srgbClr val="0462C1"/>
                  </a:solidFill>
                </a:uFill>
                <a:latin typeface="Calibri"/>
                <a:cs typeface="Calibri"/>
                <a:hlinkClick r:id="rId3"/>
              </a:rPr>
              <a:t>ch</a:t>
            </a:r>
            <a:r>
              <a:rPr sz="1400" u="sng" spc="-10" dirty="0">
                <a:solidFill>
                  <a:srgbClr val="0462C1"/>
                </a:solidFill>
                <a:uFill>
                  <a:solidFill>
                    <a:srgbClr val="0462C1"/>
                  </a:solidFill>
                </a:uFill>
                <a:latin typeface="Calibri"/>
                <a:cs typeface="Calibri"/>
                <a:hlinkClick r:id="rId3"/>
              </a:rPr>
              <a:t>oo</a:t>
            </a:r>
            <a:r>
              <a:rPr sz="1400" u="sng" spc="-15" dirty="0">
                <a:solidFill>
                  <a:srgbClr val="0462C1"/>
                </a:solidFill>
                <a:uFill>
                  <a:solidFill>
                    <a:srgbClr val="0462C1"/>
                  </a:solidFill>
                </a:uFill>
                <a:latin typeface="Calibri"/>
                <a:cs typeface="Calibri"/>
                <a:hlinkClick r:id="rId3"/>
              </a:rPr>
              <a:t>l</a:t>
            </a:r>
            <a:r>
              <a:rPr sz="1400" u="sng" spc="-10" dirty="0">
                <a:solidFill>
                  <a:srgbClr val="0462C1"/>
                </a:solidFill>
                <a:uFill>
                  <a:solidFill>
                    <a:srgbClr val="0462C1"/>
                  </a:solidFill>
                </a:uFill>
                <a:latin typeface="Calibri"/>
                <a:cs typeface="Calibri"/>
                <a:hlinkClick r:id="rId3"/>
              </a:rPr>
              <a:t>s.</a:t>
            </a:r>
            <a:r>
              <a:rPr sz="1400" u="sng" spc="-30" dirty="0">
                <a:solidFill>
                  <a:srgbClr val="0462C1"/>
                </a:solidFill>
                <a:uFill>
                  <a:solidFill>
                    <a:srgbClr val="0462C1"/>
                  </a:solidFill>
                </a:uFill>
                <a:latin typeface="Calibri"/>
                <a:cs typeface="Calibri"/>
                <a:hlinkClick r:id="rId3"/>
              </a:rPr>
              <a:t>c</a:t>
            </a:r>
            <a:r>
              <a:rPr sz="1400" u="sng" spc="-10" dirty="0">
                <a:solidFill>
                  <a:srgbClr val="0462C1"/>
                </a:solidFill>
                <a:uFill>
                  <a:solidFill>
                    <a:srgbClr val="0462C1"/>
                  </a:solidFill>
                </a:uFill>
                <a:latin typeface="Calibri"/>
                <a:cs typeface="Calibri"/>
                <a:hlinkClick r:id="rId3"/>
              </a:rPr>
              <a:t>o</a:t>
            </a:r>
            <a:r>
              <a:rPr sz="1400" u="sng" spc="-20" dirty="0">
                <a:solidFill>
                  <a:srgbClr val="0462C1"/>
                </a:solidFill>
                <a:uFill>
                  <a:solidFill>
                    <a:srgbClr val="0462C1"/>
                  </a:solidFill>
                </a:uFill>
                <a:latin typeface="Calibri"/>
                <a:cs typeface="Calibri"/>
                <a:hlinkClick r:id="rId3"/>
              </a:rPr>
              <a:t>m</a:t>
            </a:r>
            <a:r>
              <a:rPr sz="1400" u="sng" spc="-15" dirty="0">
                <a:solidFill>
                  <a:srgbClr val="0462C1"/>
                </a:solidFill>
                <a:uFill>
                  <a:solidFill>
                    <a:srgbClr val="0462C1"/>
                  </a:solidFill>
                </a:uFill>
                <a:latin typeface="Calibri"/>
                <a:cs typeface="Calibri"/>
                <a:hlinkClick r:id="rId3"/>
              </a:rPr>
              <a:t>/</a:t>
            </a:r>
            <a:r>
              <a:rPr sz="1400" u="sng" spc="-20" dirty="0">
                <a:solidFill>
                  <a:srgbClr val="0462C1"/>
                </a:solidFill>
                <a:uFill>
                  <a:solidFill>
                    <a:srgbClr val="0462C1"/>
                  </a:solidFill>
                </a:uFill>
                <a:latin typeface="Calibri"/>
                <a:cs typeface="Calibri"/>
                <a:hlinkClick r:id="rId3"/>
              </a:rPr>
              <a:t>ph</a:t>
            </a:r>
            <a:r>
              <a:rPr sz="1400" u="sng" dirty="0">
                <a:solidFill>
                  <a:srgbClr val="0462C1"/>
                </a:solidFill>
                <a:uFill>
                  <a:solidFill>
                    <a:srgbClr val="0462C1"/>
                  </a:solidFill>
                </a:uFill>
                <a:latin typeface="Calibri"/>
                <a:cs typeface="Calibri"/>
                <a:hlinkClick r:id="rId3"/>
              </a:rPr>
              <a:t>p</a:t>
            </a:r>
            <a:endParaRPr sz="1400" dirty="0">
              <a:latin typeface="Calibri"/>
              <a:cs typeface="Calibri"/>
            </a:endParaRPr>
          </a:p>
        </p:txBody>
      </p:sp>
      <p:sp>
        <p:nvSpPr>
          <p:cNvPr id="7" name="Date Placeholder 6">
            <a:extLst>
              <a:ext uri="{FF2B5EF4-FFF2-40B4-BE49-F238E27FC236}">
                <a16:creationId xmlns:a16="http://schemas.microsoft.com/office/drawing/2014/main" id="{02313F17-6853-7418-1055-14CE45EF3AA4}"/>
              </a:ext>
            </a:extLst>
          </p:cNvPr>
          <p:cNvSpPr>
            <a:spLocks noGrp="1"/>
          </p:cNvSpPr>
          <p:nvPr>
            <p:ph type="dt" sz="half" idx="6"/>
          </p:nvPr>
        </p:nvSpPr>
        <p:spPr/>
        <p:txBody>
          <a:bodyPr/>
          <a:lstStyle/>
          <a:p>
            <a:fld id="{067E880E-E119-4CDA-A571-7A08FE807E3B}" type="datetime1">
              <a:rPr lang="en-US" smtClean="0"/>
              <a:t>4/15/2024</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609676"/>
            <a:ext cx="5615305" cy="697230"/>
          </a:xfrm>
          <a:prstGeom prst="rect">
            <a:avLst/>
          </a:prstGeom>
        </p:spPr>
        <p:txBody>
          <a:bodyPr vert="horz" wrap="square" lIns="0" tIns="13335" rIns="0" bIns="0" rtlCol="0">
            <a:spAutoFit/>
          </a:bodyPr>
          <a:lstStyle/>
          <a:p>
            <a:pPr marL="12700">
              <a:lnSpc>
                <a:spcPct val="100000"/>
              </a:lnSpc>
              <a:spcBef>
                <a:spcPts val="105"/>
              </a:spcBef>
            </a:pPr>
            <a:r>
              <a:rPr dirty="0"/>
              <a:t>PHP</a:t>
            </a:r>
            <a:r>
              <a:rPr spc="-35" dirty="0"/>
              <a:t> </a:t>
            </a:r>
            <a:r>
              <a:rPr spc="-15" dirty="0"/>
              <a:t>Form</a:t>
            </a:r>
            <a:r>
              <a:rPr spc="-40" dirty="0"/>
              <a:t> </a:t>
            </a:r>
            <a:r>
              <a:rPr spc="-30" dirty="0"/>
              <a:t>Validation</a:t>
            </a:r>
            <a:r>
              <a:rPr spc="10" dirty="0"/>
              <a:t> </a:t>
            </a:r>
            <a:r>
              <a:rPr sz="2800" spc="-30" dirty="0"/>
              <a:t>cont’d</a:t>
            </a:r>
            <a:endParaRPr sz="2800"/>
          </a:p>
        </p:txBody>
      </p:sp>
      <p:sp>
        <p:nvSpPr>
          <p:cNvPr id="3" name="object 3"/>
          <p:cNvSpPr txBox="1"/>
          <p:nvPr/>
        </p:nvSpPr>
        <p:spPr>
          <a:xfrm>
            <a:off x="707542" y="1746250"/>
            <a:ext cx="7673975" cy="3498586"/>
          </a:xfrm>
          <a:prstGeom prst="rect">
            <a:avLst/>
          </a:prstGeom>
        </p:spPr>
        <p:txBody>
          <a:bodyPr vert="horz" wrap="square" lIns="0" tIns="121920" rIns="0" bIns="0" rtlCol="0">
            <a:spAutoFit/>
          </a:bodyPr>
          <a:lstStyle/>
          <a:p>
            <a:pPr marL="241300" marR="186055" indent="-228600">
              <a:lnSpc>
                <a:spcPct val="70000"/>
              </a:lnSpc>
              <a:spcBef>
                <a:spcPts val="960"/>
              </a:spcBef>
              <a:buFont typeface="Arial MT"/>
              <a:buChar char="•"/>
              <a:tabLst>
                <a:tab pos="241300" algn="l"/>
              </a:tabLst>
            </a:pPr>
            <a:r>
              <a:rPr sz="2400" b="1" spc="-5" dirty="0">
                <a:latin typeface="Calibri"/>
                <a:cs typeface="Calibri"/>
              </a:rPr>
              <a:t>$_SERVER["PHP_SELF"] variable: </a:t>
            </a:r>
            <a:r>
              <a:rPr lang="en-US" sz="2400" dirty="0">
                <a:latin typeface="Calibri"/>
                <a:cs typeface="Calibri"/>
              </a:rPr>
              <a:t>in PHP is a </a:t>
            </a:r>
            <a:r>
              <a:rPr lang="en-US" sz="2400" dirty="0" err="1">
                <a:latin typeface="Calibri"/>
                <a:cs typeface="Calibri"/>
              </a:rPr>
              <a:t>superglobal</a:t>
            </a:r>
            <a:r>
              <a:rPr lang="en-US" sz="2400" dirty="0">
                <a:latin typeface="Calibri"/>
                <a:cs typeface="Calibri"/>
              </a:rPr>
              <a:t> variable that contains the filename of the currently executing script.</a:t>
            </a:r>
          </a:p>
          <a:p>
            <a:pPr marL="241300" marR="186055" indent="-228600">
              <a:lnSpc>
                <a:spcPct val="70000"/>
              </a:lnSpc>
              <a:spcBef>
                <a:spcPts val="960"/>
              </a:spcBef>
              <a:buFont typeface="Arial MT"/>
              <a:buChar char="•"/>
              <a:tabLst>
                <a:tab pos="241300" algn="l"/>
              </a:tabLst>
            </a:pPr>
            <a:r>
              <a:rPr lang="en-US" sz="2400" dirty="0">
                <a:latin typeface="Calibri"/>
                <a:cs typeface="Calibri"/>
              </a:rPr>
              <a:t> It provides a way to refer to the current script in HTML forms or links, making the form action point to the same script that handles the form submission.</a:t>
            </a:r>
          </a:p>
          <a:p>
            <a:pPr marL="241300" marR="186055" indent="-228600">
              <a:lnSpc>
                <a:spcPct val="70000"/>
              </a:lnSpc>
              <a:spcBef>
                <a:spcPts val="960"/>
              </a:spcBef>
              <a:buFont typeface="Arial MT"/>
              <a:buChar char="•"/>
              <a:tabLst>
                <a:tab pos="241300" algn="l"/>
              </a:tabLst>
            </a:pPr>
            <a:r>
              <a:rPr lang="en-US" sz="2400" dirty="0">
                <a:latin typeface="Calibri"/>
                <a:cs typeface="Calibri"/>
              </a:rPr>
              <a:t>Using $_SERVER["PHP_SELF"] in this way helps in creating self-referencing forms, ensuring that the form submission is handled by the same script that generates the form. This can be useful for maintaining clean and modular code, especially when working with form submissions and data processing in PHP.</a:t>
            </a:r>
            <a:endParaRPr sz="2400" dirty="0">
              <a:latin typeface="Calibri"/>
              <a:cs typeface="Calibri"/>
            </a:endParaRPr>
          </a:p>
        </p:txBody>
      </p:sp>
      <p:sp>
        <p:nvSpPr>
          <p:cNvPr id="6" name="Date Placeholder 5">
            <a:extLst>
              <a:ext uri="{FF2B5EF4-FFF2-40B4-BE49-F238E27FC236}">
                <a16:creationId xmlns:a16="http://schemas.microsoft.com/office/drawing/2014/main" id="{3A7D7554-7A73-1418-CF27-C13C53078B0F}"/>
              </a:ext>
            </a:extLst>
          </p:cNvPr>
          <p:cNvSpPr>
            <a:spLocks noGrp="1"/>
          </p:cNvSpPr>
          <p:nvPr>
            <p:ph type="dt" sz="half" idx="6"/>
          </p:nvPr>
        </p:nvSpPr>
        <p:spPr/>
        <p:txBody>
          <a:bodyPr/>
          <a:lstStyle/>
          <a:p>
            <a:fld id="{3E9B4522-F6A6-472F-8BE4-0C116706393D}" type="datetime1">
              <a:rPr lang="en-US" smtClean="0"/>
              <a:t>4/15/2024</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609676"/>
            <a:ext cx="5615305" cy="697230"/>
          </a:xfrm>
          <a:prstGeom prst="rect">
            <a:avLst/>
          </a:prstGeom>
        </p:spPr>
        <p:txBody>
          <a:bodyPr vert="horz" wrap="square" lIns="0" tIns="13335" rIns="0" bIns="0" rtlCol="0">
            <a:spAutoFit/>
          </a:bodyPr>
          <a:lstStyle/>
          <a:p>
            <a:pPr marL="12700">
              <a:lnSpc>
                <a:spcPct val="100000"/>
              </a:lnSpc>
              <a:spcBef>
                <a:spcPts val="105"/>
              </a:spcBef>
            </a:pPr>
            <a:r>
              <a:rPr dirty="0"/>
              <a:t>PHP</a:t>
            </a:r>
            <a:r>
              <a:rPr spc="-35" dirty="0"/>
              <a:t> </a:t>
            </a:r>
            <a:r>
              <a:rPr spc="-15" dirty="0"/>
              <a:t>Form</a:t>
            </a:r>
            <a:r>
              <a:rPr spc="-40" dirty="0"/>
              <a:t> </a:t>
            </a:r>
            <a:r>
              <a:rPr spc="-30" dirty="0"/>
              <a:t>Validation</a:t>
            </a:r>
            <a:r>
              <a:rPr spc="10" dirty="0"/>
              <a:t> </a:t>
            </a:r>
            <a:r>
              <a:rPr sz="2800" spc="-30" dirty="0"/>
              <a:t>cont’d</a:t>
            </a:r>
            <a:endParaRPr sz="2800"/>
          </a:p>
        </p:txBody>
      </p:sp>
      <p:sp>
        <p:nvSpPr>
          <p:cNvPr id="3" name="object 3"/>
          <p:cNvSpPr txBox="1"/>
          <p:nvPr/>
        </p:nvSpPr>
        <p:spPr>
          <a:xfrm>
            <a:off x="707542" y="1746250"/>
            <a:ext cx="7673975" cy="2981522"/>
          </a:xfrm>
          <a:prstGeom prst="rect">
            <a:avLst/>
          </a:prstGeom>
        </p:spPr>
        <p:txBody>
          <a:bodyPr vert="horz" wrap="square" lIns="0" tIns="121920" rIns="0" bIns="0" rtlCol="0">
            <a:spAutoFit/>
          </a:bodyPr>
          <a:lstStyle/>
          <a:p>
            <a:pPr marL="241300" marR="292100" indent="-228600">
              <a:lnSpc>
                <a:spcPct val="70000"/>
              </a:lnSpc>
              <a:spcBef>
                <a:spcPts val="1000"/>
              </a:spcBef>
              <a:buFont typeface="Arial MT"/>
              <a:buChar char="•"/>
              <a:tabLst>
                <a:tab pos="241300" algn="l"/>
              </a:tabLst>
            </a:pPr>
            <a:r>
              <a:rPr lang="en-US" sz="2400" spc="-5" dirty="0">
                <a:latin typeface="Calibri"/>
                <a:cs typeface="Calibri"/>
              </a:rPr>
              <a:t>The </a:t>
            </a:r>
            <a:r>
              <a:rPr lang="en-US" sz="2400" b="1" spc="-5" dirty="0" err="1">
                <a:latin typeface="Calibri"/>
                <a:cs typeface="Calibri"/>
              </a:rPr>
              <a:t>htmlspecialchars</a:t>
            </a:r>
            <a:r>
              <a:rPr lang="en-US" sz="2400" b="1" spc="-5" dirty="0">
                <a:latin typeface="Calibri"/>
                <a:cs typeface="Calibri"/>
              </a:rPr>
              <a:t>() </a:t>
            </a:r>
            <a:r>
              <a:rPr lang="en-US" sz="2400" spc="-5" dirty="0">
                <a:latin typeface="Calibri"/>
                <a:cs typeface="Calibri"/>
              </a:rPr>
              <a:t>function in PHP is used to convert special characters to HTML entities. When used with $_SERVER["PHP_SELF"], it helps prevent Cross-Site Scripting (XSS) attacks by encoding the special characters in the URL.</a:t>
            </a:r>
          </a:p>
          <a:p>
            <a:pPr marL="241300" marR="292100" indent="-228600">
              <a:lnSpc>
                <a:spcPct val="70000"/>
              </a:lnSpc>
              <a:spcBef>
                <a:spcPts val="1000"/>
              </a:spcBef>
              <a:buFont typeface="Arial MT"/>
              <a:buChar char="•"/>
              <a:tabLst>
                <a:tab pos="241300" algn="l"/>
              </a:tabLst>
            </a:pPr>
            <a:r>
              <a:rPr sz="2400" spc="-5" dirty="0">
                <a:latin typeface="Calibri"/>
                <a:cs typeface="Calibri"/>
              </a:rPr>
              <a:t>This</a:t>
            </a:r>
            <a:r>
              <a:rPr sz="2400" spc="-10" dirty="0">
                <a:latin typeface="Calibri"/>
                <a:cs typeface="Calibri"/>
              </a:rPr>
              <a:t> </a:t>
            </a:r>
            <a:r>
              <a:rPr sz="2400" dirty="0">
                <a:latin typeface="Calibri"/>
                <a:cs typeface="Calibri"/>
              </a:rPr>
              <a:t>means</a:t>
            </a:r>
            <a:r>
              <a:rPr sz="2400" spc="-25" dirty="0">
                <a:latin typeface="Calibri"/>
                <a:cs typeface="Calibri"/>
              </a:rPr>
              <a:t> </a:t>
            </a:r>
            <a:r>
              <a:rPr sz="2400" spc="-10" dirty="0">
                <a:latin typeface="Calibri"/>
                <a:cs typeface="Calibri"/>
              </a:rPr>
              <a:t>that</a:t>
            </a:r>
            <a:r>
              <a:rPr sz="2400" spc="-5" dirty="0">
                <a:latin typeface="Calibri"/>
                <a:cs typeface="Calibri"/>
              </a:rPr>
              <a:t> </a:t>
            </a:r>
            <a:r>
              <a:rPr sz="2400" dirty="0">
                <a:latin typeface="Calibri"/>
                <a:cs typeface="Calibri"/>
              </a:rPr>
              <a:t>it</a:t>
            </a:r>
            <a:r>
              <a:rPr sz="2400" spc="-20" dirty="0">
                <a:latin typeface="Calibri"/>
                <a:cs typeface="Calibri"/>
              </a:rPr>
              <a:t> </a:t>
            </a:r>
            <a:r>
              <a:rPr sz="2400" dirty="0">
                <a:latin typeface="Calibri"/>
                <a:cs typeface="Calibri"/>
              </a:rPr>
              <a:t>will</a:t>
            </a:r>
            <a:r>
              <a:rPr sz="2400" spc="-20" dirty="0">
                <a:latin typeface="Calibri"/>
                <a:cs typeface="Calibri"/>
              </a:rPr>
              <a:t> </a:t>
            </a:r>
            <a:r>
              <a:rPr sz="2400" spc="-5" dirty="0">
                <a:latin typeface="Calibri"/>
                <a:cs typeface="Calibri"/>
              </a:rPr>
              <a:t>replace</a:t>
            </a:r>
            <a:r>
              <a:rPr sz="2400" spc="-15" dirty="0">
                <a:latin typeface="Calibri"/>
                <a:cs typeface="Calibri"/>
              </a:rPr>
              <a:t> </a:t>
            </a:r>
            <a:r>
              <a:rPr sz="2400" spc="-5" dirty="0">
                <a:latin typeface="Calibri"/>
                <a:cs typeface="Calibri"/>
              </a:rPr>
              <a:t>HTML</a:t>
            </a:r>
            <a:r>
              <a:rPr sz="2400" dirty="0">
                <a:latin typeface="Calibri"/>
                <a:cs typeface="Calibri"/>
              </a:rPr>
              <a:t> </a:t>
            </a:r>
            <a:r>
              <a:rPr sz="2400" spc="-10" dirty="0">
                <a:latin typeface="Calibri"/>
                <a:cs typeface="Calibri"/>
              </a:rPr>
              <a:t>characters</a:t>
            </a:r>
            <a:r>
              <a:rPr sz="2400" spc="-50" dirty="0">
                <a:latin typeface="Calibri"/>
                <a:cs typeface="Calibri"/>
              </a:rPr>
              <a:t> </a:t>
            </a:r>
            <a:r>
              <a:rPr sz="2400" spc="-20" dirty="0">
                <a:latin typeface="Calibri"/>
                <a:cs typeface="Calibri"/>
              </a:rPr>
              <a:t>like</a:t>
            </a:r>
            <a:r>
              <a:rPr sz="2400" spc="-15" dirty="0">
                <a:latin typeface="Calibri"/>
                <a:cs typeface="Calibri"/>
              </a:rPr>
              <a:t> </a:t>
            </a:r>
            <a:r>
              <a:rPr sz="2400" dirty="0">
                <a:latin typeface="Calibri"/>
                <a:cs typeface="Calibri"/>
              </a:rPr>
              <a:t>&lt;</a:t>
            </a:r>
            <a:r>
              <a:rPr sz="2400" spc="-15" dirty="0">
                <a:latin typeface="Calibri"/>
                <a:cs typeface="Calibri"/>
              </a:rPr>
              <a:t> </a:t>
            </a:r>
            <a:r>
              <a:rPr sz="2400" dirty="0">
                <a:latin typeface="Calibri"/>
                <a:cs typeface="Calibri"/>
              </a:rPr>
              <a:t>and &gt; </a:t>
            </a:r>
            <a:r>
              <a:rPr sz="2400" spc="-530" dirty="0">
                <a:latin typeface="Calibri"/>
                <a:cs typeface="Calibri"/>
              </a:rPr>
              <a:t> </a:t>
            </a:r>
            <a:r>
              <a:rPr sz="2400" dirty="0">
                <a:latin typeface="Calibri"/>
                <a:cs typeface="Calibri"/>
              </a:rPr>
              <a:t>with</a:t>
            </a:r>
            <a:r>
              <a:rPr sz="2400" spc="-20" dirty="0">
                <a:latin typeface="Calibri"/>
                <a:cs typeface="Calibri"/>
              </a:rPr>
              <a:t> </a:t>
            </a:r>
            <a:r>
              <a:rPr sz="2400" spc="-5" dirty="0">
                <a:latin typeface="Calibri"/>
                <a:cs typeface="Calibri"/>
              </a:rPr>
              <a:t>&amp;lt;</a:t>
            </a:r>
            <a:r>
              <a:rPr sz="2400" dirty="0">
                <a:latin typeface="Calibri"/>
                <a:cs typeface="Calibri"/>
              </a:rPr>
              <a:t> and</a:t>
            </a:r>
            <a:r>
              <a:rPr sz="2400" spc="-5" dirty="0">
                <a:latin typeface="Calibri"/>
                <a:cs typeface="Calibri"/>
              </a:rPr>
              <a:t> </a:t>
            </a:r>
            <a:r>
              <a:rPr sz="2400" spc="-15" dirty="0">
                <a:latin typeface="Calibri"/>
                <a:cs typeface="Calibri"/>
              </a:rPr>
              <a:t>&amp;gt;</a:t>
            </a:r>
            <a:endParaRPr sz="2400" dirty="0">
              <a:latin typeface="Calibri"/>
              <a:cs typeface="Calibri"/>
            </a:endParaRPr>
          </a:p>
          <a:p>
            <a:pPr marL="241300" marR="5080" indent="-228600">
              <a:lnSpc>
                <a:spcPct val="70000"/>
              </a:lnSpc>
              <a:spcBef>
                <a:spcPts val="1010"/>
              </a:spcBef>
              <a:buFont typeface="Arial MT"/>
              <a:buChar char="•"/>
              <a:tabLst>
                <a:tab pos="241300" algn="l"/>
              </a:tabLst>
            </a:pPr>
            <a:r>
              <a:rPr sz="2400" spc="-5" dirty="0">
                <a:latin typeface="Calibri"/>
                <a:cs typeface="Calibri"/>
              </a:rPr>
              <a:t>This </a:t>
            </a:r>
            <a:r>
              <a:rPr sz="2400" spc="-15" dirty="0">
                <a:latin typeface="Calibri"/>
                <a:cs typeface="Calibri"/>
              </a:rPr>
              <a:t>prevents</a:t>
            </a:r>
            <a:r>
              <a:rPr sz="2400" spc="5" dirty="0">
                <a:latin typeface="Calibri"/>
                <a:cs typeface="Calibri"/>
              </a:rPr>
              <a:t> </a:t>
            </a:r>
            <a:r>
              <a:rPr sz="2400" spc="-25" dirty="0">
                <a:latin typeface="Calibri"/>
                <a:cs typeface="Calibri"/>
              </a:rPr>
              <a:t>attackers</a:t>
            </a:r>
            <a:r>
              <a:rPr sz="2400" spc="-45" dirty="0">
                <a:latin typeface="Calibri"/>
                <a:cs typeface="Calibri"/>
              </a:rPr>
              <a:t> </a:t>
            </a:r>
            <a:r>
              <a:rPr sz="2400" spc="-15" dirty="0">
                <a:latin typeface="Calibri"/>
                <a:cs typeface="Calibri"/>
              </a:rPr>
              <a:t>from </a:t>
            </a:r>
            <a:r>
              <a:rPr sz="2400" spc="-10" dirty="0">
                <a:latin typeface="Calibri"/>
                <a:cs typeface="Calibri"/>
              </a:rPr>
              <a:t>exploiting</a:t>
            </a:r>
            <a:r>
              <a:rPr sz="2400" spc="-15" dirty="0">
                <a:latin typeface="Calibri"/>
                <a:cs typeface="Calibri"/>
              </a:rPr>
              <a:t> </a:t>
            </a:r>
            <a:r>
              <a:rPr sz="2400" dirty="0">
                <a:latin typeface="Calibri"/>
                <a:cs typeface="Calibri"/>
              </a:rPr>
              <a:t>the</a:t>
            </a:r>
            <a:r>
              <a:rPr sz="2400" spc="-10" dirty="0">
                <a:latin typeface="Calibri"/>
                <a:cs typeface="Calibri"/>
              </a:rPr>
              <a:t> code</a:t>
            </a:r>
            <a:r>
              <a:rPr sz="2400" dirty="0">
                <a:latin typeface="Calibri"/>
                <a:cs typeface="Calibri"/>
              </a:rPr>
              <a:t> </a:t>
            </a:r>
            <a:r>
              <a:rPr sz="2400" spc="-10" dirty="0">
                <a:latin typeface="Calibri"/>
                <a:cs typeface="Calibri"/>
              </a:rPr>
              <a:t>by</a:t>
            </a:r>
            <a:r>
              <a:rPr sz="2400" dirty="0">
                <a:latin typeface="Calibri"/>
                <a:cs typeface="Calibri"/>
              </a:rPr>
              <a:t> injecting </a:t>
            </a:r>
            <a:r>
              <a:rPr sz="2400" spc="-525" dirty="0">
                <a:latin typeface="Calibri"/>
                <a:cs typeface="Calibri"/>
              </a:rPr>
              <a:t> </a:t>
            </a:r>
            <a:r>
              <a:rPr sz="2400" spc="-5" dirty="0">
                <a:latin typeface="Calibri"/>
                <a:cs typeface="Calibri"/>
              </a:rPr>
              <a:t>HTML or </a:t>
            </a:r>
            <a:r>
              <a:rPr sz="2400" spc="-10" dirty="0">
                <a:latin typeface="Calibri"/>
                <a:cs typeface="Calibri"/>
              </a:rPr>
              <a:t>Javascript code (Cross-site </a:t>
            </a:r>
            <a:r>
              <a:rPr sz="2400" spc="-5" dirty="0">
                <a:latin typeface="Calibri"/>
                <a:cs typeface="Calibri"/>
              </a:rPr>
              <a:t>Scripting </a:t>
            </a:r>
            <a:r>
              <a:rPr sz="2400" spc="-15" dirty="0">
                <a:latin typeface="Calibri"/>
                <a:cs typeface="Calibri"/>
              </a:rPr>
              <a:t>attacks) </a:t>
            </a:r>
            <a:r>
              <a:rPr sz="2400" dirty="0">
                <a:latin typeface="Calibri"/>
                <a:cs typeface="Calibri"/>
              </a:rPr>
              <a:t>in </a:t>
            </a:r>
            <a:r>
              <a:rPr sz="2400" spc="5" dirty="0">
                <a:latin typeface="Calibri"/>
                <a:cs typeface="Calibri"/>
              </a:rPr>
              <a:t> </a:t>
            </a:r>
            <a:r>
              <a:rPr sz="2400" spc="-15" dirty="0">
                <a:latin typeface="Calibri"/>
                <a:cs typeface="Calibri"/>
              </a:rPr>
              <a:t>forms</a:t>
            </a:r>
            <a:endParaRPr sz="2400" dirty="0">
              <a:latin typeface="Calibri"/>
              <a:cs typeface="Calibri"/>
            </a:endParaRPr>
          </a:p>
        </p:txBody>
      </p:sp>
      <p:sp>
        <p:nvSpPr>
          <p:cNvPr id="6" name="Date Placeholder 5">
            <a:extLst>
              <a:ext uri="{FF2B5EF4-FFF2-40B4-BE49-F238E27FC236}">
                <a16:creationId xmlns:a16="http://schemas.microsoft.com/office/drawing/2014/main" id="{9BDD9C5B-5B79-8802-F05B-8957D57AD603}"/>
              </a:ext>
            </a:extLst>
          </p:cNvPr>
          <p:cNvSpPr>
            <a:spLocks noGrp="1"/>
          </p:cNvSpPr>
          <p:nvPr>
            <p:ph type="dt" sz="half" idx="6"/>
          </p:nvPr>
        </p:nvSpPr>
        <p:spPr/>
        <p:txBody>
          <a:bodyPr/>
          <a:lstStyle/>
          <a:p>
            <a:fld id="{644CEFDC-4E7E-4D30-9F70-F16AFF4F2888}" type="datetime1">
              <a:rPr lang="en-US" smtClean="0"/>
              <a:t>4/15/2024</a:t>
            </a:fld>
            <a:endParaRPr lang="en-US"/>
          </a:p>
        </p:txBody>
      </p:sp>
    </p:spTree>
    <p:extLst>
      <p:ext uri="{BB962C8B-B14F-4D97-AF65-F5344CB8AC3E}">
        <p14:creationId xmlns:p14="http://schemas.microsoft.com/office/powerpoint/2010/main" val="3372969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609676"/>
            <a:ext cx="5615305" cy="697230"/>
          </a:xfrm>
          <a:prstGeom prst="rect">
            <a:avLst/>
          </a:prstGeom>
        </p:spPr>
        <p:txBody>
          <a:bodyPr vert="horz" wrap="square" lIns="0" tIns="13335" rIns="0" bIns="0" rtlCol="0">
            <a:spAutoFit/>
          </a:bodyPr>
          <a:lstStyle/>
          <a:p>
            <a:pPr marL="12700">
              <a:lnSpc>
                <a:spcPct val="100000"/>
              </a:lnSpc>
              <a:spcBef>
                <a:spcPts val="105"/>
              </a:spcBef>
            </a:pPr>
            <a:r>
              <a:rPr dirty="0"/>
              <a:t>PHP</a:t>
            </a:r>
            <a:r>
              <a:rPr spc="-35" dirty="0"/>
              <a:t> </a:t>
            </a:r>
            <a:r>
              <a:rPr spc="-15" dirty="0"/>
              <a:t>Form</a:t>
            </a:r>
            <a:r>
              <a:rPr spc="-40" dirty="0"/>
              <a:t> </a:t>
            </a:r>
            <a:r>
              <a:rPr spc="-30" dirty="0"/>
              <a:t>Validation</a:t>
            </a:r>
            <a:r>
              <a:rPr spc="10" dirty="0"/>
              <a:t> </a:t>
            </a:r>
            <a:r>
              <a:rPr sz="2800" spc="-30" dirty="0"/>
              <a:t>cont’d</a:t>
            </a:r>
            <a:endParaRPr sz="2800"/>
          </a:p>
        </p:txBody>
      </p:sp>
      <p:sp>
        <p:nvSpPr>
          <p:cNvPr id="3" name="object 3"/>
          <p:cNvSpPr txBox="1"/>
          <p:nvPr/>
        </p:nvSpPr>
        <p:spPr>
          <a:xfrm>
            <a:off x="707542" y="1746250"/>
            <a:ext cx="7673975" cy="5148269"/>
          </a:xfrm>
          <a:prstGeom prst="rect">
            <a:avLst/>
          </a:prstGeom>
        </p:spPr>
        <p:txBody>
          <a:bodyPr vert="horz" wrap="square" lIns="0" tIns="121920" rIns="0" bIns="0" rtlCol="0">
            <a:spAutoFit/>
          </a:bodyPr>
          <a:lstStyle/>
          <a:p>
            <a:pPr marL="241300" marR="292100" indent="-228600">
              <a:lnSpc>
                <a:spcPct val="70000"/>
              </a:lnSpc>
              <a:spcBef>
                <a:spcPts val="1000"/>
              </a:spcBef>
              <a:buFont typeface="Arial MT"/>
              <a:buChar char="•"/>
              <a:tabLst>
                <a:tab pos="241300" algn="l"/>
              </a:tabLst>
            </a:pPr>
            <a:r>
              <a:rPr lang="en-US" sz="2400" spc="-5" dirty="0">
                <a:latin typeface="Calibri"/>
                <a:cs typeface="Calibri"/>
              </a:rPr>
              <a:t>Using $_SERVER["PHP_SELF"] without </a:t>
            </a:r>
            <a:r>
              <a:rPr lang="en-US" sz="2400" spc="-5" dirty="0" err="1">
                <a:latin typeface="Calibri"/>
                <a:cs typeface="Calibri"/>
              </a:rPr>
              <a:t>htmlspecialchars</a:t>
            </a:r>
            <a:r>
              <a:rPr lang="en-US" sz="2400" spc="-5" dirty="0">
                <a:latin typeface="Calibri"/>
                <a:cs typeface="Calibri"/>
              </a:rPr>
              <a:t>() can introduce security vulnerabilities, specifically Cross-Site Scripting (XSS) attacks. </a:t>
            </a:r>
          </a:p>
          <a:p>
            <a:pPr marL="241300" marR="292100" indent="-228600">
              <a:lnSpc>
                <a:spcPct val="70000"/>
              </a:lnSpc>
              <a:spcBef>
                <a:spcPts val="1000"/>
              </a:spcBef>
              <a:buFont typeface="Arial MT"/>
              <a:buChar char="•"/>
              <a:tabLst>
                <a:tab pos="241300" algn="l"/>
              </a:tabLst>
            </a:pPr>
            <a:r>
              <a:rPr lang="en-US" sz="2400" spc="-5" dirty="0">
                <a:latin typeface="Calibri"/>
                <a:cs typeface="Calibri"/>
              </a:rPr>
              <a:t>When $_SERVER["PHP_SELF"] is not sanitized, it can potentially allow malicious users to inject harmful scripts into the URL and execute them in the context of your website.</a:t>
            </a:r>
          </a:p>
          <a:p>
            <a:pPr marL="241300" indent="-228600">
              <a:lnSpc>
                <a:spcPts val="2650"/>
              </a:lnSpc>
              <a:spcBef>
                <a:spcPts val="60"/>
              </a:spcBef>
              <a:buFont typeface="Arial MT"/>
              <a:buChar char="•"/>
              <a:tabLst>
                <a:tab pos="241300" algn="l"/>
              </a:tabLst>
            </a:pPr>
            <a:r>
              <a:rPr lang="en-US" sz="2400" dirty="0">
                <a:latin typeface="Calibri"/>
                <a:cs typeface="Calibri"/>
              </a:rPr>
              <a:t>If</a:t>
            </a:r>
            <a:r>
              <a:rPr lang="en-US" sz="2400" spc="-10" dirty="0">
                <a:latin typeface="Calibri"/>
                <a:cs typeface="Calibri"/>
              </a:rPr>
              <a:t> </a:t>
            </a:r>
            <a:r>
              <a:rPr lang="en-US" sz="2400" dirty="0">
                <a:latin typeface="Calibri"/>
                <a:cs typeface="Calibri"/>
              </a:rPr>
              <a:t>PHP_SELF</a:t>
            </a:r>
            <a:r>
              <a:rPr lang="en-US" sz="2400" spc="-10" dirty="0">
                <a:latin typeface="Calibri"/>
                <a:cs typeface="Calibri"/>
              </a:rPr>
              <a:t> </a:t>
            </a:r>
            <a:r>
              <a:rPr lang="en-US" sz="2400" dirty="0">
                <a:latin typeface="Calibri"/>
                <a:cs typeface="Calibri"/>
              </a:rPr>
              <a:t>is </a:t>
            </a:r>
            <a:r>
              <a:rPr lang="en-US" sz="2400" spc="-5" dirty="0">
                <a:latin typeface="Calibri"/>
                <a:cs typeface="Calibri"/>
              </a:rPr>
              <a:t>used</a:t>
            </a:r>
            <a:r>
              <a:rPr lang="en-US" sz="2400" spc="-35" dirty="0">
                <a:latin typeface="Calibri"/>
                <a:cs typeface="Calibri"/>
              </a:rPr>
              <a:t> </a:t>
            </a:r>
            <a:r>
              <a:rPr lang="en-US" sz="2400" dirty="0">
                <a:latin typeface="Calibri"/>
                <a:cs typeface="Calibri"/>
              </a:rPr>
              <a:t>in </a:t>
            </a:r>
            <a:r>
              <a:rPr lang="en-US" sz="2400" spc="-15" dirty="0">
                <a:latin typeface="Calibri"/>
                <a:cs typeface="Calibri"/>
              </a:rPr>
              <a:t>your</a:t>
            </a:r>
            <a:r>
              <a:rPr lang="en-US" sz="2400" spc="-5" dirty="0">
                <a:latin typeface="Calibri"/>
                <a:cs typeface="Calibri"/>
              </a:rPr>
              <a:t> </a:t>
            </a:r>
            <a:r>
              <a:rPr lang="en-US" sz="2400" spc="-10" dirty="0">
                <a:latin typeface="Calibri"/>
                <a:cs typeface="Calibri"/>
              </a:rPr>
              <a:t>page</a:t>
            </a:r>
            <a:r>
              <a:rPr lang="en-US" sz="2400" dirty="0">
                <a:latin typeface="Calibri"/>
                <a:cs typeface="Calibri"/>
              </a:rPr>
              <a:t> then</a:t>
            </a:r>
            <a:r>
              <a:rPr lang="en-US" sz="2400" spc="-20" dirty="0">
                <a:latin typeface="Calibri"/>
                <a:cs typeface="Calibri"/>
              </a:rPr>
              <a:t> </a:t>
            </a:r>
            <a:r>
              <a:rPr lang="en-US" sz="2400" dirty="0">
                <a:latin typeface="Calibri"/>
                <a:cs typeface="Calibri"/>
              </a:rPr>
              <a:t>a </a:t>
            </a:r>
            <a:r>
              <a:rPr lang="en-US" sz="2400" spc="-5" dirty="0">
                <a:latin typeface="Calibri"/>
                <a:cs typeface="Calibri"/>
              </a:rPr>
              <a:t>user</a:t>
            </a:r>
            <a:r>
              <a:rPr lang="en-US" sz="2400" spc="-20" dirty="0">
                <a:latin typeface="Calibri"/>
                <a:cs typeface="Calibri"/>
              </a:rPr>
              <a:t> </a:t>
            </a:r>
            <a:r>
              <a:rPr lang="en-US" sz="2400" spc="-10" dirty="0">
                <a:latin typeface="Calibri"/>
                <a:cs typeface="Calibri"/>
              </a:rPr>
              <a:t>can</a:t>
            </a:r>
            <a:r>
              <a:rPr lang="en-US" sz="2400" dirty="0">
                <a:latin typeface="Calibri"/>
                <a:cs typeface="Calibri"/>
              </a:rPr>
              <a:t> </a:t>
            </a:r>
            <a:r>
              <a:rPr lang="en-US" sz="2400" spc="-10" dirty="0">
                <a:latin typeface="Calibri"/>
                <a:cs typeface="Calibri"/>
              </a:rPr>
              <a:t>enter</a:t>
            </a:r>
            <a:r>
              <a:rPr lang="en-US" sz="2400" spc="-35" dirty="0">
                <a:latin typeface="Calibri"/>
                <a:cs typeface="Calibri"/>
              </a:rPr>
              <a:t> </a:t>
            </a:r>
            <a:r>
              <a:rPr lang="en-US" sz="2400" dirty="0">
                <a:latin typeface="Calibri"/>
                <a:cs typeface="Calibri"/>
              </a:rPr>
              <a:t>a</a:t>
            </a:r>
          </a:p>
          <a:p>
            <a:pPr marL="241300" marR="949960">
              <a:lnSpc>
                <a:spcPct val="70000"/>
              </a:lnSpc>
              <a:spcBef>
                <a:spcPts val="465"/>
              </a:spcBef>
            </a:pPr>
            <a:r>
              <a:rPr lang="en-US" sz="2400" spc="-5" dirty="0">
                <a:latin typeface="Calibri"/>
                <a:cs typeface="Calibri"/>
              </a:rPr>
              <a:t>slash (/) </a:t>
            </a:r>
            <a:r>
              <a:rPr lang="en-US" sz="2400" dirty="0">
                <a:latin typeface="Calibri"/>
                <a:cs typeface="Calibri"/>
              </a:rPr>
              <a:t>and then </a:t>
            </a:r>
            <a:r>
              <a:rPr lang="en-US" sz="2400" spc="-5" dirty="0">
                <a:latin typeface="Calibri"/>
                <a:cs typeface="Calibri"/>
              </a:rPr>
              <a:t>some </a:t>
            </a:r>
            <a:r>
              <a:rPr lang="en-US" sz="2400" spc="-10" dirty="0">
                <a:latin typeface="Calibri"/>
                <a:cs typeface="Calibri"/>
              </a:rPr>
              <a:t>Cross Site </a:t>
            </a:r>
            <a:r>
              <a:rPr lang="en-US" sz="2400" spc="-5" dirty="0">
                <a:latin typeface="Calibri"/>
                <a:cs typeface="Calibri"/>
              </a:rPr>
              <a:t>Scripting (XSS) </a:t>
            </a:r>
            <a:r>
              <a:rPr lang="en-US" sz="2400" spc="-575" dirty="0">
                <a:latin typeface="Calibri"/>
                <a:cs typeface="Calibri"/>
              </a:rPr>
              <a:t> </a:t>
            </a:r>
            <a:r>
              <a:rPr lang="en-US" sz="2400" spc="-5" dirty="0">
                <a:latin typeface="Calibri"/>
                <a:cs typeface="Calibri"/>
              </a:rPr>
              <a:t>commands</a:t>
            </a:r>
            <a:r>
              <a:rPr lang="en-US" sz="2400" spc="-25" dirty="0">
                <a:latin typeface="Calibri"/>
                <a:cs typeface="Calibri"/>
              </a:rPr>
              <a:t> </a:t>
            </a:r>
            <a:r>
              <a:rPr lang="en-US" sz="2400" spc="-10" dirty="0">
                <a:latin typeface="Calibri"/>
                <a:cs typeface="Calibri"/>
              </a:rPr>
              <a:t>to</a:t>
            </a:r>
            <a:r>
              <a:rPr lang="en-US" sz="2400" spc="-5" dirty="0">
                <a:latin typeface="Calibri"/>
                <a:cs typeface="Calibri"/>
              </a:rPr>
              <a:t> </a:t>
            </a:r>
            <a:r>
              <a:rPr lang="en-US" sz="2400" spc="-20" dirty="0">
                <a:latin typeface="Calibri"/>
                <a:cs typeface="Calibri"/>
              </a:rPr>
              <a:t>execute</a:t>
            </a:r>
          </a:p>
          <a:p>
            <a:pPr marL="1155065" marR="817244" lvl="2" indent="-228600">
              <a:lnSpc>
                <a:spcPct val="70000"/>
              </a:lnSpc>
              <a:spcBef>
                <a:spcPts val="509"/>
              </a:spcBef>
              <a:buFont typeface="Arial MT"/>
              <a:buChar char="•"/>
              <a:tabLst>
                <a:tab pos="697865" algn="l"/>
                <a:tab pos="698500" algn="l"/>
              </a:tabLst>
            </a:pPr>
            <a:r>
              <a:rPr lang="en-US" sz="2400" spc="-10" dirty="0">
                <a:latin typeface="Calibri"/>
                <a:cs typeface="Calibri"/>
              </a:rPr>
              <a:t>Cross-site</a:t>
            </a:r>
            <a:r>
              <a:rPr lang="en-US" sz="2400" spc="5" dirty="0">
                <a:latin typeface="Calibri"/>
                <a:cs typeface="Calibri"/>
              </a:rPr>
              <a:t> </a:t>
            </a:r>
            <a:r>
              <a:rPr lang="en-US" sz="2400" spc="-5" dirty="0">
                <a:latin typeface="Calibri"/>
                <a:cs typeface="Calibri"/>
              </a:rPr>
              <a:t>scripting </a:t>
            </a:r>
            <a:r>
              <a:rPr lang="en-US" sz="2400" spc="-15" dirty="0">
                <a:latin typeface="Calibri"/>
                <a:cs typeface="Calibri"/>
              </a:rPr>
              <a:t>(XSS)</a:t>
            </a:r>
            <a:r>
              <a:rPr lang="en-US" sz="2400" spc="15" dirty="0">
                <a:latin typeface="Calibri"/>
                <a:cs typeface="Calibri"/>
              </a:rPr>
              <a:t> </a:t>
            </a:r>
            <a:r>
              <a:rPr lang="en-US" sz="2400" spc="-5" dirty="0">
                <a:latin typeface="Calibri"/>
                <a:cs typeface="Calibri"/>
              </a:rPr>
              <a:t>is</a:t>
            </a:r>
            <a:r>
              <a:rPr lang="en-US" sz="2400" spc="10" dirty="0">
                <a:latin typeface="Calibri"/>
                <a:cs typeface="Calibri"/>
              </a:rPr>
              <a:t> </a:t>
            </a:r>
            <a:r>
              <a:rPr lang="en-US" sz="2400" spc="-5" dirty="0">
                <a:latin typeface="Calibri"/>
                <a:cs typeface="Calibri"/>
              </a:rPr>
              <a:t>a</a:t>
            </a:r>
            <a:r>
              <a:rPr lang="en-US" sz="2400" dirty="0">
                <a:latin typeface="Calibri"/>
                <a:cs typeface="Calibri"/>
              </a:rPr>
              <a:t> </a:t>
            </a:r>
            <a:r>
              <a:rPr lang="en-US" sz="2400" spc="-5" dirty="0">
                <a:latin typeface="Calibri"/>
                <a:cs typeface="Calibri"/>
              </a:rPr>
              <a:t>type</a:t>
            </a:r>
            <a:r>
              <a:rPr lang="en-US" sz="2400" spc="15" dirty="0">
                <a:latin typeface="Calibri"/>
                <a:cs typeface="Calibri"/>
              </a:rPr>
              <a:t> </a:t>
            </a:r>
            <a:r>
              <a:rPr lang="en-US" sz="2400" spc="-5" dirty="0">
                <a:latin typeface="Calibri"/>
                <a:cs typeface="Calibri"/>
              </a:rPr>
              <a:t>of</a:t>
            </a:r>
            <a:r>
              <a:rPr lang="en-US" sz="2400" spc="15" dirty="0">
                <a:latin typeface="Calibri"/>
                <a:cs typeface="Calibri"/>
              </a:rPr>
              <a:t> </a:t>
            </a:r>
            <a:r>
              <a:rPr lang="en-US" sz="2400" spc="-15" dirty="0">
                <a:latin typeface="Calibri"/>
                <a:cs typeface="Calibri"/>
              </a:rPr>
              <a:t>computer</a:t>
            </a:r>
            <a:r>
              <a:rPr lang="en-US" sz="2400" spc="20" dirty="0">
                <a:latin typeface="Calibri"/>
                <a:cs typeface="Calibri"/>
              </a:rPr>
              <a:t> </a:t>
            </a:r>
            <a:r>
              <a:rPr lang="en-US" sz="2400" spc="-10" dirty="0">
                <a:latin typeface="Calibri"/>
                <a:cs typeface="Calibri"/>
              </a:rPr>
              <a:t>security </a:t>
            </a:r>
            <a:r>
              <a:rPr lang="en-US" sz="2400" spc="-484" dirty="0">
                <a:latin typeface="Calibri"/>
                <a:cs typeface="Calibri"/>
              </a:rPr>
              <a:t> </a:t>
            </a:r>
            <a:r>
              <a:rPr lang="en-US" sz="2400" spc="-10" dirty="0">
                <a:latin typeface="Calibri"/>
                <a:cs typeface="Calibri"/>
              </a:rPr>
              <a:t>vulnerability</a:t>
            </a:r>
            <a:r>
              <a:rPr lang="en-US" sz="2400" spc="-25" dirty="0">
                <a:latin typeface="Calibri"/>
                <a:cs typeface="Calibri"/>
              </a:rPr>
              <a:t> </a:t>
            </a:r>
            <a:r>
              <a:rPr lang="en-US" sz="2400" spc="-10" dirty="0">
                <a:latin typeface="Calibri"/>
                <a:cs typeface="Calibri"/>
              </a:rPr>
              <a:t>typically</a:t>
            </a:r>
            <a:r>
              <a:rPr lang="en-US" sz="2400" spc="10" dirty="0">
                <a:latin typeface="Calibri"/>
                <a:cs typeface="Calibri"/>
              </a:rPr>
              <a:t> </a:t>
            </a:r>
            <a:r>
              <a:rPr lang="en-US" sz="2400" spc="-15" dirty="0">
                <a:latin typeface="Calibri"/>
                <a:cs typeface="Calibri"/>
              </a:rPr>
              <a:t>found</a:t>
            </a:r>
            <a:r>
              <a:rPr lang="en-US" sz="2400" spc="-5" dirty="0">
                <a:latin typeface="Calibri"/>
                <a:cs typeface="Calibri"/>
              </a:rPr>
              <a:t> in</a:t>
            </a:r>
            <a:r>
              <a:rPr lang="en-US" sz="2400" spc="5" dirty="0">
                <a:latin typeface="Calibri"/>
                <a:cs typeface="Calibri"/>
              </a:rPr>
              <a:t> </a:t>
            </a:r>
            <a:r>
              <a:rPr lang="en-US" sz="2400" spc="-35" dirty="0">
                <a:latin typeface="Calibri"/>
                <a:cs typeface="Calibri"/>
              </a:rPr>
              <a:t>Web</a:t>
            </a:r>
            <a:r>
              <a:rPr lang="en-US" sz="2400" spc="20" dirty="0">
                <a:latin typeface="Calibri"/>
                <a:cs typeface="Calibri"/>
              </a:rPr>
              <a:t> </a:t>
            </a:r>
            <a:r>
              <a:rPr lang="en-US" sz="2400" spc="-10" dirty="0">
                <a:latin typeface="Calibri"/>
                <a:cs typeface="Calibri"/>
              </a:rPr>
              <a:t>applications</a:t>
            </a:r>
            <a:endParaRPr lang="en-US" sz="2400" dirty="0">
              <a:latin typeface="Calibri"/>
              <a:cs typeface="Calibri"/>
            </a:endParaRPr>
          </a:p>
          <a:p>
            <a:pPr marL="1155065" marR="568960" lvl="2" indent="-228600">
              <a:lnSpc>
                <a:spcPct val="70000"/>
              </a:lnSpc>
              <a:spcBef>
                <a:spcPts val="495"/>
              </a:spcBef>
              <a:buFont typeface="Arial MT"/>
              <a:buChar char="•"/>
              <a:tabLst>
                <a:tab pos="697865" algn="l"/>
                <a:tab pos="698500" algn="l"/>
              </a:tabLst>
            </a:pPr>
            <a:r>
              <a:rPr lang="en-US" sz="2400" spc="-15" dirty="0">
                <a:latin typeface="Calibri"/>
                <a:cs typeface="Calibri"/>
              </a:rPr>
              <a:t>XSS</a:t>
            </a:r>
            <a:r>
              <a:rPr lang="en-US" sz="2400" dirty="0">
                <a:latin typeface="Calibri"/>
                <a:cs typeface="Calibri"/>
              </a:rPr>
              <a:t> </a:t>
            </a:r>
            <a:r>
              <a:rPr lang="en-US" sz="2400" spc="-5" dirty="0">
                <a:latin typeface="Calibri"/>
                <a:cs typeface="Calibri"/>
              </a:rPr>
              <a:t>enables</a:t>
            </a:r>
            <a:r>
              <a:rPr lang="en-US" sz="2400" spc="10" dirty="0">
                <a:latin typeface="Calibri"/>
                <a:cs typeface="Calibri"/>
              </a:rPr>
              <a:t> </a:t>
            </a:r>
            <a:r>
              <a:rPr lang="en-US" sz="2400" spc="-25" dirty="0">
                <a:latin typeface="Calibri"/>
                <a:cs typeface="Calibri"/>
              </a:rPr>
              <a:t>attackers</a:t>
            </a:r>
            <a:r>
              <a:rPr lang="en-US" sz="2400" spc="25" dirty="0">
                <a:latin typeface="Calibri"/>
                <a:cs typeface="Calibri"/>
              </a:rPr>
              <a:t> </a:t>
            </a:r>
            <a:r>
              <a:rPr lang="en-US" sz="2400" spc="-20" dirty="0">
                <a:latin typeface="Calibri"/>
                <a:cs typeface="Calibri"/>
              </a:rPr>
              <a:t>to</a:t>
            </a:r>
            <a:r>
              <a:rPr lang="en-US" sz="2400" spc="10" dirty="0">
                <a:latin typeface="Calibri"/>
                <a:cs typeface="Calibri"/>
              </a:rPr>
              <a:t> </a:t>
            </a:r>
            <a:r>
              <a:rPr lang="en-US" sz="2400" spc="-5" dirty="0">
                <a:latin typeface="Calibri"/>
                <a:cs typeface="Calibri"/>
              </a:rPr>
              <a:t>inject</a:t>
            </a:r>
            <a:r>
              <a:rPr lang="en-US" sz="2400" dirty="0">
                <a:latin typeface="Calibri"/>
                <a:cs typeface="Calibri"/>
              </a:rPr>
              <a:t> </a:t>
            </a:r>
            <a:r>
              <a:rPr lang="en-US" sz="2400" spc="-10" dirty="0">
                <a:latin typeface="Calibri"/>
                <a:cs typeface="Calibri"/>
              </a:rPr>
              <a:t>client-side</a:t>
            </a:r>
            <a:r>
              <a:rPr lang="en-US" sz="2400" spc="20" dirty="0">
                <a:latin typeface="Calibri"/>
                <a:cs typeface="Calibri"/>
              </a:rPr>
              <a:t> </a:t>
            </a:r>
            <a:r>
              <a:rPr lang="en-US" sz="2400" spc="-10" dirty="0">
                <a:latin typeface="Calibri"/>
                <a:cs typeface="Calibri"/>
              </a:rPr>
              <a:t>script </a:t>
            </a:r>
            <a:r>
              <a:rPr lang="en-US" sz="2400" spc="-20" dirty="0">
                <a:latin typeface="Calibri"/>
                <a:cs typeface="Calibri"/>
              </a:rPr>
              <a:t>into</a:t>
            </a:r>
            <a:r>
              <a:rPr lang="en-US" sz="2400" spc="10" dirty="0">
                <a:latin typeface="Calibri"/>
                <a:cs typeface="Calibri"/>
              </a:rPr>
              <a:t> </a:t>
            </a:r>
            <a:r>
              <a:rPr lang="en-US" sz="2400" spc="-35" dirty="0">
                <a:latin typeface="Calibri"/>
                <a:cs typeface="Calibri"/>
              </a:rPr>
              <a:t>Web </a:t>
            </a:r>
            <a:r>
              <a:rPr lang="en-US" sz="2400" spc="-480" dirty="0">
                <a:latin typeface="Calibri"/>
                <a:cs typeface="Calibri"/>
              </a:rPr>
              <a:t> </a:t>
            </a:r>
            <a:r>
              <a:rPr lang="en-US" sz="2400" spc="-10" dirty="0">
                <a:latin typeface="Calibri"/>
                <a:cs typeface="Calibri"/>
              </a:rPr>
              <a:t>pages</a:t>
            </a:r>
            <a:r>
              <a:rPr lang="en-US" sz="2400" dirty="0">
                <a:latin typeface="Calibri"/>
                <a:cs typeface="Calibri"/>
              </a:rPr>
              <a:t> </a:t>
            </a:r>
            <a:r>
              <a:rPr lang="en-US" sz="2400" spc="-10" dirty="0">
                <a:latin typeface="Calibri"/>
                <a:cs typeface="Calibri"/>
              </a:rPr>
              <a:t>viewed</a:t>
            </a:r>
            <a:r>
              <a:rPr lang="en-US" sz="2400" spc="15" dirty="0">
                <a:latin typeface="Calibri"/>
                <a:cs typeface="Calibri"/>
              </a:rPr>
              <a:t> </a:t>
            </a:r>
            <a:r>
              <a:rPr lang="en-US" sz="2400" spc="-10" dirty="0">
                <a:latin typeface="Calibri"/>
                <a:cs typeface="Calibri"/>
              </a:rPr>
              <a:t>by</a:t>
            </a:r>
            <a:r>
              <a:rPr lang="en-US" sz="2400" spc="5" dirty="0">
                <a:latin typeface="Calibri"/>
                <a:cs typeface="Calibri"/>
              </a:rPr>
              <a:t> </a:t>
            </a:r>
            <a:r>
              <a:rPr lang="en-US" sz="2400" spc="-5" dirty="0">
                <a:latin typeface="Calibri"/>
                <a:cs typeface="Calibri"/>
              </a:rPr>
              <a:t>other </a:t>
            </a:r>
            <a:r>
              <a:rPr lang="en-US" sz="2400" spc="-10" dirty="0">
                <a:latin typeface="Calibri"/>
                <a:cs typeface="Calibri"/>
              </a:rPr>
              <a:t>users</a:t>
            </a:r>
            <a:endParaRPr lang="en-US" sz="2400" dirty="0">
              <a:latin typeface="Calibri"/>
              <a:cs typeface="Calibri"/>
            </a:endParaRPr>
          </a:p>
          <a:p>
            <a:pPr marL="241300" marR="949960">
              <a:lnSpc>
                <a:spcPct val="70000"/>
              </a:lnSpc>
              <a:spcBef>
                <a:spcPts val="465"/>
              </a:spcBef>
            </a:pPr>
            <a:endParaRPr lang="en-US" sz="2400" dirty="0">
              <a:latin typeface="Calibri"/>
              <a:cs typeface="Calibri"/>
            </a:endParaRPr>
          </a:p>
          <a:p>
            <a:pPr marL="241300" marR="292100" indent="-228600">
              <a:lnSpc>
                <a:spcPct val="70000"/>
              </a:lnSpc>
              <a:spcBef>
                <a:spcPts val="1000"/>
              </a:spcBef>
              <a:buFont typeface="Arial MT"/>
              <a:buChar char="•"/>
              <a:tabLst>
                <a:tab pos="241300" algn="l"/>
              </a:tabLst>
            </a:pPr>
            <a:endParaRPr sz="2400" dirty="0">
              <a:latin typeface="Calibri"/>
              <a:cs typeface="Calibri"/>
            </a:endParaRPr>
          </a:p>
        </p:txBody>
      </p:sp>
      <p:sp>
        <p:nvSpPr>
          <p:cNvPr id="6" name="Date Placeholder 5">
            <a:extLst>
              <a:ext uri="{FF2B5EF4-FFF2-40B4-BE49-F238E27FC236}">
                <a16:creationId xmlns:a16="http://schemas.microsoft.com/office/drawing/2014/main" id="{72085D6D-68CC-E09F-428F-A7DB70C8A626}"/>
              </a:ext>
            </a:extLst>
          </p:cNvPr>
          <p:cNvSpPr>
            <a:spLocks noGrp="1"/>
          </p:cNvSpPr>
          <p:nvPr>
            <p:ph type="dt" sz="half" idx="6"/>
          </p:nvPr>
        </p:nvSpPr>
        <p:spPr/>
        <p:txBody>
          <a:bodyPr/>
          <a:lstStyle/>
          <a:p>
            <a:fld id="{2B7E6786-B6B0-48DE-9B9F-C74EEF7D18EF}" type="datetime1">
              <a:rPr lang="en-US" smtClean="0"/>
              <a:t>4/15/2024</a:t>
            </a:fld>
            <a:endParaRPr lang="en-US"/>
          </a:p>
        </p:txBody>
      </p:sp>
    </p:spTree>
    <p:extLst>
      <p:ext uri="{BB962C8B-B14F-4D97-AF65-F5344CB8AC3E}">
        <p14:creationId xmlns:p14="http://schemas.microsoft.com/office/powerpoint/2010/main" val="4056651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PHP</a:t>
            </a:r>
            <a:r>
              <a:rPr spc="-20" dirty="0"/>
              <a:t> Form</a:t>
            </a:r>
            <a:r>
              <a:rPr spc="-25" dirty="0"/>
              <a:t> </a:t>
            </a:r>
            <a:r>
              <a:rPr spc="-30" dirty="0"/>
              <a:t>Validation</a:t>
            </a:r>
            <a:r>
              <a:rPr spc="10" dirty="0"/>
              <a:t> </a:t>
            </a:r>
            <a:r>
              <a:rPr sz="2800" spc="-30" dirty="0"/>
              <a:t>cont’d</a:t>
            </a:r>
            <a:endParaRPr sz="2800"/>
          </a:p>
        </p:txBody>
      </p:sp>
      <p:sp>
        <p:nvSpPr>
          <p:cNvPr id="3" name="object 3"/>
          <p:cNvSpPr txBox="1"/>
          <p:nvPr/>
        </p:nvSpPr>
        <p:spPr>
          <a:xfrm>
            <a:off x="707542" y="648462"/>
            <a:ext cx="7706995" cy="3460947"/>
          </a:xfrm>
          <a:prstGeom prst="rect">
            <a:avLst/>
          </a:prstGeom>
        </p:spPr>
        <p:txBody>
          <a:bodyPr vert="horz" wrap="square" lIns="0" tIns="132080" rIns="0" bIns="0" rtlCol="0">
            <a:spAutoFit/>
          </a:bodyPr>
          <a:lstStyle/>
          <a:p>
            <a:pPr marL="241300" marR="384175" indent="-228600">
              <a:lnSpc>
                <a:spcPct val="70100"/>
              </a:lnSpc>
              <a:spcBef>
                <a:spcPts val="1000"/>
              </a:spcBef>
              <a:buFont typeface="Arial MT"/>
              <a:buChar char="•"/>
              <a:tabLst>
                <a:tab pos="241300" algn="l"/>
              </a:tabLst>
            </a:pPr>
            <a:r>
              <a:rPr sz="2600" dirty="0">
                <a:latin typeface="Calibri"/>
                <a:cs typeface="Calibri"/>
              </a:rPr>
              <a:t>Assume </a:t>
            </a:r>
            <a:r>
              <a:rPr sz="2600" spc="-15" dirty="0">
                <a:latin typeface="Calibri"/>
                <a:cs typeface="Calibri"/>
              </a:rPr>
              <a:t>we </a:t>
            </a:r>
            <a:r>
              <a:rPr sz="2600" spc="-20" dirty="0">
                <a:latin typeface="Calibri"/>
                <a:cs typeface="Calibri"/>
              </a:rPr>
              <a:t>have </a:t>
            </a:r>
            <a:r>
              <a:rPr sz="2600" dirty="0">
                <a:latin typeface="Calibri"/>
                <a:cs typeface="Calibri"/>
              </a:rPr>
              <a:t>the </a:t>
            </a:r>
            <a:r>
              <a:rPr sz="2600" spc="-10" dirty="0">
                <a:latin typeface="Calibri"/>
                <a:cs typeface="Calibri"/>
              </a:rPr>
              <a:t>following </a:t>
            </a:r>
            <a:r>
              <a:rPr sz="2600" spc="-20" dirty="0">
                <a:latin typeface="Calibri"/>
                <a:cs typeface="Calibri"/>
              </a:rPr>
              <a:t>form </a:t>
            </a:r>
            <a:r>
              <a:rPr sz="2600" dirty="0">
                <a:latin typeface="Calibri"/>
                <a:cs typeface="Calibri"/>
              </a:rPr>
              <a:t>in a </a:t>
            </a:r>
            <a:r>
              <a:rPr sz="2600" spc="-10" dirty="0">
                <a:latin typeface="Calibri"/>
                <a:cs typeface="Calibri"/>
              </a:rPr>
              <a:t>page </a:t>
            </a:r>
            <a:r>
              <a:rPr sz="2600" spc="-5" dirty="0">
                <a:latin typeface="Calibri"/>
                <a:cs typeface="Calibri"/>
              </a:rPr>
              <a:t>named </a:t>
            </a:r>
            <a:r>
              <a:rPr sz="2600" spc="-575" dirty="0">
                <a:latin typeface="Calibri"/>
                <a:cs typeface="Calibri"/>
              </a:rPr>
              <a:t> </a:t>
            </a:r>
            <a:r>
              <a:rPr sz="2600" spc="-10" dirty="0">
                <a:latin typeface="Calibri"/>
                <a:cs typeface="Calibri"/>
              </a:rPr>
              <a:t>"test_form.php":</a:t>
            </a:r>
            <a:endParaRPr sz="2600" dirty="0">
              <a:latin typeface="Calibri"/>
              <a:cs typeface="Calibri"/>
            </a:endParaRPr>
          </a:p>
          <a:p>
            <a:pPr marL="469900">
              <a:lnSpc>
                <a:spcPts val="2010"/>
              </a:lnSpc>
            </a:pPr>
            <a:r>
              <a:rPr sz="1800" spc="-10" dirty="0">
                <a:latin typeface="Calibri"/>
                <a:cs typeface="Calibri"/>
              </a:rPr>
              <a:t>&lt;form</a:t>
            </a:r>
            <a:r>
              <a:rPr sz="1800" spc="15" dirty="0">
                <a:latin typeface="Calibri"/>
                <a:cs typeface="Calibri"/>
              </a:rPr>
              <a:t> </a:t>
            </a:r>
            <a:r>
              <a:rPr sz="1800" spc="-5" dirty="0">
                <a:latin typeface="Calibri"/>
                <a:cs typeface="Calibri"/>
              </a:rPr>
              <a:t>method="post"</a:t>
            </a:r>
            <a:r>
              <a:rPr sz="1800" spc="35" dirty="0">
                <a:latin typeface="Calibri"/>
                <a:cs typeface="Calibri"/>
              </a:rPr>
              <a:t> </a:t>
            </a:r>
            <a:r>
              <a:rPr sz="1800" spc="-5" dirty="0">
                <a:latin typeface="Calibri"/>
                <a:cs typeface="Calibri"/>
              </a:rPr>
              <a:t>action="&lt;?php</a:t>
            </a:r>
            <a:r>
              <a:rPr sz="1800" spc="50" dirty="0">
                <a:latin typeface="Calibri"/>
                <a:cs typeface="Calibri"/>
              </a:rPr>
              <a:t> </a:t>
            </a:r>
            <a:r>
              <a:rPr sz="1800" dirty="0">
                <a:latin typeface="Calibri"/>
                <a:cs typeface="Calibri"/>
              </a:rPr>
              <a:t>echo</a:t>
            </a:r>
            <a:r>
              <a:rPr sz="1800" spc="30" dirty="0">
                <a:latin typeface="Calibri"/>
                <a:cs typeface="Calibri"/>
              </a:rPr>
              <a:t> </a:t>
            </a:r>
            <a:r>
              <a:rPr sz="1800" spc="-10" dirty="0">
                <a:latin typeface="Calibri"/>
                <a:cs typeface="Calibri"/>
              </a:rPr>
              <a:t>$_SERVER["PHP_SELF"];?&gt;"&gt;</a:t>
            </a:r>
            <a:endParaRPr sz="1800" dirty="0">
              <a:latin typeface="Calibri"/>
              <a:cs typeface="Calibri"/>
            </a:endParaRPr>
          </a:p>
          <a:p>
            <a:pPr marL="241300" indent="-228600">
              <a:lnSpc>
                <a:spcPts val="2430"/>
              </a:lnSpc>
              <a:spcBef>
                <a:spcPts val="240"/>
              </a:spcBef>
              <a:buFont typeface="Arial MT"/>
              <a:buChar char="•"/>
              <a:tabLst>
                <a:tab pos="240665" algn="l"/>
                <a:tab pos="241300" algn="l"/>
              </a:tabLst>
            </a:pPr>
            <a:r>
              <a:rPr sz="2100" dirty="0">
                <a:latin typeface="Calibri"/>
                <a:cs typeface="Calibri"/>
              </a:rPr>
              <a:t>If</a:t>
            </a:r>
            <a:r>
              <a:rPr sz="2100" spc="-15" dirty="0">
                <a:latin typeface="Calibri"/>
                <a:cs typeface="Calibri"/>
              </a:rPr>
              <a:t> </a:t>
            </a:r>
            <a:r>
              <a:rPr sz="2100" spc="-5" dirty="0">
                <a:latin typeface="Calibri"/>
                <a:cs typeface="Calibri"/>
              </a:rPr>
              <a:t>user</a:t>
            </a:r>
            <a:r>
              <a:rPr sz="2100" spc="10" dirty="0">
                <a:latin typeface="Calibri"/>
                <a:cs typeface="Calibri"/>
              </a:rPr>
              <a:t> </a:t>
            </a:r>
            <a:r>
              <a:rPr sz="2100" spc="-15" dirty="0">
                <a:latin typeface="Calibri"/>
                <a:cs typeface="Calibri"/>
              </a:rPr>
              <a:t>enters</a:t>
            </a:r>
            <a:r>
              <a:rPr sz="2100" spc="20" dirty="0">
                <a:latin typeface="Calibri"/>
                <a:cs typeface="Calibri"/>
              </a:rPr>
              <a:t> </a:t>
            </a:r>
            <a:r>
              <a:rPr sz="2100" spc="-5" dirty="0">
                <a:latin typeface="Calibri"/>
                <a:cs typeface="Calibri"/>
              </a:rPr>
              <a:t>normal</a:t>
            </a:r>
            <a:r>
              <a:rPr sz="2100" dirty="0">
                <a:latin typeface="Calibri"/>
                <a:cs typeface="Calibri"/>
              </a:rPr>
              <a:t> </a:t>
            </a:r>
            <a:r>
              <a:rPr sz="2100" spc="-5" dirty="0">
                <a:latin typeface="Calibri"/>
                <a:cs typeface="Calibri"/>
              </a:rPr>
              <a:t>url:</a:t>
            </a:r>
            <a:r>
              <a:rPr sz="2100" spc="30" dirty="0">
                <a:latin typeface="Calibri"/>
                <a:cs typeface="Calibri"/>
              </a:rPr>
              <a:t> </a:t>
            </a:r>
            <a:r>
              <a:rPr sz="1700" b="1" i="1" spc="-10" dirty="0">
                <a:latin typeface="Calibri"/>
                <a:cs typeface="Calibri"/>
                <a:hlinkClick r:id="rId2"/>
              </a:rPr>
              <a:t>“h</a:t>
            </a:r>
            <a:r>
              <a:rPr sz="1700" b="1" i="1" spc="-10" dirty="0">
                <a:latin typeface="Calibri"/>
                <a:cs typeface="Calibri"/>
              </a:rPr>
              <a:t>t</a:t>
            </a:r>
            <a:r>
              <a:rPr sz="1700" b="1" i="1" spc="-10" dirty="0">
                <a:latin typeface="Calibri"/>
                <a:cs typeface="Calibri"/>
                <a:hlinkClick r:id="rId2"/>
              </a:rPr>
              <a:t>tp://www.example.com/test_form.php",</a:t>
            </a:r>
            <a:endParaRPr sz="1700" dirty="0">
              <a:latin typeface="Calibri"/>
              <a:cs typeface="Calibri"/>
            </a:endParaRPr>
          </a:p>
          <a:p>
            <a:pPr marL="469900">
              <a:lnSpc>
                <a:spcPts val="2190"/>
              </a:lnSpc>
            </a:pPr>
            <a:r>
              <a:rPr sz="1900" b="1" spc="-10" dirty="0">
                <a:latin typeface="Calibri"/>
                <a:cs typeface="Calibri"/>
              </a:rPr>
              <a:t>Form</a:t>
            </a:r>
            <a:r>
              <a:rPr sz="1900" spc="-10" dirty="0">
                <a:latin typeface="Calibri"/>
                <a:cs typeface="Calibri"/>
              </a:rPr>
              <a:t>:</a:t>
            </a:r>
            <a:r>
              <a:rPr sz="1900" spc="5" dirty="0">
                <a:latin typeface="Calibri"/>
                <a:cs typeface="Calibri"/>
              </a:rPr>
              <a:t> </a:t>
            </a:r>
            <a:r>
              <a:rPr sz="1900" spc="-15" dirty="0">
                <a:latin typeface="Calibri"/>
                <a:cs typeface="Calibri"/>
              </a:rPr>
              <a:t>&lt;form</a:t>
            </a:r>
            <a:r>
              <a:rPr sz="1900" spc="-5" dirty="0">
                <a:latin typeface="Calibri"/>
                <a:cs typeface="Calibri"/>
              </a:rPr>
              <a:t> method="post"</a:t>
            </a:r>
            <a:r>
              <a:rPr sz="1900" spc="15" dirty="0">
                <a:latin typeface="Calibri"/>
                <a:cs typeface="Calibri"/>
              </a:rPr>
              <a:t> </a:t>
            </a:r>
            <a:r>
              <a:rPr sz="1900" spc="-10" dirty="0">
                <a:latin typeface="Calibri"/>
                <a:cs typeface="Calibri"/>
              </a:rPr>
              <a:t>action="test_form.php"&gt;</a:t>
            </a:r>
            <a:endParaRPr sz="1900" dirty="0">
              <a:latin typeface="Calibri"/>
              <a:cs typeface="Calibri"/>
            </a:endParaRPr>
          </a:p>
          <a:p>
            <a:pPr marL="241300" indent="-228600">
              <a:lnSpc>
                <a:spcPct val="100000"/>
              </a:lnSpc>
              <a:spcBef>
                <a:spcPts val="65"/>
              </a:spcBef>
              <a:buFont typeface="Arial MT"/>
              <a:buChar char="•"/>
              <a:tabLst>
                <a:tab pos="241300" algn="l"/>
              </a:tabLst>
            </a:pPr>
            <a:r>
              <a:rPr lang="en-US" sz="2600" dirty="0">
                <a:latin typeface="Calibri"/>
                <a:cs typeface="Calibri"/>
              </a:rPr>
              <a:t>In this code snippet, if an attacker manipulates the URL to include a malicious script, such as </a:t>
            </a:r>
            <a:r>
              <a:rPr sz="1400" b="1" i="1" spc="-5" dirty="0">
                <a:latin typeface="Calibri"/>
                <a:cs typeface="Calibri"/>
                <a:hlinkClick r:id="rId3"/>
              </a:rPr>
              <a:t>“h</a:t>
            </a:r>
            <a:r>
              <a:rPr sz="1400" b="1" i="1" spc="-5" dirty="0">
                <a:latin typeface="Calibri"/>
                <a:cs typeface="Calibri"/>
              </a:rPr>
              <a:t>t</a:t>
            </a:r>
            <a:r>
              <a:rPr sz="1400" b="1" i="1" spc="-5" dirty="0">
                <a:latin typeface="Calibri"/>
                <a:cs typeface="Calibri"/>
                <a:hlinkClick r:id="rId3"/>
              </a:rPr>
              <a:t>tp://www.example.com/test_form.php/%22%3E%3Cscript%3Ealert('hacked')%3C/script%3E”</a:t>
            </a:r>
            <a:endParaRPr sz="1400" dirty="0">
              <a:latin typeface="Calibri"/>
              <a:cs typeface="Calibri"/>
            </a:endParaRPr>
          </a:p>
          <a:p>
            <a:pPr marL="241300" indent="-228600">
              <a:lnSpc>
                <a:spcPct val="100000"/>
              </a:lnSpc>
              <a:spcBef>
                <a:spcPts val="240"/>
              </a:spcBef>
              <a:buFont typeface="Arial MT"/>
              <a:buChar char="•"/>
              <a:tabLst>
                <a:tab pos="240665" algn="l"/>
                <a:tab pos="241300" algn="l"/>
              </a:tabLst>
            </a:pPr>
            <a:r>
              <a:rPr sz="2100" b="1" spc="-10" dirty="0">
                <a:latin typeface="Calibri"/>
                <a:cs typeface="Calibri"/>
              </a:rPr>
              <a:t>Form:</a:t>
            </a:r>
            <a:r>
              <a:rPr sz="2100" b="1" spc="30" dirty="0">
                <a:latin typeface="Calibri"/>
                <a:cs typeface="Calibri"/>
              </a:rPr>
              <a:t> </a:t>
            </a:r>
            <a:r>
              <a:rPr sz="1600" spc="-15" dirty="0">
                <a:latin typeface="Calibri"/>
                <a:cs typeface="Calibri"/>
              </a:rPr>
              <a:t>&lt;form</a:t>
            </a:r>
            <a:r>
              <a:rPr sz="1600" spc="35" dirty="0">
                <a:latin typeface="Calibri"/>
                <a:cs typeface="Calibri"/>
              </a:rPr>
              <a:t> </a:t>
            </a:r>
            <a:r>
              <a:rPr sz="1600" spc="-10" dirty="0">
                <a:latin typeface="Calibri"/>
                <a:cs typeface="Calibri"/>
              </a:rPr>
              <a:t>method="post"</a:t>
            </a:r>
            <a:r>
              <a:rPr sz="1600" spc="45" dirty="0">
                <a:latin typeface="Calibri"/>
                <a:cs typeface="Calibri"/>
              </a:rPr>
              <a:t> </a:t>
            </a:r>
            <a:r>
              <a:rPr sz="1600" spc="-10" dirty="0">
                <a:latin typeface="Calibri"/>
                <a:cs typeface="Calibri"/>
              </a:rPr>
              <a:t>action="test_form.php/"&gt;&lt;script&gt;alert('hacked')&lt;/script&gt;</a:t>
            </a:r>
            <a:endParaRPr lang="en-US" sz="1600" spc="-10" dirty="0">
              <a:latin typeface="Calibri"/>
              <a:cs typeface="Calibri"/>
            </a:endParaRPr>
          </a:p>
          <a:p>
            <a:pPr marL="241300" indent="-228600">
              <a:lnSpc>
                <a:spcPct val="100000"/>
              </a:lnSpc>
              <a:spcBef>
                <a:spcPts val="240"/>
              </a:spcBef>
              <a:buFont typeface="Arial MT"/>
              <a:buChar char="•"/>
              <a:tabLst>
                <a:tab pos="240665" algn="l"/>
                <a:tab pos="241300" algn="l"/>
              </a:tabLst>
            </a:pPr>
            <a:r>
              <a:rPr lang="en-US" sz="1600" dirty="0">
                <a:latin typeface="Calibri"/>
                <a:cs typeface="Calibri"/>
              </a:rPr>
              <a:t>the script will be executed when the form is submitted. This can lead to unauthorized access, data theft, or other malicious activities.</a:t>
            </a:r>
            <a:endParaRPr sz="1600" dirty="0">
              <a:latin typeface="Calibri"/>
              <a:cs typeface="Calibri"/>
            </a:endParaRPr>
          </a:p>
        </p:txBody>
      </p:sp>
      <p:sp>
        <p:nvSpPr>
          <p:cNvPr id="6" name="Date Placeholder 5">
            <a:extLst>
              <a:ext uri="{FF2B5EF4-FFF2-40B4-BE49-F238E27FC236}">
                <a16:creationId xmlns:a16="http://schemas.microsoft.com/office/drawing/2014/main" id="{4B3FC4C0-34E1-68C4-A0E8-D6E6920FCAC6}"/>
              </a:ext>
            </a:extLst>
          </p:cNvPr>
          <p:cNvSpPr>
            <a:spLocks noGrp="1"/>
          </p:cNvSpPr>
          <p:nvPr>
            <p:ph type="dt" sz="half" idx="6"/>
          </p:nvPr>
        </p:nvSpPr>
        <p:spPr/>
        <p:txBody>
          <a:bodyPr/>
          <a:lstStyle/>
          <a:p>
            <a:fld id="{B1587544-27C9-4C23-9C0B-B6E35A6C1C45}" type="datetime1">
              <a:rPr lang="en-US" smtClean="0"/>
              <a:t>4/15/2024</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PHP</a:t>
            </a:r>
            <a:r>
              <a:rPr spc="-20" dirty="0"/>
              <a:t> Form</a:t>
            </a:r>
            <a:r>
              <a:rPr spc="-25" dirty="0"/>
              <a:t> </a:t>
            </a:r>
            <a:r>
              <a:rPr spc="-30" dirty="0"/>
              <a:t>Validation</a:t>
            </a:r>
            <a:r>
              <a:rPr spc="10" dirty="0"/>
              <a:t> </a:t>
            </a:r>
            <a:r>
              <a:rPr sz="2800" spc="-30" dirty="0"/>
              <a:t>cont’d</a:t>
            </a:r>
            <a:endParaRPr sz="2800"/>
          </a:p>
        </p:txBody>
      </p:sp>
      <p:sp>
        <p:nvSpPr>
          <p:cNvPr id="3" name="object 3"/>
          <p:cNvSpPr txBox="1"/>
          <p:nvPr/>
        </p:nvSpPr>
        <p:spPr>
          <a:xfrm>
            <a:off x="633349" y="738400"/>
            <a:ext cx="7674609" cy="4154984"/>
          </a:xfrm>
          <a:prstGeom prst="rect">
            <a:avLst/>
          </a:prstGeom>
        </p:spPr>
        <p:txBody>
          <a:bodyPr vert="horz" wrap="square" lIns="0" tIns="12700" rIns="0" bIns="0" rtlCol="0">
            <a:spAutoFit/>
          </a:bodyPr>
          <a:lstStyle/>
          <a:p>
            <a:pPr marL="241300" indent="-228600">
              <a:lnSpc>
                <a:spcPts val="2450"/>
              </a:lnSpc>
              <a:spcBef>
                <a:spcPts val="100"/>
              </a:spcBef>
              <a:buFont typeface="Arial MT"/>
              <a:buChar char="•"/>
              <a:tabLst>
                <a:tab pos="241300" algn="l"/>
              </a:tabLst>
            </a:pPr>
            <a:r>
              <a:rPr lang="en-US" sz="2400" spc="-5" dirty="0">
                <a:latin typeface="Calibri"/>
                <a:cs typeface="Calibri"/>
              </a:rPr>
              <a:t>To mitigate this risk, it is recommended to always use </a:t>
            </a:r>
            <a:r>
              <a:rPr lang="en-US" sz="2400" spc="-5" dirty="0" err="1">
                <a:latin typeface="Calibri"/>
                <a:cs typeface="Calibri"/>
              </a:rPr>
              <a:t>htmlspecialchars</a:t>
            </a:r>
            <a:r>
              <a:rPr lang="en-US" sz="2400" spc="-5" dirty="0">
                <a:latin typeface="Calibri"/>
                <a:cs typeface="Calibri"/>
              </a:rPr>
              <a:t>() when outputting user-controlled data like $_SERVER["PHP_SELF"] in HTML to prevent XSS attacks. </a:t>
            </a:r>
          </a:p>
          <a:p>
            <a:pPr marL="241300" indent="-228600">
              <a:lnSpc>
                <a:spcPts val="2450"/>
              </a:lnSpc>
              <a:spcBef>
                <a:spcPts val="100"/>
              </a:spcBef>
              <a:buFont typeface="Arial MT"/>
              <a:buChar char="•"/>
              <a:tabLst>
                <a:tab pos="241300" algn="l"/>
              </a:tabLst>
            </a:pPr>
            <a:r>
              <a:rPr lang="en-US" sz="2400" spc="-5" dirty="0">
                <a:latin typeface="Calibri"/>
                <a:cs typeface="Calibri"/>
              </a:rPr>
              <a:t>By encoding special characters, you can ensure that user input is treated as data rather than executable code, enhancing the security of your web application.</a:t>
            </a:r>
          </a:p>
          <a:p>
            <a:pPr marL="241300" indent="-228600">
              <a:lnSpc>
                <a:spcPts val="2450"/>
              </a:lnSpc>
              <a:spcBef>
                <a:spcPts val="100"/>
              </a:spcBef>
              <a:buFont typeface="Arial MT"/>
              <a:buChar char="•"/>
              <a:tabLst>
                <a:tab pos="241300" algn="l"/>
              </a:tabLst>
            </a:pPr>
            <a:r>
              <a:rPr sz="2400" spc="-5" dirty="0">
                <a:latin typeface="Calibri"/>
                <a:cs typeface="Calibri"/>
              </a:rPr>
              <a:t>The</a:t>
            </a:r>
            <a:r>
              <a:rPr sz="2400" spc="-10" dirty="0">
                <a:latin typeface="Calibri"/>
                <a:cs typeface="Calibri"/>
              </a:rPr>
              <a:t> </a:t>
            </a:r>
            <a:r>
              <a:rPr sz="2400" spc="-15" dirty="0">
                <a:latin typeface="Calibri"/>
                <a:cs typeface="Calibri"/>
              </a:rPr>
              <a:t>form</a:t>
            </a:r>
            <a:r>
              <a:rPr sz="2400" spc="-30" dirty="0">
                <a:latin typeface="Calibri"/>
                <a:cs typeface="Calibri"/>
              </a:rPr>
              <a:t> </a:t>
            </a:r>
            <a:r>
              <a:rPr sz="2400" spc="-10" dirty="0">
                <a:latin typeface="Calibri"/>
                <a:cs typeface="Calibri"/>
              </a:rPr>
              <a:t>code</a:t>
            </a:r>
            <a:r>
              <a:rPr sz="2400" spc="-15" dirty="0">
                <a:latin typeface="Calibri"/>
                <a:cs typeface="Calibri"/>
              </a:rPr>
              <a:t> </a:t>
            </a:r>
            <a:r>
              <a:rPr sz="2400" spc="-5" dirty="0">
                <a:latin typeface="Calibri"/>
                <a:cs typeface="Calibri"/>
              </a:rPr>
              <a:t>should</a:t>
            </a:r>
            <a:r>
              <a:rPr sz="2400" spc="-10" dirty="0">
                <a:latin typeface="Calibri"/>
                <a:cs typeface="Calibri"/>
              </a:rPr>
              <a:t> </a:t>
            </a:r>
            <a:r>
              <a:rPr sz="2400" spc="-5" dirty="0">
                <a:latin typeface="Calibri"/>
                <a:cs typeface="Calibri"/>
              </a:rPr>
              <a:t>look</a:t>
            </a:r>
            <a:r>
              <a:rPr sz="2400" spc="-10" dirty="0">
                <a:latin typeface="Calibri"/>
                <a:cs typeface="Calibri"/>
              </a:rPr>
              <a:t> </a:t>
            </a:r>
            <a:r>
              <a:rPr sz="2400" spc="-20" dirty="0">
                <a:latin typeface="Calibri"/>
                <a:cs typeface="Calibri"/>
              </a:rPr>
              <a:t>like</a:t>
            </a:r>
            <a:r>
              <a:rPr sz="2400" spc="-30" dirty="0">
                <a:latin typeface="Calibri"/>
                <a:cs typeface="Calibri"/>
              </a:rPr>
              <a:t> </a:t>
            </a:r>
            <a:r>
              <a:rPr sz="2400" dirty="0">
                <a:latin typeface="Calibri"/>
                <a:cs typeface="Calibri"/>
              </a:rPr>
              <a:t>this:</a:t>
            </a:r>
          </a:p>
          <a:p>
            <a:pPr marL="469900">
              <a:lnSpc>
                <a:spcPts val="1935"/>
              </a:lnSpc>
            </a:pPr>
            <a:r>
              <a:rPr sz="2000" spc="-10" dirty="0">
                <a:latin typeface="Calibri"/>
                <a:cs typeface="Calibri"/>
              </a:rPr>
              <a:t>&lt;form</a:t>
            </a:r>
            <a:r>
              <a:rPr sz="2000" spc="-20" dirty="0">
                <a:latin typeface="Calibri"/>
                <a:cs typeface="Calibri"/>
              </a:rPr>
              <a:t> </a:t>
            </a:r>
            <a:r>
              <a:rPr sz="2000" spc="-5" dirty="0">
                <a:latin typeface="Calibri"/>
                <a:cs typeface="Calibri"/>
              </a:rPr>
              <a:t>method="post"</a:t>
            </a:r>
            <a:r>
              <a:rPr sz="2000" spc="-25" dirty="0">
                <a:latin typeface="Calibri"/>
                <a:cs typeface="Calibri"/>
              </a:rPr>
              <a:t> </a:t>
            </a:r>
            <a:r>
              <a:rPr sz="2000" dirty="0">
                <a:latin typeface="Calibri"/>
                <a:cs typeface="Calibri"/>
              </a:rPr>
              <a:t>action="&lt;?php</a:t>
            </a:r>
            <a:r>
              <a:rPr sz="2000" spc="-10" dirty="0">
                <a:latin typeface="Calibri"/>
                <a:cs typeface="Calibri"/>
              </a:rPr>
              <a:t> </a:t>
            </a:r>
            <a:r>
              <a:rPr sz="2000" dirty="0">
                <a:latin typeface="Calibri"/>
                <a:cs typeface="Calibri"/>
              </a:rPr>
              <a:t>echo</a:t>
            </a:r>
          </a:p>
          <a:p>
            <a:pPr marL="469900">
              <a:lnSpc>
                <a:spcPts val="2039"/>
              </a:lnSpc>
            </a:pPr>
            <a:r>
              <a:rPr sz="2000" spc="-5" dirty="0">
                <a:latin typeface="Calibri"/>
                <a:cs typeface="Calibri"/>
              </a:rPr>
              <a:t>htmlspecialchars($_SERVER["PHP_SELF"]);?&gt;"&gt;</a:t>
            </a:r>
            <a:endParaRPr sz="2000" dirty="0">
              <a:latin typeface="Calibri"/>
              <a:cs typeface="Calibri"/>
            </a:endParaRPr>
          </a:p>
          <a:p>
            <a:pPr marL="241300" marR="48260" indent="-228600">
              <a:lnSpc>
                <a:spcPct val="70000"/>
              </a:lnSpc>
              <a:spcBef>
                <a:spcPts val="995"/>
              </a:spcBef>
              <a:buFont typeface="Arial MT"/>
              <a:buChar char="•"/>
              <a:tabLst>
                <a:tab pos="241300" algn="l"/>
              </a:tabLst>
            </a:pPr>
            <a:r>
              <a:rPr sz="2400" spc="-10" dirty="0">
                <a:latin typeface="Calibri"/>
                <a:cs typeface="Calibri"/>
              </a:rPr>
              <a:t>Now </a:t>
            </a:r>
            <a:r>
              <a:rPr sz="2400" dirty="0">
                <a:latin typeface="Calibri"/>
                <a:cs typeface="Calibri"/>
              </a:rPr>
              <a:t>if the </a:t>
            </a:r>
            <a:r>
              <a:rPr sz="2400" spc="-5" dirty="0">
                <a:latin typeface="Calibri"/>
                <a:cs typeface="Calibri"/>
              </a:rPr>
              <a:t>user </a:t>
            </a:r>
            <a:r>
              <a:rPr sz="2400" dirty="0">
                <a:latin typeface="Calibri"/>
                <a:cs typeface="Calibri"/>
              </a:rPr>
              <a:t>tries </a:t>
            </a:r>
            <a:r>
              <a:rPr sz="2400" spc="-15" dirty="0">
                <a:latin typeface="Calibri"/>
                <a:cs typeface="Calibri"/>
              </a:rPr>
              <a:t>to </a:t>
            </a:r>
            <a:r>
              <a:rPr sz="2400" spc="-10" dirty="0">
                <a:latin typeface="Calibri"/>
                <a:cs typeface="Calibri"/>
              </a:rPr>
              <a:t>exploit </a:t>
            </a:r>
            <a:r>
              <a:rPr sz="2400" dirty="0">
                <a:latin typeface="Calibri"/>
                <a:cs typeface="Calibri"/>
              </a:rPr>
              <a:t>the PHP_SELF </a:t>
            </a:r>
            <a:r>
              <a:rPr sz="2400" spc="-10" dirty="0">
                <a:latin typeface="Calibri"/>
                <a:cs typeface="Calibri"/>
              </a:rPr>
              <a:t>variable, </a:t>
            </a:r>
            <a:r>
              <a:rPr sz="2400" dirty="0">
                <a:latin typeface="Calibri"/>
                <a:cs typeface="Calibri"/>
              </a:rPr>
              <a:t>it will </a:t>
            </a:r>
            <a:r>
              <a:rPr sz="2400" spc="-530" dirty="0">
                <a:latin typeface="Calibri"/>
                <a:cs typeface="Calibri"/>
              </a:rPr>
              <a:t> </a:t>
            </a:r>
            <a:r>
              <a:rPr sz="2400" spc="-10" dirty="0">
                <a:latin typeface="Calibri"/>
                <a:cs typeface="Calibri"/>
              </a:rPr>
              <a:t>result</a:t>
            </a:r>
            <a:r>
              <a:rPr sz="2400" spc="-5" dirty="0">
                <a:latin typeface="Calibri"/>
                <a:cs typeface="Calibri"/>
              </a:rPr>
              <a:t> </a:t>
            </a:r>
            <a:r>
              <a:rPr sz="2400" dirty="0">
                <a:latin typeface="Calibri"/>
                <a:cs typeface="Calibri"/>
              </a:rPr>
              <a:t>in the</a:t>
            </a:r>
            <a:r>
              <a:rPr sz="2400" spc="-15" dirty="0">
                <a:latin typeface="Calibri"/>
                <a:cs typeface="Calibri"/>
              </a:rPr>
              <a:t> </a:t>
            </a:r>
            <a:r>
              <a:rPr sz="2400" spc="-10" dirty="0">
                <a:latin typeface="Calibri"/>
                <a:cs typeface="Calibri"/>
              </a:rPr>
              <a:t>following</a:t>
            </a:r>
            <a:r>
              <a:rPr sz="2400" dirty="0">
                <a:latin typeface="Calibri"/>
                <a:cs typeface="Calibri"/>
              </a:rPr>
              <a:t> </a:t>
            </a:r>
            <a:r>
              <a:rPr sz="2400" spc="-10" dirty="0">
                <a:latin typeface="Calibri"/>
                <a:cs typeface="Calibri"/>
              </a:rPr>
              <a:t>output:</a:t>
            </a:r>
            <a:endParaRPr sz="2400" dirty="0">
              <a:latin typeface="Calibri"/>
              <a:cs typeface="Calibri"/>
            </a:endParaRPr>
          </a:p>
          <a:p>
            <a:pPr marL="469900">
              <a:lnSpc>
                <a:spcPts val="1830"/>
              </a:lnSpc>
            </a:pPr>
            <a:r>
              <a:rPr sz="2000" spc="-10" dirty="0">
                <a:latin typeface="Calibri"/>
                <a:cs typeface="Calibri"/>
              </a:rPr>
              <a:t>&lt;form</a:t>
            </a:r>
            <a:r>
              <a:rPr sz="2000" spc="-40" dirty="0">
                <a:latin typeface="Calibri"/>
                <a:cs typeface="Calibri"/>
              </a:rPr>
              <a:t> </a:t>
            </a:r>
            <a:r>
              <a:rPr sz="2000" spc="-5" dirty="0">
                <a:latin typeface="Calibri"/>
                <a:cs typeface="Calibri"/>
              </a:rPr>
              <a:t>method="post"</a:t>
            </a:r>
            <a:endParaRPr sz="2000" dirty="0">
              <a:latin typeface="Calibri"/>
              <a:cs typeface="Calibri"/>
            </a:endParaRPr>
          </a:p>
          <a:p>
            <a:pPr marL="469900" marR="5080">
              <a:lnSpc>
                <a:spcPct val="70000"/>
              </a:lnSpc>
              <a:spcBef>
                <a:spcPts val="359"/>
              </a:spcBef>
            </a:pPr>
            <a:r>
              <a:rPr sz="2000" spc="-5" dirty="0">
                <a:latin typeface="Calibri"/>
                <a:cs typeface="Calibri"/>
              </a:rPr>
              <a:t>action="test_form.php/&amp;quot;&amp;gt;&amp;lt;script&amp;gt;alert('hacked')&amp;lt;/sc </a:t>
            </a:r>
            <a:r>
              <a:rPr sz="2000" spc="-440" dirty="0">
                <a:latin typeface="Calibri"/>
                <a:cs typeface="Calibri"/>
              </a:rPr>
              <a:t> </a:t>
            </a:r>
            <a:r>
              <a:rPr sz="2000" spc="-5" dirty="0" err="1">
                <a:latin typeface="Calibri"/>
                <a:cs typeface="Calibri"/>
              </a:rPr>
              <a:t>ript&amp;gt</a:t>
            </a:r>
            <a:r>
              <a:rPr sz="2000" spc="-5" dirty="0">
                <a:latin typeface="Calibri"/>
                <a:cs typeface="Calibri"/>
              </a:rPr>
              <a:t>;"&gt;</a:t>
            </a:r>
            <a:endParaRPr sz="2000" dirty="0">
              <a:latin typeface="Calibri"/>
              <a:cs typeface="Calibri"/>
            </a:endParaRPr>
          </a:p>
        </p:txBody>
      </p:sp>
      <p:sp>
        <p:nvSpPr>
          <p:cNvPr id="6" name="Date Placeholder 5">
            <a:extLst>
              <a:ext uri="{FF2B5EF4-FFF2-40B4-BE49-F238E27FC236}">
                <a16:creationId xmlns:a16="http://schemas.microsoft.com/office/drawing/2014/main" id="{5D385403-EC09-1994-F877-076F17A713A0}"/>
              </a:ext>
            </a:extLst>
          </p:cNvPr>
          <p:cNvSpPr>
            <a:spLocks noGrp="1"/>
          </p:cNvSpPr>
          <p:nvPr>
            <p:ph type="dt" sz="half" idx="6"/>
          </p:nvPr>
        </p:nvSpPr>
        <p:spPr/>
        <p:txBody>
          <a:bodyPr/>
          <a:lstStyle/>
          <a:p>
            <a:fld id="{281311D6-8681-42B3-8C5C-22A2A03AD414}" type="datetime1">
              <a:rPr lang="en-US" smtClean="0"/>
              <a:t>4/15/2024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PHP</a:t>
            </a:r>
            <a:r>
              <a:rPr spc="-20" dirty="0"/>
              <a:t> Form</a:t>
            </a:r>
            <a:r>
              <a:rPr spc="-25" dirty="0"/>
              <a:t> </a:t>
            </a:r>
            <a:r>
              <a:rPr spc="-30" dirty="0"/>
              <a:t>Validation</a:t>
            </a:r>
            <a:r>
              <a:rPr spc="10" dirty="0"/>
              <a:t> </a:t>
            </a:r>
            <a:r>
              <a:rPr sz="2800" spc="-30" dirty="0"/>
              <a:t>cont’d</a:t>
            </a:r>
            <a:endParaRPr sz="2800"/>
          </a:p>
        </p:txBody>
      </p:sp>
      <p:sp>
        <p:nvSpPr>
          <p:cNvPr id="3" name="object 3"/>
          <p:cNvSpPr txBox="1"/>
          <p:nvPr/>
        </p:nvSpPr>
        <p:spPr>
          <a:xfrm>
            <a:off x="633349" y="738400"/>
            <a:ext cx="7674609" cy="2803332"/>
          </a:xfrm>
          <a:prstGeom prst="rect">
            <a:avLst/>
          </a:prstGeom>
        </p:spPr>
        <p:txBody>
          <a:bodyPr vert="horz" wrap="square" lIns="0" tIns="12700" rIns="0" bIns="0" rtlCol="0">
            <a:spAutoFit/>
          </a:bodyPr>
          <a:lstStyle/>
          <a:p>
            <a:pPr marL="241300" indent="-228600">
              <a:lnSpc>
                <a:spcPts val="2775"/>
              </a:lnSpc>
              <a:spcBef>
                <a:spcPts val="130"/>
              </a:spcBef>
              <a:buFont typeface="Arial MT"/>
              <a:buChar char="•"/>
              <a:tabLst>
                <a:tab pos="241300" algn="l"/>
                <a:tab pos="2915920" algn="l"/>
              </a:tabLst>
            </a:pPr>
            <a:r>
              <a:rPr sz="2400" spc="-5" dirty="0">
                <a:latin typeface="Calibri"/>
                <a:cs typeface="Calibri"/>
              </a:rPr>
              <a:t>The</a:t>
            </a:r>
            <a:r>
              <a:rPr sz="2400" spc="5" dirty="0">
                <a:latin typeface="Calibri"/>
                <a:cs typeface="Calibri"/>
              </a:rPr>
              <a:t> </a:t>
            </a:r>
            <a:r>
              <a:rPr sz="2400" spc="-15" dirty="0">
                <a:latin typeface="Calibri"/>
                <a:cs typeface="Calibri"/>
              </a:rPr>
              <a:t>first</a:t>
            </a:r>
            <a:r>
              <a:rPr sz="2400" spc="-10" dirty="0">
                <a:latin typeface="Calibri"/>
                <a:cs typeface="Calibri"/>
              </a:rPr>
              <a:t> </a:t>
            </a:r>
            <a:r>
              <a:rPr sz="2400" dirty="0">
                <a:latin typeface="Calibri"/>
                <a:cs typeface="Calibri"/>
              </a:rPr>
              <a:t>thing</a:t>
            </a:r>
            <a:r>
              <a:rPr sz="2400" spc="-20" dirty="0">
                <a:latin typeface="Calibri"/>
                <a:cs typeface="Calibri"/>
              </a:rPr>
              <a:t> </a:t>
            </a:r>
            <a:r>
              <a:rPr sz="2400" spc="-15" dirty="0">
                <a:latin typeface="Calibri"/>
                <a:cs typeface="Calibri"/>
              </a:rPr>
              <a:t>we</a:t>
            </a:r>
            <a:r>
              <a:rPr sz="2400" dirty="0">
                <a:latin typeface="Calibri"/>
                <a:cs typeface="Calibri"/>
              </a:rPr>
              <a:t> </a:t>
            </a:r>
            <a:r>
              <a:rPr sz="2400" spc="-5" dirty="0">
                <a:latin typeface="Calibri"/>
                <a:cs typeface="Calibri"/>
              </a:rPr>
              <a:t>do	</a:t>
            </a:r>
            <a:r>
              <a:rPr sz="2400" spc="-15" dirty="0">
                <a:latin typeface="Calibri"/>
                <a:cs typeface="Calibri"/>
              </a:rPr>
              <a:t>to validate</a:t>
            </a:r>
            <a:r>
              <a:rPr sz="2400" spc="-5" dirty="0">
                <a:latin typeface="Calibri"/>
                <a:cs typeface="Calibri"/>
              </a:rPr>
              <a:t> </a:t>
            </a:r>
            <a:r>
              <a:rPr sz="2400" spc="-15" dirty="0">
                <a:latin typeface="Calibri"/>
                <a:cs typeface="Calibri"/>
              </a:rPr>
              <a:t>form</a:t>
            </a:r>
            <a:r>
              <a:rPr sz="2400" spc="-30" dirty="0">
                <a:latin typeface="Calibri"/>
                <a:cs typeface="Calibri"/>
              </a:rPr>
              <a:t> </a:t>
            </a:r>
            <a:r>
              <a:rPr sz="2400" spc="-15" dirty="0">
                <a:latin typeface="Calibri"/>
                <a:cs typeface="Calibri"/>
              </a:rPr>
              <a:t>data</a:t>
            </a:r>
            <a:r>
              <a:rPr sz="2400" spc="-20" dirty="0">
                <a:latin typeface="Calibri"/>
                <a:cs typeface="Calibri"/>
              </a:rPr>
              <a:t> </a:t>
            </a:r>
            <a:r>
              <a:rPr sz="2400" dirty="0">
                <a:latin typeface="Calibri"/>
                <a:cs typeface="Calibri"/>
              </a:rPr>
              <a:t>with</a:t>
            </a:r>
            <a:r>
              <a:rPr sz="2400" spc="-25" dirty="0">
                <a:latin typeface="Calibri"/>
                <a:cs typeface="Calibri"/>
              </a:rPr>
              <a:t> </a:t>
            </a:r>
            <a:r>
              <a:rPr sz="2400" dirty="0">
                <a:latin typeface="Calibri"/>
                <a:cs typeface="Calibri"/>
              </a:rPr>
              <a:t>PHP</a:t>
            </a:r>
            <a:r>
              <a:rPr sz="2400" spc="-15" dirty="0">
                <a:latin typeface="Calibri"/>
                <a:cs typeface="Calibri"/>
              </a:rPr>
              <a:t> </a:t>
            </a:r>
            <a:r>
              <a:rPr sz="2400" dirty="0">
                <a:latin typeface="Calibri"/>
                <a:cs typeface="Calibri"/>
              </a:rPr>
              <a:t>is:</a:t>
            </a:r>
          </a:p>
          <a:p>
            <a:pPr marL="697865" lvl="1" indent="-228600">
              <a:lnSpc>
                <a:spcPts val="2185"/>
              </a:lnSpc>
              <a:buFont typeface="Arial MT"/>
              <a:buChar char="•"/>
              <a:tabLst>
                <a:tab pos="697865" algn="l"/>
                <a:tab pos="698500" algn="l"/>
              </a:tabLst>
            </a:pPr>
            <a:r>
              <a:rPr sz="2000" spc="-15" dirty="0">
                <a:latin typeface="Calibri"/>
                <a:cs typeface="Calibri"/>
              </a:rPr>
              <a:t>Pass</a:t>
            </a:r>
            <a:r>
              <a:rPr sz="2000" spc="20" dirty="0">
                <a:latin typeface="Calibri"/>
                <a:cs typeface="Calibri"/>
              </a:rPr>
              <a:t> </a:t>
            </a:r>
            <a:r>
              <a:rPr sz="2000" dirty="0">
                <a:latin typeface="Calibri"/>
                <a:cs typeface="Calibri"/>
              </a:rPr>
              <a:t>all</a:t>
            </a:r>
            <a:r>
              <a:rPr sz="2000" spc="5" dirty="0">
                <a:latin typeface="Calibri"/>
                <a:cs typeface="Calibri"/>
              </a:rPr>
              <a:t> </a:t>
            </a:r>
            <a:r>
              <a:rPr sz="2000" spc="-5" dirty="0">
                <a:latin typeface="Calibri"/>
                <a:cs typeface="Calibri"/>
              </a:rPr>
              <a:t>variables</a:t>
            </a:r>
            <a:r>
              <a:rPr sz="2000" spc="10" dirty="0">
                <a:latin typeface="Calibri"/>
                <a:cs typeface="Calibri"/>
              </a:rPr>
              <a:t> </a:t>
            </a:r>
            <a:r>
              <a:rPr sz="2000" spc="-5" dirty="0">
                <a:latin typeface="Calibri"/>
                <a:cs typeface="Calibri"/>
              </a:rPr>
              <a:t>through</a:t>
            </a:r>
            <a:r>
              <a:rPr sz="2000" spc="-20" dirty="0">
                <a:latin typeface="Calibri"/>
                <a:cs typeface="Calibri"/>
              </a:rPr>
              <a:t> </a:t>
            </a:r>
            <a:r>
              <a:rPr sz="2000" spc="-5" dirty="0">
                <a:latin typeface="Calibri"/>
                <a:cs typeface="Calibri"/>
              </a:rPr>
              <a:t>PHP's</a:t>
            </a:r>
            <a:r>
              <a:rPr sz="2000" spc="15" dirty="0">
                <a:latin typeface="Calibri"/>
                <a:cs typeface="Calibri"/>
              </a:rPr>
              <a:t> </a:t>
            </a:r>
            <a:r>
              <a:rPr sz="2000" b="1" spc="-5" dirty="0">
                <a:latin typeface="Calibri"/>
                <a:cs typeface="Calibri"/>
              </a:rPr>
              <a:t>htmlspecialchars()</a:t>
            </a:r>
            <a:r>
              <a:rPr sz="2000" b="1" spc="-30" dirty="0">
                <a:latin typeface="Calibri"/>
                <a:cs typeface="Calibri"/>
              </a:rPr>
              <a:t> </a:t>
            </a:r>
            <a:r>
              <a:rPr sz="2000" dirty="0">
                <a:latin typeface="Calibri"/>
                <a:cs typeface="Calibri"/>
              </a:rPr>
              <a:t>function</a:t>
            </a:r>
          </a:p>
          <a:p>
            <a:pPr marL="697865" marR="270510" lvl="1" indent="-228600">
              <a:lnSpc>
                <a:spcPct val="70000"/>
              </a:lnSpc>
              <a:spcBef>
                <a:spcPts val="610"/>
              </a:spcBef>
              <a:buFont typeface="Arial MT"/>
              <a:buChar char="•"/>
              <a:tabLst>
                <a:tab pos="697865" algn="l"/>
                <a:tab pos="698500" algn="l"/>
              </a:tabLst>
            </a:pPr>
            <a:r>
              <a:rPr sz="2000" spc="-5" dirty="0">
                <a:latin typeface="Calibri"/>
                <a:cs typeface="Calibri"/>
              </a:rPr>
              <a:t>Strip</a:t>
            </a:r>
            <a:r>
              <a:rPr sz="2000" spc="-10" dirty="0">
                <a:latin typeface="Calibri"/>
                <a:cs typeface="Calibri"/>
              </a:rPr>
              <a:t> </a:t>
            </a:r>
            <a:r>
              <a:rPr sz="2000" dirty="0">
                <a:latin typeface="Calibri"/>
                <a:cs typeface="Calibri"/>
              </a:rPr>
              <a:t>unnecessary </a:t>
            </a:r>
            <a:r>
              <a:rPr sz="2000" spc="-10" dirty="0">
                <a:latin typeface="Calibri"/>
                <a:cs typeface="Calibri"/>
              </a:rPr>
              <a:t>characters</a:t>
            </a:r>
            <a:r>
              <a:rPr sz="2000" spc="10" dirty="0">
                <a:latin typeface="Calibri"/>
                <a:cs typeface="Calibri"/>
              </a:rPr>
              <a:t> </a:t>
            </a:r>
            <a:r>
              <a:rPr sz="2000" spc="-15" dirty="0">
                <a:latin typeface="Calibri"/>
                <a:cs typeface="Calibri"/>
              </a:rPr>
              <a:t>(extra</a:t>
            </a:r>
            <a:r>
              <a:rPr sz="2000" spc="10" dirty="0">
                <a:latin typeface="Calibri"/>
                <a:cs typeface="Calibri"/>
              </a:rPr>
              <a:t> </a:t>
            </a:r>
            <a:r>
              <a:rPr sz="2000" spc="-5" dirty="0">
                <a:latin typeface="Calibri"/>
                <a:cs typeface="Calibri"/>
              </a:rPr>
              <a:t>space,</a:t>
            </a:r>
            <a:r>
              <a:rPr sz="2000" spc="5" dirty="0">
                <a:latin typeface="Calibri"/>
                <a:cs typeface="Calibri"/>
              </a:rPr>
              <a:t> </a:t>
            </a:r>
            <a:r>
              <a:rPr sz="2000" spc="-5" dirty="0">
                <a:latin typeface="Calibri"/>
                <a:cs typeface="Calibri"/>
              </a:rPr>
              <a:t>tab, newline)</a:t>
            </a:r>
            <a:r>
              <a:rPr sz="2000" dirty="0">
                <a:latin typeface="Calibri"/>
                <a:cs typeface="Calibri"/>
              </a:rPr>
              <a:t> </a:t>
            </a:r>
            <a:r>
              <a:rPr sz="2000" spc="-10" dirty="0">
                <a:latin typeface="Calibri"/>
                <a:cs typeface="Calibri"/>
              </a:rPr>
              <a:t>from</a:t>
            </a:r>
            <a:r>
              <a:rPr sz="2000" spc="-5" dirty="0">
                <a:latin typeface="Calibri"/>
                <a:cs typeface="Calibri"/>
              </a:rPr>
              <a:t> </a:t>
            </a:r>
            <a:r>
              <a:rPr sz="2000" dirty="0">
                <a:latin typeface="Calibri"/>
                <a:cs typeface="Calibri"/>
              </a:rPr>
              <a:t>the </a:t>
            </a:r>
            <a:r>
              <a:rPr sz="2000" spc="-434" dirty="0">
                <a:latin typeface="Calibri"/>
                <a:cs typeface="Calibri"/>
              </a:rPr>
              <a:t> </a:t>
            </a:r>
            <a:r>
              <a:rPr sz="2000" spc="-5" dirty="0">
                <a:latin typeface="Calibri"/>
                <a:cs typeface="Calibri"/>
              </a:rPr>
              <a:t>user</a:t>
            </a:r>
            <a:r>
              <a:rPr sz="2000" spc="-10" dirty="0">
                <a:latin typeface="Calibri"/>
                <a:cs typeface="Calibri"/>
              </a:rPr>
              <a:t> </a:t>
            </a:r>
            <a:r>
              <a:rPr sz="2000" spc="-5" dirty="0">
                <a:latin typeface="Calibri"/>
                <a:cs typeface="Calibri"/>
              </a:rPr>
              <a:t>input </a:t>
            </a:r>
            <a:r>
              <a:rPr sz="2000" spc="-15" dirty="0">
                <a:latin typeface="Calibri"/>
                <a:cs typeface="Calibri"/>
              </a:rPr>
              <a:t>data</a:t>
            </a:r>
            <a:r>
              <a:rPr sz="2000" dirty="0">
                <a:latin typeface="Calibri"/>
                <a:cs typeface="Calibri"/>
              </a:rPr>
              <a:t> (with</a:t>
            </a:r>
            <a:r>
              <a:rPr sz="2000" spc="5" dirty="0">
                <a:latin typeface="Calibri"/>
                <a:cs typeface="Calibri"/>
              </a:rPr>
              <a:t> </a:t>
            </a:r>
            <a:r>
              <a:rPr sz="2000" dirty="0">
                <a:latin typeface="Calibri"/>
                <a:cs typeface="Calibri"/>
              </a:rPr>
              <a:t>the</a:t>
            </a:r>
            <a:r>
              <a:rPr sz="2000" spc="-10" dirty="0">
                <a:latin typeface="Calibri"/>
                <a:cs typeface="Calibri"/>
              </a:rPr>
              <a:t> </a:t>
            </a:r>
            <a:r>
              <a:rPr sz="2000" dirty="0">
                <a:latin typeface="Calibri"/>
                <a:cs typeface="Calibri"/>
              </a:rPr>
              <a:t>PHP</a:t>
            </a:r>
            <a:r>
              <a:rPr sz="2000" spc="25" dirty="0">
                <a:latin typeface="Calibri"/>
                <a:cs typeface="Calibri"/>
              </a:rPr>
              <a:t> </a:t>
            </a:r>
            <a:r>
              <a:rPr sz="2000" b="1" dirty="0">
                <a:latin typeface="Calibri"/>
                <a:cs typeface="Calibri"/>
              </a:rPr>
              <a:t>trim()</a:t>
            </a:r>
            <a:r>
              <a:rPr sz="2000" b="1" spc="-30" dirty="0">
                <a:latin typeface="Calibri"/>
                <a:cs typeface="Calibri"/>
              </a:rPr>
              <a:t> </a:t>
            </a:r>
            <a:r>
              <a:rPr sz="2000" dirty="0">
                <a:latin typeface="Calibri"/>
                <a:cs typeface="Calibri"/>
              </a:rPr>
              <a:t>function)</a:t>
            </a:r>
          </a:p>
          <a:p>
            <a:pPr marL="697865" lvl="1" indent="-228600">
              <a:lnSpc>
                <a:spcPts val="1814"/>
              </a:lnSpc>
              <a:buFont typeface="Arial MT"/>
              <a:buChar char="•"/>
              <a:tabLst>
                <a:tab pos="697865" algn="l"/>
                <a:tab pos="698500" algn="l"/>
              </a:tabLst>
            </a:pPr>
            <a:r>
              <a:rPr sz="2000" spc="-15" dirty="0">
                <a:latin typeface="Calibri"/>
                <a:cs typeface="Calibri"/>
              </a:rPr>
              <a:t>Remove</a:t>
            </a:r>
            <a:r>
              <a:rPr sz="2000" dirty="0">
                <a:latin typeface="Calibri"/>
                <a:cs typeface="Calibri"/>
              </a:rPr>
              <a:t> </a:t>
            </a:r>
            <a:r>
              <a:rPr sz="2000" spc="-5" dirty="0">
                <a:latin typeface="Calibri"/>
                <a:cs typeface="Calibri"/>
              </a:rPr>
              <a:t>backslashes</a:t>
            </a:r>
            <a:r>
              <a:rPr sz="2000" spc="25" dirty="0">
                <a:latin typeface="Calibri"/>
                <a:cs typeface="Calibri"/>
              </a:rPr>
              <a:t> </a:t>
            </a:r>
            <a:r>
              <a:rPr sz="2000" spc="5" dirty="0">
                <a:latin typeface="Calibri"/>
                <a:cs typeface="Calibri"/>
              </a:rPr>
              <a:t>(\) </a:t>
            </a:r>
            <a:r>
              <a:rPr sz="2000" spc="-15" dirty="0">
                <a:latin typeface="Calibri"/>
                <a:cs typeface="Calibri"/>
              </a:rPr>
              <a:t>from</a:t>
            </a:r>
            <a:r>
              <a:rPr sz="2000" spc="-5" dirty="0">
                <a:latin typeface="Calibri"/>
                <a:cs typeface="Calibri"/>
              </a:rPr>
              <a:t> </a:t>
            </a:r>
            <a:r>
              <a:rPr sz="2000" dirty="0">
                <a:latin typeface="Calibri"/>
                <a:cs typeface="Calibri"/>
              </a:rPr>
              <a:t>the</a:t>
            </a:r>
            <a:r>
              <a:rPr sz="2000" spc="-10" dirty="0">
                <a:latin typeface="Calibri"/>
                <a:cs typeface="Calibri"/>
              </a:rPr>
              <a:t> </a:t>
            </a:r>
            <a:r>
              <a:rPr sz="2000" spc="-5" dirty="0">
                <a:latin typeface="Calibri"/>
                <a:cs typeface="Calibri"/>
              </a:rPr>
              <a:t>user </a:t>
            </a:r>
            <a:r>
              <a:rPr sz="2000" dirty="0">
                <a:latin typeface="Calibri"/>
                <a:cs typeface="Calibri"/>
              </a:rPr>
              <a:t>input</a:t>
            </a:r>
            <a:r>
              <a:rPr sz="2000" spc="5" dirty="0">
                <a:latin typeface="Calibri"/>
                <a:cs typeface="Calibri"/>
              </a:rPr>
              <a:t> </a:t>
            </a:r>
            <a:r>
              <a:rPr sz="2000" spc="-15" dirty="0">
                <a:latin typeface="Calibri"/>
                <a:cs typeface="Calibri"/>
              </a:rPr>
              <a:t>data</a:t>
            </a:r>
            <a:r>
              <a:rPr sz="2000" spc="5" dirty="0">
                <a:latin typeface="Calibri"/>
                <a:cs typeface="Calibri"/>
              </a:rPr>
              <a:t> </a:t>
            </a:r>
            <a:r>
              <a:rPr sz="2000" spc="-5" dirty="0">
                <a:latin typeface="Calibri"/>
                <a:cs typeface="Calibri"/>
              </a:rPr>
              <a:t>(with</a:t>
            </a:r>
            <a:r>
              <a:rPr sz="2000" dirty="0">
                <a:latin typeface="Calibri"/>
                <a:cs typeface="Calibri"/>
              </a:rPr>
              <a:t> the</a:t>
            </a:r>
            <a:r>
              <a:rPr sz="2000" spc="-5" dirty="0">
                <a:latin typeface="Calibri"/>
                <a:cs typeface="Calibri"/>
              </a:rPr>
              <a:t> </a:t>
            </a:r>
            <a:r>
              <a:rPr sz="2000" dirty="0">
                <a:latin typeface="Calibri"/>
                <a:cs typeface="Calibri"/>
              </a:rPr>
              <a:t>PHP</a:t>
            </a:r>
          </a:p>
          <a:p>
            <a:pPr marL="697865">
              <a:lnSpc>
                <a:spcPts val="2039"/>
              </a:lnSpc>
            </a:pPr>
            <a:r>
              <a:rPr sz="2000" b="1" spc="-5" dirty="0">
                <a:latin typeface="Calibri"/>
                <a:cs typeface="Calibri"/>
              </a:rPr>
              <a:t>stripslashes()</a:t>
            </a:r>
            <a:r>
              <a:rPr sz="2000" b="1" spc="-45" dirty="0">
                <a:latin typeface="Calibri"/>
                <a:cs typeface="Calibri"/>
              </a:rPr>
              <a:t> </a:t>
            </a:r>
            <a:r>
              <a:rPr sz="2000" dirty="0">
                <a:latin typeface="Calibri"/>
                <a:cs typeface="Calibri"/>
              </a:rPr>
              <a:t>function)</a:t>
            </a:r>
          </a:p>
          <a:p>
            <a:pPr marL="241300" marR="715645" indent="-228600">
              <a:lnSpc>
                <a:spcPct val="70000"/>
              </a:lnSpc>
              <a:spcBef>
                <a:spcPts val="1005"/>
              </a:spcBef>
              <a:buFont typeface="Arial MT"/>
              <a:buChar char="•"/>
              <a:tabLst>
                <a:tab pos="241300" algn="l"/>
              </a:tabLst>
            </a:pPr>
            <a:r>
              <a:rPr sz="2400" spc="-5" dirty="0">
                <a:latin typeface="Calibri"/>
                <a:cs typeface="Calibri"/>
              </a:rPr>
              <a:t>The </a:t>
            </a:r>
            <a:r>
              <a:rPr sz="2400" spc="-10" dirty="0">
                <a:latin typeface="Calibri"/>
                <a:cs typeface="Calibri"/>
              </a:rPr>
              <a:t>next </a:t>
            </a:r>
            <a:r>
              <a:rPr sz="2400" spc="-15" dirty="0">
                <a:latin typeface="Calibri"/>
                <a:cs typeface="Calibri"/>
              </a:rPr>
              <a:t>step </a:t>
            </a:r>
            <a:r>
              <a:rPr sz="2400" dirty="0">
                <a:latin typeface="Calibri"/>
                <a:cs typeface="Calibri"/>
              </a:rPr>
              <a:t>is </a:t>
            </a:r>
            <a:r>
              <a:rPr sz="2400" spc="-15" dirty="0">
                <a:latin typeface="Calibri"/>
                <a:cs typeface="Calibri"/>
              </a:rPr>
              <a:t>to create </a:t>
            </a:r>
            <a:r>
              <a:rPr sz="2400" dirty="0">
                <a:latin typeface="Calibri"/>
                <a:cs typeface="Calibri"/>
              </a:rPr>
              <a:t>a </a:t>
            </a:r>
            <a:r>
              <a:rPr sz="2400" spc="-5" dirty="0">
                <a:latin typeface="Calibri"/>
                <a:cs typeface="Calibri"/>
              </a:rPr>
              <a:t>function </a:t>
            </a:r>
            <a:r>
              <a:rPr sz="2400" spc="-10" dirty="0">
                <a:latin typeface="Calibri"/>
                <a:cs typeface="Calibri"/>
              </a:rPr>
              <a:t>that </a:t>
            </a:r>
            <a:r>
              <a:rPr sz="2400" dirty="0">
                <a:latin typeface="Calibri"/>
                <a:cs typeface="Calibri"/>
              </a:rPr>
              <a:t>will </a:t>
            </a:r>
            <a:r>
              <a:rPr sz="2400" spc="-5" dirty="0">
                <a:latin typeface="Calibri"/>
                <a:cs typeface="Calibri"/>
              </a:rPr>
              <a:t>do </a:t>
            </a:r>
            <a:r>
              <a:rPr sz="2400" dirty="0">
                <a:latin typeface="Calibri"/>
                <a:cs typeface="Calibri"/>
              </a:rPr>
              <a:t>all the </a:t>
            </a:r>
            <a:r>
              <a:rPr sz="2400" spc="-530" dirty="0">
                <a:latin typeface="Calibri"/>
                <a:cs typeface="Calibri"/>
              </a:rPr>
              <a:t> </a:t>
            </a:r>
            <a:r>
              <a:rPr sz="2400" dirty="0">
                <a:latin typeface="Calibri"/>
                <a:cs typeface="Calibri"/>
              </a:rPr>
              <a:t>checking</a:t>
            </a:r>
            <a:r>
              <a:rPr sz="2400" spc="-30" dirty="0">
                <a:latin typeface="Calibri"/>
                <a:cs typeface="Calibri"/>
              </a:rPr>
              <a:t> </a:t>
            </a:r>
            <a:r>
              <a:rPr sz="2400" spc="-20" dirty="0">
                <a:latin typeface="Calibri"/>
                <a:cs typeface="Calibri"/>
              </a:rPr>
              <a:t>for</a:t>
            </a:r>
            <a:r>
              <a:rPr sz="2400" spc="-5" dirty="0">
                <a:latin typeface="Calibri"/>
                <a:cs typeface="Calibri"/>
              </a:rPr>
              <a:t> us</a:t>
            </a:r>
            <a:endParaRPr sz="2400" dirty="0">
              <a:latin typeface="Calibri"/>
              <a:cs typeface="Calibri"/>
            </a:endParaRPr>
          </a:p>
          <a:p>
            <a:pPr marL="697865" marR="295275" lvl="1" indent="-228600">
              <a:lnSpc>
                <a:spcPct val="70000"/>
              </a:lnSpc>
              <a:spcBef>
                <a:spcPts val="495"/>
              </a:spcBef>
              <a:buFont typeface="Arial MT"/>
              <a:buChar char="•"/>
              <a:tabLst>
                <a:tab pos="697865" algn="l"/>
                <a:tab pos="698500" algn="l"/>
              </a:tabLst>
            </a:pPr>
            <a:r>
              <a:rPr sz="2000" dirty="0">
                <a:latin typeface="Calibri"/>
                <a:cs typeface="Calibri"/>
              </a:rPr>
              <a:t>which is much </a:t>
            </a:r>
            <a:r>
              <a:rPr sz="2000" spc="-10" dirty="0">
                <a:latin typeface="Calibri"/>
                <a:cs typeface="Calibri"/>
              </a:rPr>
              <a:t>more convenient </a:t>
            </a:r>
            <a:r>
              <a:rPr sz="2000" dirty="0">
                <a:latin typeface="Calibri"/>
                <a:cs typeface="Calibri"/>
              </a:rPr>
              <a:t>than </a:t>
            </a:r>
            <a:r>
              <a:rPr sz="2000" spc="-5" dirty="0">
                <a:latin typeface="Calibri"/>
                <a:cs typeface="Calibri"/>
              </a:rPr>
              <a:t>writing </a:t>
            </a:r>
            <a:r>
              <a:rPr sz="2000" dirty="0">
                <a:latin typeface="Calibri"/>
                <a:cs typeface="Calibri"/>
              </a:rPr>
              <a:t>the </a:t>
            </a:r>
            <a:r>
              <a:rPr sz="2000" spc="-5" dirty="0">
                <a:latin typeface="Calibri"/>
                <a:cs typeface="Calibri"/>
              </a:rPr>
              <a:t>same code </a:t>
            </a:r>
            <a:r>
              <a:rPr sz="2000" spc="-10" dirty="0">
                <a:latin typeface="Calibri"/>
                <a:cs typeface="Calibri"/>
              </a:rPr>
              <a:t>over </a:t>
            </a:r>
            <a:r>
              <a:rPr sz="2000" spc="-440" dirty="0">
                <a:latin typeface="Calibri"/>
                <a:cs typeface="Calibri"/>
              </a:rPr>
              <a:t> </a:t>
            </a:r>
            <a:r>
              <a:rPr sz="2000" dirty="0">
                <a:latin typeface="Calibri"/>
                <a:cs typeface="Calibri"/>
              </a:rPr>
              <a:t>and</a:t>
            </a:r>
            <a:r>
              <a:rPr sz="2000" spc="-10" dirty="0">
                <a:latin typeface="Calibri"/>
                <a:cs typeface="Calibri"/>
              </a:rPr>
              <a:t> over</a:t>
            </a:r>
            <a:r>
              <a:rPr sz="2000" dirty="0">
                <a:latin typeface="Calibri"/>
                <a:cs typeface="Calibri"/>
              </a:rPr>
              <a:t> </a:t>
            </a:r>
            <a:r>
              <a:rPr sz="2000" spc="-10" dirty="0">
                <a:latin typeface="Calibri"/>
                <a:cs typeface="Calibri"/>
              </a:rPr>
              <a:t>again</a:t>
            </a:r>
            <a:endParaRPr sz="2000" dirty="0">
              <a:latin typeface="Calibri"/>
              <a:cs typeface="Calibri"/>
            </a:endParaRPr>
          </a:p>
        </p:txBody>
      </p:sp>
      <p:sp>
        <p:nvSpPr>
          <p:cNvPr id="6" name="Date Placeholder 5">
            <a:extLst>
              <a:ext uri="{FF2B5EF4-FFF2-40B4-BE49-F238E27FC236}">
                <a16:creationId xmlns:a16="http://schemas.microsoft.com/office/drawing/2014/main" id="{83CC9A7A-11A1-6586-144E-C34E4EF15E96}"/>
              </a:ext>
            </a:extLst>
          </p:cNvPr>
          <p:cNvSpPr>
            <a:spLocks noGrp="1"/>
          </p:cNvSpPr>
          <p:nvPr>
            <p:ph type="dt" sz="half" idx="6"/>
          </p:nvPr>
        </p:nvSpPr>
        <p:spPr/>
        <p:txBody>
          <a:bodyPr/>
          <a:lstStyle/>
          <a:p>
            <a:fld id="{661E365E-C7EA-4A88-AEAE-316D0B40D295}" type="datetime1">
              <a:rPr lang="en-US" smtClean="0"/>
              <a:t>4/15/2024</a:t>
            </a:fld>
            <a:endParaRPr lang="en-US"/>
          </a:p>
        </p:txBody>
      </p:sp>
    </p:spTree>
    <p:extLst>
      <p:ext uri="{BB962C8B-B14F-4D97-AF65-F5344CB8AC3E}">
        <p14:creationId xmlns:p14="http://schemas.microsoft.com/office/powerpoint/2010/main" val="858538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446277"/>
            <a:ext cx="5923915" cy="696595"/>
          </a:xfrm>
          <a:prstGeom prst="rect">
            <a:avLst/>
          </a:prstGeom>
        </p:spPr>
        <p:txBody>
          <a:bodyPr vert="horz" wrap="square" lIns="0" tIns="13335" rIns="0" bIns="0" rtlCol="0">
            <a:spAutoFit/>
          </a:bodyPr>
          <a:lstStyle/>
          <a:p>
            <a:pPr marL="12700">
              <a:lnSpc>
                <a:spcPct val="100000"/>
              </a:lnSpc>
              <a:spcBef>
                <a:spcPts val="105"/>
              </a:spcBef>
            </a:pPr>
            <a:r>
              <a:rPr dirty="0"/>
              <a:t>PHP</a:t>
            </a:r>
            <a:r>
              <a:rPr spc="-15" dirty="0"/>
              <a:t> </a:t>
            </a:r>
            <a:r>
              <a:rPr spc="-20" dirty="0"/>
              <a:t>Form </a:t>
            </a:r>
            <a:r>
              <a:rPr spc="-30" dirty="0"/>
              <a:t>Validation</a:t>
            </a:r>
            <a:r>
              <a:rPr spc="15" dirty="0"/>
              <a:t> </a:t>
            </a:r>
            <a:r>
              <a:rPr sz="2800" spc="-20" dirty="0"/>
              <a:t>example</a:t>
            </a:r>
            <a:endParaRPr sz="2800"/>
          </a:p>
        </p:txBody>
      </p:sp>
      <p:sp>
        <p:nvSpPr>
          <p:cNvPr id="3" name="object 3"/>
          <p:cNvSpPr txBox="1"/>
          <p:nvPr/>
        </p:nvSpPr>
        <p:spPr>
          <a:xfrm>
            <a:off x="720242" y="6477380"/>
            <a:ext cx="7703820" cy="153035"/>
          </a:xfrm>
          <a:prstGeom prst="rect">
            <a:avLst/>
          </a:prstGeom>
        </p:spPr>
        <p:txBody>
          <a:bodyPr vert="horz" wrap="square" lIns="0" tIns="0" rIns="0" bIns="0" rtlCol="0">
            <a:spAutoFit/>
          </a:bodyPr>
          <a:lstStyle/>
          <a:p>
            <a:pPr>
              <a:lnSpc>
                <a:spcPts val="1140"/>
              </a:lnSpc>
              <a:tabLst>
                <a:tab pos="7625715" algn="l"/>
              </a:tabLst>
            </a:pPr>
            <a:r>
              <a:rPr sz="1200" dirty="0">
                <a:solidFill>
                  <a:srgbClr val="888888"/>
                </a:solidFill>
                <a:latin typeface="Calibri"/>
                <a:cs typeface="Calibri"/>
              </a:rPr>
              <a:t>4</a:t>
            </a:r>
            <a:r>
              <a:rPr sz="1200" spc="5" dirty="0">
                <a:solidFill>
                  <a:srgbClr val="888888"/>
                </a:solidFill>
                <a:latin typeface="Calibri"/>
                <a:cs typeface="Calibri"/>
              </a:rPr>
              <a:t>/</a:t>
            </a:r>
            <a:r>
              <a:rPr sz="1200" dirty="0">
                <a:solidFill>
                  <a:srgbClr val="888888"/>
                </a:solidFill>
                <a:latin typeface="Calibri"/>
                <a:cs typeface="Calibri"/>
              </a:rPr>
              <a:t>24/2023	9</a:t>
            </a:r>
            <a:endParaRPr sz="1200">
              <a:latin typeface="Calibri"/>
              <a:cs typeface="Calibri"/>
            </a:endParaRPr>
          </a:p>
        </p:txBody>
      </p:sp>
      <p:grpSp>
        <p:nvGrpSpPr>
          <p:cNvPr id="4" name="object 4"/>
          <p:cNvGrpSpPr/>
          <p:nvPr/>
        </p:nvGrpSpPr>
        <p:grpSpPr>
          <a:xfrm>
            <a:off x="624649" y="1296733"/>
            <a:ext cx="7896225" cy="5365115"/>
            <a:chOff x="624649" y="1296733"/>
            <a:chExt cx="7896225" cy="5365115"/>
          </a:xfrm>
        </p:grpSpPr>
        <p:sp>
          <p:nvSpPr>
            <p:cNvPr id="5" name="object 5"/>
            <p:cNvSpPr/>
            <p:nvPr/>
          </p:nvSpPr>
          <p:spPr>
            <a:xfrm>
              <a:off x="629412" y="1301496"/>
              <a:ext cx="7886700" cy="5355590"/>
            </a:xfrm>
            <a:custGeom>
              <a:avLst/>
              <a:gdLst/>
              <a:ahLst/>
              <a:cxnLst/>
              <a:rect l="l" t="t" r="r" b="b"/>
              <a:pathLst>
                <a:path w="7886700" h="5355590">
                  <a:moveTo>
                    <a:pt x="7886700" y="0"/>
                  </a:moveTo>
                  <a:lnTo>
                    <a:pt x="0" y="0"/>
                  </a:lnTo>
                  <a:lnTo>
                    <a:pt x="0" y="5355336"/>
                  </a:lnTo>
                  <a:lnTo>
                    <a:pt x="7886700" y="5355336"/>
                  </a:lnTo>
                  <a:lnTo>
                    <a:pt x="7886700" y="0"/>
                  </a:lnTo>
                  <a:close/>
                </a:path>
              </a:pathLst>
            </a:custGeom>
            <a:solidFill>
              <a:srgbClr val="FFFFFF"/>
            </a:solidFill>
          </p:spPr>
          <p:txBody>
            <a:bodyPr wrap="square" lIns="0" tIns="0" rIns="0" bIns="0" rtlCol="0"/>
            <a:lstStyle/>
            <a:p>
              <a:endParaRPr/>
            </a:p>
          </p:txBody>
        </p:sp>
        <p:sp>
          <p:nvSpPr>
            <p:cNvPr id="6" name="object 6"/>
            <p:cNvSpPr/>
            <p:nvPr/>
          </p:nvSpPr>
          <p:spPr>
            <a:xfrm>
              <a:off x="629412" y="1301496"/>
              <a:ext cx="7886700" cy="5355590"/>
            </a:xfrm>
            <a:custGeom>
              <a:avLst/>
              <a:gdLst/>
              <a:ahLst/>
              <a:cxnLst/>
              <a:rect l="l" t="t" r="r" b="b"/>
              <a:pathLst>
                <a:path w="7886700" h="5355590">
                  <a:moveTo>
                    <a:pt x="0" y="5355336"/>
                  </a:moveTo>
                  <a:lnTo>
                    <a:pt x="7886700" y="5355336"/>
                  </a:lnTo>
                  <a:lnTo>
                    <a:pt x="7886700" y="0"/>
                  </a:lnTo>
                  <a:lnTo>
                    <a:pt x="0" y="0"/>
                  </a:lnTo>
                  <a:lnTo>
                    <a:pt x="0" y="5355336"/>
                  </a:lnTo>
                  <a:close/>
                </a:path>
              </a:pathLst>
            </a:custGeom>
            <a:ln w="9525">
              <a:solidFill>
                <a:srgbClr val="000000"/>
              </a:solidFill>
            </a:ln>
          </p:spPr>
          <p:txBody>
            <a:bodyPr wrap="square" lIns="0" tIns="0" rIns="0" bIns="0" rtlCol="0"/>
            <a:lstStyle/>
            <a:p>
              <a:endParaRPr/>
            </a:p>
          </p:txBody>
        </p:sp>
      </p:grpSp>
      <p:sp>
        <p:nvSpPr>
          <p:cNvPr id="7" name="object 7"/>
          <p:cNvSpPr txBox="1"/>
          <p:nvPr/>
        </p:nvSpPr>
        <p:spPr>
          <a:xfrm>
            <a:off x="707542" y="1321053"/>
            <a:ext cx="6543675" cy="84836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0000"/>
                </a:solidFill>
                <a:latin typeface="Consolas"/>
                <a:cs typeface="Consolas"/>
              </a:rPr>
              <a:t>&lt;?php</a:t>
            </a:r>
            <a:endParaRPr sz="1800">
              <a:latin typeface="Consolas"/>
              <a:cs typeface="Consolas"/>
            </a:endParaRPr>
          </a:p>
          <a:p>
            <a:pPr marL="12700">
              <a:lnSpc>
                <a:spcPct val="100000"/>
              </a:lnSpc>
            </a:pPr>
            <a:r>
              <a:rPr sz="1800" spc="-5" dirty="0">
                <a:solidFill>
                  <a:srgbClr val="008000"/>
                </a:solidFill>
                <a:latin typeface="Consolas"/>
                <a:cs typeface="Consolas"/>
              </a:rPr>
              <a:t>//</a:t>
            </a:r>
            <a:r>
              <a:rPr sz="1800" spc="-20" dirty="0">
                <a:solidFill>
                  <a:srgbClr val="008000"/>
                </a:solidFill>
                <a:latin typeface="Consolas"/>
                <a:cs typeface="Consolas"/>
              </a:rPr>
              <a:t> </a:t>
            </a:r>
            <a:r>
              <a:rPr sz="1800" spc="-5" dirty="0">
                <a:solidFill>
                  <a:srgbClr val="008000"/>
                </a:solidFill>
                <a:latin typeface="Consolas"/>
                <a:cs typeface="Consolas"/>
              </a:rPr>
              <a:t>define</a:t>
            </a:r>
            <a:r>
              <a:rPr sz="1800" spc="-20" dirty="0">
                <a:solidFill>
                  <a:srgbClr val="008000"/>
                </a:solidFill>
                <a:latin typeface="Consolas"/>
                <a:cs typeface="Consolas"/>
              </a:rPr>
              <a:t> </a:t>
            </a:r>
            <a:r>
              <a:rPr sz="1800" spc="-5" dirty="0">
                <a:solidFill>
                  <a:srgbClr val="008000"/>
                </a:solidFill>
                <a:latin typeface="Consolas"/>
                <a:cs typeface="Consolas"/>
              </a:rPr>
              <a:t>variables</a:t>
            </a:r>
            <a:r>
              <a:rPr sz="1800" spc="-10" dirty="0">
                <a:solidFill>
                  <a:srgbClr val="008000"/>
                </a:solidFill>
                <a:latin typeface="Consolas"/>
                <a:cs typeface="Consolas"/>
              </a:rPr>
              <a:t> </a:t>
            </a:r>
            <a:r>
              <a:rPr sz="1800" spc="-5" dirty="0">
                <a:solidFill>
                  <a:srgbClr val="008000"/>
                </a:solidFill>
                <a:latin typeface="Consolas"/>
                <a:cs typeface="Consolas"/>
              </a:rPr>
              <a:t>and</a:t>
            </a:r>
            <a:r>
              <a:rPr sz="1800" spc="-10" dirty="0">
                <a:solidFill>
                  <a:srgbClr val="008000"/>
                </a:solidFill>
                <a:latin typeface="Consolas"/>
                <a:cs typeface="Consolas"/>
              </a:rPr>
              <a:t> </a:t>
            </a:r>
            <a:r>
              <a:rPr sz="1800" spc="-5" dirty="0">
                <a:solidFill>
                  <a:srgbClr val="008000"/>
                </a:solidFill>
                <a:latin typeface="Consolas"/>
                <a:cs typeface="Consolas"/>
              </a:rPr>
              <a:t>set</a:t>
            </a:r>
            <a:r>
              <a:rPr sz="1800" spc="-20" dirty="0">
                <a:solidFill>
                  <a:srgbClr val="008000"/>
                </a:solidFill>
                <a:latin typeface="Consolas"/>
                <a:cs typeface="Consolas"/>
              </a:rPr>
              <a:t> </a:t>
            </a:r>
            <a:r>
              <a:rPr sz="1800" dirty="0">
                <a:solidFill>
                  <a:srgbClr val="008000"/>
                </a:solidFill>
                <a:latin typeface="Consolas"/>
                <a:cs typeface="Consolas"/>
              </a:rPr>
              <a:t>to</a:t>
            </a:r>
            <a:r>
              <a:rPr sz="1800" spc="-20" dirty="0">
                <a:solidFill>
                  <a:srgbClr val="008000"/>
                </a:solidFill>
                <a:latin typeface="Consolas"/>
                <a:cs typeface="Consolas"/>
              </a:rPr>
              <a:t> </a:t>
            </a:r>
            <a:r>
              <a:rPr sz="1800" spc="-5" dirty="0">
                <a:solidFill>
                  <a:srgbClr val="008000"/>
                </a:solidFill>
                <a:latin typeface="Consolas"/>
                <a:cs typeface="Consolas"/>
              </a:rPr>
              <a:t>empty</a:t>
            </a:r>
            <a:r>
              <a:rPr sz="1800" spc="-10" dirty="0">
                <a:solidFill>
                  <a:srgbClr val="008000"/>
                </a:solidFill>
                <a:latin typeface="Consolas"/>
                <a:cs typeface="Consolas"/>
              </a:rPr>
              <a:t> </a:t>
            </a:r>
            <a:r>
              <a:rPr sz="1800" spc="-5" dirty="0">
                <a:solidFill>
                  <a:srgbClr val="008000"/>
                </a:solidFill>
                <a:latin typeface="Consolas"/>
                <a:cs typeface="Consolas"/>
              </a:rPr>
              <a:t>values</a:t>
            </a:r>
            <a:endParaRPr sz="1800">
              <a:latin typeface="Consolas"/>
              <a:cs typeface="Consolas"/>
            </a:endParaRPr>
          </a:p>
          <a:p>
            <a:pPr marL="12700">
              <a:lnSpc>
                <a:spcPct val="100000"/>
              </a:lnSpc>
            </a:pPr>
            <a:r>
              <a:rPr sz="1800" spc="-5" dirty="0">
                <a:latin typeface="Consolas"/>
                <a:cs typeface="Consolas"/>
              </a:rPr>
              <a:t>$name</a:t>
            </a:r>
            <a:r>
              <a:rPr sz="1800" spc="-10" dirty="0">
                <a:latin typeface="Consolas"/>
                <a:cs typeface="Consolas"/>
              </a:rPr>
              <a:t> </a:t>
            </a:r>
            <a:r>
              <a:rPr sz="1800" dirty="0">
                <a:latin typeface="Consolas"/>
                <a:cs typeface="Consolas"/>
              </a:rPr>
              <a:t>=</a:t>
            </a:r>
            <a:r>
              <a:rPr sz="1800" spc="-10" dirty="0">
                <a:latin typeface="Consolas"/>
                <a:cs typeface="Consolas"/>
              </a:rPr>
              <a:t> </a:t>
            </a:r>
            <a:r>
              <a:rPr sz="1800" spc="-5" dirty="0">
                <a:latin typeface="Consolas"/>
                <a:cs typeface="Consolas"/>
              </a:rPr>
              <a:t>$email</a:t>
            </a:r>
            <a:r>
              <a:rPr sz="1800" spc="-20" dirty="0">
                <a:latin typeface="Consolas"/>
                <a:cs typeface="Consolas"/>
              </a:rPr>
              <a:t> </a:t>
            </a:r>
            <a:r>
              <a:rPr sz="1800" dirty="0">
                <a:latin typeface="Consolas"/>
                <a:cs typeface="Consolas"/>
              </a:rPr>
              <a:t>=</a:t>
            </a:r>
            <a:r>
              <a:rPr sz="1800" spc="-5" dirty="0">
                <a:latin typeface="Consolas"/>
                <a:cs typeface="Consolas"/>
              </a:rPr>
              <a:t> $gender</a:t>
            </a:r>
            <a:r>
              <a:rPr sz="1800" spc="-10" dirty="0">
                <a:latin typeface="Consolas"/>
                <a:cs typeface="Consolas"/>
              </a:rPr>
              <a:t> </a:t>
            </a:r>
            <a:r>
              <a:rPr sz="1800" dirty="0">
                <a:latin typeface="Consolas"/>
                <a:cs typeface="Consolas"/>
              </a:rPr>
              <a:t>=</a:t>
            </a:r>
            <a:r>
              <a:rPr sz="1800" spc="-20" dirty="0">
                <a:latin typeface="Consolas"/>
                <a:cs typeface="Consolas"/>
              </a:rPr>
              <a:t> </a:t>
            </a:r>
            <a:r>
              <a:rPr sz="1800" spc="-5" dirty="0">
                <a:latin typeface="Consolas"/>
                <a:cs typeface="Consolas"/>
              </a:rPr>
              <a:t>$comment </a:t>
            </a:r>
            <a:r>
              <a:rPr sz="1800" dirty="0">
                <a:latin typeface="Consolas"/>
                <a:cs typeface="Consolas"/>
              </a:rPr>
              <a:t>=</a:t>
            </a:r>
            <a:r>
              <a:rPr sz="1800" spc="-20" dirty="0">
                <a:latin typeface="Consolas"/>
                <a:cs typeface="Consolas"/>
              </a:rPr>
              <a:t> </a:t>
            </a:r>
            <a:r>
              <a:rPr sz="1800" spc="-5" dirty="0">
                <a:latin typeface="Consolas"/>
                <a:cs typeface="Consolas"/>
              </a:rPr>
              <a:t>$website</a:t>
            </a:r>
            <a:r>
              <a:rPr sz="1800" spc="-20" dirty="0">
                <a:latin typeface="Consolas"/>
                <a:cs typeface="Consolas"/>
              </a:rPr>
              <a:t> </a:t>
            </a:r>
            <a:r>
              <a:rPr sz="1800" dirty="0">
                <a:latin typeface="Consolas"/>
                <a:cs typeface="Consolas"/>
              </a:rPr>
              <a:t>=</a:t>
            </a:r>
            <a:r>
              <a:rPr sz="1800" spc="10" dirty="0">
                <a:latin typeface="Consolas"/>
                <a:cs typeface="Consolas"/>
              </a:rPr>
              <a:t> </a:t>
            </a:r>
            <a:r>
              <a:rPr sz="1800" spc="-10" dirty="0">
                <a:solidFill>
                  <a:srgbClr val="A42A2A"/>
                </a:solidFill>
                <a:latin typeface="Consolas"/>
                <a:cs typeface="Consolas"/>
              </a:rPr>
              <a:t>""</a:t>
            </a:r>
            <a:r>
              <a:rPr sz="1800" spc="-10" dirty="0">
                <a:latin typeface="Consolas"/>
                <a:cs typeface="Consolas"/>
              </a:rPr>
              <a:t>;</a:t>
            </a:r>
            <a:endParaRPr sz="1800">
              <a:latin typeface="Consolas"/>
              <a:cs typeface="Consolas"/>
            </a:endParaRPr>
          </a:p>
        </p:txBody>
      </p:sp>
      <p:sp>
        <p:nvSpPr>
          <p:cNvPr id="8" name="object 8"/>
          <p:cNvSpPr txBox="1"/>
          <p:nvPr/>
        </p:nvSpPr>
        <p:spPr>
          <a:xfrm>
            <a:off x="707542" y="2418334"/>
            <a:ext cx="5415915" cy="1946275"/>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0000CD"/>
                </a:solidFill>
                <a:latin typeface="Consolas"/>
                <a:cs typeface="Consolas"/>
              </a:rPr>
              <a:t>if</a:t>
            </a:r>
            <a:r>
              <a:rPr sz="1800" spc="-30" dirty="0">
                <a:solidFill>
                  <a:srgbClr val="0000CD"/>
                </a:solidFill>
                <a:latin typeface="Consolas"/>
                <a:cs typeface="Consolas"/>
              </a:rPr>
              <a:t> </a:t>
            </a:r>
            <a:r>
              <a:rPr sz="1800" spc="-5" dirty="0">
                <a:latin typeface="Consolas"/>
                <a:cs typeface="Consolas"/>
              </a:rPr>
              <a:t>(</a:t>
            </a:r>
            <a:r>
              <a:rPr sz="1800" spc="-5" dirty="0">
                <a:solidFill>
                  <a:srgbClr val="DAA41F"/>
                </a:solidFill>
                <a:latin typeface="Consolas"/>
                <a:cs typeface="Consolas"/>
              </a:rPr>
              <a:t>$_SERVER</a:t>
            </a:r>
            <a:r>
              <a:rPr sz="1800" spc="-5" dirty="0">
                <a:latin typeface="Consolas"/>
                <a:cs typeface="Consolas"/>
              </a:rPr>
              <a:t>[</a:t>
            </a:r>
            <a:r>
              <a:rPr sz="1800" spc="-5" dirty="0">
                <a:solidFill>
                  <a:srgbClr val="A42A2A"/>
                </a:solidFill>
                <a:latin typeface="Consolas"/>
                <a:cs typeface="Consolas"/>
              </a:rPr>
              <a:t>"REQUEST_METHOD"</a:t>
            </a:r>
            <a:r>
              <a:rPr sz="1800" spc="-5" dirty="0">
                <a:latin typeface="Consolas"/>
                <a:cs typeface="Consolas"/>
              </a:rPr>
              <a:t>]</a:t>
            </a:r>
            <a:r>
              <a:rPr sz="1800" spc="-25" dirty="0">
                <a:latin typeface="Consolas"/>
                <a:cs typeface="Consolas"/>
              </a:rPr>
              <a:t> </a:t>
            </a:r>
            <a:r>
              <a:rPr sz="1800" dirty="0">
                <a:latin typeface="Consolas"/>
                <a:cs typeface="Consolas"/>
              </a:rPr>
              <a:t>==</a:t>
            </a:r>
            <a:r>
              <a:rPr sz="1800" spc="-30" dirty="0">
                <a:latin typeface="Consolas"/>
                <a:cs typeface="Consolas"/>
              </a:rPr>
              <a:t> </a:t>
            </a:r>
            <a:r>
              <a:rPr sz="1800" spc="-5" dirty="0">
                <a:solidFill>
                  <a:srgbClr val="A42A2A"/>
                </a:solidFill>
                <a:latin typeface="Consolas"/>
                <a:cs typeface="Consolas"/>
              </a:rPr>
              <a:t>"POST"</a:t>
            </a:r>
            <a:r>
              <a:rPr sz="1800" spc="-5" dirty="0">
                <a:latin typeface="Consolas"/>
                <a:cs typeface="Consolas"/>
              </a:rPr>
              <a:t>)</a:t>
            </a:r>
            <a:r>
              <a:rPr sz="1800" spc="-15" dirty="0">
                <a:latin typeface="Consolas"/>
                <a:cs typeface="Consolas"/>
              </a:rPr>
              <a:t> </a:t>
            </a:r>
            <a:r>
              <a:rPr sz="1800" dirty="0">
                <a:latin typeface="Consolas"/>
                <a:cs typeface="Consolas"/>
              </a:rPr>
              <a:t>{</a:t>
            </a:r>
            <a:endParaRPr sz="1800">
              <a:latin typeface="Consolas"/>
              <a:cs typeface="Consolas"/>
            </a:endParaRPr>
          </a:p>
          <a:p>
            <a:pPr marL="262255">
              <a:lnSpc>
                <a:spcPct val="100000"/>
              </a:lnSpc>
            </a:pPr>
            <a:r>
              <a:rPr sz="1800" spc="-5" dirty="0">
                <a:latin typeface="Consolas"/>
                <a:cs typeface="Consolas"/>
              </a:rPr>
              <a:t>$name</a:t>
            </a:r>
            <a:r>
              <a:rPr sz="1800" spc="-30" dirty="0">
                <a:latin typeface="Consolas"/>
                <a:cs typeface="Consolas"/>
              </a:rPr>
              <a:t> </a:t>
            </a:r>
            <a:r>
              <a:rPr sz="1800" dirty="0">
                <a:latin typeface="Consolas"/>
                <a:cs typeface="Consolas"/>
              </a:rPr>
              <a:t>=</a:t>
            </a:r>
            <a:r>
              <a:rPr sz="1800" spc="-30" dirty="0">
                <a:latin typeface="Consolas"/>
                <a:cs typeface="Consolas"/>
              </a:rPr>
              <a:t> </a:t>
            </a:r>
            <a:r>
              <a:rPr sz="1800" spc="-5" dirty="0">
                <a:latin typeface="Consolas"/>
                <a:cs typeface="Consolas"/>
              </a:rPr>
              <a:t>test_input(</a:t>
            </a:r>
            <a:r>
              <a:rPr sz="1800" spc="-5" dirty="0">
                <a:solidFill>
                  <a:srgbClr val="DAA41F"/>
                </a:solidFill>
                <a:latin typeface="Consolas"/>
                <a:cs typeface="Consolas"/>
              </a:rPr>
              <a:t>$_POST</a:t>
            </a:r>
            <a:r>
              <a:rPr sz="1800" spc="-5" dirty="0">
                <a:latin typeface="Consolas"/>
                <a:cs typeface="Consolas"/>
              </a:rPr>
              <a:t>[</a:t>
            </a:r>
            <a:r>
              <a:rPr sz="1800" spc="-5" dirty="0">
                <a:solidFill>
                  <a:srgbClr val="A42A2A"/>
                </a:solidFill>
                <a:latin typeface="Consolas"/>
                <a:cs typeface="Consolas"/>
              </a:rPr>
              <a:t>"name"</a:t>
            </a:r>
            <a:r>
              <a:rPr sz="1800" spc="-5" dirty="0">
                <a:latin typeface="Consolas"/>
                <a:cs typeface="Consolas"/>
              </a:rPr>
              <a:t>]);</a:t>
            </a:r>
            <a:endParaRPr sz="1800">
              <a:latin typeface="Consolas"/>
              <a:cs typeface="Consolas"/>
            </a:endParaRPr>
          </a:p>
          <a:p>
            <a:pPr marL="262255">
              <a:lnSpc>
                <a:spcPct val="100000"/>
              </a:lnSpc>
            </a:pPr>
            <a:r>
              <a:rPr sz="1800" spc="-5" dirty="0">
                <a:latin typeface="Consolas"/>
                <a:cs typeface="Consolas"/>
              </a:rPr>
              <a:t>$email</a:t>
            </a:r>
            <a:r>
              <a:rPr sz="1800" spc="-30" dirty="0">
                <a:latin typeface="Consolas"/>
                <a:cs typeface="Consolas"/>
              </a:rPr>
              <a:t> </a:t>
            </a:r>
            <a:r>
              <a:rPr sz="1800" dirty="0">
                <a:latin typeface="Consolas"/>
                <a:cs typeface="Consolas"/>
              </a:rPr>
              <a:t>=</a:t>
            </a:r>
            <a:r>
              <a:rPr sz="1800" spc="-35" dirty="0">
                <a:latin typeface="Consolas"/>
                <a:cs typeface="Consolas"/>
              </a:rPr>
              <a:t> </a:t>
            </a:r>
            <a:r>
              <a:rPr sz="1800" spc="-5" dirty="0">
                <a:latin typeface="Consolas"/>
                <a:cs typeface="Consolas"/>
              </a:rPr>
              <a:t>test_input(</a:t>
            </a:r>
            <a:r>
              <a:rPr sz="1800" spc="-5" dirty="0">
                <a:solidFill>
                  <a:srgbClr val="DAA41F"/>
                </a:solidFill>
                <a:latin typeface="Consolas"/>
                <a:cs typeface="Consolas"/>
              </a:rPr>
              <a:t>$_POST</a:t>
            </a:r>
            <a:r>
              <a:rPr sz="1800" spc="-5" dirty="0">
                <a:latin typeface="Consolas"/>
                <a:cs typeface="Consolas"/>
              </a:rPr>
              <a:t>[</a:t>
            </a:r>
            <a:r>
              <a:rPr sz="1800" spc="-5" dirty="0">
                <a:solidFill>
                  <a:srgbClr val="A42A2A"/>
                </a:solidFill>
                <a:latin typeface="Consolas"/>
                <a:cs typeface="Consolas"/>
              </a:rPr>
              <a:t>"email"</a:t>
            </a:r>
            <a:r>
              <a:rPr sz="1800" spc="-5" dirty="0">
                <a:latin typeface="Consolas"/>
                <a:cs typeface="Consolas"/>
              </a:rPr>
              <a:t>]);</a:t>
            </a:r>
            <a:endParaRPr sz="1800">
              <a:latin typeface="Consolas"/>
              <a:cs typeface="Consolas"/>
            </a:endParaRPr>
          </a:p>
          <a:p>
            <a:pPr marL="262255">
              <a:lnSpc>
                <a:spcPct val="100000"/>
              </a:lnSpc>
            </a:pPr>
            <a:r>
              <a:rPr sz="1800" spc="-5" dirty="0">
                <a:latin typeface="Consolas"/>
                <a:cs typeface="Consolas"/>
              </a:rPr>
              <a:t>$website</a:t>
            </a:r>
            <a:r>
              <a:rPr sz="1800" spc="-40" dirty="0">
                <a:latin typeface="Consolas"/>
                <a:cs typeface="Consolas"/>
              </a:rPr>
              <a:t> </a:t>
            </a:r>
            <a:r>
              <a:rPr sz="1800" dirty="0">
                <a:latin typeface="Consolas"/>
                <a:cs typeface="Consolas"/>
              </a:rPr>
              <a:t>=</a:t>
            </a:r>
            <a:r>
              <a:rPr sz="1800" spc="-20" dirty="0">
                <a:latin typeface="Consolas"/>
                <a:cs typeface="Consolas"/>
              </a:rPr>
              <a:t> </a:t>
            </a:r>
            <a:r>
              <a:rPr sz="1800" spc="-5" dirty="0">
                <a:latin typeface="Consolas"/>
                <a:cs typeface="Consolas"/>
              </a:rPr>
              <a:t>test_input(</a:t>
            </a:r>
            <a:r>
              <a:rPr sz="1800" spc="-5" dirty="0">
                <a:solidFill>
                  <a:srgbClr val="DAA41F"/>
                </a:solidFill>
                <a:latin typeface="Consolas"/>
                <a:cs typeface="Consolas"/>
              </a:rPr>
              <a:t>$_POST</a:t>
            </a:r>
            <a:r>
              <a:rPr sz="1800" spc="-5" dirty="0">
                <a:latin typeface="Consolas"/>
                <a:cs typeface="Consolas"/>
              </a:rPr>
              <a:t>[</a:t>
            </a:r>
            <a:r>
              <a:rPr sz="1800" spc="-5" dirty="0">
                <a:solidFill>
                  <a:srgbClr val="A42A2A"/>
                </a:solidFill>
                <a:latin typeface="Consolas"/>
                <a:cs typeface="Consolas"/>
              </a:rPr>
              <a:t>"website"</a:t>
            </a:r>
            <a:r>
              <a:rPr sz="1800" spc="-5" dirty="0">
                <a:latin typeface="Consolas"/>
                <a:cs typeface="Consolas"/>
              </a:rPr>
              <a:t>]);</a:t>
            </a:r>
            <a:endParaRPr sz="1800">
              <a:latin typeface="Consolas"/>
              <a:cs typeface="Consolas"/>
            </a:endParaRPr>
          </a:p>
          <a:p>
            <a:pPr marL="262255">
              <a:lnSpc>
                <a:spcPct val="100000"/>
              </a:lnSpc>
            </a:pPr>
            <a:r>
              <a:rPr sz="1800" spc="-5" dirty="0">
                <a:latin typeface="Consolas"/>
                <a:cs typeface="Consolas"/>
              </a:rPr>
              <a:t>$comment</a:t>
            </a:r>
            <a:r>
              <a:rPr sz="1800" spc="-40" dirty="0">
                <a:latin typeface="Consolas"/>
                <a:cs typeface="Consolas"/>
              </a:rPr>
              <a:t> </a:t>
            </a:r>
            <a:r>
              <a:rPr sz="1800" dirty="0">
                <a:latin typeface="Consolas"/>
                <a:cs typeface="Consolas"/>
              </a:rPr>
              <a:t>=</a:t>
            </a:r>
            <a:r>
              <a:rPr sz="1800" spc="-20" dirty="0">
                <a:latin typeface="Consolas"/>
                <a:cs typeface="Consolas"/>
              </a:rPr>
              <a:t> </a:t>
            </a:r>
            <a:r>
              <a:rPr sz="1800" spc="-5" dirty="0">
                <a:latin typeface="Consolas"/>
                <a:cs typeface="Consolas"/>
              </a:rPr>
              <a:t>test_input(</a:t>
            </a:r>
            <a:r>
              <a:rPr sz="1800" spc="-5" dirty="0">
                <a:solidFill>
                  <a:srgbClr val="DAA41F"/>
                </a:solidFill>
                <a:latin typeface="Consolas"/>
                <a:cs typeface="Consolas"/>
              </a:rPr>
              <a:t>$_POST</a:t>
            </a:r>
            <a:r>
              <a:rPr sz="1800" spc="-5" dirty="0">
                <a:latin typeface="Consolas"/>
                <a:cs typeface="Consolas"/>
              </a:rPr>
              <a:t>[</a:t>
            </a:r>
            <a:r>
              <a:rPr sz="1800" spc="-5" dirty="0">
                <a:solidFill>
                  <a:srgbClr val="A42A2A"/>
                </a:solidFill>
                <a:latin typeface="Consolas"/>
                <a:cs typeface="Consolas"/>
              </a:rPr>
              <a:t>"comment"</a:t>
            </a:r>
            <a:r>
              <a:rPr sz="1800" spc="-5" dirty="0">
                <a:latin typeface="Consolas"/>
                <a:cs typeface="Consolas"/>
              </a:rPr>
              <a:t>]);</a:t>
            </a:r>
            <a:endParaRPr sz="1800">
              <a:latin typeface="Consolas"/>
              <a:cs typeface="Consolas"/>
            </a:endParaRPr>
          </a:p>
          <a:p>
            <a:pPr marL="262255">
              <a:lnSpc>
                <a:spcPct val="100000"/>
              </a:lnSpc>
            </a:pPr>
            <a:r>
              <a:rPr sz="1800" spc="-5" dirty="0">
                <a:latin typeface="Consolas"/>
                <a:cs typeface="Consolas"/>
              </a:rPr>
              <a:t>$gender</a:t>
            </a:r>
            <a:r>
              <a:rPr sz="1800" spc="-45" dirty="0">
                <a:latin typeface="Consolas"/>
                <a:cs typeface="Consolas"/>
              </a:rPr>
              <a:t> </a:t>
            </a:r>
            <a:r>
              <a:rPr sz="1800" dirty="0">
                <a:latin typeface="Consolas"/>
                <a:cs typeface="Consolas"/>
              </a:rPr>
              <a:t>=</a:t>
            </a:r>
            <a:r>
              <a:rPr sz="1800" spc="-30" dirty="0">
                <a:latin typeface="Consolas"/>
                <a:cs typeface="Consolas"/>
              </a:rPr>
              <a:t> </a:t>
            </a:r>
            <a:r>
              <a:rPr sz="1800" spc="-5" dirty="0">
                <a:latin typeface="Consolas"/>
                <a:cs typeface="Consolas"/>
              </a:rPr>
              <a:t>test_input(</a:t>
            </a:r>
            <a:r>
              <a:rPr sz="1800" spc="-5" dirty="0">
                <a:solidFill>
                  <a:srgbClr val="DAA41F"/>
                </a:solidFill>
                <a:latin typeface="Consolas"/>
                <a:cs typeface="Consolas"/>
              </a:rPr>
              <a:t>$_POST</a:t>
            </a:r>
            <a:r>
              <a:rPr sz="1800" spc="-5" dirty="0">
                <a:latin typeface="Consolas"/>
                <a:cs typeface="Consolas"/>
              </a:rPr>
              <a:t>[</a:t>
            </a:r>
            <a:r>
              <a:rPr sz="1800" spc="-5" dirty="0">
                <a:solidFill>
                  <a:srgbClr val="A42A2A"/>
                </a:solidFill>
                <a:latin typeface="Consolas"/>
                <a:cs typeface="Consolas"/>
              </a:rPr>
              <a:t>"gender"</a:t>
            </a:r>
            <a:r>
              <a:rPr sz="1800" spc="-5" dirty="0">
                <a:latin typeface="Consolas"/>
                <a:cs typeface="Consolas"/>
              </a:rPr>
              <a:t>]);</a:t>
            </a:r>
            <a:endParaRPr sz="1800">
              <a:latin typeface="Consolas"/>
              <a:cs typeface="Consolas"/>
            </a:endParaRPr>
          </a:p>
          <a:p>
            <a:pPr marL="12700">
              <a:lnSpc>
                <a:spcPct val="100000"/>
              </a:lnSpc>
            </a:pPr>
            <a:r>
              <a:rPr sz="1800" dirty="0">
                <a:latin typeface="Consolas"/>
                <a:cs typeface="Consolas"/>
              </a:rPr>
              <a:t>}</a:t>
            </a:r>
            <a:endParaRPr sz="1800">
              <a:latin typeface="Consolas"/>
              <a:cs typeface="Consolas"/>
            </a:endParaRPr>
          </a:p>
        </p:txBody>
      </p:sp>
      <p:sp>
        <p:nvSpPr>
          <p:cNvPr id="9" name="object 9"/>
          <p:cNvSpPr txBox="1"/>
          <p:nvPr/>
        </p:nvSpPr>
        <p:spPr>
          <a:xfrm>
            <a:off x="707542" y="4613529"/>
            <a:ext cx="4290060" cy="1946275"/>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0000CD"/>
                </a:solidFill>
                <a:latin typeface="Consolas"/>
                <a:cs typeface="Consolas"/>
              </a:rPr>
              <a:t>function</a:t>
            </a:r>
            <a:r>
              <a:rPr sz="1800" spc="-30" dirty="0">
                <a:solidFill>
                  <a:srgbClr val="0000CD"/>
                </a:solidFill>
                <a:latin typeface="Consolas"/>
                <a:cs typeface="Consolas"/>
              </a:rPr>
              <a:t> </a:t>
            </a:r>
            <a:r>
              <a:rPr sz="1800" spc="-5" dirty="0">
                <a:latin typeface="Consolas"/>
                <a:cs typeface="Consolas"/>
              </a:rPr>
              <a:t>test_input($data)</a:t>
            </a:r>
            <a:r>
              <a:rPr sz="1800" spc="-40" dirty="0">
                <a:latin typeface="Consolas"/>
                <a:cs typeface="Consolas"/>
              </a:rPr>
              <a:t> </a:t>
            </a:r>
            <a:r>
              <a:rPr sz="1800" dirty="0">
                <a:latin typeface="Consolas"/>
                <a:cs typeface="Consolas"/>
              </a:rPr>
              <a:t>{</a:t>
            </a:r>
            <a:endParaRPr sz="1800">
              <a:latin typeface="Consolas"/>
              <a:cs typeface="Consolas"/>
            </a:endParaRPr>
          </a:p>
          <a:p>
            <a:pPr marL="262255">
              <a:lnSpc>
                <a:spcPct val="100000"/>
              </a:lnSpc>
            </a:pPr>
            <a:r>
              <a:rPr sz="1800" spc="-5" dirty="0">
                <a:latin typeface="Consolas"/>
                <a:cs typeface="Consolas"/>
              </a:rPr>
              <a:t>$data</a:t>
            </a:r>
            <a:r>
              <a:rPr sz="1800" spc="-35" dirty="0">
                <a:latin typeface="Consolas"/>
                <a:cs typeface="Consolas"/>
              </a:rPr>
              <a:t> </a:t>
            </a:r>
            <a:r>
              <a:rPr sz="1800" dirty="0">
                <a:latin typeface="Consolas"/>
                <a:cs typeface="Consolas"/>
              </a:rPr>
              <a:t>=</a:t>
            </a:r>
            <a:r>
              <a:rPr sz="1800" spc="-40" dirty="0">
                <a:latin typeface="Consolas"/>
                <a:cs typeface="Consolas"/>
              </a:rPr>
              <a:t> </a:t>
            </a:r>
            <a:r>
              <a:rPr sz="1800" spc="-5" dirty="0">
                <a:latin typeface="Consolas"/>
                <a:cs typeface="Consolas"/>
              </a:rPr>
              <a:t>trim($data);</a:t>
            </a:r>
            <a:endParaRPr sz="1800">
              <a:latin typeface="Consolas"/>
              <a:cs typeface="Consolas"/>
            </a:endParaRPr>
          </a:p>
          <a:p>
            <a:pPr marL="262255">
              <a:lnSpc>
                <a:spcPct val="100000"/>
              </a:lnSpc>
            </a:pPr>
            <a:r>
              <a:rPr sz="1800" spc="-5" dirty="0">
                <a:latin typeface="Consolas"/>
                <a:cs typeface="Consolas"/>
              </a:rPr>
              <a:t>$data</a:t>
            </a:r>
            <a:r>
              <a:rPr sz="1800" spc="-30" dirty="0">
                <a:latin typeface="Consolas"/>
                <a:cs typeface="Consolas"/>
              </a:rPr>
              <a:t> </a:t>
            </a:r>
            <a:r>
              <a:rPr sz="1800" dirty="0">
                <a:latin typeface="Consolas"/>
                <a:cs typeface="Consolas"/>
              </a:rPr>
              <a:t>=</a:t>
            </a:r>
            <a:r>
              <a:rPr sz="1800" spc="-30" dirty="0">
                <a:latin typeface="Consolas"/>
                <a:cs typeface="Consolas"/>
              </a:rPr>
              <a:t> </a:t>
            </a:r>
            <a:r>
              <a:rPr sz="1800" spc="-5" dirty="0">
                <a:latin typeface="Consolas"/>
                <a:cs typeface="Consolas"/>
              </a:rPr>
              <a:t>stripslashes($data);</a:t>
            </a:r>
            <a:endParaRPr sz="1800">
              <a:latin typeface="Consolas"/>
              <a:cs typeface="Consolas"/>
            </a:endParaRPr>
          </a:p>
          <a:p>
            <a:pPr marL="262255" marR="5080">
              <a:lnSpc>
                <a:spcPct val="100000"/>
              </a:lnSpc>
            </a:pPr>
            <a:r>
              <a:rPr sz="1800" spc="-5" dirty="0">
                <a:latin typeface="Consolas"/>
                <a:cs typeface="Consolas"/>
              </a:rPr>
              <a:t>$data</a:t>
            </a:r>
            <a:r>
              <a:rPr sz="1800" spc="-25" dirty="0">
                <a:latin typeface="Consolas"/>
                <a:cs typeface="Consolas"/>
              </a:rPr>
              <a:t> </a:t>
            </a:r>
            <a:r>
              <a:rPr sz="1800" dirty="0">
                <a:latin typeface="Consolas"/>
                <a:cs typeface="Consolas"/>
              </a:rPr>
              <a:t>=</a:t>
            </a:r>
            <a:r>
              <a:rPr sz="1800" spc="-25" dirty="0">
                <a:latin typeface="Consolas"/>
                <a:cs typeface="Consolas"/>
              </a:rPr>
              <a:t> </a:t>
            </a:r>
            <a:r>
              <a:rPr sz="1800" spc="-5" dirty="0">
                <a:latin typeface="Consolas"/>
                <a:cs typeface="Consolas"/>
              </a:rPr>
              <a:t>htmlspecialchars($data); </a:t>
            </a:r>
            <a:r>
              <a:rPr sz="1800" spc="-975" dirty="0">
                <a:latin typeface="Consolas"/>
                <a:cs typeface="Consolas"/>
              </a:rPr>
              <a:t> </a:t>
            </a:r>
            <a:r>
              <a:rPr sz="1800" spc="-5" dirty="0">
                <a:solidFill>
                  <a:srgbClr val="0000CD"/>
                </a:solidFill>
                <a:latin typeface="Consolas"/>
                <a:cs typeface="Consolas"/>
              </a:rPr>
              <a:t>return </a:t>
            </a:r>
            <a:r>
              <a:rPr sz="1800" spc="-5" dirty="0">
                <a:latin typeface="Consolas"/>
                <a:cs typeface="Consolas"/>
              </a:rPr>
              <a:t>$data;</a:t>
            </a:r>
            <a:endParaRPr sz="1800">
              <a:latin typeface="Consolas"/>
              <a:cs typeface="Consolas"/>
            </a:endParaRPr>
          </a:p>
          <a:p>
            <a:pPr marL="12700">
              <a:lnSpc>
                <a:spcPct val="100000"/>
              </a:lnSpc>
            </a:pPr>
            <a:r>
              <a:rPr sz="1800" dirty="0">
                <a:latin typeface="Consolas"/>
                <a:cs typeface="Consolas"/>
              </a:rPr>
              <a:t>}</a:t>
            </a:r>
            <a:endParaRPr sz="1800">
              <a:latin typeface="Consolas"/>
              <a:cs typeface="Consolas"/>
            </a:endParaRPr>
          </a:p>
          <a:p>
            <a:pPr marL="12700">
              <a:lnSpc>
                <a:spcPct val="100000"/>
              </a:lnSpc>
            </a:pPr>
            <a:r>
              <a:rPr sz="1800" spc="-10" dirty="0">
                <a:solidFill>
                  <a:srgbClr val="FF0000"/>
                </a:solidFill>
                <a:latin typeface="Consolas"/>
                <a:cs typeface="Consolas"/>
              </a:rPr>
              <a:t>?&gt;</a:t>
            </a:r>
            <a:endParaRPr sz="1800">
              <a:latin typeface="Consolas"/>
              <a:cs typeface="Consolas"/>
            </a:endParaRPr>
          </a:p>
        </p:txBody>
      </p:sp>
      <p:grpSp>
        <p:nvGrpSpPr>
          <p:cNvPr id="10" name="object 10"/>
          <p:cNvGrpSpPr/>
          <p:nvPr/>
        </p:nvGrpSpPr>
        <p:grpSpPr>
          <a:xfrm>
            <a:off x="4921122" y="2364994"/>
            <a:ext cx="4115435" cy="2336800"/>
            <a:chOff x="4921122" y="2364994"/>
            <a:chExt cx="4115435" cy="2336800"/>
          </a:xfrm>
        </p:grpSpPr>
        <p:sp>
          <p:nvSpPr>
            <p:cNvPr id="11" name="object 11"/>
            <p:cNvSpPr/>
            <p:nvPr/>
          </p:nvSpPr>
          <p:spPr>
            <a:xfrm>
              <a:off x="4927472" y="2371344"/>
              <a:ext cx="4102735" cy="2324100"/>
            </a:xfrm>
            <a:custGeom>
              <a:avLst/>
              <a:gdLst/>
              <a:ahLst/>
              <a:cxnLst/>
              <a:rect l="l" t="t" r="r" b="b"/>
              <a:pathLst>
                <a:path w="4102734" h="2324100">
                  <a:moveTo>
                    <a:pt x="0" y="300227"/>
                  </a:moveTo>
                  <a:lnTo>
                    <a:pt x="1721738" y="968375"/>
                  </a:lnTo>
                  <a:lnTo>
                    <a:pt x="1721738" y="1936749"/>
                  </a:lnTo>
                  <a:lnTo>
                    <a:pt x="1724757" y="1985326"/>
                  </a:lnTo>
                  <a:lnTo>
                    <a:pt x="1733572" y="2032106"/>
                  </a:lnTo>
                  <a:lnTo>
                    <a:pt x="1747819" y="2076724"/>
                  </a:lnTo>
                  <a:lnTo>
                    <a:pt x="1767134" y="2118818"/>
                  </a:lnTo>
                  <a:lnTo>
                    <a:pt x="1791155" y="2158025"/>
                  </a:lnTo>
                  <a:lnTo>
                    <a:pt x="1819517" y="2193980"/>
                  </a:lnTo>
                  <a:lnTo>
                    <a:pt x="1851858" y="2226321"/>
                  </a:lnTo>
                  <a:lnTo>
                    <a:pt x="1887813" y="2254683"/>
                  </a:lnTo>
                  <a:lnTo>
                    <a:pt x="1927020" y="2278704"/>
                  </a:lnTo>
                  <a:lnTo>
                    <a:pt x="1969114" y="2298019"/>
                  </a:lnTo>
                  <a:lnTo>
                    <a:pt x="2013732" y="2312266"/>
                  </a:lnTo>
                  <a:lnTo>
                    <a:pt x="2060512" y="2321081"/>
                  </a:lnTo>
                  <a:lnTo>
                    <a:pt x="2109088" y="2324099"/>
                  </a:lnTo>
                  <a:lnTo>
                    <a:pt x="3714877" y="2324099"/>
                  </a:lnTo>
                  <a:lnTo>
                    <a:pt x="3763453" y="2321081"/>
                  </a:lnTo>
                  <a:lnTo>
                    <a:pt x="3810233" y="2312266"/>
                  </a:lnTo>
                  <a:lnTo>
                    <a:pt x="3854851" y="2298019"/>
                  </a:lnTo>
                  <a:lnTo>
                    <a:pt x="3896945" y="2278704"/>
                  </a:lnTo>
                  <a:lnTo>
                    <a:pt x="3936152" y="2254683"/>
                  </a:lnTo>
                  <a:lnTo>
                    <a:pt x="3972107" y="2226321"/>
                  </a:lnTo>
                  <a:lnTo>
                    <a:pt x="4004448" y="2193980"/>
                  </a:lnTo>
                  <a:lnTo>
                    <a:pt x="4032810" y="2158025"/>
                  </a:lnTo>
                  <a:lnTo>
                    <a:pt x="4056831" y="2118818"/>
                  </a:lnTo>
                  <a:lnTo>
                    <a:pt x="4076146" y="2076724"/>
                  </a:lnTo>
                  <a:lnTo>
                    <a:pt x="4090393" y="2032106"/>
                  </a:lnTo>
                  <a:lnTo>
                    <a:pt x="4099208" y="1985326"/>
                  </a:lnTo>
                  <a:lnTo>
                    <a:pt x="4102227" y="1936749"/>
                  </a:lnTo>
                  <a:lnTo>
                    <a:pt x="4102227" y="387350"/>
                  </a:lnTo>
                  <a:lnTo>
                    <a:pt x="1721738" y="387350"/>
                  </a:lnTo>
                  <a:lnTo>
                    <a:pt x="0" y="300227"/>
                  </a:lnTo>
                  <a:close/>
                </a:path>
                <a:path w="4102734" h="2324100">
                  <a:moveTo>
                    <a:pt x="3714877" y="0"/>
                  </a:moveTo>
                  <a:lnTo>
                    <a:pt x="2109088" y="0"/>
                  </a:lnTo>
                  <a:lnTo>
                    <a:pt x="2060512" y="3018"/>
                  </a:lnTo>
                  <a:lnTo>
                    <a:pt x="2013732" y="11833"/>
                  </a:lnTo>
                  <a:lnTo>
                    <a:pt x="1969114" y="26080"/>
                  </a:lnTo>
                  <a:lnTo>
                    <a:pt x="1927020" y="45395"/>
                  </a:lnTo>
                  <a:lnTo>
                    <a:pt x="1887813" y="69416"/>
                  </a:lnTo>
                  <a:lnTo>
                    <a:pt x="1851858" y="97778"/>
                  </a:lnTo>
                  <a:lnTo>
                    <a:pt x="1819517" y="130119"/>
                  </a:lnTo>
                  <a:lnTo>
                    <a:pt x="1791155" y="166074"/>
                  </a:lnTo>
                  <a:lnTo>
                    <a:pt x="1767134" y="205281"/>
                  </a:lnTo>
                  <a:lnTo>
                    <a:pt x="1747819" y="247375"/>
                  </a:lnTo>
                  <a:lnTo>
                    <a:pt x="1733572" y="291993"/>
                  </a:lnTo>
                  <a:lnTo>
                    <a:pt x="1724757" y="338773"/>
                  </a:lnTo>
                  <a:lnTo>
                    <a:pt x="1721738" y="387350"/>
                  </a:lnTo>
                  <a:lnTo>
                    <a:pt x="4102227" y="387350"/>
                  </a:lnTo>
                  <a:lnTo>
                    <a:pt x="4099208" y="338773"/>
                  </a:lnTo>
                  <a:lnTo>
                    <a:pt x="4090393" y="291993"/>
                  </a:lnTo>
                  <a:lnTo>
                    <a:pt x="4076146" y="247375"/>
                  </a:lnTo>
                  <a:lnTo>
                    <a:pt x="4056831" y="205281"/>
                  </a:lnTo>
                  <a:lnTo>
                    <a:pt x="4032810" y="166074"/>
                  </a:lnTo>
                  <a:lnTo>
                    <a:pt x="4004448" y="130119"/>
                  </a:lnTo>
                  <a:lnTo>
                    <a:pt x="3972107" y="97778"/>
                  </a:lnTo>
                  <a:lnTo>
                    <a:pt x="3936152" y="69416"/>
                  </a:lnTo>
                  <a:lnTo>
                    <a:pt x="3896945" y="45395"/>
                  </a:lnTo>
                  <a:lnTo>
                    <a:pt x="3854851" y="26080"/>
                  </a:lnTo>
                  <a:lnTo>
                    <a:pt x="3810233" y="11833"/>
                  </a:lnTo>
                  <a:lnTo>
                    <a:pt x="3763453" y="3018"/>
                  </a:lnTo>
                  <a:lnTo>
                    <a:pt x="3714877" y="0"/>
                  </a:lnTo>
                  <a:close/>
                </a:path>
              </a:pathLst>
            </a:custGeom>
            <a:solidFill>
              <a:srgbClr val="FFFFFF"/>
            </a:solidFill>
          </p:spPr>
          <p:txBody>
            <a:bodyPr wrap="square" lIns="0" tIns="0" rIns="0" bIns="0" rtlCol="0"/>
            <a:lstStyle/>
            <a:p>
              <a:endParaRPr/>
            </a:p>
          </p:txBody>
        </p:sp>
        <p:sp>
          <p:nvSpPr>
            <p:cNvPr id="12" name="object 12"/>
            <p:cNvSpPr/>
            <p:nvPr/>
          </p:nvSpPr>
          <p:spPr>
            <a:xfrm>
              <a:off x="4927472" y="2371344"/>
              <a:ext cx="4102735" cy="2324100"/>
            </a:xfrm>
            <a:custGeom>
              <a:avLst/>
              <a:gdLst/>
              <a:ahLst/>
              <a:cxnLst/>
              <a:rect l="l" t="t" r="r" b="b"/>
              <a:pathLst>
                <a:path w="4102734" h="2324100">
                  <a:moveTo>
                    <a:pt x="1721738" y="387350"/>
                  </a:moveTo>
                  <a:lnTo>
                    <a:pt x="1724757" y="338773"/>
                  </a:lnTo>
                  <a:lnTo>
                    <a:pt x="1733572" y="291993"/>
                  </a:lnTo>
                  <a:lnTo>
                    <a:pt x="1747819" y="247375"/>
                  </a:lnTo>
                  <a:lnTo>
                    <a:pt x="1767134" y="205281"/>
                  </a:lnTo>
                  <a:lnTo>
                    <a:pt x="1791155" y="166074"/>
                  </a:lnTo>
                  <a:lnTo>
                    <a:pt x="1819517" y="130119"/>
                  </a:lnTo>
                  <a:lnTo>
                    <a:pt x="1851858" y="97778"/>
                  </a:lnTo>
                  <a:lnTo>
                    <a:pt x="1887813" y="69416"/>
                  </a:lnTo>
                  <a:lnTo>
                    <a:pt x="1927020" y="45395"/>
                  </a:lnTo>
                  <a:lnTo>
                    <a:pt x="1969114" y="26080"/>
                  </a:lnTo>
                  <a:lnTo>
                    <a:pt x="2013732" y="11833"/>
                  </a:lnTo>
                  <a:lnTo>
                    <a:pt x="2060512" y="3018"/>
                  </a:lnTo>
                  <a:lnTo>
                    <a:pt x="2109088" y="0"/>
                  </a:lnTo>
                  <a:lnTo>
                    <a:pt x="2118486" y="0"/>
                  </a:lnTo>
                  <a:lnTo>
                    <a:pt x="2713608" y="0"/>
                  </a:lnTo>
                  <a:lnTo>
                    <a:pt x="3714877" y="0"/>
                  </a:lnTo>
                  <a:lnTo>
                    <a:pt x="3763453" y="3018"/>
                  </a:lnTo>
                  <a:lnTo>
                    <a:pt x="3810233" y="11833"/>
                  </a:lnTo>
                  <a:lnTo>
                    <a:pt x="3854851" y="26080"/>
                  </a:lnTo>
                  <a:lnTo>
                    <a:pt x="3896945" y="45395"/>
                  </a:lnTo>
                  <a:lnTo>
                    <a:pt x="3936152" y="69416"/>
                  </a:lnTo>
                  <a:lnTo>
                    <a:pt x="3972107" y="97778"/>
                  </a:lnTo>
                  <a:lnTo>
                    <a:pt x="4004448" y="130119"/>
                  </a:lnTo>
                  <a:lnTo>
                    <a:pt x="4032810" y="166074"/>
                  </a:lnTo>
                  <a:lnTo>
                    <a:pt x="4056831" y="205281"/>
                  </a:lnTo>
                  <a:lnTo>
                    <a:pt x="4076146" y="247375"/>
                  </a:lnTo>
                  <a:lnTo>
                    <a:pt x="4090393" y="291993"/>
                  </a:lnTo>
                  <a:lnTo>
                    <a:pt x="4099208" y="338773"/>
                  </a:lnTo>
                  <a:lnTo>
                    <a:pt x="4102227" y="387350"/>
                  </a:lnTo>
                  <a:lnTo>
                    <a:pt x="4102227" y="968375"/>
                  </a:lnTo>
                  <a:lnTo>
                    <a:pt x="4102227" y="1936749"/>
                  </a:lnTo>
                  <a:lnTo>
                    <a:pt x="4099208" y="1985326"/>
                  </a:lnTo>
                  <a:lnTo>
                    <a:pt x="4090393" y="2032106"/>
                  </a:lnTo>
                  <a:lnTo>
                    <a:pt x="4076146" y="2076724"/>
                  </a:lnTo>
                  <a:lnTo>
                    <a:pt x="4056831" y="2118818"/>
                  </a:lnTo>
                  <a:lnTo>
                    <a:pt x="4032810" y="2158025"/>
                  </a:lnTo>
                  <a:lnTo>
                    <a:pt x="4004448" y="2193980"/>
                  </a:lnTo>
                  <a:lnTo>
                    <a:pt x="3972107" y="2226321"/>
                  </a:lnTo>
                  <a:lnTo>
                    <a:pt x="3936152" y="2254683"/>
                  </a:lnTo>
                  <a:lnTo>
                    <a:pt x="3896945" y="2278704"/>
                  </a:lnTo>
                  <a:lnTo>
                    <a:pt x="3854851" y="2298019"/>
                  </a:lnTo>
                  <a:lnTo>
                    <a:pt x="3810233" y="2312266"/>
                  </a:lnTo>
                  <a:lnTo>
                    <a:pt x="3763453" y="2321081"/>
                  </a:lnTo>
                  <a:lnTo>
                    <a:pt x="3714877" y="2324099"/>
                  </a:lnTo>
                  <a:lnTo>
                    <a:pt x="2713608" y="2324099"/>
                  </a:lnTo>
                  <a:lnTo>
                    <a:pt x="2118486" y="2324099"/>
                  </a:lnTo>
                  <a:lnTo>
                    <a:pt x="2109088" y="2324099"/>
                  </a:lnTo>
                  <a:lnTo>
                    <a:pt x="2060512" y="2321081"/>
                  </a:lnTo>
                  <a:lnTo>
                    <a:pt x="2013732" y="2312266"/>
                  </a:lnTo>
                  <a:lnTo>
                    <a:pt x="1969114" y="2298019"/>
                  </a:lnTo>
                  <a:lnTo>
                    <a:pt x="1927020" y="2278704"/>
                  </a:lnTo>
                  <a:lnTo>
                    <a:pt x="1887813" y="2254683"/>
                  </a:lnTo>
                  <a:lnTo>
                    <a:pt x="1851858" y="2226321"/>
                  </a:lnTo>
                  <a:lnTo>
                    <a:pt x="1819517" y="2193980"/>
                  </a:lnTo>
                  <a:lnTo>
                    <a:pt x="1791155" y="2158025"/>
                  </a:lnTo>
                  <a:lnTo>
                    <a:pt x="1767134" y="2118818"/>
                  </a:lnTo>
                  <a:lnTo>
                    <a:pt x="1747819" y="2076724"/>
                  </a:lnTo>
                  <a:lnTo>
                    <a:pt x="1733572" y="2032106"/>
                  </a:lnTo>
                  <a:lnTo>
                    <a:pt x="1724757" y="1985326"/>
                  </a:lnTo>
                  <a:lnTo>
                    <a:pt x="1721738" y="1936749"/>
                  </a:lnTo>
                  <a:lnTo>
                    <a:pt x="1721738" y="968375"/>
                  </a:lnTo>
                  <a:lnTo>
                    <a:pt x="0" y="300227"/>
                  </a:lnTo>
                  <a:lnTo>
                    <a:pt x="1721738" y="387350"/>
                  </a:lnTo>
                  <a:close/>
                </a:path>
              </a:pathLst>
            </a:custGeom>
            <a:ln w="12700">
              <a:solidFill>
                <a:srgbClr val="000000"/>
              </a:solidFill>
            </a:ln>
          </p:spPr>
          <p:txBody>
            <a:bodyPr wrap="square" lIns="0" tIns="0" rIns="0" bIns="0" rtlCol="0"/>
            <a:lstStyle/>
            <a:p>
              <a:endParaRPr/>
            </a:p>
          </p:txBody>
        </p:sp>
      </p:grpSp>
      <p:sp>
        <p:nvSpPr>
          <p:cNvPr id="13" name="object 13"/>
          <p:cNvSpPr txBox="1"/>
          <p:nvPr/>
        </p:nvSpPr>
        <p:spPr>
          <a:xfrm>
            <a:off x="6872985" y="2546350"/>
            <a:ext cx="193421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$_SERVER['REQUEST</a:t>
            </a:r>
            <a:endParaRPr sz="1800">
              <a:latin typeface="Calibri"/>
              <a:cs typeface="Calibri"/>
            </a:endParaRPr>
          </a:p>
        </p:txBody>
      </p:sp>
      <p:sp>
        <p:nvSpPr>
          <p:cNvPr id="14" name="object 14"/>
          <p:cNvSpPr txBox="1"/>
          <p:nvPr/>
        </p:nvSpPr>
        <p:spPr>
          <a:xfrm>
            <a:off x="6938518" y="2820670"/>
            <a:ext cx="180340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_METHOD']</a:t>
            </a:r>
            <a:r>
              <a:rPr sz="1800" spc="-15" dirty="0">
                <a:latin typeface="Calibri"/>
                <a:cs typeface="Calibri"/>
              </a:rPr>
              <a:t> </a:t>
            </a:r>
            <a:r>
              <a:rPr sz="1800" spc="-5" dirty="0">
                <a:latin typeface="Calibri"/>
                <a:cs typeface="Calibri"/>
              </a:rPr>
              <a:t>is</a:t>
            </a:r>
            <a:r>
              <a:rPr sz="1800" spc="-35" dirty="0">
                <a:latin typeface="Calibri"/>
                <a:cs typeface="Calibri"/>
              </a:rPr>
              <a:t> </a:t>
            </a:r>
            <a:r>
              <a:rPr sz="1800" spc="-5" dirty="0">
                <a:latin typeface="Calibri"/>
                <a:cs typeface="Calibri"/>
              </a:rPr>
              <a:t>used</a:t>
            </a:r>
            <a:endParaRPr sz="1800">
              <a:latin typeface="Calibri"/>
              <a:cs typeface="Calibri"/>
            </a:endParaRPr>
          </a:p>
        </p:txBody>
      </p:sp>
      <p:sp>
        <p:nvSpPr>
          <p:cNvPr id="15" name="object 15"/>
          <p:cNvSpPr txBox="1"/>
          <p:nvPr/>
        </p:nvSpPr>
        <p:spPr>
          <a:xfrm>
            <a:off x="6968997" y="3094990"/>
            <a:ext cx="174307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to</a:t>
            </a:r>
            <a:r>
              <a:rPr sz="1800" spc="-35" dirty="0">
                <a:latin typeface="Calibri"/>
                <a:cs typeface="Calibri"/>
              </a:rPr>
              <a:t> </a:t>
            </a:r>
            <a:r>
              <a:rPr sz="1800" spc="-5" dirty="0">
                <a:latin typeface="Calibri"/>
                <a:cs typeface="Calibri"/>
              </a:rPr>
              <a:t>know</a:t>
            </a:r>
            <a:r>
              <a:rPr sz="1800" spc="-20" dirty="0">
                <a:latin typeface="Calibri"/>
                <a:cs typeface="Calibri"/>
              </a:rPr>
              <a:t> </a:t>
            </a:r>
            <a:r>
              <a:rPr sz="1800" dirty="0">
                <a:latin typeface="Calibri"/>
                <a:cs typeface="Calibri"/>
              </a:rPr>
              <a:t>about</a:t>
            </a:r>
            <a:r>
              <a:rPr sz="1800" spc="-20" dirty="0">
                <a:latin typeface="Calibri"/>
                <a:cs typeface="Calibri"/>
              </a:rPr>
              <a:t> </a:t>
            </a:r>
            <a:r>
              <a:rPr sz="1800" dirty="0">
                <a:latin typeface="Calibri"/>
                <a:cs typeface="Calibri"/>
              </a:rPr>
              <a:t>the</a:t>
            </a:r>
            <a:endParaRPr sz="1800">
              <a:latin typeface="Calibri"/>
              <a:cs typeface="Calibri"/>
            </a:endParaRPr>
          </a:p>
        </p:txBody>
      </p:sp>
      <p:sp>
        <p:nvSpPr>
          <p:cNvPr id="16" name="object 16"/>
          <p:cNvSpPr txBox="1"/>
          <p:nvPr/>
        </p:nvSpPr>
        <p:spPr>
          <a:xfrm>
            <a:off x="6886702" y="3369309"/>
            <a:ext cx="190627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request</a:t>
            </a:r>
            <a:r>
              <a:rPr sz="1800" spc="-25" dirty="0">
                <a:latin typeface="Calibri"/>
                <a:cs typeface="Calibri"/>
              </a:rPr>
              <a:t> </a:t>
            </a:r>
            <a:r>
              <a:rPr sz="1800" spc="-5" dirty="0">
                <a:latin typeface="Calibri"/>
                <a:cs typeface="Calibri"/>
              </a:rPr>
              <a:t>method</a:t>
            </a:r>
            <a:r>
              <a:rPr sz="1800" spc="-15" dirty="0">
                <a:latin typeface="Calibri"/>
                <a:cs typeface="Calibri"/>
              </a:rPr>
              <a:t> (for</a:t>
            </a:r>
            <a:endParaRPr sz="1800">
              <a:latin typeface="Calibri"/>
              <a:cs typeface="Calibri"/>
            </a:endParaRPr>
          </a:p>
        </p:txBody>
      </p:sp>
      <p:sp>
        <p:nvSpPr>
          <p:cNvPr id="17" name="object 17"/>
          <p:cNvSpPr txBox="1"/>
          <p:nvPr/>
        </p:nvSpPr>
        <p:spPr>
          <a:xfrm>
            <a:off x="6924802" y="3643629"/>
            <a:ext cx="183197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example</a:t>
            </a:r>
            <a:r>
              <a:rPr sz="1800" spc="-30" dirty="0">
                <a:latin typeface="Calibri"/>
                <a:cs typeface="Calibri"/>
              </a:rPr>
              <a:t> </a:t>
            </a:r>
            <a:r>
              <a:rPr sz="1800" spc="-50" dirty="0">
                <a:latin typeface="Calibri"/>
                <a:cs typeface="Calibri"/>
              </a:rPr>
              <a:t>GET,</a:t>
            </a:r>
            <a:r>
              <a:rPr sz="1800" spc="-30" dirty="0">
                <a:latin typeface="Calibri"/>
                <a:cs typeface="Calibri"/>
              </a:rPr>
              <a:t> </a:t>
            </a:r>
            <a:r>
              <a:rPr sz="1800" spc="-45" dirty="0">
                <a:latin typeface="Calibri"/>
                <a:cs typeface="Calibri"/>
              </a:rPr>
              <a:t>POST,</a:t>
            </a:r>
            <a:endParaRPr sz="1800">
              <a:latin typeface="Calibri"/>
              <a:cs typeface="Calibri"/>
            </a:endParaRPr>
          </a:p>
        </p:txBody>
      </p:sp>
      <p:sp>
        <p:nvSpPr>
          <p:cNvPr id="18" name="object 18"/>
          <p:cNvSpPr txBox="1"/>
          <p:nvPr/>
        </p:nvSpPr>
        <p:spPr>
          <a:xfrm>
            <a:off x="6857745" y="3917645"/>
            <a:ext cx="1963420" cy="300355"/>
          </a:xfrm>
          <a:prstGeom prst="rect">
            <a:avLst/>
          </a:prstGeom>
        </p:spPr>
        <p:txBody>
          <a:bodyPr vert="horz" wrap="square" lIns="0" tIns="12700" rIns="0" bIns="0" rtlCol="0">
            <a:spAutoFit/>
          </a:bodyPr>
          <a:lstStyle/>
          <a:p>
            <a:pPr marL="12700">
              <a:lnSpc>
                <a:spcPct val="100000"/>
              </a:lnSpc>
              <a:spcBef>
                <a:spcPts val="100"/>
              </a:spcBef>
            </a:pPr>
            <a:r>
              <a:rPr sz="1800" spc="-50" dirty="0">
                <a:latin typeface="Calibri"/>
                <a:cs typeface="Calibri"/>
              </a:rPr>
              <a:t>PUT,</a:t>
            </a:r>
            <a:r>
              <a:rPr sz="1800" spc="-25" dirty="0">
                <a:latin typeface="Calibri"/>
                <a:cs typeface="Calibri"/>
              </a:rPr>
              <a:t> </a:t>
            </a:r>
            <a:r>
              <a:rPr sz="1800" spc="-15" dirty="0">
                <a:latin typeface="Calibri"/>
                <a:cs typeface="Calibri"/>
              </a:rPr>
              <a:t>etc)</a:t>
            </a:r>
            <a:r>
              <a:rPr sz="1800" dirty="0">
                <a:latin typeface="Calibri"/>
                <a:cs typeface="Calibri"/>
              </a:rPr>
              <a:t> </a:t>
            </a:r>
            <a:r>
              <a:rPr sz="1800" spc="-5" dirty="0">
                <a:latin typeface="Calibri"/>
                <a:cs typeface="Calibri"/>
              </a:rPr>
              <a:t>that</a:t>
            </a:r>
            <a:r>
              <a:rPr sz="1800" spc="-10" dirty="0">
                <a:latin typeface="Calibri"/>
                <a:cs typeface="Calibri"/>
              </a:rPr>
              <a:t> </a:t>
            </a:r>
            <a:r>
              <a:rPr sz="1800" spc="-5" dirty="0">
                <a:latin typeface="Calibri"/>
                <a:cs typeface="Calibri"/>
              </a:rPr>
              <a:t>is used</a:t>
            </a:r>
            <a:endParaRPr sz="1800">
              <a:latin typeface="Calibri"/>
              <a:cs typeface="Calibri"/>
            </a:endParaRPr>
          </a:p>
        </p:txBody>
      </p:sp>
      <p:sp>
        <p:nvSpPr>
          <p:cNvPr id="19" name="object 19"/>
          <p:cNvSpPr txBox="1"/>
          <p:nvPr/>
        </p:nvSpPr>
        <p:spPr>
          <a:xfrm>
            <a:off x="6943090" y="4192651"/>
            <a:ext cx="179133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to</a:t>
            </a:r>
            <a:r>
              <a:rPr sz="1800" spc="-30" dirty="0">
                <a:latin typeface="Calibri"/>
                <a:cs typeface="Calibri"/>
              </a:rPr>
              <a:t> </a:t>
            </a:r>
            <a:r>
              <a:rPr sz="1800" spc="-5" dirty="0">
                <a:latin typeface="Calibri"/>
                <a:cs typeface="Calibri"/>
              </a:rPr>
              <a:t>access</a:t>
            </a:r>
            <a:r>
              <a:rPr sz="1800" spc="-20" dirty="0">
                <a:latin typeface="Calibri"/>
                <a:cs typeface="Calibri"/>
              </a:rPr>
              <a:t> </a:t>
            </a:r>
            <a:r>
              <a:rPr sz="1800" dirty="0">
                <a:latin typeface="Calibri"/>
                <a:cs typeface="Calibri"/>
              </a:rPr>
              <a:t>the</a:t>
            </a:r>
            <a:r>
              <a:rPr sz="1800" spc="-10" dirty="0">
                <a:latin typeface="Calibri"/>
                <a:cs typeface="Calibri"/>
              </a:rPr>
              <a:t> </a:t>
            </a:r>
            <a:r>
              <a:rPr sz="1800" spc="-5" dirty="0">
                <a:latin typeface="Calibri"/>
                <a:cs typeface="Calibri"/>
              </a:rPr>
              <a:t>page.</a:t>
            </a:r>
            <a:endParaRPr sz="1800">
              <a:latin typeface="Calibri"/>
              <a:cs typeface="Calibri"/>
            </a:endParaRPr>
          </a:p>
        </p:txBody>
      </p:sp>
      <p:sp>
        <p:nvSpPr>
          <p:cNvPr id="20" name="Date Placeholder 19">
            <a:extLst>
              <a:ext uri="{FF2B5EF4-FFF2-40B4-BE49-F238E27FC236}">
                <a16:creationId xmlns:a16="http://schemas.microsoft.com/office/drawing/2014/main" id="{3F7CE963-FE68-6DF4-B965-CFAA1BD3DBA3}"/>
              </a:ext>
            </a:extLst>
          </p:cNvPr>
          <p:cNvSpPr>
            <a:spLocks noGrp="1"/>
          </p:cNvSpPr>
          <p:nvPr>
            <p:ph type="dt" sz="half" idx="6"/>
          </p:nvPr>
        </p:nvSpPr>
        <p:spPr/>
        <p:txBody>
          <a:bodyPr/>
          <a:lstStyle/>
          <a:p>
            <a:fld id="{2781567D-AA73-434F-9A63-8E21F8FC9048}" type="datetime1">
              <a:rPr lang="en-US" smtClean="0"/>
              <a:t>4/15/2024</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175717"/>
            <a:ext cx="5922645" cy="697230"/>
          </a:xfrm>
          <a:prstGeom prst="rect">
            <a:avLst/>
          </a:prstGeom>
        </p:spPr>
        <p:txBody>
          <a:bodyPr vert="horz" wrap="square" lIns="0" tIns="13335" rIns="0" bIns="0" rtlCol="0">
            <a:spAutoFit/>
          </a:bodyPr>
          <a:lstStyle/>
          <a:p>
            <a:pPr marL="12700">
              <a:lnSpc>
                <a:spcPct val="100000"/>
              </a:lnSpc>
              <a:spcBef>
                <a:spcPts val="105"/>
              </a:spcBef>
            </a:pPr>
            <a:r>
              <a:rPr dirty="0"/>
              <a:t>PHP</a:t>
            </a:r>
            <a:r>
              <a:rPr spc="-35" dirty="0"/>
              <a:t> </a:t>
            </a:r>
            <a:r>
              <a:rPr spc="-15" dirty="0"/>
              <a:t>Form</a:t>
            </a:r>
            <a:r>
              <a:rPr spc="-35" dirty="0"/>
              <a:t> </a:t>
            </a:r>
            <a:r>
              <a:rPr spc="-30" dirty="0"/>
              <a:t>Validation</a:t>
            </a:r>
            <a:r>
              <a:rPr spc="15" dirty="0"/>
              <a:t> </a:t>
            </a:r>
            <a:r>
              <a:rPr sz="2800" spc="-20" dirty="0"/>
              <a:t>example</a:t>
            </a:r>
            <a:endParaRPr sz="2800"/>
          </a:p>
        </p:txBody>
      </p:sp>
      <p:sp>
        <p:nvSpPr>
          <p:cNvPr id="3" name="object 3"/>
          <p:cNvSpPr txBox="1"/>
          <p:nvPr/>
        </p:nvSpPr>
        <p:spPr>
          <a:xfrm>
            <a:off x="720242" y="6477380"/>
            <a:ext cx="7703820" cy="153035"/>
          </a:xfrm>
          <a:prstGeom prst="rect">
            <a:avLst/>
          </a:prstGeom>
        </p:spPr>
        <p:txBody>
          <a:bodyPr vert="horz" wrap="square" lIns="0" tIns="0" rIns="0" bIns="0" rtlCol="0">
            <a:spAutoFit/>
          </a:bodyPr>
          <a:lstStyle/>
          <a:p>
            <a:pPr>
              <a:lnSpc>
                <a:spcPts val="1140"/>
              </a:lnSpc>
              <a:tabLst>
                <a:tab pos="7547609" algn="l"/>
              </a:tabLst>
            </a:pPr>
            <a:r>
              <a:rPr sz="1200" dirty="0">
                <a:solidFill>
                  <a:srgbClr val="888888"/>
                </a:solidFill>
                <a:latin typeface="Calibri"/>
                <a:cs typeface="Calibri"/>
              </a:rPr>
              <a:t>4</a:t>
            </a:r>
            <a:r>
              <a:rPr sz="1200" spc="5" dirty="0">
                <a:solidFill>
                  <a:srgbClr val="888888"/>
                </a:solidFill>
                <a:latin typeface="Calibri"/>
                <a:cs typeface="Calibri"/>
              </a:rPr>
              <a:t>/</a:t>
            </a:r>
            <a:r>
              <a:rPr sz="1200" dirty="0">
                <a:solidFill>
                  <a:srgbClr val="888888"/>
                </a:solidFill>
                <a:latin typeface="Calibri"/>
                <a:cs typeface="Calibri"/>
              </a:rPr>
              <a:t>24/2023	10</a:t>
            </a:r>
            <a:endParaRPr sz="1200">
              <a:latin typeface="Calibri"/>
              <a:cs typeface="Calibri"/>
            </a:endParaRPr>
          </a:p>
        </p:txBody>
      </p:sp>
      <p:grpSp>
        <p:nvGrpSpPr>
          <p:cNvPr id="4" name="object 4"/>
          <p:cNvGrpSpPr/>
          <p:nvPr/>
        </p:nvGrpSpPr>
        <p:grpSpPr>
          <a:xfrm>
            <a:off x="214693" y="873061"/>
            <a:ext cx="8714740" cy="5857240"/>
            <a:chOff x="214693" y="873061"/>
            <a:chExt cx="8714740" cy="5857240"/>
          </a:xfrm>
        </p:grpSpPr>
        <p:sp>
          <p:nvSpPr>
            <p:cNvPr id="5" name="object 5"/>
            <p:cNvSpPr/>
            <p:nvPr/>
          </p:nvSpPr>
          <p:spPr>
            <a:xfrm>
              <a:off x="219456" y="877824"/>
              <a:ext cx="8705215" cy="5847715"/>
            </a:xfrm>
            <a:custGeom>
              <a:avLst/>
              <a:gdLst/>
              <a:ahLst/>
              <a:cxnLst/>
              <a:rect l="l" t="t" r="r" b="b"/>
              <a:pathLst>
                <a:path w="8705215" h="5847715">
                  <a:moveTo>
                    <a:pt x="8705088" y="0"/>
                  </a:moveTo>
                  <a:lnTo>
                    <a:pt x="0" y="0"/>
                  </a:lnTo>
                  <a:lnTo>
                    <a:pt x="0" y="5847588"/>
                  </a:lnTo>
                  <a:lnTo>
                    <a:pt x="8705088" y="5847588"/>
                  </a:lnTo>
                  <a:lnTo>
                    <a:pt x="8705088" y="0"/>
                  </a:lnTo>
                  <a:close/>
                </a:path>
              </a:pathLst>
            </a:custGeom>
            <a:solidFill>
              <a:srgbClr val="FFFFFF"/>
            </a:solidFill>
          </p:spPr>
          <p:txBody>
            <a:bodyPr wrap="square" lIns="0" tIns="0" rIns="0" bIns="0" rtlCol="0"/>
            <a:lstStyle/>
            <a:p>
              <a:endParaRPr/>
            </a:p>
          </p:txBody>
        </p:sp>
        <p:sp>
          <p:nvSpPr>
            <p:cNvPr id="6" name="object 6"/>
            <p:cNvSpPr/>
            <p:nvPr/>
          </p:nvSpPr>
          <p:spPr>
            <a:xfrm>
              <a:off x="219456" y="877824"/>
              <a:ext cx="8705215" cy="5847715"/>
            </a:xfrm>
            <a:custGeom>
              <a:avLst/>
              <a:gdLst/>
              <a:ahLst/>
              <a:cxnLst/>
              <a:rect l="l" t="t" r="r" b="b"/>
              <a:pathLst>
                <a:path w="8705215" h="5847715">
                  <a:moveTo>
                    <a:pt x="0" y="5847588"/>
                  </a:moveTo>
                  <a:lnTo>
                    <a:pt x="8705088" y="5847588"/>
                  </a:lnTo>
                  <a:lnTo>
                    <a:pt x="8705088" y="0"/>
                  </a:lnTo>
                  <a:lnTo>
                    <a:pt x="0" y="0"/>
                  </a:lnTo>
                  <a:lnTo>
                    <a:pt x="0" y="5847588"/>
                  </a:lnTo>
                  <a:close/>
                </a:path>
              </a:pathLst>
            </a:custGeom>
            <a:ln w="9525">
              <a:solidFill>
                <a:srgbClr val="000000"/>
              </a:solidFill>
            </a:ln>
          </p:spPr>
          <p:txBody>
            <a:bodyPr wrap="square" lIns="0" tIns="0" rIns="0" bIns="0" rtlCol="0"/>
            <a:lstStyle/>
            <a:p>
              <a:endParaRPr/>
            </a:p>
          </p:txBody>
        </p:sp>
      </p:grpSp>
      <p:sp>
        <p:nvSpPr>
          <p:cNvPr id="7" name="object 7"/>
          <p:cNvSpPr txBox="1"/>
          <p:nvPr/>
        </p:nvSpPr>
        <p:spPr>
          <a:xfrm>
            <a:off x="297586" y="897763"/>
            <a:ext cx="8006715" cy="5727065"/>
          </a:xfrm>
          <a:prstGeom prst="rect">
            <a:avLst/>
          </a:prstGeom>
        </p:spPr>
        <p:txBody>
          <a:bodyPr vert="horz" wrap="square" lIns="0" tIns="13335" rIns="0" bIns="0" rtlCol="0">
            <a:spAutoFit/>
          </a:bodyPr>
          <a:lstStyle/>
          <a:p>
            <a:pPr marL="12700">
              <a:lnSpc>
                <a:spcPct val="100000"/>
              </a:lnSpc>
              <a:spcBef>
                <a:spcPts val="105"/>
              </a:spcBef>
            </a:pPr>
            <a:r>
              <a:rPr sz="1700" spc="-5" dirty="0">
                <a:solidFill>
                  <a:srgbClr val="FF0000"/>
                </a:solidFill>
                <a:latin typeface="Consolas"/>
                <a:cs typeface="Consolas"/>
              </a:rPr>
              <a:t>&lt;?php</a:t>
            </a:r>
            <a:endParaRPr sz="1700">
              <a:latin typeface="Consolas"/>
              <a:cs typeface="Consolas"/>
            </a:endParaRPr>
          </a:p>
          <a:p>
            <a:pPr marL="12700">
              <a:lnSpc>
                <a:spcPts val="2035"/>
              </a:lnSpc>
              <a:spcBef>
                <a:spcPts val="10"/>
              </a:spcBef>
            </a:pPr>
            <a:r>
              <a:rPr sz="1700" dirty="0">
                <a:solidFill>
                  <a:srgbClr val="008000"/>
                </a:solidFill>
                <a:latin typeface="Consolas"/>
                <a:cs typeface="Consolas"/>
              </a:rPr>
              <a:t>// define</a:t>
            </a:r>
            <a:r>
              <a:rPr sz="1700" spc="5" dirty="0">
                <a:solidFill>
                  <a:srgbClr val="008000"/>
                </a:solidFill>
                <a:latin typeface="Consolas"/>
                <a:cs typeface="Consolas"/>
              </a:rPr>
              <a:t> </a:t>
            </a:r>
            <a:r>
              <a:rPr sz="1700" dirty="0">
                <a:solidFill>
                  <a:srgbClr val="008000"/>
                </a:solidFill>
                <a:latin typeface="Consolas"/>
                <a:cs typeface="Consolas"/>
              </a:rPr>
              <a:t>variables</a:t>
            </a:r>
            <a:r>
              <a:rPr sz="1700" spc="5" dirty="0">
                <a:solidFill>
                  <a:srgbClr val="008000"/>
                </a:solidFill>
                <a:latin typeface="Consolas"/>
                <a:cs typeface="Consolas"/>
              </a:rPr>
              <a:t> </a:t>
            </a:r>
            <a:r>
              <a:rPr sz="1700" dirty="0">
                <a:solidFill>
                  <a:srgbClr val="008000"/>
                </a:solidFill>
                <a:latin typeface="Consolas"/>
                <a:cs typeface="Consolas"/>
              </a:rPr>
              <a:t>and</a:t>
            </a:r>
            <a:r>
              <a:rPr sz="1700" spc="5" dirty="0">
                <a:solidFill>
                  <a:srgbClr val="008000"/>
                </a:solidFill>
                <a:latin typeface="Consolas"/>
                <a:cs typeface="Consolas"/>
              </a:rPr>
              <a:t> set </a:t>
            </a:r>
            <a:r>
              <a:rPr sz="1700" dirty="0">
                <a:solidFill>
                  <a:srgbClr val="008000"/>
                </a:solidFill>
                <a:latin typeface="Consolas"/>
                <a:cs typeface="Consolas"/>
              </a:rPr>
              <a:t>to</a:t>
            </a:r>
            <a:r>
              <a:rPr sz="1700" spc="5" dirty="0">
                <a:solidFill>
                  <a:srgbClr val="008000"/>
                </a:solidFill>
                <a:latin typeface="Consolas"/>
                <a:cs typeface="Consolas"/>
              </a:rPr>
              <a:t> </a:t>
            </a:r>
            <a:r>
              <a:rPr sz="1700" dirty="0">
                <a:solidFill>
                  <a:srgbClr val="008000"/>
                </a:solidFill>
                <a:latin typeface="Consolas"/>
                <a:cs typeface="Consolas"/>
              </a:rPr>
              <a:t>empty </a:t>
            </a:r>
            <a:r>
              <a:rPr sz="1700" spc="5" dirty="0">
                <a:solidFill>
                  <a:srgbClr val="008000"/>
                </a:solidFill>
                <a:latin typeface="Consolas"/>
                <a:cs typeface="Consolas"/>
              </a:rPr>
              <a:t>values</a:t>
            </a:r>
            <a:endParaRPr sz="1700">
              <a:latin typeface="Consolas"/>
              <a:cs typeface="Consolas"/>
            </a:endParaRPr>
          </a:p>
          <a:p>
            <a:pPr marL="12700">
              <a:lnSpc>
                <a:spcPts val="2035"/>
              </a:lnSpc>
            </a:pPr>
            <a:r>
              <a:rPr sz="1700" spc="-5" dirty="0">
                <a:latin typeface="Consolas"/>
                <a:cs typeface="Consolas"/>
              </a:rPr>
              <a:t>$nameErr </a:t>
            </a:r>
            <a:r>
              <a:rPr sz="1700" dirty="0">
                <a:latin typeface="Consolas"/>
                <a:cs typeface="Consolas"/>
              </a:rPr>
              <a:t>= $emailErr = $genderErr</a:t>
            </a:r>
            <a:r>
              <a:rPr sz="1700" spc="-5" dirty="0">
                <a:latin typeface="Consolas"/>
                <a:cs typeface="Consolas"/>
              </a:rPr>
              <a:t> </a:t>
            </a:r>
            <a:r>
              <a:rPr sz="1700" dirty="0">
                <a:latin typeface="Consolas"/>
                <a:cs typeface="Consolas"/>
              </a:rPr>
              <a:t>=</a:t>
            </a:r>
            <a:r>
              <a:rPr sz="1700" spc="5" dirty="0">
                <a:latin typeface="Consolas"/>
                <a:cs typeface="Consolas"/>
              </a:rPr>
              <a:t> </a:t>
            </a:r>
            <a:r>
              <a:rPr sz="1700" dirty="0">
                <a:latin typeface="Consolas"/>
                <a:cs typeface="Consolas"/>
              </a:rPr>
              <a:t>$websiteErr</a:t>
            </a:r>
            <a:r>
              <a:rPr sz="1700" spc="-5" dirty="0">
                <a:latin typeface="Consolas"/>
                <a:cs typeface="Consolas"/>
              </a:rPr>
              <a:t> </a:t>
            </a:r>
            <a:r>
              <a:rPr sz="1700" dirty="0">
                <a:latin typeface="Consolas"/>
                <a:cs typeface="Consolas"/>
              </a:rPr>
              <a:t>= </a:t>
            </a:r>
            <a:r>
              <a:rPr sz="1700" spc="5" dirty="0">
                <a:solidFill>
                  <a:srgbClr val="A42A2A"/>
                </a:solidFill>
                <a:latin typeface="Consolas"/>
                <a:cs typeface="Consolas"/>
              </a:rPr>
              <a:t>""</a:t>
            </a:r>
            <a:r>
              <a:rPr sz="1700" spc="5" dirty="0">
                <a:latin typeface="Consolas"/>
                <a:cs typeface="Consolas"/>
              </a:rPr>
              <a:t>;</a:t>
            </a:r>
            <a:endParaRPr sz="1700">
              <a:latin typeface="Consolas"/>
              <a:cs typeface="Consolas"/>
            </a:endParaRPr>
          </a:p>
          <a:p>
            <a:pPr marL="12700">
              <a:lnSpc>
                <a:spcPct val="100000"/>
              </a:lnSpc>
            </a:pPr>
            <a:r>
              <a:rPr sz="1700" dirty="0">
                <a:latin typeface="Consolas"/>
                <a:cs typeface="Consolas"/>
              </a:rPr>
              <a:t>$name =</a:t>
            </a:r>
            <a:r>
              <a:rPr sz="1700" spc="5" dirty="0">
                <a:latin typeface="Consolas"/>
                <a:cs typeface="Consolas"/>
              </a:rPr>
              <a:t> $email </a:t>
            </a:r>
            <a:r>
              <a:rPr sz="1700" dirty="0">
                <a:latin typeface="Consolas"/>
                <a:cs typeface="Consolas"/>
              </a:rPr>
              <a:t>=</a:t>
            </a:r>
            <a:r>
              <a:rPr sz="1700" spc="5" dirty="0">
                <a:latin typeface="Consolas"/>
                <a:cs typeface="Consolas"/>
              </a:rPr>
              <a:t> </a:t>
            </a:r>
            <a:r>
              <a:rPr sz="1700" dirty="0">
                <a:latin typeface="Consolas"/>
                <a:cs typeface="Consolas"/>
              </a:rPr>
              <a:t>$gender</a:t>
            </a:r>
            <a:r>
              <a:rPr sz="1700" spc="15" dirty="0">
                <a:latin typeface="Consolas"/>
                <a:cs typeface="Consolas"/>
              </a:rPr>
              <a:t> </a:t>
            </a:r>
            <a:r>
              <a:rPr sz="1700" dirty="0">
                <a:latin typeface="Consolas"/>
                <a:cs typeface="Consolas"/>
              </a:rPr>
              <a:t>=</a:t>
            </a:r>
            <a:r>
              <a:rPr sz="1700" spc="15" dirty="0">
                <a:latin typeface="Consolas"/>
                <a:cs typeface="Consolas"/>
              </a:rPr>
              <a:t> </a:t>
            </a:r>
            <a:r>
              <a:rPr sz="1700" dirty="0">
                <a:latin typeface="Consolas"/>
                <a:cs typeface="Consolas"/>
              </a:rPr>
              <a:t>$comment</a:t>
            </a:r>
            <a:r>
              <a:rPr sz="1700" spc="5" dirty="0">
                <a:latin typeface="Consolas"/>
                <a:cs typeface="Consolas"/>
              </a:rPr>
              <a:t> </a:t>
            </a:r>
            <a:r>
              <a:rPr sz="1700" dirty="0">
                <a:latin typeface="Consolas"/>
                <a:cs typeface="Consolas"/>
              </a:rPr>
              <a:t>=</a:t>
            </a:r>
            <a:r>
              <a:rPr sz="1700" spc="15" dirty="0">
                <a:latin typeface="Consolas"/>
                <a:cs typeface="Consolas"/>
              </a:rPr>
              <a:t> </a:t>
            </a:r>
            <a:r>
              <a:rPr sz="1700" dirty="0">
                <a:latin typeface="Consolas"/>
                <a:cs typeface="Consolas"/>
              </a:rPr>
              <a:t>$website</a:t>
            </a:r>
            <a:r>
              <a:rPr sz="1700" spc="5" dirty="0">
                <a:latin typeface="Consolas"/>
                <a:cs typeface="Consolas"/>
              </a:rPr>
              <a:t> </a:t>
            </a:r>
            <a:r>
              <a:rPr sz="1700" dirty="0">
                <a:latin typeface="Consolas"/>
                <a:cs typeface="Consolas"/>
              </a:rPr>
              <a:t>=</a:t>
            </a:r>
            <a:r>
              <a:rPr sz="1700" spc="-110" dirty="0">
                <a:latin typeface="Consolas"/>
                <a:cs typeface="Consolas"/>
              </a:rPr>
              <a:t> </a:t>
            </a:r>
            <a:r>
              <a:rPr sz="1700" dirty="0">
                <a:solidFill>
                  <a:srgbClr val="A42A2A"/>
                </a:solidFill>
                <a:latin typeface="Consolas"/>
                <a:cs typeface="Consolas"/>
              </a:rPr>
              <a:t>""</a:t>
            </a:r>
            <a:r>
              <a:rPr sz="1700" dirty="0">
                <a:latin typeface="Consolas"/>
                <a:cs typeface="Consolas"/>
              </a:rPr>
              <a:t>;</a:t>
            </a:r>
            <a:endParaRPr sz="1700">
              <a:latin typeface="Consolas"/>
              <a:cs typeface="Consolas"/>
            </a:endParaRPr>
          </a:p>
          <a:p>
            <a:pPr>
              <a:lnSpc>
                <a:spcPct val="100000"/>
              </a:lnSpc>
              <a:spcBef>
                <a:spcPts val="50"/>
              </a:spcBef>
            </a:pPr>
            <a:endParaRPr sz="1700">
              <a:latin typeface="Consolas"/>
              <a:cs typeface="Consolas"/>
            </a:endParaRPr>
          </a:p>
          <a:p>
            <a:pPr marL="12700">
              <a:lnSpc>
                <a:spcPct val="100000"/>
              </a:lnSpc>
            </a:pPr>
            <a:r>
              <a:rPr sz="1700" dirty="0">
                <a:solidFill>
                  <a:srgbClr val="0000CD"/>
                </a:solidFill>
                <a:latin typeface="Consolas"/>
                <a:cs typeface="Consolas"/>
              </a:rPr>
              <a:t>if</a:t>
            </a:r>
            <a:r>
              <a:rPr sz="1700" spc="10" dirty="0">
                <a:solidFill>
                  <a:srgbClr val="0000CD"/>
                </a:solidFill>
                <a:latin typeface="Consolas"/>
                <a:cs typeface="Consolas"/>
              </a:rPr>
              <a:t> </a:t>
            </a:r>
            <a:r>
              <a:rPr sz="1700" spc="-5" dirty="0">
                <a:latin typeface="Consolas"/>
                <a:cs typeface="Consolas"/>
              </a:rPr>
              <a:t>(</a:t>
            </a:r>
            <a:r>
              <a:rPr sz="1700" spc="-5" dirty="0">
                <a:solidFill>
                  <a:srgbClr val="DAA41F"/>
                </a:solidFill>
                <a:latin typeface="Consolas"/>
                <a:cs typeface="Consolas"/>
              </a:rPr>
              <a:t>$_SERVER</a:t>
            </a:r>
            <a:r>
              <a:rPr sz="1700" spc="-5" dirty="0">
                <a:latin typeface="Consolas"/>
                <a:cs typeface="Consolas"/>
              </a:rPr>
              <a:t>[</a:t>
            </a:r>
            <a:r>
              <a:rPr sz="1700" spc="-5" dirty="0">
                <a:solidFill>
                  <a:srgbClr val="A42A2A"/>
                </a:solidFill>
                <a:latin typeface="Consolas"/>
                <a:cs typeface="Consolas"/>
              </a:rPr>
              <a:t>"REQUEST_METHOD"</a:t>
            </a:r>
            <a:r>
              <a:rPr sz="1700" spc="-5" dirty="0">
                <a:latin typeface="Consolas"/>
                <a:cs typeface="Consolas"/>
              </a:rPr>
              <a:t>]</a:t>
            </a:r>
            <a:r>
              <a:rPr sz="1700" spc="15" dirty="0">
                <a:latin typeface="Consolas"/>
                <a:cs typeface="Consolas"/>
              </a:rPr>
              <a:t> </a:t>
            </a:r>
            <a:r>
              <a:rPr sz="1700" spc="-5" dirty="0">
                <a:latin typeface="Consolas"/>
                <a:cs typeface="Consolas"/>
              </a:rPr>
              <a:t>==</a:t>
            </a:r>
            <a:r>
              <a:rPr sz="1700" spc="15" dirty="0">
                <a:latin typeface="Consolas"/>
                <a:cs typeface="Consolas"/>
              </a:rPr>
              <a:t> </a:t>
            </a:r>
            <a:r>
              <a:rPr sz="1700" dirty="0">
                <a:solidFill>
                  <a:srgbClr val="A42A2A"/>
                </a:solidFill>
                <a:latin typeface="Consolas"/>
                <a:cs typeface="Consolas"/>
              </a:rPr>
              <a:t>"POST"</a:t>
            </a:r>
            <a:r>
              <a:rPr sz="1700" dirty="0">
                <a:latin typeface="Consolas"/>
                <a:cs typeface="Consolas"/>
              </a:rPr>
              <a:t>)</a:t>
            </a:r>
            <a:r>
              <a:rPr sz="1700" spc="15" dirty="0">
                <a:latin typeface="Consolas"/>
                <a:cs typeface="Consolas"/>
              </a:rPr>
              <a:t> </a:t>
            </a:r>
            <a:r>
              <a:rPr sz="1700" dirty="0">
                <a:latin typeface="Consolas"/>
                <a:cs typeface="Consolas"/>
              </a:rPr>
              <a:t>{</a:t>
            </a:r>
            <a:endParaRPr sz="1700">
              <a:latin typeface="Consolas"/>
              <a:cs typeface="Consolas"/>
            </a:endParaRPr>
          </a:p>
          <a:p>
            <a:pPr marL="250190">
              <a:lnSpc>
                <a:spcPct val="100000"/>
              </a:lnSpc>
            </a:pPr>
            <a:r>
              <a:rPr sz="1700" spc="-5" dirty="0">
                <a:solidFill>
                  <a:srgbClr val="0000CD"/>
                </a:solidFill>
                <a:latin typeface="Consolas"/>
                <a:cs typeface="Consolas"/>
              </a:rPr>
              <a:t>if</a:t>
            </a:r>
            <a:r>
              <a:rPr sz="1700" dirty="0">
                <a:solidFill>
                  <a:srgbClr val="0000CD"/>
                </a:solidFill>
                <a:latin typeface="Consolas"/>
                <a:cs typeface="Consolas"/>
              </a:rPr>
              <a:t> </a:t>
            </a:r>
            <a:r>
              <a:rPr sz="1700" dirty="0">
                <a:latin typeface="Consolas"/>
                <a:cs typeface="Consolas"/>
              </a:rPr>
              <a:t>(</a:t>
            </a:r>
            <a:r>
              <a:rPr sz="1700" dirty="0">
                <a:solidFill>
                  <a:srgbClr val="0000CD"/>
                </a:solidFill>
                <a:latin typeface="Consolas"/>
                <a:cs typeface="Consolas"/>
              </a:rPr>
              <a:t>empty</a:t>
            </a:r>
            <a:r>
              <a:rPr sz="1700" dirty="0">
                <a:latin typeface="Consolas"/>
                <a:cs typeface="Consolas"/>
              </a:rPr>
              <a:t>(</a:t>
            </a:r>
            <a:r>
              <a:rPr sz="1700" dirty="0">
                <a:solidFill>
                  <a:srgbClr val="DAA41F"/>
                </a:solidFill>
                <a:latin typeface="Consolas"/>
                <a:cs typeface="Consolas"/>
              </a:rPr>
              <a:t>$_POST</a:t>
            </a:r>
            <a:r>
              <a:rPr sz="1700" dirty="0">
                <a:latin typeface="Consolas"/>
                <a:cs typeface="Consolas"/>
              </a:rPr>
              <a:t>[</a:t>
            </a:r>
            <a:r>
              <a:rPr sz="1700" dirty="0">
                <a:solidFill>
                  <a:srgbClr val="A42A2A"/>
                </a:solidFill>
                <a:latin typeface="Consolas"/>
                <a:cs typeface="Consolas"/>
              </a:rPr>
              <a:t>"name"</a:t>
            </a:r>
            <a:r>
              <a:rPr sz="1700" dirty="0">
                <a:latin typeface="Consolas"/>
                <a:cs typeface="Consolas"/>
              </a:rPr>
              <a:t>])) {</a:t>
            </a:r>
            <a:r>
              <a:rPr sz="1700" spc="-5" dirty="0">
                <a:latin typeface="Consolas"/>
                <a:cs typeface="Consolas"/>
              </a:rPr>
              <a:t> </a:t>
            </a:r>
            <a:r>
              <a:rPr sz="1700" dirty="0">
                <a:latin typeface="Consolas"/>
                <a:cs typeface="Consolas"/>
              </a:rPr>
              <a:t>$nameErr</a:t>
            </a:r>
            <a:r>
              <a:rPr sz="1700" spc="15" dirty="0">
                <a:latin typeface="Consolas"/>
                <a:cs typeface="Consolas"/>
              </a:rPr>
              <a:t> </a:t>
            </a:r>
            <a:r>
              <a:rPr sz="1700" dirty="0">
                <a:latin typeface="Consolas"/>
                <a:cs typeface="Consolas"/>
              </a:rPr>
              <a:t>=</a:t>
            </a:r>
            <a:r>
              <a:rPr sz="1700" spc="5" dirty="0">
                <a:latin typeface="Consolas"/>
                <a:cs typeface="Consolas"/>
              </a:rPr>
              <a:t> </a:t>
            </a:r>
            <a:r>
              <a:rPr sz="1700" spc="-5" dirty="0">
                <a:solidFill>
                  <a:srgbClr val="A42A2A"/>
                </a:solidFill>
                <a:latin typeface="Consolas"/>
                <a:cs typeface="Consolas"/>
              </a:rPr>
              <a:t>"Name</a:t>
            </a:r>
            <a:r>
              <a:rPr sz="1700" dirty="0">
                <a:solidFill>
                  <a:srgbClr val="A42A2A"/>
                </a:solidFill>
                <a:latin typeface="Consolas"/>
                <a:cs typeface="Consolas"/>
              </a:rPr>
              <a:t> </a:t>
            </a:r>
            <a:r>
              <a:rPr sz="1700" spc="-5" dirty="0">
                <a:solidFill>
                  <a:srgbClr val="A42A2A"/>
                </a:solidFill>
                <a:latin typeface="Consolas"/>
                <a:cs typeface="Consolas"/>
              </a:rPr>
              <a:t>is</a:t>
            </a:r>
            <a:r>
              <a:rPr sz="1700" spc="10" dirty="0">
                <a:solidFill>
                  <a:srgbClr val="A42A2A"/>
                </a:solidFill>
                <a:latin typeface="Consolas"/>
                <a:cs typeface="Consolas"/>
              </a:rPr>
              <a:t> </a:t>
            </a:r>
            <a:r>
              <a:rPr sz="1700" spc="-5" dirty="0">
                <a:solidFill>
                  <a:srgbClr val="A42A2A"/>
                </a:solidFill>
                <a:latin typeface="Consolas"/>
                <a:cs typeface="Consolas"/>
              </a:rPr>
              <a:t>required"</a:t>
            </a:r>
            <a:r>
              <a:rPr sz="1700" spc="-5" dirty="0">
                <a:latin typeface="Consolas"/>
                <a:cs typeface="Consolas"/>
              </a:rPr>
              <a:t>;</a:t>
            </a:r>
            <a:endParaRPr sz="1700">
              <a:latin typeface="Consolas"/>
              <a:cs typeface="Consolas"/>
            </a:endParaRPr>
          </a:p>
          <a:p>
            <a:pPr marL="250190">
              <a:lnSpc>
                <a:spcPct val="100000"/>
              </a:lnSpc>
            </a:pPr>
            <a:r>
              <a:rPr sz="1700" dirty="0">
                <a:latin typeface="Consolas"/>
                <a:cs typeface="Consolas"/>
              </a:rPr>
              <a:t>}</a:t>
            </a:r>
            <a:r>
              <a:rPr sz="1700" spc="-5" dirty="0">
                <a:latin typeface="Consolas"/>
                <a:cs typeface="Consolas"/>
              </a:rPr>
              <a:t> </a:t>
            </a:r>
            <a:r>
              <a:rPr sz="1700" spc="-5" dirty="0">
                <a:solidFill>
                  <a:srgbClr val="0000CD"/>
                </a:solidFill>
                <a:latin typeface="Consolas"/>
                <a:cs typeface="Consolas"/>
              </a:rPr>
              <a:t>else </a:t>
            </a:r>
            <a:r>
              <a:rPr sz="1700" dirty="0">
                <a:latin typeface="Consolas"/>
                <a:cs typeface="Consolas"/>
              </a:rPr>
              <a:t>{</a:t>
            </a:r>
            <a:r>
              <a:rPr sz="1700" spc="-5" dirty="0">
                <a:latin typeface="Consolas"/>
                <a:cs typeface="Consolas"/>
              </a:rPr>
              <a:t> </a:t>
            </a:r>
            <a:r>
              <a:rPr sz="1700" dirty="0">
                <a:latin typeface="Consolas"/>
                <a:cs typeface="Consolas"/>
              </a:rPr>
              <a:t>$name</a:t>
            </a:r>
            <a:r>
              <a:rPr sz="1700" spc="-5" dirty="0">
                <a:latin typeface="Consolas"/>
                <a:cs typeface="Consolas"/>
              </a:rPr>
              <a:t> </a:t>
            </a:r>
            <a:r>
              <a:rPr sz="1700" dirty="0">
                <a:latin typeface="Consolas"/>
                <a:cs typeface="Consolas"/>
              </a:rPr>
              <a:t>=</a:t>
            </a:r>
            <a:r>
              <a:rPr sz="1700" spc="-5" dirty="0">
                <a:latin typeface="Consolas"/>
                <a:cs typeface="Consolas"/>
              </a:rPr>
              <a:t> </a:t>
            </a:r>
            <a:r>
              <a:rPr sz="1700" dirty="0">
                <a:latin typeface="Consolas"/>
                <a:cs typeface="Consolas"/>
              </a:rPr>
              <a:t>test_input(</a:t>
            </a:r>
            <a:r>
              <a:rPr sz="1700" dirty="0">
                <a:solidFill>
                  <a:srgbClr val="DAA41F"/>
                </a:solidFill>
                <a:latin typeface="Consolas"/>
                <a:cs typeface="Consolas"/>
              </a:rPr>
              <a:t>$_POST</a:t>
            </a:r>
            <a:r>
              <a:rPr sz="1700" dirty="0">
                <a:latin typeface="Consolas"/>
                <a:cs typeface="Consolas"/>
              </a:rPr>
              <a:t>[</a:t>
            </a:r>
            <a:r>
              <a:rPr sz="1700" dirty="0">
                <a:solidFill>
                  <a:srgbClr val="A42A2A"/>
                </a:solidFill>
                <a:latin typeface="Consolas"/>
                <a:cs typeface="Consolas"/>
              </a:rPr>
              <a:t>"name"</a:t>
            </a:r>
            <a:r>
              <a:rPr sz="1700" dirty="0">
                <a:latin typeface="Consolas"/>
                <a:cs typeface="Consolas"/>
              </a:rPr>
              <a:t>]);</a:t>
            </a:r>
            <a:r>
              <a:rPr sz="1700" spc="-5" dirty="0">
                <a:latin typeface="Consolas"/>
                <a:cs typeface="Consolas"/>
              </a:rPr>
              <a:t> </a:t>
            </a:r>
            <a:r>
              <a:rPr sz="1700" dirty="0">
                <a:latin typeface="Consolas"/>
                <a:cs typeface="Consolas"/>
              </a:rPr>
              <a:t>}</a:t>
            </a:r>
            <a:endParaRPr sz="1700">
              <a:latin typeface="Consolas"/>
              <a:cs typeface="Consolas"/>
            </a:endParaRPr>
          </a:p>
          <a:p>
            <a:pPr>
              <a:lnSpc>
                <a:spcPct val="100000"/>
              </a:lnSpc>
              <a:spcBef>
                <a:spcPts val="50"/>
              </a:spcBef>
            </a:pPr>
            <a:endParaRPr sz="1700">
              <a:latin typeface="Consolas"/>
              <a:cs typeface="Consolas"/>
            </a:endParaRPr>
          </a:p>
          <a:p>
            <a:pPr marL="250190">
              <a:lnSpc>
                <a:spcPct val="100000"/>
              </a:lnSpc>
              <a:spcBef>
                <a:spcPts val="5"/>
              </a:spcBef>
            </a:pPr>
            <a:r>
              <a:rPr sz="1700" spc="-5" dirty="0">
                <a:solidFill>
                  <a:srgbClr val="0000CD"/>
                </a:solidFill>
                <a:latin typeface="Consolas"/>
                <a:cs typeface="Consolas"/>
              </a:rPr>
              <a:t>if </a:t>
            </a:r>
            <a:r>
              <a:rPr sz="1700" dirty="0">
                <a:latin typeface="Consolas"/>
                <a:cs typeface="Consolas"/>
              </a:rPr>
              <a:t>(</a:t>
            </a:r>
            <a:r>
              <a:rPr sz="1700" dirty="0">
                <a:solidFill>
                  <a:srgbClr val="0000CD"/>
                </a:solidFill>
                <a:latin typeface="Consolas"/>
                <a:cs typeface="Consolas"/>
              </a:rPr>
              <a:t>empty</a:t>
            </a:r>
            <a:r>
              <a:rPr sz="1700" dirty="0">
                <a:latin typeface="Consolas"/>
                <a:cs typeface="Consolas"/>
              </a:rPr>
              <a:t>(</a:t>
            </a:r>
            <a:r>
              <a:rPr sz="1700" dirty="0">
                <a:solidFill>
                  <a:srgbClr val="DAA41F"/>
                </a:solidFill>
                <a:latin typeface="Consolas"/>
                <a:cs typeface="Consolas"/>
              </a:rPr>
              <a:t>$_POST</a:t>
            </a:r>
            <a:r>
              <a:rPr sz="1700" dirty="0">
                <a:latin typeface="Consolas"/>
                <a:cs typeface="Consolas"/>
              </a:rPr>
              <a:t>[</a:t>
            </a:r>
            <a:r>
              <a:rPr sz="1700" dirty="0">
                <a:solidFill>
                  <a:srgbClr val="A42A2A"/>
                </a:solidFill>
                <a:latin typeface="Consolas"/>
                <a:cs typeface="Consolas"/>
              </a:rPr>
              <a:t>"email"</a:t>
            </a:r>
            <a:r>
              <a:rPr sz="1700" dirty="0">
                <a:latin typeface="Consolas"/>
                <a:cs typeface="Consolas"/>
              </a:rPr>
              <a:t>])) {</a:t>
            </a:r>
            <a:r>
              <a:rPr sz="1700" spc="-5" dirty="0">
                <a:latin typeface="Consolas"/>
                <a:cs typeface="Consolas"/>
              </a:rPr>
              <a:t> </a:t>
            </a:r>
            <a:r>
              <a:rPr sz="1700" dirty="0">
                <a:latin typeface="Consolas"/>
                <a:cs typeface="Consolas"/>
              </a:rPr>
              <a:t>$emailErr</a:t>
            </a:r>
            <a:r>
              <a:rPr sz="1700" spc="-5" dirty="0">
                <a:latin typeface="Consolas"/>
                <a:cs typeface="Consolas"/>
              </a:rPr>
              <a:t> </a:t>
            </a:r>
            <a:r>
              <a:rPr sz="1700" dirty="0">
                <a:latin typeface="Consolas"/>
                <a:cs typeface="Consolas"/>
              </a:rPr>
              <a:t>= </a:t>
            </a:r>
            <a:r>
              <a:rPr sz="1700" dirty="0">
                <a:solidFill>
                  <a:srgbClr val="A42A2A"/>
                </a:solidFill>
                <a:latin typeface="Consolas"/>
                <a:cs typeface="Consolas"/>
              </a:rPr>
              <a:t>"Email</a:t>
            </a:r>
            <a:r>
              <a:rPr sz="1700" spc="5" dirty="0">
                <a:solidFill>
                  <a:srgbClr val="A42A2A"/>
                </a:solidFill>
                <a:latin typeface="Consolas"/>
                <a:cs typeface="Consolas"/>
              </a:rPr>
              <a:t> </a:t>
            </a:r>
            <a:r>
              <a:rPr sz="1700" dirty="0">
                <a:solidFill>
                  <a:srgbClr val="A42A2A"/>
                </a:solidFill>
                <a:latin typeface="Consolas"/>
                <a:cs typeface="Consolas"/>
              </a:rPr>
              <a:t>is required"</a:t>
            </a:r>
            <a:r>
              <a:rPr sz="1700" dirty="0">
                <a:latin typeface="Consolas"/>
                <a:cs typeface="Consolas"/>
              </a:rPr>
              <a:t>;</a:t>
            </a:r>
            <a:endParaRPr sz="1700">
              <a:latin typeface="Consolas"/>
              <a:cs typeface="Consolas"/>
            </a:endParaRPr>
          </a:p>
          <a:p>
            <a:pPr marL="250190">
              <a:lnSpc>
                <a:spcPct val="100000"/>
              </a:lnSpc>
            </a:pPr>
            <a:r>
              <a:rPr sz="1700" dirty="0">
                <a:latin typeface="Consolas"/>
                <a:cs typeface="Consolas"/>
              </a:rPr>
              <a:t>}</a:t>
            </a:r>
            <a:r>
              <a:rPr sz="1700" spc="-5" dirty="0">
                <a:latin typeface="Consolas"/>
                <a:cs typeface="Consolas"/>
              </a:rPr>
              <a:t> </a:t>
            </a:r>
            <a:r>
              <a:rPr sz="1700" spc="-5" dirty="0">
                <a:solidFill>
                  <a:srgbClr val="0000CD"/>
                </a:solidFill>
                <a:latin typeface="Consolas"/>
                <a:cs typeface="Consolas"/>
              </a:rPr>
              <a:t>else </a:t>
            </a:r>
            <a:r>
              <a:rPr sz="1700" dirty="0">
                <a:latin typeface="Consolas"/>
                <a:cs typeface="Consolas"/>
              </a:rPr>
              <a:t>{</a:t>
            </a:r>
            <a:r>
              <a:rPr sz="1700" spc="-5" dirty="0">
                <a:latin typeface="Consolas"/>
                <a:cs typeface="Consolas"/>
              </a:rPr>
              <a:t> </a:t>
            </a:r>
            <a:r>
              <a:rPr sz="1700" dirty="0">
                <a:latin typeface="Consolas"/>
                <a:cs typeface="Consolas"/>
              </a:rPr>
              <a:t>$email</a:t>
            </a:r>
            <a:r>
              <a:rPr sz="1700" spc="-5" dirty="0">
                <a:latin typeface="Consolas"/>
                <a:cs typeface="Consolas"/>
              </a:rPr>
              <a:t> </a:t>
            </a:r>
            <a:r>
              <a:rPr sz="1700" dirty="0">
                <a:latin typeface="Consolas"/>
                <a:cs typeface="Consolas"/>
              </a:rPr>
              <a:t>= test_input(</a:t>
            </a:r>
            <a:r>
              <a:rPr sz="1700" dirty="0">
                <a:solidFill>
                  <a:srgbClr val="DAA41F"/>
                </a:solidFill>
                <a:latin typeface="Consolas"/>
                <a:cs typeface="Consolas"/>
              </a:rPr>
              <a:t>$_POST</a:t>
            </a:r>
            <a:r>
              <a:rPr sz="1700" dirty="0">
                <a:latin typeface="Consolas"/>
                <a:cs typeface="Consolas"/>
              </a:rPr>
              <a:t>[</a:t>
            </a:r>
            <a:r>
              <a:rPr sz="1700" dirty="0">
                <a:solidFill>
                  <a:srgbClr val="A42A2A"/>
                </a:solidFill>
                <a:latin typeface="Consolas"/>
                <a:cs typeface="Consolas"/>
              </a:rPr>
              <a:t>"email"</a:t>
            </a:r>
            <a:r>
              <a:rPr sz="1700" dirty="0">
                <a:latin typeface="Consolas"/>
                <a:cs typeface="Consolas"/>
              </a:rPr>
              <a:t>]);</a:t>
            </a:r>
            <a:r>
              <a:rPr sz="1700" spc="-5" dirty="0">
                <a:latin typeface="Consolas"/>
                <a:cs typeface="Consolas"/>
              </a:rPr>
              <a:t> </a:t>
            </a:r>
            <a:r>
              <a:rPr sz="1700" dirty="0">
                <a:latin typeface="Consolas"/>
                <a:cs typeface="Consolas"/>
              </a:rPr>
              <a:t>}</a:t>
            </a:r>
            <a:endParaRPr sz="1700">
              <a:latin typeface="Consolas"/>
              <a:cs typeface="Consolas"/>
            </a:endParaRPr>
          </a:p>
          <a:p>
            <a:pPr>
              <a:lnSpc>
                <a:spcPct val="100000"/>
              </a:lnSpc>
              <a:spcBef>
                <a:spcPts val="45"/>
              </a:spcBef>
            </a:pPr>
            <a:endParaRPr sz="1700">
              <a:latin typeface="Consolas"/>
              <a:cs typeface="Consolas"/>
            </a:endParaRPr>
          </a:p>
          <a:p>
            <a:pPr marL="250190">
              <a:lnSpc>
                <a:spcPct val="100000"/>
              </a:lnSpc>
              <a:spcBef>
                <a:spcPts val="5"/>
              </a:spcBef>
            </a:pPr>
            <a:r>
              <a:rPr sz="1700" spc="-5" dirty="0">
                <a:solidFill>
                  <a:srgbClr val="0000CD"/>
                </a:solidFill>
                <a:latin typeface="Consolas"/>
                <a:cs typeface="Consolas"/>
              </a:rPr>
              <a:t>if</a:t>
            </a:r>
            <a:r>
              <a:rPr sz="1700" spc="-10" dirty="0">
                <a:solidFill>
                  <a:srgbClr val="0000CD"/>
                </a:solidFill>
                <a:latin typeface="Consolas"/>
                <a:cs typeface="Consolas"/>
              </a:rPr>
              <a:t> </a:t>
            </a:r>
            <a:r>
              <a:rPr sz="1700" dirty="0">
                <a:latin typeface="Consolas"/>
                <a:cs typeface="Consolas"/>
              </a:rPr>
              <a:t>(</a:t>
            </a:r>
            <a:r>
              <a:rPr sz="1700" dirty="0">
                <a:solidFill>
                  <a:srgbClr val="0000CD"/>
                </a:solidFill>
                <a:latin typeface="Consolas"/>
                <a:cs typeface="Consolas"/>
              </a:rPr>
              <a:t>empty</a:t>
            </a:r>
            <a:r>
              <a:rPr sz="1700" dirty="0">
                <a:latin typeface="Consolas"/>
                <a:cs typeface="Consolas"/>
              </a:rPr>
              <a:t>(</a:t>
            </a:r>
            <a:r>
              <a:rPr sz="1700" dirty="0">
                <a:solidFill>
                  <a:srgbClr val="DAA41F"/>
                </a:solidFill>
                <a:latin typeface="Consolas"/>
                <a:cs typeface="Consolas"/>
              </a:rPr>
              <a:t>$_POST</a:t>
            </a:r>
            <a:r>
              <a:rPr sz="1700" dirty="0">
                <a:latin typeface="Consolas"/>
                <a:cs typeface="Consolas"/>
              </a:rPr>
              <a:t>[</a:t>
            </a:r>
            <a:r>
              <a:rPr sz="1700" dirty="0">
                <a:solidFill>
                  <a:srgbClr val="A42A2A"/>
                </a:solidFill>
                <a:latin typeface="Consolas"/>
                <a:cs typeface="Consolas"/>
              </a:rPr>
              <a:t>"website"</a:t>
            </a:r>
            <a:r>
              <a:rPr sz="1700" dirty="0">
                <a:latin typeface="Consolas"/>
                <a:cs typeface="Consolas"/>
              </a:rPr>
              <a:t>]))</a:t>
            </a:r>
            <a:r>
              <a:rPr sz="1700" spc="-5" dirty="0">
                <a:latin typeface="Consolas"/>
                <a:cs typeface="Consolas"/>
              </a:rPr>
              <a:t> </a:t>
            </a:r>
            <a:r>
              <a:rPr sz="1700" dirty="0">
                <a:latin typeface="Consolas"/>
                <a:cs typeface="Consolas"/>
              </a:rPr>
              <a:t>{</a:t>
            </a:r>
            <a:r>
              <a:rPr sz="1700" spc="-5" dirty="0">
                <a:latin typeface="Consolas"/>
                <a:cs typeface="Consolas"/>
              </a:rPr>
              <a:t> </a:t>
            </a:r>
            <a:r>
              <a:rPr sz="1700" dirty="0">
                <a:latin typeface="Consolas"/>
                <a:cs typeface="Consolas"/>
              </a:rPr>
              <a:t>$website</a:t>
            </a:r>
            <a:r>
              <a:rPr sz="1700" spc="-5" dirty="0">
                <a:latin typeface="Consolas"/>
                <a:cs typeface="Consolas"/>
              </a:rPr>
              <a:t> </a:t>
            </a:r>
            <a:r>
              <a:rPr sz="1700" dirty="0">
                <a:latin typeface="Consolas"/>
                <a:cs typeface="Consolas"/>
              </a:rPr>
              <a:t>=</a:t>
            </a:r>
            <a:r>
              <a:rPr sz="1700" spc="-10" dirty="0">
                <a:latin typeface="Consolas"/>
                <a:cs typeface="Consolas"/>
              </a:rPr>
              <a:t> </a:t>
            </a:r>
            <a:r>
              <a:rPr sz="1700" spc="-5" dirty="0">
                <a:solidFill>
                  <a:srgbClr val="A42A2A"/>
                </a:solidFill>
                <a:latin typeface="Consolas"/>
                <a:cs typeface="Consolas"/>
              </a:rPr>
              <a:t>""</a:t>
            </a:r>
            <a:r>
              <a:rPr sz="1700" spc="-5" dirty="0">
                <a:latin typeface="Consolas"/>
                <a:cs typeface="Consolas"/>
              </a:rPr>
              <a:t>;</a:t>
            </a:r>
            <a:endParaRPr sz="1700">
              <a:latin typeface="Consolas"/>
              <a:cs typeface="Consolas"/>
            </a:endParaRPr>
          </a:p>
          <a:p>
            <a:pPr marL="250190">
              <a:lnSpc>
                <a:spcPct val="100000"/>
              </a:lnSpc>
            </a:pPr>
            <a:r>
              <a:rPr sz="1700" dirty="0">
                <a:latin typeface="Consolas"/>
                <a:cs typeface="Consolas"/>
              </a:rPr>
              <a:t>}</a:t>
            </a:r>
            <a:r>
              <a:rPr sz="1700" spc="-5" dirty="0">
                <a:latin typeface="Consolas"/>
                <a:cs typeface="Consolas"/>
              </a:rPr>
              <a:t> </a:t>
            </a:r>
            <a:r>
              <a:rPr sz="1700" spc="-5" dirty="0">
                <a:solidFill>
                  <a:srgbClr val="0000CD"/>
                </a:solidFill>
                <a:latin typeface="Consolas"/>
                <a:cs typeface="Consolas"/>
              </a:rPr>
              <a:t>else </a:t>
            </a:r>
            <a:r>
              <a:rPr sz="1700" dirty="0">
                <a:latin typeface="Consolas"/>
                <a:cs typeface="Consolas"/>
              </a:rPr>
              <a:t>{</a:t>
            </a:r>
            <a:r>
              <a:rPr sz="1700" spc="-5" dirty="0">
                <a:latin typeface="Consolas"/>
                <a:cs typeface="Consolas"/>
              </a:rPr>
              <a:t> </a:t>
            </a:r>
            <a:r>
              <a:rPr sz="1700" dirty="0">
                <a:latin typeface="Consolas"/>
                <a:cs typeface="Consolas"/>
              </a:rPr>
              <a:t>$website</a:t>
            </a:r>
            <a:r>
              <a:rPr sz="1700" spc="-5" dirty="0">
                <a:latin typeface="Consolas"/>
                <a:cs typeface="Consolas"/>
              </a:rPr>
              <a:t> </a:t>
            </a:r>
            <a:r>
              <a:rPr sz="1700" dirty="0">
                <a:latin typeface="Consolas"/>
                <a:cs typeface="Consolas"/>
              </a:rPr>
              <a:t>=</a:t>
            </a:r>
            <a:r>
              <a:rPr sz="1700" spc="-5" dirty="0">
                <a:latin typeface="Consolas"/>
                <a:cs typeface="Consolas"/>
              </a:rPr>
              <a:t> </a:t>
            </a:r>
            <a:r>
              <a:rPr sz="1700" dirty="0">
                <a:latin typeface="Consolas"/>
                <a:cs typeface="Consolas"/>
              </a:rPr>
              <a:t>test_input(</a:t>
            </a:r>
            <a:r>
              <a:rPr sz="1700" dirty="0">
                <a:solidFill>
                  <a:srgbClr val="DAA41F"/>
                </a:solidFill>
                <a:latin typeface="Consolas"/>
                <a:cs typeface="Consolas"/>
              </a:rPr>
              <a:t>$_POST</a:t>
            </a:r>
            <a:r>
              <a:rPr sz="1700" dirty="0">
                <a:latin typeface="Consolas"/>
                <a:cs typeface="Consolas"/>
              </a:rPr>
              <a:t>[</a:t>
            </a:r>
            <a:r>
              <a:rPr sz="1700" dirty="0">
                <a:solidFill>
                  <a:srgbClr val="A42A2A"/>
                </a:solidFill>
                <a:latin typeface="Consolas"/>
                <a:cs typeface="Consolas"/>
              </a:rPr>
              <a:t>"website"</a:t>
            </a:r>
            <a:r>
              <a:rPr sz="1700" dirty="0">
                <a:latin typeface="Consolas"/>
                <a:cs typeface="Consolas"/>
              </a:rPr>
              <a:t>]);</a:t>
            </a:r>
            <a:r>
              <a:rPr sz="1700" spc="5" dirty="0">
                <a:latin typeface="Consolas"/>
                <a:cs typeface="Consolas"/>
              </a:rPr>
              <a:t> </a:t>
            </a:r>
            <a:r>
              <a:rPr sz="1700" dirty="0">
                <a:latin typeface="Consolas"/>
                <a:cs typeface="Consolas"/>
              </a:rPr>
              <a:t>}</a:t>
            </a:r>
            <a:endParaRPr sz="1700">
              <a:latin typeface="Consolas"/>
              <a:cs typeface="Consolas"/>
            </a:endParaRPr>
          </a:p>
          <a:p>
            <a:pPr>
              <a:lnSpc>
                <a:spcPct val="100000"/>
              </a:lnSpc>
              <a:spcBef>
                <a:spcPts val="50"/>
              </a:spcBef>
            </a:pPr>
            <a:endParaRPr sz="1700">
              <a:latin typeface="Consolas"/>
              <a:cs typeface="Consolas"/>
            </a:endParaRPr>
          </a:p>
          <a:p>
            <a:pPr marL="250190">
              <a:lnSpc>
                <a:spcPct val="100000"/>
              </a:lnSpc>
            </a:pPr>
            <a:r>
              <a:rPr sz="1700" spc="-5" dirty="0">
                <a:solidFill>
                  <a:srgbClr val="0000CD"/>
                </a:solidFill>
                <a:latin typeface="Consolas"/>
                <a:cs typeface="Consolas"/>
              </a:rPr>
              <a:t>if</a:t>
            </a:r>
            <a:r>
              <a:rPr sz="1700" spc="-10" dirty="0">
                <a:solidFill>
                  <a:srgbClr val="0000CD"/>
                </a:solidFill>
                <a:latin typeface="Consolas"/>
                <a:cs typeface="Consolas"/>
              </a:rPr>
              <a:t> </a:t>
            </a:r>
            <a:r>
              <a:rPr sz="1700" dirty="0">
                <a:latin typeface="Consolas"/>
                <a:cs typeface="Consolas"/>
              </a:rPr>
              <a:t>(</a:t>
            </a:r>
            <a:r>
              <a:rPr sz="1700" dirty="0">
                <a:solidFill>
                  <a:srgbClr val="0000CD"/>
                </a:solidFill>
                <a:latin typeface="Consolas"/>
                <a:cs typeface="Consolas"/>
              </a:rPr>
              <a:t>empty</a:t>
            </a:r>
            <a:r>
              <a:rPr sz="1700" dirty="0">
                <a:latin typeface="Consolas"/>
                <a:cs typeface="Consolas"/>
              </a:rPr>
              <a:t>(</a:t>
            </a:r>
            <a:r>
              <a:rPr sz="1700" dirty="0">
                <a:solidFill>
                  <a:srgbClr val="DAA41F"/>
                </a:solidFill>
                <a:latin typeface="Consolas"/>
                <a:cs typeface="Consolas"/>
              </a:rPr>
              <a:t>$_POST</a:t>
            </a:r>
            <a:r>
              <a:rPr sz="1700" dirty="0">
                <a:latin typeface="Consolas"/>
                <a:cs typeface="Consolas"/>
              </a:rPr>
              <a:t>[</a:t>
            </a:r>
            <a:r>
              <a:rPr sz="1700" dirty="0">
                <a:solidFill>
                  <a:srgbClr val="A42A2A"/>
                </a:solidFill>
                <a:latin typeface="Consolas"/>
                <a:cs typeface="Consolas"/>
              </a:rPr>
              <a:t>"comment"</a:t>
            </a:r>
            <a:r>
              <a:rPr sz="1700" dirty="0">
                <a:latin typeface="Consolas"/>
                <a:cs typeface="Consolas"/>
              </a:rPr>
              <a:t>]))</a:t>
            </a:r>
            <a:r>
              <a:rPr sz="1700" spc="-10" dirty="0">
                <a:latin typeface="Consolas"/>
                <a:cs typeface="Consolas"/>
              </a:rPr>
              <a:t> </a:t>
            </a:r>
            <a:r>
              <a:rPr sz="1700" dirty="0">
                <a:latin typeface="Consolas"/>
                <a:cs typeface="Consolas"/>
              </a:rPr>
              <a:t>{</a:t>
            </a:r>
            <a:r>
              <a:rPr sz="1700" spc="-10" dirty="0">
                <a:latin typeface="Consolas"/>
                <a:cs typeface="Consolas"/>
              </a:rPr>
              <a:t> </a:t>
            </a:r>
            <a:r>
              <a:rPr sz="1700" dirty="0">
                <a:latin typeface="Consolas"/>
                <a:cs typeface="Consolas"/>
              </a:rPr>
              <a:t>$comment</a:t>
            </a:r>
            <a:r>
              <a:rPr sz="1700" spc="-10" dirty="0">
                <a:latin typeface="Consolas"/>
                <a:cs typeface="Consolas"/>
              </a:rPr>
              <a:t> </a:t>
            </a:r>
            <a:r>
              <a:rPr sz="1700" dirty="0">
                <a:latin typeface="Consolas"/>
                <a:cs typeface="Consolas"/>
              </a:rPr>
              <a:t>=</a:t>
            </a:r>
            <a:r>
              <a:rPr sz="1700" spc="-5" dirty="0">
                <a:latin typeface="Consolas"/>
                <a:cs typeface="Consolas"/>
              </a:rPr>
              <a:t> </a:t>
            </a:r>
            <a:r>
              <a:rPr sz="1700" spc="-5" dirty="0">
                <a:solidFill>
                  <a:srgbClr val="A42A2A"/>
                </a:solidFill>
                <a:latin typeface="Consolas"/>
                <a:cs typeface="Consolas"/>
              </a:rPr>
              <a:t>""</a:t>
            </a:r>
            <a:r>
              <a:rPr sz="1700" spc="-5" dirty="0">
                <a:latin typeface="Consolas"/>
                <a:cs typeface="Consolas"/>
              </a:rPr>
              <a:t>;</a:t>
            </a:r>
            <a:endParaRPr sz="1700">
              <a:latin typeface="Consolas"/>
              <a:cs typeface="Consolas"/>
            </a:endParaRPr>
          </a:p>
          <a:p>
            <a:pPr marL="250190">
              <a:lnSpc>
                <a:spcPct val="100000"/>
              </a:lnSpc>
            </a:pPr>
            <a:r>
              <a:rPr sz="1700" dirty="0">
                <a:latin typeface="Consolas"/>
                <a:cs typeface="Consolas"/>
              </a:rPr>
              <a:t>}</a:t>
            </a:r>
            <a:r>
              <a:rPr sz="1700" spc="-5" dirty="0">
                <a:latin typeface="Consolas"/>
                <a:cs typeface="Consolas"/>
              </a:rPr>
              <a:t> </a:t>
            </a:r>
            <a:r>
              <a:rPr sz="1700" spc="-5" dirty="0">
                <a:solidFill>
                  <a:srgbClr val="0000CD"/>
                </a:solidFill>
                <a:latin typeface="Consolas"/>
                <a:cs typeface="Consolas"/>
              </a:rPr>
              <a:t>else </a:t>
            </a:r>
            <a:r>
              <a:rPr sz="1700" dirty="0">
                <a:latin typeface="Consolas"/>
                <a:cs typeface="Consolas"/>
              </a:rPr>
              <a:t>{</a:t>
            </a:r>
            <a:r>
              <a:rPr sz="1700" spc="-5" dirty="0">
                <a:latin typeface="Consolas"/>
                <a:cs typeface="Consolas"/>
              </a:rPr>
              <a:t> </a:t>
            </a:r>
            <a:r>
              <a:rPr sz="1700" dirty="0">
                <a:latin typeface="Consolas"/>
                <a:cs typeface="Consolas"/>
              </a:rPr>
              <a:t>$comment</a:t>
            </a:r>
            <a:r>
              <a:rPr sz="1700" spc="-5" dirty="0">
                <a:latin typeface="Consolas"/>
                <a:cs typeface="Consolas"/>
              </a:rPr>
              <a:t> </a:t>
            </a:r>
            <a:r>
              <a:rPr sz="1700" dirty="0">
                <a:latin typeface="Consolas"/>
                <a:cs typeface="Consolas"/>
              </a:rPr>
              <a:t>=</a:t>
            </a:r>
            <a:r>
              <a:rPr sz="1700" spc="-5" dirty="0">
                <a:latin typeface="Consolas"/>
                <a:cs typeface="Consolas"/>
              </a:rPr>
              <a:t> </a:t>
            </a:r>
            <a:r>
              <a:rPr sz="1700" dirty="0">
                <a:latin typeface="Consolas"/>
                <a:cs typeface="Consolas"/>
              </a:rPr>
              <a:t>test_input(</a:t>
            </a:r>
            <a:r>
              <a:rPr sz="1700" dirty="0">
                <a:solidFill>
                  <a:srgbClr val="DAA41F"/>
                </a:solidFill>
                <a:latin typeface="Consolas"/>
                <a:cs typeface="Consolas"/>
              </a:rPr>
              <a:t>$_POST</a:t>
            </a:r>
            <a:r>
              <a:rPr sz="1700" dirty="0">
                <a:latin typeface="Consolas"/>
                <a:cs typeface="Consolas"/>
              </a:rPr>
              <a:t>[</a:t>
            </a:r>
            <a:r>
              <a:rPr sz="1700" dirty="0">
                <a:solidFill>
                  <a:srgbClr val="A42A2A"/>
                </a:solidFill>
                <a:latin typeface="Consolas"/>
                <a:cs typeface="Consolas"/>
              </a:rPr>
              <a:t>"comment"</a:t>
            </a:r>
            <a:r>
              <a:rPr sz="1700" dirty="0">
                <a:latin typeface="Consolas"/>
                <a:cs typeface="Consolas"/>
              </a:rPr>
              <a:t>]);</a:t>
            </a:r>
            <a:r>
              <a:rPr sz="1700" spc="5" dirty="0">
                <a:latin typeface="Consolas"/>
                <a:cs typeface="Consolas"/>
              </a:rPr>
              <a:t> </a:t>
            </a:r>
            <a:r>
              <a:rPr sz="1700" dirty="0">
                <a:latin typeface="Consolas"/>
                <a:cs typeface="Consolas"/>
              </a:rPr>
              <a:t>}</a:t>
            </a:r>
            <a:endParaRPr sz="1700">
              <a:latin typeface="Consolas"/>
              <a:cs typeface="Consolas"/>
            </a:endParaRPr>
          </a:p>
          <a:p>
            <a:pPr>
              <a:lnSpc>
                <a:spcPct val="100000"/>
              </a:lnSpc>
              <a:spcBef>
                <a:spcPts val="50"/>
              </a:spcBef>
            </a:pPr>
            <a:endParaRPr sz="1700">
              <a:latin typeface="Consolas"/>
              <a:cs typeface="Consolas"/>
            </a:endParaRPr>
          </a:p>
          <a:p>
            <a:pPr marL="250190">
              <a:lnSpc>
                <a:spcPct val="100000"/>
              </a:lnSpc>
            </a:pPr>
            <a:r>
              <a:rPr sz="1700" spc="-5" dirty="0">
                <a:solidFill>
                  <a:srgbClr val="0000CD"/>
                </a:solidFill>
                <a:latin typeface="Consolas"/>
                <a:cs typeface="Consolas"/>
              </a:rPr>
              <a:t>if</a:t>
            </a:r>
            <a:r>
              <a:rPr sz="1700" dirty="0">
                <a:solidFill>
                  <a:srgbClr val="0000CD"/>
                </a:solidFill>
                <a:latin typeface="Consolas"/>
                <a:cs typeface="Consolas"/>
              </a:rPr>
              <a:t> </a:t>
            </a:r>
            <a:r>
              <a:rPr sz="1700" dirty="0">
                <a:latin typeface="Consolas"/>
                <a:cs typeface="Consolas"/>
              </a:rPr>
              <a:t>(</a:t>
            </a:r>
            <a:r>
              <a:rPr sz="1700" dirty="0">
                <a:solidFill>
                  <a:srgbClr val="0000CD"/>
                </a:solidFill>
                <a:latin typeface="Consolas"/>
                <a:cs typeface="Consolas"/>
              </a:rPr>
              <a:t>empty</a:t>
            </a:r>
            <a:r>
              <a:rPr sz="1700" dirty="0">
                <a:latin typeface="Consolas"/>
                <a:cs typeface="Consolas"/>
              </a:rPr>
              <a:t>(</a:t>
            </a:r>
            <a:r>
              <a:rPr sz="1700" dirty="0">
                <a:solidFill>
                  <a:srgbClr val="DAA41F"/>
                </a:solidFill>
                <a:latin typeface="Consolas"/>
                <a:cs typeface="Consolas"/>
              </a:rPr>
              <a:t>$_POST</a:t>
            </a:r>
            <a:r>
              <a:rPr sz="1700" dirty="0">
                <a:latin typeface="Consolas"/>
                <a:cs typeface="Consolas"/>
              </a:rPr>
              <a:t>[</a:t>
            </a:r>
            <a:r>
              <a:rPr sz="1700" dirty="0">
                <a:solidFill>
                  <a:srgbClr val="A42A2A"/>
                </a:solidFill>
                <a:latin typeface="Consolas"/>
                <a:cs typeface="Consolas"/>
              </a:rPr>
              <a:t>"gender"</a:t>
            </a:r>
            <a:r>
              <a:rPr sz="1700" dirty="0">
                <a:latin typeface="Consolas"/>
                <a:cs typeface="Consolas"/>
              </a:rPr>
              <a:t>]))</a:t>
            </a:r>
            <a:r>
              <a:rPr sz="1700" spc="5" dirty="0">
                <a:latin typeface="Consolas"/>
                <a:cs typeface="Consolas"/>
              </a:rPr>
              <a:t> </a:t>
            </a:r>
            <a:r>
              <a:rPr sz="1700" dirty="0">
                <a:latin typeface="Consolas"/>
                <a:cs typeface="Consolas"/>
              </a:rPr>
              <a:t>{</a:t>
            </a:r>
            <a:r>
              <a:rPr sz="1700" spc="5" dirty="0">
                <a:latin typeface="Consolas"/>
                <a:cs typeface="Consolas"/>
              </a:rPr>
              <a:t> </a:t>
            </a:r>
            <a:r>
              <a:rPr sz="1700" dirty="0">
                <a:latin typeface="Consolas"/>
                <a:cs typeface="Consolas"/>
              </a:rPr>
              <a:t>$genderErr</a:t>
            </a:r>
            <a:r>
              <a:rPr sz="1700" spc="-10" dirty="0">
                <a:latin typeface="Consolas"/>
                <a:cs typeface="Consolas"/>
              </a:rPr>
              <a:t> </a:t>
            </a:r>
            <a:r>
              <a:rPr sz="1700" dirty="0">
                <a:latin typeface="Consolas"/>
                <a:cs typeface="Consolas"/>
              </a:rPr>
              <a:t>=</a:t>
            </a:r>
            <a:r>
              <a:rPr sz="1700" spc="5" dirty="0">
                <a:latin typeface="Consolas"/>
                <a:cs typeface="Consolas"/>
              </a:rPr>
              <a:t> </a:t>
            </a:r>
            <a:r>
              <a:rPr sz="1700" dirty="0">
                <a:solidFill>
                  <a:srgbClr val="A42A2A"/>
                </a:solidFill>
                <a:latin typeface="Consolas"/>
                <a:cs typeface="Consolas"/>
              </a:rPr>
              <a:t>"Gender</a:t>
            </a:r>
            <a:r>
              <a:rPr sz="1700" spc="5" dirty="0">
                <a:solidFill>
                  <a:srgbClr val="A42A2A"/>
                </a:solidFill>
                <a:latin typeface="Consolas"/>
                <a:cs typeface="Consolas"/>
              </a:rPr>
              <a:t> </a:t>
            </a:r>
            <a:r>
              <a:rPr sz="1700" dirty="0">
                <a:solidFill>
                  <a:srgbClr val="A42A2A"/>
                </a:solidFill>
                <a:latin typeface="Consolas"/>
                <a:cs typeface="Consolas"/>
              </a:rPr>
              <a:t>is required"</a:t>
            </a:r>
            <a:r>
              <a:rPr sz="1700" dirty="0">
                <a:latin typeface="Consolas"/>
                <a:cs typeface="Consolas"/>
              </a:rPr>
              <a:t>;</a:t>
            </a:r>
            <a:endParaRPr sz="1700">
              <a:latin typeface="Consolas"/>
              <a:cs typeface="Consolas"/>
            </a:endParaRPr>
          </a:p>
          <a:p>
            <a:pPr marL="250190">
              <a:lnSpc>
                <a:spcPct val="100000"/>
              </a:lnSpc>
            </a:pPr>
            <a:r>
              <a:rPr sz="1700" dirty="0">
                <a:latin typeface="Consolas"/>
                <a:cs typeface="Consolas"/>
              </a:rPr>
              <a:t>}</a:t>
            </a:r>
            <a:r>
              <a:rPr sz="1700" spc="-5" dirty="0">
                <a:latin typeface="Consolas"/>
                <a:cs typeface="Consolas"/>
              </a:rPr>
              <a:t> </a:t>
            </a:r>
            <a:r>
              <a:rPr sz="1700" spc="-5" dirty="0">
                <a:solidFill>
                  <a:srgbClr val="0000CD"/>
                </a:solidFill>
                <a:latin typeface="Consolas"/>
                <a:cs typeface="Consolas"/>
              </a:rPr>
              <a:t>else</a:t>
            </a:r>
            <a:r>
              <a:rPr sz="1700" spc="-10" dirty="0">
                <a:solidFill>
                  <a:srgbClr val="0000CD"/>
                </a:solidFill>
                <a:latin typeface="Consolas"/>
                <a:cs typeface="Consolas"/>
              </a:rPr>
              <a:t> </a:t>
            </a:r>
            <a:r>
              <a:rPr sz="1700" dirty="0">
                <a:latin typeface="Consolas"/>
                <a:cs typeface="Consolas"/>
              </a:rPr>
              <a:t>{</a:t>
            </a:r>
            <a:r>
              <a:rPr sz="1700" spc="-5" dirty="0">
                <a:latin typeface="Consolas"/>
                <a:cs typeface="Consolas"/>
              </a:rPr>
              <a:t> </a:t>
            </a:r>
            <a:r>
              <a:rPr sz="1700" dirty="0">
                <a:latin typeface="Consolas"/>
                <a:cs typeface="Consolas"/>
              </a:rPr>
              <a:t>$gender</a:t>
            </a:r>
            <a:r>
              <a:rPr sz="1700" spc="-10" dirty="0">
                <a:latin typeface="Consolas"/>
                <a:cs typeface="Consolas"/>
              </a:rPr>
              <a:t> </a:t>
            </a:r>
            <a:r>
              <a:rPr sz="1700" dirty="0">
                <a:latin typeface="Consolas"/>
                <a:cs typeface="Consolas"/>
              </a:rPr>
              <a:t>= test_input(</a:t>
            </a:r>
            <a:r>
              <a:rPr sz="1700" dirty="0">
                <a:solidFill>
                  <a:srgbClr val="DAA41F"/>
                </a:solidFill>
                <a:latin typeface="Consolas"/>
                <a:cs typeface="Consolas"/>
              </a:rPr>
              <a:t>$_POST</a:t>
            </a:r>
            <a:r>
              <a:rPr sz="1700" dirty="0">
                <a:latin typeface="Consolas"/>
                <a:cs typeface="Consolas"/>
              </a:rPr>
              <a:t>[</a:t>
            </a:r>
            <a:r>
              <a:rPr sz="1700" dirty="0">
                <a:solidFill>
                  <a:srgbClr val="A42A2A"/>
                </a:solidFill>
                <a:latin typeface="Consolas"/>
                <a:cs typeface="Consolas"/>
              </a:rPr>
              <a:t>"gender"</a:t>
            </a:r>
            <a:r>
              <a:rPr sz="1700" dirty="0">
                <a:latin typeface="Consolas"/>
                <a:cs typeface="Consolas"/>
              </a:rPr>
              <a:t>]); }</a:t>
            </a:r>
            <a:endParaRPr sz="1700">
              <a:latin typeface="Consolas"/>
              <a:cs typeface="Consolas"/>
            </a:endParaRPr>
          </a:p>
          <a:p>
            <a:pPr marL="12700">
              <a:lnSpc>
                <a:spcPct val="100000"/>
              </a:lnSpc>
            </a:pPr>
            <a:r>
              <a:rPr sz="1700" dirty="0">
                <a:latin typeface="Consolas"/>
                <a:cs typeface="Consolas"/>
              </a:rPr>
              <a:t>}</a:t>
            </a:r>
            <a:endParaRPr sz="1700">
              <a:latin typeface="Consolas"/>
              <a:cs typeface="Consolas"/>
            </a:endParaRPr>
          </a:p>
          <a:p>
            <a:pPr marL="12700">
              <a:lnSpc>
                <a:spcPct val="100000"/>
              </a:lnSpc>
            </a:pPr>
            <a:r>
              <a:rPr sz="1700" dirty="0">
                <a:solidFill>
                  <a:srgbClr val="FF0000"/>
                </a:solidFill>
                <a:latin typeface="Consolas"/>
                <a:cs typeface="Consolas"/>
              </a:rPr>
              <a:t>?&gt;</a:t>
            </a:r>
            <a:endParaRPr sz="1700">
              <a:latin typeface="Consolas"/>
              <a:cs typeface="Consolas"/>
            </a:endParaRPr>
          </a:p>
        </p:txBody>
      </p:sp>
      <p:sp>
        <p:nvSpPr>
          <p:cNvPr id="8" name="Date Placeholder 7">
            <a:extLst>
              <a:ext uri="{FF2B5EF4-FFF2-40B4-BE49-F238E27FC236}">
                <a16:creationId xmlns:a16="http://schemas.microsoft.com/office/drawing/2014/main" id="{B98BF829-6CD5-63A2-CB6E-779F293B34A1}"/>
              </a:ext>
            </a:extLst>
          </p:cNvPr>
          <p:cNvSpPr>
            <a:spLocks noGrp="1"/>
          </p:cNvSpPr>
          <p:nvPr>
            <p:ph type="dt" sz="half" idx="6"/>
          </p:nvPr>
        </p:nvSpPr>
        <p:spPr/>
        <p:txBody>
          <a:bodyPr/>
          <a:lstStyle/>
          <a:p>
            <a:fld id="{62305B83-670D-4EF2-BD6E-8BCB65E3C707}" type="datetime1">
              <a:rPr lang="en-US" smtClean="0"/>
              <a:t>4/15/2024</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175717"/>
            <a:ext cx="5922645" cy="697230"/>
          </a:xfrm>
          <a:prstGeom prst="rect">
            <a:avLst/>
          </a:prstGeom>
        </p:spPr>
        <p:txBody>
          <a:bodyPr vert="horz" wrap="square" lIns="0" tIns="13335" rIns="0" bIns="0" rtlCol="0">
            <a:spAutoFit/>
          </a:bodyPr>
          <a:lstStyle/>
          <a:p>
            <a:pPr marL="12700">
              <a:lnSpc>
                <a:spcPct val="100000"/>
              </a:lnSpc>
              <a:spcBef>
                <a:spcPts val="105"/>
              </a:spcBef>
            </a:pPr>
            <a:r>
              <a:rPr dirty="0"/>
              <a:t>PHP</a:t>
            </a:r>
            <a:r>
              <a:rPr spc="-35" dirty="0"/>
              <a:t> </a:t>
            </a:r>
            <a:r>
              <a:rPr spc="-15" dirty="0"/>
              <a:t>Form</a:t>
            </a:r>
            <a:r>
              <a:rPr spc="-35" dirty="0"/>
              <a:t> </a:t>
            </a:r>
            <a:r>
              <a:rPr spc="-30" dirty="0"/>
              <a:t>Validation</a:t>
            </a:r>
            <a:r>
              <a:rPr spc="15" dirty="0"/>
              <a:t> </a:t>
            </a:r>
            <a:r>
              <a:rPr sz="2800" spc="-20" dirty="0"/>
              <a:t>example</a:t>
            </a:r>
            <a:endParaRPr sz="2800"/>
          </a:p>
        </p:txBody>
      </p:sp>
      <p:sp>
        <p:nvSpPr>
          <p:cNvPr id="3" name="object 3"/>
          <p:cNvSpPr txBox="1"/>
          <p:nvPr/>
        </p:nvSpPr>
        <p:spPr>
          <a:xfrm>
            <a:off x="8255634" y="6426504"/>
            <a:ext cx="180975"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11</a:t>
            </a:r>
            <a:endParaRPr sz="1200">
              <a:latin typeface="Calibri"/>
              <a:cs typeface="Calibri"/>
            </a:endParaRPr>
          </a:p>
        </p:txBody>
      </p:sp>
      <p:grpSp>
        <p:nvGrpSpPr>
          <p:cNvPr id="4" name="object 4"/>
          <p:cNvGrpSpPr/>
          <p:nvPr/>
        </p:nvGrpSpPr>
        <p:grpSpPr>
          <a:xfrm>
            <a:off x="623125" y="1037653"/>
            <a:ext cx="7898130" cy="5518785"/>
            <a:chOff x="623125" y="1037653"/>
            <a:chExt cx="7898130" cy="5518785"/>
          </a:xfrm>
        </p:grpSpPr>
        <p:sp>
          <p:nvSpPr>
            <p:cNvPr id="5" name="object 5"/>
            <p:cNvSpPr/>
            <p:nvPr/>
          </p:nvSpPr>
          <p:spPr>
            <a:xfrm>
              <a:off x="627887" y="1042416"/>
              <a:ext cx="7888605" cy="5509260"/>
            </a:xfrm>
            <a:custGeom>
              <a:avLst/>
              <a:gdLst/>
              <a:ahLst/>
              <a:cxnLst/>
              <a:rect l="l" t="t" r="r" b="b"/>
              <a:pathLst>
                <a:path w="7888605" h="5509259">
                  <a:moveTo>
                    <a:pt x="7888223" y="0"/>
                  </a:moveTo>
                  <a:lnTo>
                    <a:pt x="0" y="0"/>
                  </a:lnTo>
                  <a:lnTo>
                    <a:pt x="0" y="5509260"/>
                  </a:lnTo>
                  <a:lnTo>
                    <a:pt x="7888223" y="5509260"/>
                  </a:lnTo>
                  <a:lnTo>
                    <a:pt x="7888223" y="0"/>
                  </a:lnTo>
                  <a:close/>
                </a:path>
              </a:pathLst>
            </a:custGeom>
            <a:solidFill>
              <a:srgbClr val="FFFFFF"/>
            </a:solidFill>
          </p:spPr>
          <p:txBody>
            <a:bodyPr wrap="square" lIns="0" tIns="0" rIns="0" bIns="0" rtlCol="0"/>
            <a:lstStyle/>
            <a:p>
              <a:endParaRPr/>
            </a:p>
          </p:txBody>
        </p:sp>
        <p:sp>
          <p:nvSpPr>
            <p:cNvPr id="6" name="object 6"/>
            <p:cNvSpPr/>
            <p:nvPr/>
          </p:nvSpPr>
          <p:spPr>
            <a:xfrm>
              <a:off x="627887" y="1042416"/>
              <a:ext cx="7888605" cy="5509260"/>
            </a:xfrm>
            <a:custGeom>
              <a:avLst/>
              <a:gdLst/>
              <a:ahLst/>
              <a:cxnLst/>
              <a:rect l="l" t="t" r="r" b="b"/>
              <a:pathLst>
                <a:path w="7888605" h="5509259">
                  <a:moveTo>
                    <a:pt x="0" y="5509260"/>
                  </a:moveTo>
                  <a:lnTo>
                    <a:pt x="7888223" y="5509260"/>
                  </a:lnTo>
                  <a:lnTo>
                    <a:pt x="7888223" y="0"/>
                  </a:lnTo>
                  <a:lnTo>
                    <a:pt x="0" y="0"/>
                  </a:lnTo>
                  <a:lnTo>
                    <a:pt x="0" y="5509260"/>
                  </a:lnTo>
                  <a:close/>
                </a:path>
              </a:pathLst>
            </a:custGeom>
            <a:ln w="9525">
              <a:solidFill>
                <a:srgbClr val="000000"/>
              </a:solidFill>
            </a:ln>
          </p:spPr>
          <p:txBody>
            <a:bodyPr wrap="square" lIns="0" tIns="0" rIns="0" bIns="0" rtlCol="0"/>
            <a:lstStyle/>
            <a:p>
              <a:endParaRPr/>
            </a:p>
          </p:txBody>
        </p:sp>
      </p:grpSp>
      <p:sp>
        <p:nvSpPr>
          <p:cNvPr id="7" name="object 7"/>
          <p:cNvSpPr txBox="1"/>
          <p:nvPr/>
        </p:nvSpPr>
        <p:spPr>
          <a:xfrm>
            <a:off x="707542" y="1064513"/>
            <a:ext cx="7696834" cy="511175"/>
          </a:xfrm>
          <a:prstGeom prst="rect">
            <a:avLst/>
          </a:prstGeom>
        </p:spPr>
        <p:txBody>
          <a:bodyPr vert="horz" wrap="square" lIns="0" tIns="12065" rIns="0" bIns="0" rtlCol="0">
            <a:spAutoFit/>
          </a:bodyPr>
          <a:lstStyle/>
          <a:p>
            <a:pPr marL="12700">
              <a:lnSpc>
                <a:spcPts val="1914"/>
              </a:lnSpc>
              <a:spcBef>
                <a:spcPts val="95"/>
              </a:spcBef>
            </a:pPr>
            <a:r>
              <a:rPr sz="1600" spc="-10" dirty="0">
                <a:solidFill>
                  <a:srgbClr val="0000CD"/>
                </a:solidFill>
                <a:latin typeface="Consolas"/>
                <a:cs typeface="Consolas"/>
              </a:rPr>
              <a:t>&lt;</a:t>
            </a:r>
            <a:r>
              <a:rPr sz="1600" spc="-10" dirty="0">
                <a:solidFill>
                  <a:srgbClr val="A42A2A"/>
                </a:solidFill>
                <a:latin typeface="Consolas"/>
                <a:cs typeface="Consolas"/>
              </a:rPr>
              <a:t>form</a:t>
            </a:r>
            <a:r>
              <a:rPr sz="1600" spc="20" dirty="0">
                <a:solidFill>
                  <a:srgbClr val="A42A2A"/>
                </a:solidFill>
                <a:latin typeface="Consolas"/>
                <a:cs typeface="Consolas"/>
              </a:rPr>
              <a:t> </a:t>
            </a:r>
            <a:r>
              <a:rPr sz="1600" spc="-10" dirty="0">
                <a:solidFill>
                  <a:srgbClr val="FF0000"/>
                </a:solidFill>
                <a:latin typeface="Consolas"/>
                <a:cs typeface="Consolas"/>
              </a:rPr>
              <a:t>method</a:t>
            </a:r>
            <a:r>
              <a:rPr sz="1600" spc="-10" dirty="0">
                <a:solidFill>
                  <a:srgbClr val="0000CD"/>
                </a:solidFill>
                <a:latin typeface="Consolas"/>
                <a:cs typeface="Consolas"/>
              </a:rPr>
              <a:t>="post"</a:t>
            </a:r>
            <a:r>
              <a:rPr sz="1600" spc="20" dirty="0">
                <a:solidFill>
                  <a:srgbClr val="0000CD"/>
                </a:solidFill>
                <a:latin typeface="Consolas"/>
                <a:cs typeface="Consolas"/>
              </a:rPr>
              <a:t> </a:t>
            </a:r>
            <a:r>
              <a:rPr sz="1600" spc="-10" dirty="0">
                <a:solidFill>
                  <a:srgbClr val="FF0000"/>
                </a:solidFill>
                <a:latin typeface="Consolas"/>
                <a:cs typeface="Consolas"/>
              </a:rPr>
              <a:t>action</a:t>
            </a:r>
            <a:r>
              <a:rPr sz="1600" spc="-10" dirty="0">
                <a:solidFill>
                  <a:srgbClr val="0000CD"/>
                </a:solidFill>
                <a:latin typeface="Consolas"/>
                <a:cs typeface="Consolas"/>
              </a:rPr>
              <a:t>="</a:t>
            </a:r>
            <a:r>
              <a:rPr sz="1600" spc="-10" dirty="0">
                <a:solidFill>
                  <a:srgbClr val="FF0000"/>
                </a:solidFill>
                <a:latin typeface="Consolas"/>
                <a:cs typeface="Consolas"/>
              </a:rPr>
              <a:t>&lt;?php</a:t>
            </a:r>
            <a:r>
              <a:rPr sz="1600" spc="25" dirty="0">
                <a:solidFill>
                  <a:srgbClr val="FF0000"/>
                </a:solidFill>
                <a:latin typeface="Consolas"/>
                <a:cs typeface="Consolas"/>
              </a:rPr>
              <a:t> </a:t>
            </a:r>
            <a:r>
              <a:rPr sz="1600" spc="-10" dirty="0">
                <a:solidFill>
                  <a:srgbClr val="0000CD"/>
                </a:solidFill>
                <a:latin typeface="Consolas"/>
                <a:cs typeface="Consolas"/>
              </a:rPr>
              <a:t>echo</a:t>
            </a:r>
            <a:r>
              <a:rPr sz="1600" spc="20" dirty="0">
                <a:solidFill>
                  <a:srgbClr val="0000CD"/>
                </a:solidFill>
                <a:latin typeface="Consolas"/>
                <a:cs typeface="Consolas"/>
              </a:rPr>
              <a:t> </a:t>
            </a:r>
            <a:r>
              <a:rPr sz="1600" spc="-10" dirty="0">
                <a:latin typeface="Consolas"/>
                <a:cs typeface="Consolas"/>
              </a:rPr>
              <a:t>htmlspecialchars(</a:t>
            </a:r>
            <a:r>
              <a:rPr sz="1600" spc="-10" dirty="0">
                <a:solidFill>
                  <a:srgbClr val="DAA41F"/>
                </a:solidFill>
                <a:latin typeface="Consolas"/>
                <a:cs typeface="Consolas"/>
              </a:rPr>
              <a:t>$_SERVER</a:t>
            </a:r>
            <a:r>
              <a:rPr sz="1600" spc="-10" dirty="0">
                <a:latin typeface="Consolas"/>
                <a:cs typeface="Consolas"/>
              </a:rPr>
              <a:t>[</a:t>
            </a:r>
            <a:r>
              <a:rPr sz="1600" spc="-10" dirty="0">
                <a:solidFill>
                  <a:srgbClr val="A42A2A"/>
                </a:solidFill>
                <a:latin typeface="Consolas"/>
                <a:cs typeface="Consolas"/>
              </a:rPr>
              <a:t>"PHP</a:t>
            </a:r>
            <a:endParaRPr sz="1600">
              <a:latin typeface="Consolas"/>
              <a:cs typeface="Consolas"/>
            </a:endParaRPr>
          </a:p>
          <a:p>
            <a:pPr marL="12700">
              <a:lnSpc>
                <a:spcPts val="1914"/>
              </a:lnSpc>
            </a:pPr>
            <a:r>
              <a:rPr sz="1600" spc="-10" dirty="0">
                <a:solidFill>
                  <a:srgbClr val="A42A2A"/>
                </a:solidFill>
                <a:latin typeface="Consolas"/>
                <a:cs typeface="Consolas"/>
              </a:rPr>
              <a:t>_SELF"</a:t>
            </a:r>
            <a:r>
              <a:rPr sz="1600" spc="-10" dirty="0">
                <a:latin typeface="Consolas"/>
                <a:cs typeface="Consolas"/>
              </a:rPr>
              <a:t>]);</a:t>
            </a:r>
            <a:r>
              <a:rPr sz="1600" spc="-10" dirty="0">
                <a:solidFill>
                  <a:srgbClr val="FF0000"/>
                </a:solidFill>
                <a:latin typeface="Consolas"/>
                <a:cs typeface="Consolas"/>
              </a:rPr>
              <a:t>?&gt;</a:t>
            </a:r>
            <a:r>
              <a:rPr sz="1600" spc="-10" dirty="0">
                <a:solidFill>
                  <a:srgbClr val="0000CD"/>
                </a:solidFill>
                <a:latin typeface="Consolas"/>
                <a:cs typeface="Consolas"/>
              </a:rPr>
              <a:t>"&gt;</a:t>
            </a:r>
            <a:endParaRPr sz="1600">
              <a:latin typeface="Consolas"/>
              <a:cs typeface="Consolas"/>
            </a:endParaRPr>
          </a:p>
        </p:txBody>
      </p:sp>
      <p:sp>
        <p:nvSpPr>
          <p:cNvPr id="8" name="object 8"/>
          <p:cNvSpPr txBox="1"/>
          <p:nvPr/>
        </p:nvSpPr>
        <p:spPr>
          <a:xfrm>
            <a:off x="707542" y="1794510"/>
            <a:ext cx="7140575" cy="4841240"/>
          </a:xfrm>
          <a:prstGeom prst="rect">
            <a:avLst/>
          </a:prstGeom>
        </p:spPr>
        <p:txBody>
          <a:bodyPr vert="horz" wrap="square" lIns="0" tIns="12065" rIns="0" bIns="0" rtlCol="0">
            <a:spAutoFit/>
          </a:bodyPr>
          <a:lstStyle/>
          <a:p>
            <a:pPr marL="12700">
              <a:lnSpc>
                <a:spcPct val="100000"/>
              </a:lnSpc>
              <a:spcBef>
                <a:spcPts val="95"/>
              </a:spcBef>
            </a:pPr>
            <a:r>
              <a:rPr sz="1600" spc="-10" dirty="0">
                <a:latin typeface="Consolas"/>
                <a:cs typeface="Consolas"/>
              </a:rPr>
              <a:t>Name:</a:t>
            </a:r>
            <a:r>
              <a:rPr sz="1600" spc="-15" dirty="0">
                <a:latin typeface="Consolas"/>
                <a:cs typeface="Consolas"/>
              </a:rPr>
              <a:t> </a:t>
            </a:r>
            <a:r>
              <a:rPr sz="1600" spc="-10" dirty="0">
                <a:solidFill>
                  <a:srgbClr val="0000CD"/>
                </a:solidFill>
                <a:latin typeface="Consolas"/>
                <a:cs typeface="Consolas"/>
              </a:rPr>
              <a:t>&lt;</a:t>
            </a:r>
            <a:r>
              <a:rPr sz="1600" spc="-10" dirty="0">
                <a:solidFill>
                  <a:srgbClr val="A42A2A"/>
                </a:solidFill>
                <a:latin typeface="Consolas"/>
                <a:cs typeface="Consolas"/>
              </a:rPr>
              <a:t>input </a:t>
            </a:r>
            <a:r>
              <a:rPr sz="1600" spc="-10" dirty="0">
                <a:solidFill>
                  <a:srgbClr val="FF0000"/>
                </a:solidFill>
                <a:latin typeface="Consolas"/>
                <a:cs typeface="Consolas"/>
              </a:rPr>
              <a:t>type</a:t>
            </a:r>
            <a:r>
              <a:rPr sz="1600" spc="-10" dirty="0">
                <a:solidFill>
                  <a:srgbClr val="0000CD"/>
                </a:solidFill>
                <a:latin typeface="Consolas"/>
                <a:cs typeface="Consolas"/>
              </a:rPr>
              <a:t>="text"</a:t>
            </a:r>
            <a:r>
              <a:rPr sz="1600" spc="-15" dirty="0">
                <a:solidFill>
                  <a:srgbClr val="0000CD"/>
                </a:solidFill>
                <a:latin typeface="Consolas"/>
                <a:cs typeface="Consolas"/>
              </a:rPr>
              <a:t> </a:t>
            </a:r>
            <a:r>
              <a:rPr sz="1600" spc="-5" dirty="0">
                <a:solidFill>
                  <a:srgbClr val="FF0000"/>
                </a:solidFill>
                <a:latin typeface="Consolas"/>
                <a:cs typeface="Consolas"/>
              </a:rPr>
              <a:t>name</a:t>
            </a:r>
            <a:r>
              <a:rPr sz="1600" spc="-5" dirty="0">
                <a:solidFill>
                  <a:srgbClr val="0000CD"/>
                </a:solidFill>
                <a:latin typeface="Consolas"/>
                <a:cs typeface="Consolas"/>
              </a:rPr>
              <a:t>="name"&gt;</a:t>
            </a:r>
            <a:endParaRPr sz="1600">
              <a:latin typeface="Consolas"/>
              <a:cs typeface="Consolas"/>
            </a:endParaRPr>
          </a:p>
          <a:p>
            <a:pPr marL="12700">
              <a:lnSpc>
                <a:spcPct val="100000"/>
              </a:lnSpc>
            </a:pPr>
            <a:r>
              <a:rPr sz="1600" spc="-5" dirty="0">
                <a:solidFill>
                  <a:srgbClr val="0000CD"/>
                </a:solidFill>
                <a:latin typeface="Consolas"/>
                <a:cs typeface="Consolas"/>
              </a:rPr>
              <a:t>&lt;</a:t>
            </a:r>
            <a:r>
              <a:rPr sz="1600" spc="-5" dirty="0">
                <a:solidFill>
                  <a:srgbClr val="A42A2A"/>
                </a:solidFill>
                <a:latin typeface="Consolas"/>
                <a:cs typeface="Consolas"/>
              </a:rPr>
              <a:t>span </a:t>
            </a:r>
            <a:r>
              <a:rPr sz="1600" spc="-10" dirty="0">
                <a:solidFill>
                  <a:srgbClr val="FF0000"/>
                </a:solidFill>
                <a:latin typeface="Consolas"/>
                <a:cs typeface="Consolas"/>
              </a:rPr>
              <a:t>class</a:t>
            </a:r>
            <a:r>
              <a:rPr sz="1600" spc="-10" dirty="0">
                <a:solidFill>
                  <a:srgbClr val="0000CD"/>
                </a:solidFill>
                <a:latin typeface="Consolas"/>
                <a:cs typeface="Consolas"/>
              </a:rPr>
              <a:t>="error"&gt;</a:t>
            </a:r>
            <a:r>
              <a:rPr sz="1600" spc="-10" dirty="0">
                <a:latin typeface="Consolas"/>
                <a:cs typeface="Consolas"/>
              </a:rPr>
              <a:t>*</a:t>
            </a:r>
            <a:r>
              <a:rPr sz="1600" dirty="0">
                <a:latin typeface="Consolas"/>
                <a:cs typeface="Consolas"/>
              </a:rPr>
              <a:t> </a:t>
            </a:r>
            <a:r>
              <a:rPr sz="1600" spc="-5" dirty="0">
                <a:solidFill>
                  <a:srgbClr val="FF0000"/>
                </a:solidFill>
                <a:latin typeface="Consolas"/>
                <a:cs typeface="Consolas"/>
              </a:rPr>
              <a:t>&lt;?php</a:t>
            </a:r>
            <a:r>
              <a:rPr sz="1600" spc="-10" dirty="0">
                <a:solidFill>
                  <a:srgbClr val="FF0000"/>
                </a:solidFill>
                <a:latin typeface="Consolas"/>
                <a:cs typeface="Consolas"/>
              </a:rPr>
              <a:t> </a:t>
            </a:r>
            <a:r>
              <a:rPr sz="1600" spc="-5" dirty="0">
                <a:solidFill>
                  <a:srgbClr val="0000CD"/>
                </a:solidFill>
                <a:latin typeface="Consolas"/>
                <a:cs typeface="Consolas"/>
              </a:rPr>
              <a:t>echo</a:t>
            </a:r>
            <a:r>
              <a:rPr sz="1600" spc="5" dirty="0">
                <a:solidFill>
                  <a:srgbClr val="0000CD"/>
                </a:solidFill>
                <a:latin typeface="Consolas"/>
                <a:cs typeface="Consolas"/>
              </a:rPr>
              <a:t> </a:t>
            </a:r>
            <a:r>
              <a:rPr sz="1600" spc="-10" dirty="0">
                <a:latin typeface="Consolas"/>
                <a:cs typeface="Consolas"/>
              </a:rPr>
              <a:t>$nameErr;</a:t>
            </a:r>
            <a:r>
              <a:rPr sz="1600" spc="-10" dirty="0">
                <a:solidFill>
                  <a:srgbClr val="FF0000"/>
                </a:solidFill>
                <a:latin typeface="Consolas"/>
                <a:cs typeface="Consolas"/>
              </a:rPr>
              <a:t>?&gt;</a:t>
            </a:r>
            <a:r>
              <a:rPr sz="1600" spc="-10" dirty="0">
                <a:solidFill>
                  <a:srgbClr val="0000CD"/>
                </a:solidFill>
                <a:latin typeface="Consolas"/>
                <a:cs typeface="Consolas"/>
              </a:rPr>
              <a:t>&lt;</a:t>
            </a:r>
            <a:r>
              <a:rPr sz="1600" spc="-10" dirty="0">
                <a:solidFill>
                  <a:srgbClr val="A42A2A"/>
                </a:solidFill>
                <a:latin typeface="Consolas"/>
                <a:cs typeface="Consolas"/>
              </a:rPr>
              <a:t>/span</a:t>
            </a:r>
            <a:r>
              <a:rPr sz="1600" spc="-10" dirty="0">
                <a:solidFill>
                  <a:srgbClr val="0000CD"/>
                </a:solidFill>
                <a:latin typeface="Consolas"/>
                <a:cs typeface="Consolas"/>
              </a:rPr>
              <a:t>&gt;</a:t>
            </a:r>
            <a:endParaRPr sz="1600">
              <a:latin typeface="Consolas"/>
              <a:cs typeface="Consolas"/>
            </a:endParaRPr>
          </a:p>
          <a:p>
            <a:pPr marL="12700">
              <a:lnSpc>
                <a:spcPct val="100000"/>
              </a:lnSpc>
            </a:pPr>
            <a:r>
              <a:rPr sz="1600" spc="-10" dirty="0">
                <a:solidFill>
                  <a:srgbClr val="0000CD"/>
                </a:solidFill>
                <a:latin typeface="Consolas"/>
                <a:cs typeface="Consolas"/>
              </a:rPr>
              <a:t>&lt;</a:t>
            </a:r>
            <a:r>
              <a:rPr sz="1600" spc="-10" dirty="0">
                <a:solidFill>
                  <a:srgbClr val="A42A2A"/>
                </a:solidFill>
                <a:latin typeface="Consolas"/>
                <a:cs typeface="Consolas"/>
              </a:rPr>
              <a:t>br</a:t>
            </a:r>
            <a:r>
              <a:rPr sz="1600" spc="-10" dirty="0">
                <a:solidFill>
                  <a:srgbClr val="0000CD"/>
                </a:solidFill>
                <a:latin typeface="Consolas"/>
                <a:cs typeface="Consolas"/>
              </a:rPr>
              <a:t>&gt;&lt;</a:t>
            </a:r>
            <a:r>
              <a:rPr sz="1600" spc="-10" dirty="0">
                <a:solidFill>
                  <a:srgbClr val="A42A2A"/>
                </a:solidFill>
                <a:latin typeface="Consolas"/>
                <a:cs typeface="Consolas"/>
              </a:rPr>
              <a:t>br</a:t>
            </a:r>
            <a:r>
              <a:rPr sz="1600" spc="-10" dirty="0">
                <a:solidFill>
                  <a:srgbClr val="0000CD"/>
                </a:solidFill>
                <a:latin typeface="Consolas"/>
                <a:cs typeface="Consolas"/>
              </a:rPr>
              <a:t>&gt;</a:t>
            </a:r>
            <a:endParaRPr sz="1600">
              <a:latin typeface="Consolas"/>
              <a:cs typeface="Consolas"/>
            </a:endParaRPr>
          </a:p>
          <a:p>
            <a:pPr marL="12700">
              <a:lnSpc>
                <a:spcPct val="100000"/>
              </a:lnSpc>
            </a:pPr>
            <a:r>
              <a:rPr sz="1600" spc="-10" dirty="0">
                <a:latin typeface="Consolas"/>
                <a:cs typeface="Consolas"/>
              </a:rPr>
              <a:t>E-mail:</a:t>
            </a:r>
            <a:r>
              <a:rPr sz="1600" spc="-5" dirty="0">
                <a:latin typeface="Consolas"/>
                <a:cs typeface="Consolas"/>
              </a:rPr>
              <a:t> </a:t>
            </a:r>
            <a:r>
              <a:rPr sz="1600" spc="-10" dirty="0">
                <a:solidFill>
                  <a:srgbClr val="0000CD"/>
                </a:solidFill>
                <a:latin typeface="Consolas"/>
                <a:cs typeface="Consolas"/>
              </a:rPr>
              <a:t>&lt;</a:t>
            </a:r>
            <a:r>
              <a:rPr sz="1600" spc="-10" dirty="0">
                <a:solidFill>
                  <a:srgbClr val="A42A2A"/>
                </a:solidFill>
                <a:latin typeface="Consolas"/>
                <a:cs typeface="Consolas"/>
              </a:rPr>
              <a:t>input </a:t>
            </a:r>
            <a:r>
              <a:rPr sz="1600" spc="-10" dirty="0">
                <a:solidFill>
                  <a:srgbClr val="FF0000"/>
                </a:solidFill>
                <a:latin typeface="Consolas"/>
                <a:cs typeface="Consolas"/>
              </a:rPr>
              <a:t>type</a:t>
            </a:r>
            <a:r>
              <a:rPr sz="1600" spc="-10" dirty="0">
                <a:solidFill>
                  <a:srgbClr val="0000CD"/>
                </a:solidFill>
                <a:latin typeface="Consolas"/>
                <a:cs typeface="Consolas"/>
              </a:rPr>
              <a:t>="text"</a:t>
            </a:r>
            <a:r>
              <a:rPr sz="1600" spc="-5" dirty="0">
                <a:solidFill>
                  <a:srgbClr val="0000CD"/>
                </a:solidFill>
                <a:latin typeface="Consolas"/>
                <a:cs typeface="Consolas"/>
              </a:rPr>
              <a:t> </a:t>
            </a:r>
            <a:r>
              <a:rPr sz="1600" spc="-10" dirty="0">
                <a:solidFill>
                  <a:srgbClr val="FF0000"/>
                </a:solidFill>
                <a:latin typeface="Consolas"/>
                <a:cs typeface="Consolas"/>
              </a:rPr>
              <a:t>name</a:t>
            </a:r>
            <a:r>
              <a:rPr sz="1600" spc="-10" dirty="0">
                <a:solidFill>
                  <a:srgbClr val="0000CD"/>
                </a:solidFill>
                <a:latin typeface="Consolas"/>
                <a:cs typeface="Consolas"/>
              </a:rPr>
              <a:t>="email"&gt;</a:t>
            </a:r>
            <a:endParaRPr sz="1600">
              <a:latin typeface="Consolas"/>
              <a:cs typeface="Consolas"/>
            </a:endParaRPr>
          </a:p>
          <a:p>
            <a:pPr marL="12700">
              <a:lnSpc>
                <a:spcPct val="100000"/>
              </a:lnSpc>
            </a:pPr>
            <a:r>
              <a:rPr sz="1600" spc="-10" dirty="0">
                <a:solidFill>
                  <a:srgbClr val="0000CD"/>
                </a:solidFill>
                <a:latin typeface="Consolas"/>
                <a:cs typeface="Consolas"/>
              </a:rPr>
              <a:t>&lt;</a:t>
            </a:r>
            <a:r>
              <a:rPr sz="1600" spc="-10" dirty="0">
                <a:solidFill>
                  <a:srgbClr val="A42A2A"/>
                </a:solidFill>
                <a:latin typeface="Consolas"/>
                <a:cs typeface="Consolas"/>
              </a:rPr>
              <a:t>span</a:t>
            </a:r>
            <a:r>
              <a:rPr sz="1600" spc="5" dirty="0">
                <a:solidFill>
                  <a:srgbClr val="A42A2A"/>
                </a:solidFill>
                <a:latin typeface="Consolas"/>
                <a:cs typeface="Consolas"/>
              </a:rPr>
              <a:t> </a:t>
            </a:r>
            <a:r>
              <a:rPr sz="1600" spc="-10" dirty="0">
                <a:solidFill>
                  <a:srgbClr val="FF0000"/>
                </a:solidFill>
                <a:latin typeface="Consolas"/>
                <a:cs typeface="Consolas"/>
              </a:rPr>
              <a:t>class</a:t>
            </a:r>
            <a:r>
              <a:rPr sz="1600" spc="-10" dirty="0">
                <a:solidFill>
                  <a:srgbClr val="0000CD"/>
                </a:solidFill>
                <a:latin typeface="Consolas"/>
                <a:cs typeface="Consolas"/>
              </a:rPr>
              <a:t>="error"&gt;</a:t>
            </a:r>
            <a:r>
              <a:rPr sz="1600" spc="-10" dirty="0">
                <a:latin typeface="Consolas"/>
                <a:cs typeface="Consolas"/>
              </a:rPr>
              <a:t>*</a:t>
            </a:r>
            <a:r>
              <a:rPr sz="1600" spc="5" dirty="0">
                <a:latin typeface="Consolas"/>
                <a:cs typeface="Consolas"/>
              </a:rPr>
              <a:t> </a:t>
            </a:r>
            <a:r>
              <a:rPr sz="1600" spc="-10" dirty="0">
                <a:solidFill>
                  <a:srgbClr val="FF0000"/>
                </a:solidFill>
                <a:latin typeface="Consolas"/>
                <a:cs typeface="Consolas"/>
              </a:rPr>
              <a:t>&lt;?php</a:t>
            </a:r>
            <a:r>
              <a:rPr sz="1600" spc="-5" dirty="0">
                <a:solidFill>
                  <a:srgbClr val="FF0000"/>
                </a:solidFill>
                <a:latin typeface="Consolas"/>
                <a:cs typeface="Consolas"/>
              </a:rPr>
              <a:t> </a:t>
            </a:r>
            <a:r>
              <a:rPr sz="1600" spc="-10" dirty="0">
                <a:solidFill>
                  <a:srgbClr val="0000CD"/>
                </a:solidFill>
                <a:latin typeface="Consolas"/>
                <a:cs typeface="Consolas"/>
              </a:rPr>
              <a:t>echo</a:t>
            </a:r>
            <a:r>
              <a:rPr sz="1600" spc="10" dirty="0">
                <a:solidFill>
                  <a:srgbClr val="0000CD"/>
                </a:solidFill>
                <a:latin typeface="Consolas"/>
                <a:cs typeface="Consolas"/>
              </a:rPr>
              <a:t> </a:t>
            </a:r>
            <a:r>
              <a:rPr sz="1600" spc="-10" dirty="0">
                <a:latin typeface="Consolas"/>
                <a:cs typeface="Consolas"/>
              </a:rPr>
              <a:t>$emailErr;</a:t>
            </a:r>
            <a:r>
              <a:rPr sz="1600" spc="-10" dirty="0">
                <a:solidFill>
                  <a:srgbClr val="FF0000"/>
                </a:solidFill>
                <a:latin typeface="Consolas"/>
                <a:cs typeface="Consolas"/>
              </a:rPr>
              <a:t>?&gt;</a:t>
            </a:r>
            <a:r>
              <a:rPr sz="1600" spc="-10" dirty="0">
                <a:solidFill>
                  <a:srgbClr val="0000CD"/>
                </a:solidFill>
                <a:latin typeface="Consolas"/>
                <a:cs typeface="Consolas"/>
              </a:rPr>
              <a:t>&lt;</a:t>
            </a:r>
            <a:r>
              <a:rPr sz="1600" spc="-10" dirty="0">
                <a:solidFill>
                  <a:srgbClr val="A42A2A"/>
                </a:solidFill>
                <a:latin typeface="Consolas"/>
                <a:cs typeface="Consolas"/>
              </a:rPr>
              <a:t>/span</a:t>
            </a:r>
            <a:r>
              <a:rPr sz="1600" spc="-10" dirty="0">
                <a:solidFill>
                  <a:srgbClr val="0000CD"/>
                </a:solidFill>
                <a:latin typeface="Consolas"/>
                <a:cs typeface="Consolas"/>
              </a:rPr>
              <a:t>&gt;</a:t>
            </a:r>
            <a:endParaRPr sz="1600">
              <a:latin typeface="Consolas"/>
              <a:cs typeface="Consolas"/>
            </a:endParaRPr>
          </a:p>
          <a:p>
            <a:pPr marL="12700">
              <a:lnSpc>
                <a:spcPct val="100000"/>
              </a:lnSpc>
            </a:pPr>
            <a:r>
              <a:rPr sz="1600" spc="-10" dirty="0">
                <a:solidFill>
                  <a:srgbClr val="0000CD"/>
                </a:solidFill>
                <a:latin typeface="Consolas"/>
                <a:cs typeface="Consolas"/>
              </a:rPr>
              <a:t>&lt;</a:t>
            </a:r>
            <a:r>
              <a:rPr sz="1600" spc="-10" dirty="0">
                <a:solidFill>
                  <a:srgbClr val="A42A2A"/>
                </a:solidFill>
                <a:latin typeface="Consolas"/>
                <a:cs typeface="Consolas"/>
              </a:rPr>
              <a:t>br</a:t>
            </a:r>
            <a:r>
              <a:rPr sz="1600" spc="-10" dirty="0">
                <a:solidFill>
                  <a:srgbClr val="0000CD"/>
                </a:solidFill>
                <a:latin typeface="Consolas"/>
                <a:cs typeface="Consolas"/>
              </a:rPr>
              <a:t>&gt;&lt;</a:t>
            </a:r>
            <a:r>
              <a:rPr sz="1600" spc="-10" dirty="0">
                <a:solidFill>
                  <a:srgbClr val="A42A2A"/>
                </a:solidFill>
                <a:latin typeface="Consolas"/>
                <a:cs typeface="Consolas"/>
              </a:rPr>
              <a:t>br</a:t>
            </a:r>
            <a:r>
              <a:rPr sz="1600" spc="-10" dirty="0">
                <a:solidFill>
                  <a:srgbClr val="0000CD"/>
                </a:solidFill>
                <a:latin typeface="Consolas"/>
                <a:cs typeface="Consolas"/>
              </a:rPr>
              <a:t>&gt;</a:t>
            </a:r>
            <a:endParaRPr sz="1600">
              <a:latin typeface="Consolas"/>
              <a:cs typeface="Consolas"/>
            </a:endParaRPr>
          </a:p>
          <a:p>
            <a:pPr marL="12700">
              <a:lnSpc>
                <a:spcPct val="100000"/>
              </a:lnSpc>
            </a:pPr>
            <a:r>
              <a:rPr sz="1600" spc="-10" dirty="0">
                <a:latin typeface="Consolas"/>
                <a:cs typeface="Consolas"/>
              </a:rPr>
              <a:t>Website:</a:t>
            </a:r>
            <a:r>
              <a:rPr sz="1600" spc="-5" dirty="0">
                <a:latin typeface="Consolas"/>
                <a:cs typeface="Consolas"/>
              </a:rPr>
              <a:t> </a:t>
            </a:r>
            <a:r>
              <a:rPr sz="1600" spc="-10" dirty="0">
                <a:solidFill>
                  <a:srgbClr val="0000CD"/>
                </a:solidFill>
                <a:latin typeface="Consolas"/>
                <a:cs typeface="Consolas"/>
              </a:rPr>
              <a:t>&lt;</a:t>
            </a:r>
            <a:r>
              <a:rPr sz="1600" spc="-10" dirty="0">
                <a:solidFill>
                  <a:srgbClr val="A42A2A"/>
                </a:solidFill>
                <a:latin typeface="Consolas"/>
                <a:cs typeface="Consolas"/>
              </a:rPr>
              <a:t>input</a:t>
            </a:r>
            <a:r>
              <a:rPr sz="1600" spc="5" dirty="0">
                <a:solidFill>
                  <a:srgbClr val="A42A2A"/>
                </a:solidFill>
                <a:latin typeface="Consolas"/>
                <a:cs typeface="Consolas"/>
              </a:rPr>
              <a:t> </a:t>
            </a:r>
            <a:r>
              <a:rPr sz="1600" spc="-10" dirty="0">
                <a:solidFill>
                  <a:srgbClr val="FF0000"/>
                </a:solidFill>
                <a:latin typeface="Consolas"/>
                <a:cs typeface="Consolas"/>
              </a:rPr>
              <a:t>type</a:t>
            </a:r>
            <a:r>
              <a:rPr sz="1600" spc="-10" dirty="0">
                <a:solidFill>
                  <a:srgbClr val="0000CD"/>
                </a:solidFill>
                <a:latin typeface="Consolas"/>
                <a:cs typeface="Consolas"/>
              </a:rPr>
              <a:t>="text"</a:t>
            </a:r>
            <a:r>
              <a:rPr sz="1600" spc="-15" dirty="0">
                <a:solidFill>
                  <a:srgbClr val="0000CD"/>
                </a:solidFill>
                <a:latin typeface="Consolas"/>
                <a:cs typeface="Consolas"/>
              </a:rPr>
              <a:t> </a:t>
            </a:r>
            <a:r>
              <a:rPr sz="1600" spc="-10" dirty="0">
                <a:solidFill>
                  <a:srgbClr val="FF0000"/>
                </a:solidFill>
                <a:latin typeface="Consolas"/>
                <a:cs typeface="Consolas"/>
              </a:rPr>
              <a:t>name</a:t>
            </a:r>
            <a:r>
              <a:rPr sz="1600" spc="-10" dirty="0">
                <a:solidFill>
                  <a:srgbClr val="0000CD"/>
                </a:solidFill>
                <a:latin typeface="Consolas"/>
                <a:cs typeface="Consolas"/>
              </a:rPr>
              <a:t>="website"&gt;</a:t>
            </a:r>
            <a:endParaRPr sz="1600">
              <a:latin typeface="Consolas"/>
              <a:cs typeface="Consolas"/>
            </a:endParaRPr>
          </a:p>
          <a:p>
            <a:pPr marL="12700">
              <a:lnSpc>
                <a:spcPct val="100000"/>
              </a:lnSpc>
            </a:pPr>
            <a:r>
              <a:rPr sz="1600" spc="-5" dirty="0">
                <a:solidFill>
                  <a:srgbClr val="0000CD"/>
                </a:solidFill>
                <a:latin typeface="Consolas"/>
                <a:cs typeface="Consolas"/>
              </a:rPr>
              <a:t>&lt;</a:t>
            </a:r>
            <a:r>
              <a:rPr sz="1600" spc="-5" dirty="0">
                <a:solidFill>
                  <a:srgbClr val="A42A2A"/>
                </a:solidFill>
                <a:latin typeface="Consolas"/>
                <a:cs typeface="Consolas"/>
              </a:rPr>
              <a:t>span</a:t>
            </a:r>
            <a:r>
              <a:rPr sz="1600" spc="10" dirty="0">
                <a:solidFill>
                  <a:srgbClr val="A42A2A"/>
                </a:solidFill>
                <a:latin typeface="Consolas"/>
                <a:cs typeface="Consolas"/>
              </a:rPr>
              <a:t> </a:t>
            </a:r>
            <a:r>
              <a:rPr sz="1600" spc="-10" dirty="0">
                <a:solidFill>
                  <a:srgbClr val="FF0000"/>
                </a:solidFill>
                <a:latin typeface="Consolas"/>
                <a:cs typeface="Consolas"/>
              </a:rPr>
              <a:t>class</a:t>
            </a:r>
            <a:r>
              <a:rPr sz="1600" spc="-10" dirty="0">
                <a:solidFill>
                  <a:srgbClr val="0000CD"/>
                </a:solidFill>
                <a:latin typeface="Consolas"/>
                <a:cs typeface="Consolas"/>
              </a:rPr>
              <a:t>="error"&gt;</a:t>
            </a:r>
            <a:r>
              <a:rPr sz="1600" spc="-10" dirty="0">
                <a:solidFill>
                  <a:srgbClr val="FF0000"/>
                </a:solidFill>
                <a:latin typeface="Consolas"/>
                <a:cs typeface="Consolas"/>
              </a:rPr>
              <a:t>&lt;?php</a:t>
            </a:r>
            <a:r>
              <a:rPr sz="1600" spc="15" dirty="0">
                <a:solidFill>
                  <a:srgbClr val="FF0000"/>
                </a:solidFill>
                <a:latin typeface="Consolas"/>
                <a:cs typeface="Consolas"/>
              </a:rPr>
              <a:t> </a:t>
            </a:r>
            <a:r>
              <a:rPr sz="1600" spc="-10" dirty="0">
                <a:solidFill>
                  <a:srgbClr val="0000CD"/>
                </a:solidFill>
                <a:latin typeface="Consolas"/>
                <a:cs typeface="Consolas"/>
              </a:rPr>
              <a:t>echo</a:t>
            </a:r>
            <a:r>
              <a:rPr sz="1600" spc="15" dirty="0">
                <a:solidFill>
                  <a:srgbClr val="0000CD"/>
                </a:solidFill>
                <a:latin typeface="Consolas"/>
                <a:cs typeface="Consolas"/>
              </a:rPr>
              <a:t> </a:t>
            </a:r>
            <a:r>
              <a:rPr sz="1600" spc="-10" dirty="0">
                <a:latin typeface="Consolas"/>
                <a:cs typeface="Consolas"/>
              </a:rPr>
              <a:t>$websiteErr;</a:t>
            </a:r>
            <a:r>
              <a:rPr sz="1600" spc="-10" dirty="0">
                <a:solidFill>
                  <a:srgbClr val="FF0000"/>
                </a:solidFill>
                <a:latin typeface="Consolas"/>
                <a:cs typeface="Consolas"/>
              </a:rPr>
              <a:t>?&gt;</a:t>
            </a:r>
            <a:r>
              <a:rPr sz="1600" spc="-10" dirty="0">
                <a:solidFill>
                  <a:srgbClr val="0000CD"/>
                </a:solidFill>
                <a:latin typeface="Consolas"/>
                <a:cs typeface="Consolas"/>
              </a:rPr>
              <a:t>&lt;</a:t>
            </a:r>
            <a:r>
              <a:rPr sz="1600" spc="-10" dirty="0">
                <a:solidFill>
                  <a:srgbClr val="A42A2A"/>
                </a:solidFill>
                <a:latin typeface="Consolas"/>
                <a:cs typeface="Consolas"/>
              </a:rPr>
              <a:t>/span</a:t>
            </a:r>
            <a:r>
              <a:rPr sz="1600" spc="-10" dirty="0">
                <a:solidFill>
                  <a:srgbClr val="0000CD"/>
                </a:solidFill>
                <a:latin typeface="Consolas"/>
                <a:cs typeface="Consolas"/>
              </a:rPr>
              <a:t>&gt;</a:t>
            </a:r>
            <a:endParaRPr sz="1600">
              <a:latin typeface="Consolas"/>
              <a:cs typeface="Consolas"/>
            </a:endParaRPr>
          </a:p>
          <a:p>
            <a:pPr marL="12700">
              <a:lnSpc>
                <a:spcPct val="100000"/>
              </a:lnSpc>
              <a:spcBef>
                <a:spcPts val="5"/>
              </a:spcBef>
            </a:pPr>
            <a:r>
              <a:rPr sz="1600" spc="-10" dirty="0">
                <a:solidFill>
                  <a:srgbClr val="0000CD"/>
                </a:solidFill>
                <a:latin typeface="Consolas"/>
                <a:cs typeface="Consolas"/>
              </a:rPr>
              <a:t>&lt;</a:t>
            </a:r>
            <a:r>
              <a:rPr sz="1600" spc="-10" dirty="0">
                <a:solidFill>
                  <a:srgbClr val="A42A2A"/>
                </a:solidFill>
                <a:latin typeface="Consolas"/>
                <a:cs typeface="Consolas"/>
              </a:rPr>
              <a:t>br</a:t>
            </a:r>
            <a:r>
              <a:rPr sz="1600" spc="-10" dirty="0">
                <a:solidFill>
                  <a:srgbClr val="0000CD"/>
                </a:solidFill>
                <a:latin typeface="Consolas"/>
                <a:cs typeface="Consolas"/>
              </a:rPr>
              <a:t>&gt;&lt;</a:t>
            </a:r>
            <a:r>
              <a:rPr sz="1600" spc="-10" dirty="0">
                <a:solidFill>
                  <a:srgbClr val="A42A2A"/>
                </a:solidFill>
                <a:latin typeface="Consolas"/>
                <a:cs typeface="Consolas"/>
              </a:rPr>
              <a:t>br</a:t>
            </a:r>
            <a:r>
              <a:rPr sz="1600" spc="-10" dirty="0">
                <a:solidFill>
                  <a:srgbClr val="0000CD"/>
                </a:solidFill>
                <a:latin typeface="Consolas"/>
                <a:cs typeface="Consolas"/>
              </a:rPr>
              <a:t>&gt;</a:t>
            </a:r>
            <a:endParaRPr sz="1600">
              <a:latin typeface="Consolas"/>
              <a:cs typeface="Consolas"/>
            </a:endParaRPr>
          </a:p>
          <a:p>
            <a:pPr marL="12700">
              <a:lnSpc>
                <a:spcPct val="100000"/>
              </a:lnSpc>
            </a:pPr>
            <a:r>
              <a:rPr sz="1600" spc="-10" dirty="0">
                <a:latin typeface="Consolas"/>
                <a:cs typeface="Consolas"/>
              </a:rPr>
              <a:t>Comment:</a:t>
            </a:r>
            <a:r>
              <a:rPr sz="1600" spc="20" dirty="0">
                <a:latin typeface="Consolas"/>
                <a:cs typeface="Consolas"/>
              </a:rPr>
              <a:t> </a:t>
            </a:r>
            <a:r>
              <a:rPr sz="1600" spc="-10" dirty="0">
                <a:solidFill>
                  <a:srgbClr val="0000CD"/>
                </a:solidFill>
                <a:latin typeface="Consolas"/>
                <a:cs typeface="Consolas"/>
              </a:rPr>
              <a:t>&lt;</a:t>
            </a:r>
            <a:r>
              <a:rPr sz="1600" spc="-10" dirty="0">
                <a:solidFill>
                  <a:srgbClr val="A42A2A"/>
                </a:solidFill>
                <a:latin typeface="Consolas"/>
                <a:cs typeface="Consolas"/>
              </a:rPr>
              <a:t>textarea</a:t>
            </a:r>
            <a:r>
              <a:rPr sz="1600" spc="25" dirty="0">
                <a:solidFill>
                  <a:srgbClr val="A42A2A"/>
                </a:solidFill>
                <a:latin typeface="Consolas"/>
                <a:cs typeface="Consolas"/>
              </a:rPr>
              <a:t> </a:t>
            </a:r>
            <a:r>
              <a:rPr sz="1600" spc="-10" dirty="0">
                <a:solidFill>
                  <a:srgbClr val="FF0000"/>
                </a:solidFill>
                <a:latin typeface="Consolas"/>
                <a:cs typeface="Consolas"/>
              </a:rPr>
              <a:t>name</a:t>
            </a:r>
            <a:r>
              <a:rPr sz="1600" spc="-10" dirty="0">
                <a:solidFill>
                  <a:srgbClr val="0000CD"/>
                </a:solidFill>
                <a:latin typeface="Consolas"/>
                <a:cs typeface="Consolas"/>
              </a:rPr>
              <a:t>="comment"</a:t>
            </a:r>
            <a:r>
              <a:rPr sz="1600" spc="20" dirty="0">
                <a:solidFill>
                  <a:srgbClr val="0000CD"/>
                </a:solidFill>
                <a:latin typeface="Consolas"/>
                <a:cs typeface="Consolas"/>
              </a:rPr>
              <a:t> </a:t>
            </a:r>
            <a:r>
              <a:rPr sz="1600" spc="-10" dirty="0">
                <a:solidFill>
                  <a:srgbClr val="FF0000"/>
                </a:solidFill>
                <a:latin typeface="Consolas"/>
                <a:cs typeface="Consolas"/>
              </a:rPr>
              <a:t>rows</a:t>
            </a:r>
            <a:r>
              <a:rPr sz="1600" spc="-10" dirty="0">
                <a:solidFill>
                  <a:srgbClr val="0000CD"/>
                </a:solidFill>
                <a:latin typeface="Consolas"/>
                <a:cs typeface="Consolas"/>
              </a:rPr>
              <a:t>="5"</a:t>
            </a:r>
            <a:r>
              <a:rPr sz="1600" spc="10" dirty="0">
                <a:solidFill>
                  <a:srgbClr val="0000CD"/>
                </a:solidFill>
                <a:latin typeface="Consolas"/>
                <a:cs typeface="Consolas"/>
              </a:rPr>
              <a:t> </a:t>
            </a:r>
            <a:r>
              <a:rPr sz="1600" spc="-10" dirty="0">
                <a:solidFill>
                  <a:srgbClr val="FF0000"/>
                </a:solidFill>
                <a:latin typeface="Consolas"/>
                <a:cs typeface="Consolas"/>
              </a:rPr>
              <a:t>cols</a:t>
            </a:r>
            <a:r>
              <a:rPr sz="1600" spc="-10" dirty="0">
                <a:solidFill>
                  <a:srgbClr val="0000CD"/>
                </a:solidFill>
                <a:latin typeface="Consolas"/>
                <a:cs typeface="Consolas"/>
              </a:rPr>
              <a:t>="40"&gt;&lt;</a:t>
            </a:r>
            <a:r>
              <a:rPr sz="1600" spc="-10" dirty="0">
                <a:solidFill>
                  <a:srgbClr val="A42A2A"/>
                </a:solidFill>
                <a:latin typeface="Consolas"/>
                <a:cs typeface="Consolas"/>
              </a:rPr>
              <a:t>/textarea</a:t>
            </a:r>
            <a:r>
              <a:rPr sz="1600" spc="-10" dirty="0">
                <a:solidFill>
                  <a:srgbClr val="0000CD"/>
                </a:solidFill>
                <a:latin typeface="Consolas"/>
                <a:cs typeface="Consolas"/>
              </a:rPr>
              <a:t>&gt;</a:t>
            </a:r>
            <a:endParaRPr sz="1600">
              <a:latin typeface="Consolas"/>
              <a:cs typeface="Consolas"/>
            </a:endParaRPr>
          </a:p>
          <a:p>
            <a:pPr marL="12700" marR="6229985">
              <a:lnSpc>
                <a:spcPct val="100000"/>
              </a:lnSpc>
            </a:pPr>
            <a:r>
              <a:rPr sz="1600" spc="-10" dirty="0">
                <a:solidFill>
                  <a:srgbClr val="0000CD"/>
                </a:solidFill>
                <a:latin typeface="Consolas"/>
                <a:cs typeface="Consolas"/>
              </a:rPr>
              <a:t>&lt;</a:t>
            </a:r>
            <a:r>
              <a:rPr sz="1600" spc="-10" dirty="0">
                <a:solidFill>
                  <a:srgbClr val="A42A2A"/>
                </a:solidFill>
                <a:latin typeface="Consolas"/>
                <a:cs typeface="Consolas"/>
              </a:rPr>
              <a:t>br</a:t>
            </a:r>
            <a:r>
              <a:rPr sz="1600" spc="-10" dirty="0">
                <a:solidFill>
                  <a:srgbClr val="0000CD"/>
                </a:solidFill>
                <a:latin typeface="Consolas"/>
                <a:cs typeface="Consolas"/>
              </a:rPr>
              <a:t>&gt;&lt;</a:t>
            </a:r>
            <a:r>
              <a:rPr sz="1600" spc="-10" dirty="0">
                <a:solidFill>
                  <a:srgbClr val="A42A2A"/>
                </a:solidFill>
                <a:latin typeface="Consolas"/>
                <a:cs typeface="Consolas"/>
              </a:rPr>
              <a:t>br</a:t>
            </a:r>
            <a:r>
              <a:rPr sz="1600" spc="-5" dirty="0">
                <a:solidFill>
                  <a:srgbClr val="0000CD"/>
                </a:solidFill>
                <a:latin typeface="Consolas"/>
                <a:cs typeface="Consolas"/>
              </a:rPr>
              <a:t>&gt;  </a:t>
            </a:r>
            <a:r>
              <a:rPr sz="1600" spc="-10" dirty="0">
                <a:latin typeface="Consolas"/>
                <a:cs typeface="Consolas"/>
              </a:rPr>
              <a:t>Gender:</a:t>
            </a:r>
            <a:endParaRPr sz="1600">
              <a:latin typeface="Consolas"/>
              <a:cs typeface="Consolas"/>
            </a:endParaRPr>
          </a:p>
          <a:p>
            <a:pPr marL="12700">
              <a:lnSpc>
                <a:spcPct val="100000"/>
              </a:lnSpc>
            </a:pPr>
            <a:r>
              <a:rPr sz="1600" spc="-10" dirty="0">
                <a:solidFill>
                  <a:srgbClr val="0000CD"/>
                </a:solidFill>
                <a:latin typeface="Consolas"/>
                <a:cs typeface="Consolas"/>
              </a:rPr>
              <a:t>&lt;</a:t>
            </a:r>
            <a:r>
              <a:rPr sz="1600" spc="-10" dirty="0">
                <a:solidFill>
                  <a:srgbClr val="A42A2A"/>
                </a:solidFill>
                <a:latin typeface="Consolas"/>
                <a:cs typeface="Consolas"/>
              </a:rPr>
              <a:t>input</a:t>
            </a:r>
            <a:r>
              <a:rPr sz="1600" spc="5" dirty="0">
                <a:solidFill>
                  <a:srgbClr val="A42A2A"/>
                </a:solidFill>
                <a:latin typeface="Consolas"/>
                <a:cs typeface="Consolas"/>
              </a:rPr>
              <a:t> </a:t>
            </a:r>
            <a:r>
              <a:rPr sz="1600" spc="-5" dirty="0">
                <a:solidFill>
                  <a:srgbClr val="FF0000"/>
                </a:solidFill>
                <a:latin typeface="Consolas"/>
                <a:cs typeface="Consolas"/>
              </a:rPr>
              <a:t>type</a:t>
            </a:r>
            <a:r>
              <a:rPr sz="1600" spc="-5" dirty="0">
                <a:solidFill>
                  <a:srgbClr val="0000CD"/>
                </a:solidFill>
                <a:latin typeface="Consolas"/>
                <a:cs typeface="Consolas"/>
              </a:rPr>
              <a:t>="radio" </a:t>
            </a:r>
            <a:r>
              <a:rPr sz="1600" spc="-10" dirty="0">
                <a:solidFill>
                  <a:srgbClr val="FF0000"/>
                </a:solidFill>
                <a:latin typeface="Consolas"/>
                <a:cs typeface="Consolas"/>
              </a:rPr>
              <a:t>name</a:t>
            </a:r>
            <a:r>
              <a:rPr sz="1600" spc="-10" dirty="0">
                <a:solidFill>
                  <a:srgbClr val="0000CD"/>
                </a:solidFill>
                <a:latin typeface="Consolas"/>
                <a:cs typeface="Consolas"/>
              </a:rPr>
              <a:t>="gender"</a:t>
            </a:r>
            <a:r>
              <a:rPr sz="1600" spc="5" dirty="0">
                <a:solidFill>
                  <a:srgbClr val="0000CD"/>
                </a:solidFill>
                <a:latin typeface="Consolas"/>
                <a:cs typeface="Consolas"/>
              </a:rPr>
              <a:t> </a:t>
            </a:r>
            <a:r>
              <a:rPr sz="1600" spc="-10" dirty="0">
                <a:solidFill>
                  <a:srgbClr val="FF0000"/>
                </a:solidFill>
                <a:latin typeface="Consolas"/>
                <a:cs typeface="Consolas"/>
              </a:rPr>
              <a:t>value</a:t>
            </a:r>
            <a:r>
              <a:rPr sz="1600" spc="-10" dirty="0">
                <a:solidFill>
                  <a:srgbClr val="0000CD"/>
                </a:solidFill>
                <a:latin typeface="Consolas"/>
                <a:cs typeface="Consolas"/>
              </a:rPr>
              <a:t>="female"&gt;</a:t>
            </a:r>
            <a:r>
              <a:rPr sz="1600" spc="-10" dirty="0">
                <a:latin typeface="Consolas"/>
                <a:cs typeface="Consolas"/>
              </a:rPr>
              <a:t>Female</a:t>
            </a:r>
            <a:endParaRPr sz="1600">
              <a:latin typeface="Consolas"/>
              <a:cs typeface="Consolas"/>
            </a:endParaRPr>
          </a:p>
          <a:p>
            <a:pPr marL="12700">
              <a:lnSpc>
                <a:spcPct val="100000"/>
              </a:lnSpc>
            </a:pPr>
            <a:r>
              <a:rPr sz="1600" spc="-10" dirty="0">
                <a:solidFill>
                  <a:srgbClr val="0000CD"/>
                </a:solidFill>
                <a:latin typeface="Consolas"/>
                <a:cs typeface="Consolas"/>
              </a:rPr>
              <a:t>&lt;</a:t>
            </a:r>
            <a:r>
              <a:rPr sz="1600" spc="-10" dirty="0">
                <a:solidFill>
                  <a:srgbClr val="A42A2A"/>
                </a:solidFill>
                <a:latin typeface="Consolas"/>
                <a:cs typeface="Consolas"/>
              </a:rPr>
              <a:t>input</a:t>
            </a:r>
            <a:r>
              <a:rPr sz="1600" dirty="0">
                <a:solidFill>
                  <a:srgbClr val="A42A2A"/>
                </a:solidFill>
                <a:latin typeface="Consolas"/>
                <a:cs typeface="Consolas"/>
              </a:rPr>
              <a:t> </a:t>
            </a:r>
            <a:r>
              <a:rPr sz="1600" spc="-5" dirty="0">
                <a:solidFill>
                  <a:srgbClr val="FF0000"/>
                </a:solidFill>
                <a:latin typeface="Consolas"/>
                <a:cs typeface="Consolas"/>
              </a:rPr>
              <a:t>type</a:t>
            </a:r>
            <a:r>
              <a:rPr sz="1600" spc="-5" dirty="0">
                <a:solidFill>
                  <a:srgbClr val="0000CD"/>
                </a:solidFill>
                <a:latin typeface="Consolas"/>
                <a:cs typeface="Consolas"/>
              </a:rPr>
              <a:t>="radio"</a:t>
            </a:r>
            <a:r>
              <a:rPr sz="1600" spc="-10" dirty="0">
                <a:solidFill>
                  <a:srgbClr val="0000CD"/>
                </a:solidFill>
                <a:latin typeface="Consolas"/>
                <a:cs typeface="Consolas"/>
              </a:rPr>
              <a:t> </a:t>
            </a:r>
            <a:r>
              <a:rPr sz="1600" spc="-10" dirty="0">
                <a:solidFill>
                  <a:srgbClr val="FF0000"/>
                </a:solidFill>
                <a:latin typeface="Consolas"/>
                <a:cs typeface="Consolas"/>
              </a:rPr>
              <a:t>name</a:t>
            </a:r>
            <a:r>
              <a:rPr sz="1600" spc="-10" dirty="0">
                <a:solidFill>
                  <a:srgbClr val="0000CD"/>
                </a:solidFill>
                <a:latin typeface="Consolas"/>
                <a:cs typeface="Consolas"/>
              </a:rPr>
              <a:t>="gender"</a:t>
            </a:r>
            <a:r>
              <a:rPr sz="1600" dirty="0">
                <a:solidFill>
                  <a:srgbClr val="0000CD"/>
                </a:solidFill>
                <a:latin typeface="Consolas"/>
                <a:cs typeface="Consolas"/>
              </a:rPr>
              <a:t> </a:t>
            </a:r>
            <a:r>
              <a:rPr sz="1600" spc="-10" dirty="0">
                <a:solidFill>
                  <a:srgbClr val="FF0000"/>
                </a:solidFill>
                <a:latin typeface="Consolas"/>
                <a:cs typeface="Consolas"/>
              </a:rPr>
              <a:t>value</a:t>
            </a:r>
            <a:r>
              <a:rPr sz="1600" spc="-10" dirty="0">
                <a:solidFill>
                  <a:srgbClr val="0000CD"/>
                </a:solidFill>
                <a:latin typeface="Consolas"/>
                <a:cs typeface="Consolas"/>
              </a:rPr>
              <a:t>="male"&gt;</a:t>
            </a:r>
            <a:r>
              <a:rPr sz="1600" spc="-10" dirty="0">
                <a:latin typeface="Consolas"/>
                <a:cs typeface="Consolas"/>
              </a:rPr>
              <a:t>Male</a:t>
            </a:r>
            <a:endParaRPr sz="1600">
              <a:latin typeface="Consolas"/>
              <a:cs typeface="Consolas"/>
            </a:endParaRPr>
          </a:p>
          <a:p>
            <a:pPr marL="12700">
              <a:lnSpc>
                <a:spcPct val="100000"/>
              </a:lnSpc>
            </a:pPr>
            <a:r>
              <a:rPr sz="1600" spc="-10" dirty="0">
                <a:solidFill>
                  <a:srgbClr val="0000CD"/>
                </a:solidFill>
                <a:latin typeface="Consolas"/>
                <a:cs typeface="Consolas"/>
              </a:rPr>
              <a:t>&lt;</a:t>
            </a:r>
            <a:r>
              <a:rPr sz="1600" spc="-10" dirty="0">
                <a:solidFill>
                  <a:srgbClr val="A42A2A"/>
                </a:solidFill>
                <a:latin typeface="Consolas"/>
                <a:cs typeface="Consolas"/>
              </a:rPr>
              <a:t>input</a:t>
            </a:r>
            <a:r>
              <a:rPr sz="1600" spc="10" dirty="0">
                <a:solidFill>
                  <a:srgbClr val="A42A2A"/>
                </a:solidFill>
                <a:latin typeface="Consolas"/>
                <a:cs typeface="Consolas"/>
              </a:rPr>
              <a:t> </a:t>
            </a:r>
            <a:r>
              <a:rPr sz="1600" spc="-5" dirty="0">
                <a:solidFill>
                  <a:srgbClr val="FF0000"/>
                </a:solidFill>
                <a:latin typeface="Consolas"/>
                <a:cs typeface="Consolas"/>
              </a:rPr>
              <a:t>type</a:t>
            </a:r>
            <a:r>
              <a:rPr sz="1600" spc="-5" dirty="0">
                <a:solidFill>
                  <a:srgbClr val="0000CD"/>
                </a:solidFill>
                <a:latin typeface="Consolas"/>
                <a:cs typeface="Consolas"/>
              </a:rPr>
              <a:t>="radio"</a:t>
            </a:r>
            <a:r>
              <a:rPr sz="1600" spc="5" dirty="0">
                <a:solidFill>
                  <a:srgbClr val="0000CD"/>
                </a:solidFill>
                <a:latin typeface="Consolas"/>
                <a:cs typeface="Consolas"/>
              </a:rPr>
              <a:t> </a:t>
            </a:r>
            <a:r>
              <a:rPr sz="1600" spc="-10" dirty="0">
                <a:solidFill>
                  <a:srgbClr val="FF0000"/>
                </a:solidFill>
                <a:latin typeface="Consolas"/>
                <a:cs typeface="Consolas"/>
              </a:rPr>
              <a:t>name</a:t>
            </a:r>
            <a:r>
              <a:rPr sz="1600" spc="-10" dirty="0">
                <a:solidFill>
                  <a:srgbClr val="0000CD"/>
                </a:solidFill>
                <a:latin typeface="Consolas"/>
                <a:cs typeface="Consolas"/>
              </a:rPr>
              <a:t>="gender"</a:t>
            </a:r>
            <a:r>
              <a:rPr sz="1600" spc="15" dirty="0">
                <a:solidFill>
                  <a:srgbClr val="0000CD"/>
                </a:solidFill>
                <a:latin typeface="Consolas"/>
                <a:cs typeface="Consolas"/>
              </a:rPr>
              <a:t> </a:t>
            </a:r>
            <a:r>
              <a:rPr sz="1600" spc="-10" dirty="0">
                <a:solidFill>
                  <a:srgbClr val="FF0000"/>
                </a:solidFill>
                <a:latin typeface="Consolas"/>
                <a:cs typeface="Consolas"/>
              </a:rPr>
              <a:t>value</a:t>
            </a:r>
            <a:r>
              <a:rPr sz="1600" spc="-10" dirty="0">
                <a:solidFill>
                  <a:srgbClr val="0000CD"/>
                </a:solidFill>
                <a:latin typeface="Consolas"/>
                <a:cs typeface="Consolas"/>
              </a:rPr>
              <a:t>="other"&gt;</a:t>
            </a:r>
            <a:r>
              <a:rPr sz="1600" spc="-10" dirty="0">
                <a:latin typeface="Consolas"/>
                <a:cs typeface="Consolas"/>
              </a:rPr>
              <a:t>Other</a:t>
            </a:r>
            <a:endParaRPr sz="1600">
              <a:latin typeface="Consolas"/>
              <a:cs typeface="Consolas"/>
            </a:endParaRPr>
          </a:p>
          <a:p>
            <a:pPr marL="12700">
              <a:lnSpc>
                <a:spcPct val="100000"/>
              </a:lnSpc>
            </a:pPr>
            <a:r>
              <a:rPr sz="1600" spc="-10" dirty="0">
                <a:solidFill>
                  <a:srgbClr val="0000CD"/>
                </a:solidFill>
                <a:latin typeface="Consolas"/>
                <a:cs typeface="Consolas"/>
              </a:rPr>
              <a:t>&lt;</a:t>
            </a:r>
            <a:r>
              <a:rPr sz="1600" spc="-10" dirty="0">
                <a:solidFill>
                  <a:srgbClr val="A42A2A"/>
                </a:solidFill>
                <a:latin typeface="Consolas"/>
                <a:cs typeface="Consolas"/>
              </a:rPr>
              <a:t>span</a:t>
            </a:r>
            <a:r>
              <a:rPr sz="1600" spc="5" dirty="0">
                <a:solidFill>
                  <a:srgbClr val="A42A2A"/>
                </a:solidFill>
                <a:latin typeface="Consolas"/>
                <a:cs typeface="Consolas"/>
              </a:rPr>
              <a:t> </a:t>
            </a:r>
            <a:r>
              <a:rPr sz="1600" spc="-10" dirty="0">
                <a:solidFill>
                  <a:srgbClr val="FF0000"/>
                </a:solidFill>
                <a:latin typeface="Consolas"/>
                <a:cs typeface="Consolas"/>
              </a:rPr>
              <a:t>class</a:t>
            </a:r>
            <a:r>
              <a:rPr sz="1600" spc="-10" dirty="0">
                <a:solidFill>
                  <a:srgbClr val="0000CD"/>
                </a:solidFill>
                <a:latin typeface="Consolas"/>
                <a:cs typeface="Consolas"/>
              </a:rPr>
              <a:t>="error"&gt;</a:t>
            </a:r>
            <a:r>
              <a:rPr sz="1600" spc="-10" dirty="0">
                <a:latin typeface="Consolas"/>
                <a:cs typeface="Consolas"/>
              </a:rPr>
              <a:t>*</a:t>
            </a:r>
            <a:r>
              <a:rPr sz="1600" spc="10" dirty="0">
                <a:latin typeface="Consolas"/>
                <a:cs typeface="Consolas"/>
              </a:rPr>
              <a:t> </a:t>
            </a:r>
            <a:r>
              <a:rPr sz="1600" spc="-10" dirty="0">
                <a:solidFill>
                  <a:srgbClr val="FF0000"/>
                </a:solidFill>
                <a:latin typeface="Consolas"/>
                <a:cs typeface="Consolas"/>
              </a:rPr>
              <a:t>&lt;?php</a:t>
            </a:r>
            <a:r>
              <a:rPr sz="1600" spc="-5" dirty="0">
                <a:solidFill>
                  <a:srgbClr val="FF0000"/>
                </a:solidFill>
                <a:latin typeface="Consolas"/>
                <a:cs typeface="Consolas"/>
              </a:rPr>
              <a:t> </a:t>
            </a:r>
            <a:r>
              <a:rPr sz="1600" spc="-10" dirty="0">
                <a:solidFill>
                  <a:srgbClr val="0000CD"/>
                </a:solidFill>
                <a:latin typeface="Consolas"/>
                <a:cs typeface="Consolas"/>
              </a:rPr>
              <a:t>echo</a:t>
            </a:r>
            <a:r>
              <a:rPr sz="1600" spc="15" dirty="0">
                <a:solidFill>
                  <a:srgbClr val="0000CD"/>
                </a:solidFill>
                <a:latin typeface="Consolas"/>
                <a:cs typeface="Consolas"/>
              </a:rPr>
              <a:t> </a:t>
            </a:r>
            <a:r>
              <a:rPr sz="1600" spc="-10" dirty="0">
                <a:latin typeface="Consolas"/>
                <a:cs typeface="Consolas"/>
              </a:rPr>
              <a:t>$genderErr;</a:t>
            </a:r>
            <a:r>
              <a:rPr sz="1600" spc="-10" dirty="0">
                <a:solidFill>
                  <a:srgbClr val="FF0000"/>
                </a:solidFill>
                <a:latin typeface="Consolas"/>
                <a:cs typeface="Consolas"/>
              </a:rPr>
              <a:t>?&gt;</a:t>
            </a:r>
            <a:r>
              <a:rPr sz="1600" spc="-10" dirty="0">
                <a:solidFill>
                  <a:srgbClr val="0000CD"/>
                </a:solidFill>
                <a:latin typeface="Consolas"/>
                <a:cs typeface="Consolas"/>
              </a:rPr>
              <a:t>&lt;</a:t>
            </a:r>
            <a:r>
              <a:rPr sz="1600" spc="-10" dirty="0">
                <a:solidFill>
                  <a:srgbClr val="A42A2A"/>
                </a:solidFill>
                <a:latin typeface="Consolas"/>
                <a:cs typeface="Consolas"/>
              </a:rPr>
              <a:t>/span</a:t>
            </a:r>
            <a:r>
              <a:rPr sz="1600" spc="-10" dirty="0">
                <a:solidFill>
                  <a:srgbClr val="0000CD"/>
                </a:solidFill>
                <a:latin typeface="Consolas"/>
                <a:cs typeface="Consolas"/>
              </a:rPr>
              <a:t>&gt;</a:t>
            </a:r>
            <a:endParaRPr sz="1600">
              <a:latin typeface="Consolas"/>
              <a:cs typeface="Consolas"/>
            </a:endParaRPr>
          </a:p>
          <a:p>
            <a:pPr marL="12700">
              <a:lnSpc>
                <a:spcPct val="100000"/>
              </a:lnSpc>
            </a:pPr>
            <a:r>
              <a:rPr sz="1600" spc="-10" dirty="0">
                <a:solidFill>
                  <a:srgbClr val="0000CD"/>
                </a:solidFill>
                <a:latin typeface="Consolas"/>
                <a:cs typeface="Consolas"/>
              </a:rPr>
              <a:t>&lt;</a:t>
            </a:r>
            <a:r>
              <a:rPr sz="1600" spc="-10" dirty="0">
                <a:solidFill>
                  <a:srgbClr val="A42A2A"/>
                </a:solidFill>
                <a:latin typeface="Consolas"/>
                <a:cs typeface="Consolas"/>
              </a:rPr>
              <a:t>br</a:t>
            </a:r>
            <a:r>
              <a:rPr sz="1600" spc="-10" dirty="0">
                <a:solidFill>
                  <a:srgbClr val="0000CD"/>
                </a:solidFill>
                <a:latin typeface="Consolas"/>
                <a:cs typeface="Consolas"/>
              </a:rPr>
              <a:t>&gt;&lt;</a:t>
            </a:r>
            <a:r>
              <a:rPr sz="1600" spc="-10" dirty="0">
                <a:solidFill>
                  <a:srgbClr val="A42A2A"/>
                </a:solidFill>
                <a:latin typeface="Consolas"/>
                <a:cs typeface="Consolas"/>
              </a:rPr>
              <a:t>br</a:t>
            </a:r>
            <a:r>
              <a:rPr sz="1600" spc="-10" dirty="0">
                <a:solidFill>
                  <a:srgbClr val="0000CD"/>
                </a:solidFill>
                <a:latin typeface="Consolas"/>
                <a:cs typeface="Consolas"/>
              </a:rPr>
              <a:t>&gt;</a:t>
            </a:r>
            <a:endParaRPr sz="1600">
              <a:latin typeface="Consolas"/>
              <a:cs typeface="Consolas"/>
            </a:endParaRPr>
          </a:p>
          <a:p>
            <a:pPr marL="12700">
              <a:lnSpc>
                <a:spcPct val="100000"/>
              </a:lnSpc>
            </a:pPr>
            <a:r>
              <a:rPr sz="1600" spc="-10" dirty="0">
                <a:solidFill>
                  <a:srgbClr val="0000CD"/>
                </a:solidFill>
                <a:latin typeface="Consolas"/>
                <a:cs typeface="Consolas"/>
              </a:rPr>
              <a:t>&lt;</a:t>
            </a:r>
            <a:r>
              <a:rPr sz="1600" spc="-10" dirty="0">
                <a:solidFill>
                  <a:srgbClr val="A42A2A"/>
                </a:solidFill>
                <a:latin typeface="Consolas"/>
                <a:cs typeface="Consolas"/>
              </a:rPr>
              <a:t>input</a:t>
            </a:r>
            <a:r>
              <a:rPr sz="1600" dirty="0">
                <a:solidFill>
                  <a:srgbClr val="A42A2A"/>
                </a:solidFill>
                <a:latin typeface="Consolas"/>
                <a:cs typeface="Consolas"/>
              </a:rPr>
              <a:t> </a:t>
            </a:r>
            <a:r>
              <a:rPr sz="1600" spc="-5" dirty="0">
                <a:solidFill>
                  <a:srgbClr val="FF0000"/>
                </a:solidFill>
                <a:latin typeface="Consolas"/>
                <a:cs typeface="Consolas"/>
              </a:rPr>
              <a:t>type</a:t>
            </a:r>
            <a:r>
              <a:rPr sz="1600" spc="-5" dirty="0">
                <a:solidFill>
                  <a:srgbClr val="0000CD"/>
                </a:solidFill>
                <a:latin typeface="Consolas"/>
                <a:cs typeface="Consolas"/>
              </a:rPr>
              <a:t>="submit" </a:t>
            </a:r>
            <a:r>
              <a:rPr sz="1600" spc="-10" dirty="0">
                <a:solidFill>
                  <a:srgbClr val="FF0000"/>
                </a:solidFill>
                <a:latin typeface="Consolas"/>
                <a:cs typeface="Consolas"/>
              </a:rPr>
              <a:t>name</a:t>
            </a:r>
            <a:r>
              <a:rPr sz="1600" spc="-10" dirty="0">
                <a:solidFill>
                  <a:srgbClr val="0000CD"/>
                </a:solidFill>
                <a:latin typeface="Consolas"/>
                <a:cs typeface="Consolas"/>
              </a:rPr>
              <a:t>="submit"</a:t>
            </a:r>
            <a:r>
              <a:rPr sz="1600" dirty="0">
                <a:solidFill>
                  <a:srgbClr val="0000CD"/>
                </a:solidFill>
                <a:latin typeface="Consolas"/>
                <a:cs typeface="Consolas"/>
              </a:rPr>
              <a:t> </a:t>
            </a:r>
            <a:r>
              <a:rPr sz="1600" spc="-10" dirty="0">
                <a:solidFill>
                  <a:srgbClr val="FF0000"/>
                </a:solidFill>
                <a:latin typeface="Consolas"/>
                <a:cs typeface="Consolas"/>
              </a:rPr>
              <a:t>value</a:t>
            </a:r>
            <a:r>
              <a:rPr sz="1600" spc="-10" dirty="0">
                <a:solidFill>
                  <a:srgbClr val="0000CD"/>
                </a:solidFill>
                <a:latin typeface="Consolas"/>
                <a:cs typeface="Consolas"/>
              </a:rPr>
              <a:t>="Submit"&gt;</a:t>
            </a:r>
            <a:endParaRPr sz="1600">
              <a:latin typeface="Consolas"/>
              <a:cs typeface="Consolas"/>
            </a:endParaRPr>
          </a:p>
          <a:p>
            <a:pPr marL="12700">
              <a:lnSpc>
                <a:spcPts val="1914"/>
              </a:lnSpc>
            </a:pPr>
            <a:r>
              <a:rPr sz="1600" spc="-10" dirty="0">
                <a:solidFill>
                  <a:srgbClr val="0000CD"/>
                </a:solidFill>
                <a:latin typeface="Consolas"/>
                <a:cs typeface="Consolas"/>
              </a:rPr>
              <a:t>&lt;</a:t>
            </a:r>
            <a:r>
              <a:rPr sz="1600" spc="-10" dirty="0">
                <a:solidFill>
                  <a:srgbClr val="A42A2A"/>
                </a:solidFill>
                <a:latin typeface="Consolas"/>
                <a:cs typeface="Consolas"/>
              </a:rPr>
              <a:t>/form</a:t>
            </a:r>
            <a:r>
              <a:rPr sz="1600" spc="-10" dirty="0">
                <a:solidFill>
                  <a:srgbClr val="0000CD"/>
                </a:solidFill>
                <a:latin typeface="Consolas"/>
                <a:cs typeface="Consolas"/>
              </a:rPr>
              <a:t>&gt;</a:t>
            </a:r>
            <a:endParaRPr sz="1600">
              <a:latin typeface="Consolas"/>
              <a:cs typeface="Consolas"/>
            </a:endParaRPr>
          </a:p>
          <a:p>
            <a:pPr marL="12700">
              <a:lnSpc>
                <a:spcPts val="1435"/>
              </a:lnSpc>
            </a:pPr>
            <a:r>
              <a:rPr sz="1200" dirty="0">
                <a:solidFill>
                  <a:srgbClr val="888888"/>
                </a:solidFill>
                <a:latin typeface="Calibri"/>
                <a:cs typeface="Calibri"/>
              </a:rPr>
              <a:t>4/24/2023</a:t>
            </a:r>
            <a:endParaRPr sz="1200">
              <a:latin typeface="Calibri"/>
              <a:cs typeface="Calibri"/>
            </a:endParaRPr>
          </a:p>
        </p:txBody>
      </p:sp>
      <p:sp>
        <p:nvSpPr>
          <p:cNvPr id="9" name="Date Placeholder 8">
            <a:extLst>
              <a:ext uri="{FF2B5EF4-FFF2-40B4-BE49-F238E27FC236}">
                <a16:creationId xmlns:a16="http://schemas.microsoft.com/office/drawing/2014/main" id="{20718C38-A173-76EC-C32D-5A4677930487}"/>
              </a:ext>
            </a:extLst>
          </p:cNvPr>
          <p:cNvSpPr>
            <a:spLocks noGrp="1"/>
          </p:cNvSpPr>
          <p:nvPr>
            <p:ph type="dt" sz="half" idx="6"/>
          </p:nvPr>
        </p:nvSpPr>
        <p:spPr/>
        <p:txBody>
          <a:bodyPr/>
          <a:lstStyle/>
          <a:p>
            <a:fld id="{296FB634-49DE-4C38-92EF-42F60E17DBE9}" type="datetime1">
              <a:rPr lang="en-US" smtClean="0"/>
              <a:t>4/15/2024</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20242" y="6477380"/>
            <a:ext cx="7703820" cy="153035"/>
          </a:xfrm>
          <a:prstGeom prst="rect">
            <a:avLst/>
          </a:prstGeom>
        </p:spPr>
        <p:txBody>
          <a:bodyPr vert="horz" wrap="square" lIns="0" tIns="0" rIns="0" bIns="0" rtlCol="0">
            <a:spAutoFit/>
          </a:bodyPr>
          <a:lstStyle/>
          <a:p>
            <a:pPr>
              <a:lnSpc>
                <a:spcPts val="1140"/>
              </a:lnSpc>
              <a:tabLst>
                <a:tab pos="7547609" algn="l"/>
              </a:tabLst>
            </a:pPr>
            <a:r>
              <a:rPr sz="1200" dirty="0">
                <a:solidFill>
                  <a:srgbClr val="888888"/>
                </a:solidFill>
                <a:latin typeface="Calibri"/>
                <a:cs typeface="Calibri"/>
              </a:rPr>
              <a:t>4</a:t>
            </a:r>
            <a:r>
              <a:rPr sz="1200" spc="5" dirty="0">
                <a:solidFill>
                  <a:srgbClr val="888888"/>
                </a:solidFill>
                <a:latin typeface="Calibri"/>
                <a:cs typeface="Calibri"/>
              </a:rPr>
              <a:t>/</a:t>
            </a:r>
            <a:r>
              <a:rPr sz="1200" dirty="0">
                <a:solidFill>
                  <a:srgbClr val="888888"/>
                </a:solidFill>
                <a:latin typeface="Calibri"/>
                <a:cs typeface="Calibri"/>
              </a:rPr>
              <a:t>24/2023	12</a:t>
            </a:r>
            <a:endParaRPr sz="1200">
              <a:latin typeface="Calibri"/>
              <a:cs typeface="Calibri"/>
            </a:endParaRPr>
          </a:p>
        </p:txBody>
      </p:sp>
      <p:grpSp>
        <p:nvGrpSpPr>
          <p:cNvPr id="3" name="object 3"/>
          <p:cNvGrpSpPr/>
          <p:nvPr/>
        </p:nvGrpSpPr>
        <p:grpSpPr>
          <a:xfrm>
            <a:off x="406717" y="231457"/>
            <a:ext cx="8638540" cy="6395085"/>
            <a:chOff x="406717" y="231457"/>
            <a:chExt cx="8638540" cy="6395085"/>
          </a:xfrm>
        </p:grpSpPr>
        <p:sp>
          <p:nvSpPr>
            <p:cNvPr id="4" name="object 4"/>
            <p:cNvSpPr/>
            <p:nvPr/>
          </p:nvSpPr>
          <p:spPr>
            <a:xfrm>
              <a:off x="411480" y="236220"/>
              <a:ext cx="8629015" cy="6385560"/>
            </a:xfrm>
            <a:custGeom>
              <a:avLst/>
              <a:gdLst/>
              <a:ahLst/>
              <a:cxnLst/>
              <a:rect l="l" t="t" r="r" b="b"/>
              <a:pathLst>
                <a:path w="8629015" h="6385559">
                  <a:moveTo>
                    <a:pt x="8628888" y="0"/>
                  </a:moveTo>
                  <a:lnTo>
                    <a:pt x="0" y="0"/>
                  </a:lnTo>
                  <a:lnTo>
                    <a:pt x="0" y="6385559"/>
                  </a:lnTo>
                  <a:lnTo>
                    <a:pt x="8628888" y="6385559"/>
                  </a:lnTo>
                  <a:lnTo>
                    <a:pt x="8628888" y="0"/>
                  </a:lnTo>
                  <a:close/>
                </a:path>
              </a:pathLst>
            </a:custGeom>
            <a:solidFill>
              <a:srgbClr val="FFFFFF"/>
            </a:solidFill>
          </p:spPr>
          <p:txBody>
            <a:bodyPr wrap="square" lIns="0" tIns="0" rIns="0" bIns="0" rtlCol="0"/>
            <a:lstStyle/>
            <a:p>
              <a:endParaRPr/>
            </a:p>
          </p:txBody>
        </p:sp>
        <p:sp>
          <p:nvSpPr>
            <p:cNvPr id="5" name="object 5"/>
            <p:cNvSpPr/>
            <p:nvPr/>
          </p:nvSpPr>
          <p:spPr>
            <a:xfrm>
              <a:off x="411480" y="236220"/>
              <a:ext cx="8629015" cy="6385560"/>
            </a:xfrm>
            <a:custGeom>
              <a:avLst/>
              <a:gdLst/>
              <a:ahLst/>
              <a:cxnLst/>
              <a:rect l="l" t="t" r="r" b="b"/>
              <a:pathLst>
                <a:path w="8629015" h="6385559">
                  <a:moveTo>
                    <a:pt x="0" y="6385559"/>
                  </a:moveTo>
                  <a:lnTo>
                    <a:pt x="8628888" y="6385559"/>
                  </a:lnTo>
                  <a:lnTo>
                    <a:pt x="8628888" y="0"/>
                  </a:lnTo>
                  <a:lnTo>
                    <a:pt x="0" y="0"/>
                  </a:lnTo>
                  <a:lnTo>
                    <a:pt x="0" y="6385559"/>
                  </a:lnTo>
                  <a:close/>
                </a:path>
              </a:pathLst>
            </a:custGeom>
            <a:ln w="9525">
              <a:solidFill>
                <a:srgbClr val="000000"/>
              </a:solidFill>
            </a:ln>
          </p:spPr>
          <p:txBody>
            <a:bodyPr wrap="square" lIns="0" tIns="0" rIns="0" bIns="0" rtlCol="0"/>
            <a:lstStyle/>
            <a:p>
              <a:endParaRPr/>
            </a:p>
          </p:txBody>
        </p:sp>
      </p:grpSp>
      <p:sp>
        <p:nvSpPr>
          <p:cNvPr id="6" name="object 6"/>
          <p:cNvSpPr txBox="1"/>
          <p:nvPr/>
        </p:nvSpPr>
        <p:spPr>
          <a:xfrm>
            <a:off x="490829" y="258318"/>
            <a:ext cx="8295005" cy="6261735"/>
          </a:xfrm>
          <a:prstGeom prst="rect">
            <a:avLst/>
          </a:prstGeom>
        </p:spPr>
        <p:txBody>
          <a:bodyPr vert="horz" wrap="square" lIns="0" tIns="12700" rIns="0" bIns="0" rtlCol="0">
            <a:spAutoFit/>
          </a:bodyPr>
          <a:lstStyle/>
          <a:p>
            <a:pPr marL="12700">
              <a:lnSpc>
                <a:spcPts val="1675"/>
              </a:lnSpc>
              <a:spcBef>
                <a:spcPts val="100"/>
              </a:spcBef>
            </a:pPr>
            <a:r>
              <a:rPr sz="1400" dirty="0">
                <a:solidFill>
                  <a:srgbClr val="008000"/>
                </a:solidFill>
                <a:latin typeface="Consolas"/>
                <a:cs typeface="Consolas"/>
              </a:rPr>
              <a:t>// define</a:t>
            </a:r>
            <a:r>
              <a:rPr sz="1400" spc="5" dirty="0">
                <a:solidFill>
                  <a:srgbClr val="008000"/>
                </a:solidFill>
                <a:latin typeface="Consolas"/>
                <a:cs typeface="Consolas"/>
              </a:rPr>
              <a:t> </a:t>
            </a:r>
            <a:r>
              <a:rPr sz="1400" dirty="0">
                <a:solidFill>
                  <a:srgbClr val="008000"/>
                </a:solidFill>
                <a:latin typeface="Consolas"/>
                <a:cs typeface="Consolas"/>
              </a:rPr>
              <a:t>variables</a:t>
            </a:r>
            <a:r>
              <a:rPr sz="1400" spc="10" dirty="0">
                <a:solidFill>
                  <a:srgbClr val="008000"/>
                </a:solidFill>
                <a:latin typeface="Consolas"/>
                <a:cs typeface="Consolas"/>
              </a:rPr>
              <a:t> </a:t>
            </a:r>
            <a:r>
              <a:rPr sz="1400" spc="5" dirty="0">
                <a:solidFill>
                  <a:srgbClr val="008000"/>
                </a:solidFill>
                <a:latin typeface="Consolas"/>
                <a:cs typeface="Consolas"/>
              </a:rPr>
              <a:t>and </a:t>
            </a:r>
            <a:r>
              <a:rPr sz="1400" dirty="0">
                <a:solidFill>
                  <a:srgbClr val="008000"/>
                </a:solidFill>
                <a:latin typeface="Consolas"/>
                <a:cs typeface="Consolas"/>
              </a:rPr>
              <a:t>set</a:t>
            </a:r>
            <a:r>
              <a:rPr sz="1400" spc="5" dirty="0">
                <a:solidFill>
                  <a:srgbClr val="008000"/>
                </a:solidFill>
                <a:latin typeface="Consolas"/>
                <a:cs typeface="Consolas"/>
              </a:rPr>
              <a:t> </a:t>
            </a:r>
            <a:r>
              <a:rPr sz="1400" dirty="0">
                <a:solidFill>
                  <a:srgbClr val="008000"/>
                </a:solidFill>
                <a:latin typeface="Consolas"/>
                <a:cs typeface="Consolas"/>
              </a:rPr>
              <a:t>to</a:t>
            </a:r>
            <a:r>
              <a:rPr sz="1400" spc="15" dirty="0">
                <a:solidFill>
                  <a:srgbClr val="008000"/>
                </a:solidFill>
                <a:latin typeface="Consolas"/>
                <a:cs typeface="Consolas"/>
              </a:rPr>
              <a:t> </a:t>
            </a:r>
            <a:r>
              <a:rPr sz="1400" dirty="0">
                <a:solidFill>
                  <a:srgbClr val="008000"/>
                </a:solidFill>
                <a:latin typeface="Consolas"/>
                <a:cs typeface="Consolas"/>
              </a:rPr>
              <a:t>empty</a:t>
            </a:r>
            <a:r>
              <a:rPr sz="1400" spc="15" dirty="0">
                <a:solidFill>
                  <a:srgbClr val="008000"/>
                </a:solidFill>
                <a:latin typeface="Consolas"/>
                <a:cs typeface="Consolas"/>
              </a:rPr>
              <a:t> </a:t>
            </a:r>
            <a:r>
              <a:rPr sz="1400" dirty="0">
                <a:solidFill>
                  <a:srgbClr val="008000"/>
                </a:solidFill>
                <a:latin typeface="Consolas"/>
                <a:cs typeface="Consolas"/>
              </a:rPr>
              <a:t>values</a:t>
            </a:r>
            <a:endParaRPr sz="1400">
              <a:latin typeface="Consolas"/>
              <a:cs typeface="Consolas"/>
            </a:endParaRPr>
          </a:p>
          <a:p>
            <a:pPr marL="12700">
              <a:lnSpc>
                <a:spcPts val="1675"/>
              </a:lnSpc>
            </a:pPr>
            <a:r>
              <a:rPr sz="1400" dirty="0">
                <a:latin typeface="Consolas"/>
                <a:cs typeface="Consolas"/>
              </a:rPr>
              <a:t>$nameErr</a:t>
            </a:r>
            <a:r>
              <a:rPr sz="1400" spc="10" dirty="0">
                <a:latin typeface="Consolas"/>
                <a:cs typeface="Consolas"/>
              </a:rPr>
              <a:t> </a:t>
            </a:r>
            <a:r>
              <a:rPr sz="1400" dirty="0">
                <a:latin typeface="Consolas"/>
                <a:cs typeface="Consolas"/>
              </a:rPr>
              <a:t>=</a:t>
            </a:r>
            <a:r>
              <a:rPr sz="1400" spc="5" dirty="0">
                <a:latin typeface="Consolas"/>
                <a:cs typeface="Consolas"/>
              </a:rPr>
              <a:t> $emailErr</a:t>
            </a:r>
            <a:r>
              <a:rPr sz="1400" spc="10" dirty="0">
                <a:latin typeface="Consolas"/>
                <a:cs typeface="Consolas"/>
              </a:rPr>
              <a:t> </a:t>
            </a:r>
            <a:r>
              <a:rPr sz="1400" dirty="0">
                <a:latin typeface="Consolas"/>
                <a:cs typeface="Consolas"/>
              </a:rPr>
              <a:t>=</a:t>
            </a:r>
            <a:r>
              <a:rPr sz="1400" spc="10" dirty="0">
                <a:latin typeface="Consolas"/>
                <a:cs typeface="Consolas"/>
              </a:rPr>
              <a:t> </a:t>
            </a:r>
            <a:r>
              <a:rPr sz="1400" dirty="0">
                <a:latin typeface="Consolas"/>
                <a:cs typeface="Consolas"/>
              </a:rPr>
              <a:t>$genderErr</a:t>
            </a:r>
            <a:r>
              <a:rPr sz="1400" spc="15" dirty="0">
                <a:latin typeface="Consolas"/>
                <a:cs typeface="Consolas"/>
              </a:rPr>
              <a:t> </a:t>
            </a:r>
            <a:r>
              <a:rPr sz="1400" dirty="0">
                <a:latin typeface="Consolas"/>
                <a:cs typeface="Consolas"/>
              </a:rPr>
              <a:t>=</a:t>
            </a:r>
            <a:r>
              <a:rPr sz="1400" spc="5" dirty="0">
                <a:latin typeface="Consolas"/>
                <a:cs typeface="Consolas"/>
              </a:rPr>
              <a:t> </a:t>
            </a:r>
            <a:r>
              <a:rPr sz="1400" dirty="0">
                <a:latin typeface="Consolas"/>
                <a:cs typeface="Consolas"/>
              </a:rPr>
              <a:t>$websiteErr</a:t>
            </a:r>
            <a:r>
              <a:rPr sz="1400" spc="10" dirty="0">
                <a:latin typeface="Consolas"/>
                <a:cs typeface="Consolas"/>
              </a:rPr>
              <a:t> </a:t>
            </a:r>
            <a:r>
              <a:rPr sz="1400" dirty="0">
                <a:latin typeface="Consolas"/>
                <a:cs typeface="Consolas"/>
              </a:rPr>
              <a:t>=</a:t>
            </a:r>
            <a:r>
              <a:rPr sz="1400" spc="10" dirty="0">
                <a:latin typeface="Consolas"/>
                <a:cs typeface="Consolas"/>
              </a:rPr>
              <a:t> </a:t>
            </a:r>
            <a:r>
              <a:rPr sz="1400" spc="5" dirty="0">
                <a:solidFill>
                  <a:srgbClr val="A42A2A"/>
                </a:solidFill>
                <a:latin typeface="Consolas"/>
                <a:cs typeface="Consolas"/>
              </a:rPr>
              <a:t>""</a:t>
            </a:r>
            <a:r>
              <a:rPr sz="1400" spc="5" dirty="0">
                <a:latin typeface="Consolas"/>
                <a:cs typeface="Consolas"/>
              </a:rPr>
              <a:t>;</a:t>
            </a:r>
            <a:endParaRPr sz="1400">
              <a:latin typeface="Consolas"/>
              <a:cs typeface="Consolas"/>
            </a:endParaRPr>
          </a:p>
          <a:p>
            <a:pPr marL="12700">
              <a:lnSpc>
                <a:spcPct val="100000"/>
              </a:lnSpc>
            </a:pPr>
            <a:r>
              <a:rPr sz="1400" dirty="0">
                <a:latin typeface="Consolas"/>
                <a:cs typeface="Consolas"/>
              </a:rPr>
              <a:t>$name</a:t>
            </a:r>
            <a:r>
              <a:rPr sz="1400" spc="5" dirty="0">
                <a:latin typeface="Consolas"/>
                <a:cs typeface="Consolas"/>
              </a:rPr>
              <a:t> </a:t>
            </a:r>
            <a:r>
              <a:rPr sz="1400" dirty="0">
                <a:latin typeface="Consolas"/>
                <a:cs typeface="Consolas"/>
              </a:rPr>
              <a:t>=</a:t>
            </a:r>
            <a:r>
              <a:rPr sz="1400" spc="15" dirty="0">
                <a:latin typeface="Consolas"/>
                <a:cs typeface="Consolas"/>
              </a:rPr>
              <a:t> </a:t>
            </a:r>
            <a:r>
              <a:rPr sz="1400" dirty="0">
                <a:latin typeface="Consolas"/>
                <a:cs typeface="Consolas"/>
              </a:rPr>
              <a:t>$email</a:t>
            </a:r>
            <a:r>
              <a:rPr sz="1400" spc="15" dirty="0">
                <a:latin typeface="Consolas"/>
                <a:cs typeface="Consolas"/>
              </a:rPr>
              <a:t> </a:t>
            </a:r>
            <a:r>
              <a:rPr sz="1400" dirty="0">
                <a:latin typeface="Consolas"/>
                <a:cs typeface="Consolas"/>
              </a:rPr>
              <a:t>=</a:t>
            </a:r>
            <a:r>
              <a:rPr sz="1400" spc="5" dirty="0">
                <a:latin typeface="Consolas"/>
                <a:cs typeface="Consolas"/>
              </a:rPr>
              <a:t> </a:t>
            </a:r>
            <a:r>
              <a:rPr sz="1400" dirty="0">
                <a:latin typeface="Consolas"/>
                <a:cs typeface="Consolas"/>
              </a:rPr>
              <a:t>$gender</a:t>
            </a:r>
            <a:r>
              <a:rPr sz="1400" spc="5" dirty="0">
                <a:latin typeface="Consolas"/>
                <a:cs typeface="Consolas"/>
              </a:rPr>
              <a:t> </a:t>
            </a:r>
            <a:r>
              <a:rPr sz="1400" dirty="0">
                <a:latin typeface="Consolas"/>
                <a:cs typeface="Consolas"/>
              </a:rPr>
              <a:t>=</a:t>
            </a:r>
            <a:r>
              <a:rPr sz="1400" spc="20" dirty="0">
                <a:latin typeface="Consolas"/>
                <a:cs typeface="Consolas"/>
              </a:rPr>
              <a:t> </a:t>
            </a:r>
            <a:r>
              <a:rPr sz="1400" dirty="0">
                <a:latin typeface="Consolas"/>
                <a:cs typeface="Consolas"/>
              </a:rPr>
              <a:t>$comment</a:t>
            </a:r>
            <a:r>
              <a:rPr sz="1400" spc="5" dirty="0">
                <a:latin typeface="Consolas"/>
                <a:cs typeface="Consolas"/>
              </a:rPr>
              <a:t> </a:t>
            </a:r>
            <a:r>
              <a:rPr sz="1400" dirty="0">
                <a:latin typeface="Consolas"/>
                <a:cs typeface="Consolas"/>
              </a:rPr>
              <a:t>=</a:t>
            </a:r>
            <a:r>
              <a:rPr sz="1400" spc="15" dirty="0">
                <a:latin typeface="Consolas"/>
                <a:cs typeface="Consolas"/>
              </a:rPr>
              <a:t> </a:t>
            </a:r>
            <a:r>
              <a:rPr sz="1400" dirty="0">
                <a:latin typeface="Consolas"/>
                <a:cs typeface="Consolas"/>
              </a:rPr>
              <a:t>$website</a:t>
            </a:r>
            <a:r>
              <a:rPr sz="1400" spc="5" dirty="0">
                <a:latin typeface="Consolas"/>
                <a:cs typeface="Consolas"/>
              </a:rPr>
              <a:t> </a:t>
            </a:r>
            <a:r>
              <a:rPr sz="1400" dirty="0">
                <a:latin typeface="Consolas"/>
                <a:cs typeface="Consolas"/>
              </a:rPr>
              <a:t>=</a:t>
            </a:r>
            <a:r>
              <a:rPr sz="1400" spc="40" dirty="0">
                <a:latin typeface="Consolas"/>
                <a:cs typeface="Consolas"/>
              </a:rPr>
              <a:t> </a:t>
            </a:r>
            <a:r>
              <a:rPr sz="1400" dirty="0">
                <a:solidFill>
                  <a:srgbClr val="A42A2A"/>
                </a:solidFill>
                <a:latin typeface="Consolas"/>
                <a:cs typeface="Consolas"/>
              </a:rPr>
              <a:t>""</a:t>
            </a:r>
            <a:r>
              <a:rPr sz="1400" dirty="0">
                <a:latin typeface="Consolas"/>
                <a:cs typeface="Consolas"/>
              </a:rPr>
              <a:t>;</a:t>
            </a:r>
            <a:endParaRPr sz="1400">
              <a:latin typeface="Consolas"/>
              <a:cs typeface="Consolas"/>
            </a:endParaRPr>
          </a:p>
          <a:p>
            <a:pPr>
              <a:lnSpc>
                <a:spcPct val="100000"/>
              </a:lnSpc>
              <a:spcBef>
                <a:spcPts val="45"/>
              </a:spcBef>
            </a:pPr>
            <a:endParaRPr sz="1400">
              <a:latin typeface="Consolas"/>
              <a:cs typeface="Consolas"/>
            </a:endParaRPr>
          </a:p>
          <a:p>
            <a:pPr marL="12700">
              <a:lnSpc>
                <a:spcPct val="100000"/>
              </a:lnSpc>
            </a:pPr>
            <a:r>
              <a:rPr sz="1400" spc="-5" dirty="0">
                <a:solidFill>
                  <a:srgbClr val="0000CD"/>
                </a:solidFill>
                <a:latin typeface="Consolas"/>
                <a:cs typeface="Consolas"/>
              </a:rPr>
              <a:t>if</a:t>
            </a:r>
            <a:r>
              <a:rPr sz="1400" spc="20" dirty="0">
                <a:solidFill>
                  <a:srgbClr val="0000CD"/>
                </a:solidFill>
                <a:latin typeface="Consolas"/>
                <a:cs typeface="Consolas"/>
              </a:rPr>
              <a:t> </a:t>
            </a:r>
            <a:r>
              <a:rPr sz="1400" dirty="0">
                <a:latin typeface="Consolas"/>
                <a:cs typeface="Consolas"/>
              </a:rPr>
              <a:t>(</a:t>
            </a:r>
            <a:r>
              <a:rPr sz="1400" dirty="0">
                <a:solidFill>
                  <a:srgbClr val="DAA41F"/>
                </a:solidFill>
                <a:latin typeface="Consolas"/>
                <a:cs typeface="Consolas"/>
              </a:rPr>
              <a:t>$_SERVER</a:t>
            </a:r>
            <a:r>
              <a:rPr sz="1400" dirty="0">
                <a:latin typeface="Consolas"/>
                <a:cs typeface="Consolas"/>
              </a:rPr>
              <a:t>[</a:t>
            </a:r>
            <a:r>
              <a:rPr sz="1400" dirty="0">
                <a:solidFill>
                  <a:srgbClr val="A42A2A"/>
                </a:solidFill>
                <a:latin typeface="Consolas"/>
                <a:cs typeface="Consolas"/>
              </a:rPr>
              <a:t>"REQUEST_METHOD"</a:t>
            </a:r>
            <a:r>
              <a:rPr sz="1400" dirty="0">
                <a:latin typeface="Consolas"/>
                <a:cs typeface="Consolas"/>
              </a:rPr>
              <a:t>]</a:t>
            </a:r>
            <a:r>
              <a:rPr sz="1400" spc="20" dirty="0">
                <a:latin typeface="Consolas"/>
                <a:cs typeface="Consolas"/>
              </a:rPr>
              <a:t> </a:t>
            </a:r>
            <a:r>
              <a:rPr sz="1400" dirty="0">
                <a:latin typeface="Consolas"/>
                <a:cs typeface="Consolas"/>
              </a:rPr>
              <a:t>==</a:t>
            </a:r>
            <a:r>
              <a:rPr sz="1400" spc="25" dirty="0">
                <a:latin typeface="Consolas"/>
                <a:cs typeface="Consolas"/>
              </a:rPr>
              <a:t> </a:t>
            </a:r>
            <a:r>
              <a:rPr sz="1400" dirty="0">
                <a:solidFill>
                  <a:srgbClr val="A42A2A"/>
                </a:solidFill>
                <a:latin typeface="Consolas"/>
                <a:cs typeface="Consolas"/>
              </a:rPr>
              <a:t>"POST"</a:t>
            </a:r>
            <a:r>
              <a:rPr sz="1400" dirty="0">
                <a:latin typeface="Consolas"/>
                <a:cs typeface="Consolas"/>
              </a:rPr>
              <a:t>)</a:t>
            </a:r>
            <a:r>
              <a:rPr sz="1400" spc="30" dirty="0">
                <a:latin typeface="Consolas"/>
                <a:cs typeface="Consolas"/>
              </a:rPr>
              <a:t> </a:t>
            </a:r>
            <a:r>
              <a:rPr sz="1400" dirty="0">
                <a:latin typeface="Consolas"/>
                <a:cs typeface="Consolas"/>
              </a:rPr>
              <a:t>{</a:t>
            </a:r>
            <a:endParaRPr sz="1400">
              <a:latin typeface="Consolas"/>
              <a:cs typeface="Consolas"/>
            </a:endParaRPr>
          </a:p>
          <a:p>
            <a:pPr marL="208915">
              <a:lnSpc>
                <a:spcPct val="100000"/>
              </a:lnSpc>
            </a:pPr>
            <a:r>
              <a:rPr sz="1400" spc="-5" dirty="0">
                <a:solidFill>
                  <a:srgbClr val="0000CD"/>
                </a:solidFill>
                <a:latin typeface="Consolas"/>
                <a:cs typeface="Consolas"/>
              </a:rPr>
              <a:t>if</a:t>
            </a:r>
            <a:r>
              <a:rPr sz="1400" spc="15" dirty="0">
                <a:solidFill>
                  <a:srgbClr val="0000CD"/>
                </a:solidFill>
                <a:latin typeface="Consolas"/>
                <a:cs typeface="Consolas"/>
              </a:rPr>
              <a:t> </a:t>
            </a:r>
            <a:r>
              <a:rPr sz="1400" dirty="0">
                <a:latin typeface="Consolas"/>
                <a:cs typeface="Consolas"/>
              </a:rPr>
              <a:t>(</a:t>
            </a:r>
            <a:r>
              <a:rPr sz="1400" dirty="0">
                <a:solidFill>
                  <a:srgbClr val="0000CD"/>
                </a:solidFill>
                <a:latin typeface="Consolas"/>
                <a:cs typeface="Consolas"/>
              </a:rPr>
              <a:t>empty</a:t>
            </a:r>
            <a:r>
              <a:rPr sz="1400" dirty="0">
                <a:latin typeface="Consolas"/>
                <a:cs typeface="Consolas"/>
              </a:rPr>
              <a:t>(</a:t>
            </a:r>
            <a:r>
              <a:rPr sz="1400" dirty="0">
                <a:solidFill>
                  <a:srgbClr val="DAA41F"/>
                </a:solidFill>
                <a:latin typeface="Consolas"/>
                <a:cs typeface="Consolas"/>
              </a:rPr>
              <a:t>$_POST</a:t>
            </a:r>
            <a:r>
              <a:rPr sz="1400" dirty="0">
                <a:latin typeface="Consolas"/>
                <a:cs typeface="Consolas"/>
              </a:rPr>
              <a:t>[</a:t>
            </a:r>
            <a:r>
              <a:rPr sz="1400" dirty="0">
                <a:solidFill>
                  <a:srgbClr val="A42A2A"/>
                </a:solidFill>
                <a:latin typeface="Consolas"/>
                <a:cs typeface="Consolas"/>
              </a:rPr>
              <a:t>"name"</a:t>
            </a:r>
            <a:r>
              <a:rPr sz="1400" dirty="0">
                <a:latin typeface="Consolas"/>
                <a:cs typeface="Consolas"/>
              </a:rPr>
              <a:t>]))</a:t>
            </a:r>
            <a:r>
              <a:rPr sz="1400" spc="10" dirty="0">
                <a:latin typeface="Consolas"/>
                <a:cs typeface="Consolas"/>
              </a:rPr>
              <a:t> </a:t>
            </a:r>
            <a:r>
              <a:rPr sz="1400" dirty="0">
                <a:latin typeface="Consolas"/>
                <a:cs typeface="Consolas"/>
              </a:rPr>
              <a:t>{</a:t>
            </a:r>
            <a:r>
              <a:rPr sz="1400" spc="25" dirty="0">
                <a:latin typeface="Consolas"/>
                <a:cs typeface="Consolas"/>
              </a:rPr>
              <a:t> </a:t>
            </a:r>
            <a:r>
              <a:rPr sz="1400" dirty="0">
                <a:latin typeface="Consolas"/>
                <a:cs typeface="Consolas"/>
              </a:rPr>
              <a:t>$nameErr</a:t>
            </a:r>
            <a:r>
              <a:rPr sz="1400" spc="10" dirty="0">
                <a:latin typeface="Consolas"/>
                <a:cs typeface="Consolas"/>
              </a:rPr>
              <a:t> </a:t>
            </a:r>
            <a:r>
              <a:rPr sz="1400" dirty="0">
                <a:latin typeface="Consolas"/>
                <a:cs typeface="Consolas"/>
              </a:rPr>
              <a:t>=</a:t>
            </a:r>
            <a:r>
              <a:rPr sz="1400" spc="25" dirty="0">
                <a:latin typeface="Consolas"/>
                <a:cs typeface="Consolas"/>
              </a:rPr>
              <a:t> </a:t>
            </a:r>
            <a:r>
              <a:rPr sz="1400" dirty="0">
                <a:solidFill>
                  <a:srgbClr val="A42A2A"/>
                </a:solidFill>
                <a:latin typeface="Consolas"/>
                <a:cs typeface="Consolas"/>
              </a:rPr>
              <a:t>"Name</a:t>
            </a:r>
            <a:r>
              <a:rPr sz="1400" spc="15" dirty="0">
                <a:solidFill>
                  <a:srgbClr val="A42A2A"/>
                </a:solidFill>
                <a:latin typeface="Consolas"/>
                <a:cs typeface="Consolas"/>
              </a:rPr>
              <a:t> </a:t>
            </a:r>
            <a:r>
              <a:rPr sz="1400" dirty="0">
                <a:solidFill>
                  <a:srgbClr val="A42A2A"/>
                </a:solidFill>
                <a:latin typeface="Consolas"/>
                <a:cs typeface="Consolas"/>
              </a:rPr>
              <a:t>is</a:t>
            </a:r>
            <a:r>
              <a:rPr sz="1400" spc="10" dirty="0">
                <a:solidFill>
                  <a:srgbClr val="A42A2A"/>
                </a:solidFill>
                <a:latin typeface="Consolas"/>
                <a:cs typeface="Consolas"/>
              </a:rPr>
              <a:t> </a:t>
            </a:r>
            <a:r>
              <a:rPr sz="1400" spc="5" dirty="0">
                <a:solidFill>
                  <a:srgbClr val="A42A2A"/>
                </a:solidFill>
                <a:latin typeface="Consolas"/>
                <a:cs typeface="Consolas"/>
              </a:rPr>
              <a:t>required"</a:t>
            </a:r>
            <a:r>
              <a:rPr sz="1400" spc="5" dirty="0">
                <a:latin typeface="Consolas"/>
                <a:cs typeface="Consolas"/>
              </a:rPr>
              <a:t>;</a:t>
            </a:r>
            <a:endParaRPr sz="1400">
              <a:latin typeface="Consolas"/>
              <a:cs typeface="Consolas"/>
            </a:endParaRPr>
          </a:p>
          <a:p>
            <a:pPr marL="208915">
              <a:lnSpc>
                <a:spcPct val="100000"/>
              </a:lnSpc>
            </a:pPr>
            <a:r>
              <a:rPr sz="1400" dirty="0">
                <a:latin typeface="Consolas"/>
                <a:cs typeface="Consolas"/>
              </a:rPr>
              <a:t>}</a:t>
            </a:r>
            <a:r>
              <a:rPr sz="1400" spc="-10" dirty="0">
                <a:latin typeface="Consolas"/>
                <a:cs typeface="Consolas"/>
              </a:rPr>
              <a:t> </a:t>
            </a:r>
            <a:r>
              <a:rPr sz="1400" dirty="0">
                <a:solidFill>
                  <a:srgbClr val="0000CD"/>
                </a:solidFill>
                <a:latin typeface="Consolas"/>
                <a:cs typeface="Consolas"/>
              </a:rPr>
              <a:t>else</a:t>
            </a:r>
            <a:r>
              <a:rPr sz="1400" spc="-5" dirty="0">
                <a:solidFill>
                  <a:srgbClr val="0000CD"/>
                </a:solidFill>
                <a:latin typeface="Consolas"/>
                <a:cs typeface="Consolas"/>
              </a:rPr>
              <a:t> </a:t>
            </a:r>
            <a:r>
              <a:rPr sz="1400" dirty="0">
                <a:latin typeface="Consolas"/>
                <a:cs typeface="Consolas"/>
              </a:rPr>
              <a:t>{</a:t>
            </a:r>
            <a:r>
              <a:rPr sz="1400" spc="-10" dirty="0">
                <a:latin typeface="Consolas"/>
                <a:cs typeface="Consolas"/>
              </a:rPr>
              <a:t> </a:t>
            </a:r>
            <a:r>
              <a:rPr sz="1400" spc="5" dirty="0">
                <a:latin typeface="Consolas"/>
                <a:cs typeface="Consolas"/>
              </a:rPr>
              <a:t>$name</a:t>
            </a:r>
            <a:r>
              <a:rPr sz="1400" spc="-10" dirty="0">
                <a:latin typeface="Consolas"/>
                <a:cs typeface="Consolas"/>
              </a:rPr>
              <a:t> </a:t>
            </a:r>
            <a:r>
              <a:rPr sz="1400" dirty="0">
                <a:latin typeface="Consolas"/>
                <a:cs typeface="Consolas"/>
              </a:rPr>
              <a:t>= </a:t>
            </a:r>
            <a:r>
              <a:rPr sz="1400" spc="5" dirty="0">
                <a:latin typeface="Consolas"/>
                <a:cs typeface="Consolas"/>
              </a:rPr>
              <a:t>test_input(</a:t>
            </a:r>
            <a:r>
              <a:rPr sz="1400" spc="5" dirty="0">
                <a:solidFill>
                  <a:srgbClr val="DAA41F"/>
                </a:solidFill>
                <a:latin typeface="Consolas"/>
                <a:cs typeface="Consolas"/>
              </a:rPr>
              <a:t>$_POST</a:t>
            </a:r>
            <a:r>
              <a:rPr sz="1400" spc="5" dirty="0">
                <a:latin typeface="Consolas"/>
                <a:cs typeface="Consolas"/>
              </a:rPr>
              <a:t>[</a:t>
            </a:r>
            <a:r>
              <a:rPr sz="1400" spc="5" dirty="0">
                <a:solidFill>
                  <a:srgbClr val="A42A2A"/>
                </a:solidFill>
                <a:latin typeface="Consolas"/>
                <a:cs typeface="Consolas"/>
              </a:rPr>
              <a:t>"name"</a:t>
            </a:r>
            <a:r>
              <a:rPr sz="1400" spc="5" dirty="0">
                <a:latin typeface="Consolas"/>
                <a:cs typeface="Consolas"/>
              </a:rPr>
              <a:t>]);</a:t>
            </a:r>
            <a:endParaRPr sz="1400">
              <a:latin typeface="Consolas"/>
              <a:cs typeface="Consolas"/>
            </a:endParaRPr>
          </a:p>
          <a:p>
            <a:pPr marL="405765" marR="2666365">
              <a:lnSpc>
                <a:spcPts val="1670"/>
              </a:lnSpc>
              <a:spcBef>
                <a:spcPts val="75"/>
              </a:spcBef>
            </a:pPr>
            <a:r>
              <a:rPr sz="1400" dirty="0">
                <a:solidFill>
                  <a:srgbClr val="008000"/>
                </a:solidFill>
                <a:latin typeface="Consolas"/>
                <a:cs typeface="Consolas"/>
              </a:rPr>
              <a:t>//</a:t>
            </a:r>
            <a:r>
              <a:rPr sz="1400" spc="15" dirty="0">
                <a:solidFill>
                  <a:srgbClr val="008000"/>
                </a:solidFill>
                <a:latin typeface="Consolas"/>
                <a:cs typeface="Consolas"/>
              </a:rPr>
              <a:t> </a:t>
            </a:r>
            <a:r>
              <a:rPr sz="1400" dirty="0">
                <a:solidFill>
                  <a:srgbClr val="008000"/>
                </a:solidFill>
                <a:latin typeface="Consolas"/>
                <a:cs typeface="Consolas"/>
              </a:rPr>
              <a:t>check</a:t>
            </a:r>
            <a:r>
              <a:rPr sz="1400" spc="15" dirty="0">
                <a:solidFill>
                  <a:srgbClr val="008000"/>
                </a:solidFill>
                <a:latin typeface="Consolas"/>
                <a:cs typeface="Consolas"/>
              </a:rPr>
              <a:t> </a:t>
            </a:r>
            <a:r>
              <a:rPr sz="1400" dirty="0">
                <a:solidFill>
                  <a:srgbClr val="008000"/>
                </a:solidFill>
                <a:latin typeface="Consolas"/>
                <a:cs typeface="Consolas"/>
              </a:rPr>
              <a:t>if</a:t>
            </a:r>
            <a:r>
              <a:rPr sz="1400" spc="15" dirty="0">
                <a:solidFill>
                  <a:srgbClr val="008000"/>
                </a:solidFill>
                <a:latin typeface="Consolas"/>
                <a:cs typeface="Consolas"/>
              </a:rPr>
              <a:t> </a:t>
            </a:r>
            <a:r>
              <a:rPr sz="1400" dirty="0">
                <a:solidFill>
                  <a:srgbClr val="008000"/>
                </a:solidFill>
                <a:latin typeface="Consolas"/>
                <a:cs typeface="Consolas"/>
              </a:rPr>
              <a:t>name</a:t>
            </a:r>
            <a:r>
              <a:rPr sz="1400" spc="10" dirty="0">
                <a:solidFill>
                  <a:srgbClr val="008000"/>
                </a:solidFill>
                <a:latin typeface="Consolas"/>
                <a:cs typeface="Consolas"/>
              </a:rPr>
              <a:t> </a:t>
            </a:r>
            <a:r>
              <a:rPr sz="1400" dirty="0">
                <a:solidFill>
                  <a:srgbClr val="008000"/>
                </a:solidFill>
                <a:latin typeface="Consolas"/>
                <a:cs typeface="Consolas"/>
              </a:rPr>
              <a:t>only</a:t>
            </a:r>
            <a:r>
              <a:rPr sz="1400" spc="10" dirty="0">
                <a:solidFill>
                  <a:srgbClr val="008000"/>
                </a:solidFill>
                <a:latin typeface="Consolas"/>
                <a:cs typeface="Consolas"/>
              </a:rPr>
              <a:t> </a:t>
            </a:r>
            <a:r>
              <a:rPr sz="1400" dirty="0">
                <a:solidFill>
                  <a:srgbClr val="008000"/>
                </a:solidFill>
                <a:latin typeface="Consolas"/>
                <a:cs typeface="Consolas"/>
              </a:rPr>
              <a:t>contains</a:t>
            </a:r>
            <a:r>
              <a:rPr sz="1400" spc="15" dirty="0">
                <a:solidFill>
                  <a:srgbClr val="008000"/>
                </a:solidFill>
                <a:latin typeface="Consolas"/>
                <a:cs typeface="Consolas"/>
              </a:rPr>
              <a:t> </a:t>
            </a:r>
            <a:r>
              <a:rPr sz="1400" dirty="0">
                <a:solidFill>
                  <a:srgbClr val="008000"/>
                </a:solidFill>
                <a:latin typeface="Consolas"/>
                <a:cs typeface="Consolas"/>
              </a:rPr>
              <a:t>letters</a:t>
            </a:r>
            <a:r>
              <a:rPr sz="1400" spc="15" dirty="0">
                <a:solidFill>
                  <a:srgbClr val="008000"/>
                </a:solidFill>
                <a:latin typeface="Consolas"/>
                <a:cs typeface="Consolas"/>
              </a:rPr>
              <a:t> </a:t>
            </a:r>
            <a:r>
              <a:rPr sz="1400" spc="5" dirty="0">
                <a:solidFill>
                  <a:srgbClr val="008000"/>
                </a:solidFill>
                <a:latin typeface="Consolas"/>
                <a:cs typeface="Consolas"/>
              </a:rPr>
              <a:t>and </a:t>
            </a:r>
            <a:r>
              <a:rPr sz="1400" dirty="0">
                <a:solidFill>
                  <a:srgbClr val="008000"/>
                </a:solidFill>
                <a:latin typeface="Consolas"/>
                <a:cs typeface="Consolas"/>
              </a:rPr>
              <a:t>whitespace </a:t>
            </a:r>
            <a:r>
              <a:rPr sz="1400" spc="-755" dirty="0">
                <a:solidFill>
                  <a:srgbClr val="008000"/>
                </a:solidFill>
                <a:latin typeface="Consolas"/>
                <a:cs typeface="Consolas"/>
              </a:rPr>
              <a:t> </a:t>
            </a:r>
            <a:r>
              <a:rPr sz="1400" spc="-5" dirty="0">
                <a:solidFill>
                  <a:srgbClr val="0000CD"/>
                </a:solidFill>
                <a:latin typeface="Consolas"/>
                <a:cs typeface="Consolas"/>
              </a:rPr>
              <a:t>if</a:t>
            </a:r>
            <a:r>
              <a:rPr sz="1400" spc="20" dirty="0">
                <a:solidFill>
                  <a:srgbClr val="0000CD"/>
                </a:solidFill>
                <a:latin typeface="Consolas"/>
                <a:cs typeface="Consolas"/>
              </a:rPr>
              <a:t> </a:t>
            </a:r>
            <a:r>
              <a:rPr sz="1400" dirty="0">
                <a:latin typeface="Consolas"/>
                <a:cs typeface="Consolas"/>
              </a:rPr>
              <a:t>(!preg_match(</a:t>
            </a:r>
            <a:r>
              <a:rPr sz="1400" dirty="0">
                <a:solidFill>
                  <a:srgbClr val="A42A2A"/>
                </a:solidFill>
                <a:latin typeface="Consolas"/>
                <a:cs typeface="Consolas"/>
              </a:rPr>
              <a:t>"/^[a-zA-Z-'</a:t>
            </a:r>
            <a:r>
              <a:rPr sz="1400" spc="10" dirty="0">
                <a:solidFill>
                  <a:srgbClr val="A42A2A"/>
                </a:solidFill>
                <a:latin typeface="Consolas"/>
                <a:cs typeface="Consolas"/>
              </a:rPr>
              <a:t> </a:t>
            </a:r>
            <a:r>
              <a:rPr sz="1400" dirty="0">
                <a:solidFill>
                  <a:srgbClr val="A42A2A"/>
                </a:solidFill>
                <a:latin typeface="Consolas"/>
                <a:cs typeface="Consolas"/>
              </a:rPr>
              <a:t>]*$/"</a:t>
            </a:r>
            <a:r>
              <a:rPr sz="1400" dirty="0">
                <a:latin typeface="Consolas"/>
                <a:cs typeface="Consolas"/>
              </a:rPr>
              <a:t>,$name))</a:t>
            </a:r>
            <a:r>
              <a:rPr sz="1400" spc="5" dirty="0">
                <a:latin typeface="Consolas"/>
                <a:cs typeface="Consolas"/>
              </a:rPr>
              <a:t> </a:t>
            </a:r>
            <a:r>
              <a:rPr sz="1400" dirty="0">
                <a:latin typeface="Consolas"/>
                <a:cs typeface="Consolas"/>
              </a:rPr>
              <a:t>{</a:t>
            </a:r>
            <a:endParaRPr sz="1400">
              <a:latin typeface="Consolas"/>
              <a:cs typeface="Consolas"/>
            </a:endParaRPr>
          </a:p>
          <a:p>
            <a:pPr marL="602615">
              <a:lnSpc>
                <a:spcPts val="1625"/>
              </a:lnSpc>
            </a:pPr>
            <a:r>
              <a:rPr sz="1400" dirty="0">
                <a:latin typeface="Consolas"/>
                <a:cs typeface="Consolas"/>
              </a:rPr>
              <a:t>$nameErr</a:t>
            </a:r>
            <a:r>
              <a:rPr sz="1400" spc="15" dirty="0">
                <a:latin typeface="Consolas"/>
                <a:cs typeface="Consolas"/>
              </a:rPr>
              <a:t> </a:t>
            </a:r>
            <a:r>
              <a:rPr sz="1400" dirty="0">
                <a:latin typeface="Consolas"/>
                <a:cs typeface="Consolas"/>
              </a:rPr>
              <a:t>=</a:t>
            </a:r>
            <a:r>
              <a:rPr sz="1400" spc="5" dirty="0">
                <a:latin typeface="Consolas"/>
                <a:cs typeface="Consolas"/>
              </a:rPr>
              <a:t> </a:t>
            </a:r>
            <a:r>
              <a:rPr sz="1400" dirty="0">
                <a:solidFill>
                  <a:srgbClr val="A42A2A"/>
                </a:solidFill>
                <a:latin typeface="Consolas"/>
                <a:cs typeface="Consolas"/>
              </a:rPr>
              <a:t>"Only</a:t>
            </a:r>
            <a:r>
              <a:rPr sz="1400" spc="10" dirty="0">
                <a:solidFill>
                  <a:srgbClr val="A42A2A"/>
                </a:solidFill>
                <a:latin typeface="Consolas"/>
                <a:cs typeface="Consolas"/>
              </a:rPr>
              <a:t> </a:t>
            </a:r>
            <a:r>
              <a:rPr sz="1400" dirty="0">
                <a:solidFill>
                  <a:srgbClr val="A42A2A"/>
                </a:solidFill>
                <a:latin typeface="Consolas"/>
                <a:cs typeface="Consolas"/>
              </a:rPr>
              <a:t>letters</a:t>
            </a:r>
            <a:r>
              <a:rPr sz="1400" spc="10" dirty="0">
                <a:solidFill>
                  <a:srgbClr val="A42A2A"/>
                </a:solidFill>
                <a:latin typeface="Consolas"/>
                <a:cs typeface="Consolas"/>
              </a:rPr>
              <a:t> </a:t>
            </a:r>
            <a:r>
              <a:rPr sz="1400" dirty="0">
                <a:solidFill>
                  <a:srgbClr val="A42A2A"/>
                </a:solidFill>
                <a:latin typeface="Consolas"/>
                <a:cs typeface="Consolas"/>
              </a:rPr>
              <a:t>and</a:t>
            </a:r>
            <a:r>
              <a:rPr sz="1400" spc="5" dirty="0">
                <a:solidFill>
                  <a:srgbClr val="A42A2A"/>
                </a:solidFill>
                <a:latin typeface="Consolas"/>
                <a:cs typeface="Consolas"/>
              </a:rPr>
              <a:t> </a:t>
            </a:r>
            <a:r>
              <a:rPr sz="1400" dirty="0">
                <a:solidFill>
                  <a:srgbClr val="A42A2A"/>
                </a:solidFill>
                <a:latin typeface="Consolas"/>
                <a:cs typeface="Consolas"/>
              </a:rPr>
              <a:t>white</a:t>
            </a:r>
            <a:r>
              <a:rPr sz="1400" spc="10" dirty="0">
                <a:solidFill>
                  <a:srgbClr val="A42A2A"/>
                </a:solidFill>
                <a:latin typeface="Consolas"/>
                <a:cs typeface="Consolas"/>
              </a:rPr>
              <a:t> </a:t>
            </a:r>
            <a:r>
              <a:rPr sz="1400" spc="5" dirty="0">
                <a:solidFill>
                  <a:srgbClr val="A42A2A"/>
                </a:solidFill>
                <a:latin typeface="Consolas"/>
                <a:cs typeface="Consolas"/>
              </a:rPr>
              <a:t>space</a:t>
            </a:r>
            <a:r>
              <a:rPr sz="1400" dirty="0">
                <a:solidFill>
                  <a:srgbClr val="A42A2A"/>
                </a:solidFill>
                <a:latin typeface="Consolas"/>
                <a:cs typeface="Consolas"/>
              </a:rPr>
              <a:t> </a:t>
            </a:r>
            <a:r>
              <a:rPr sz="1400" spc="5" dirty="0">
                <a:solidFill>
                  <a:srgbClr val="A42A2A"/>
                </a:solidFill>
                <a:latin typeface="Consolas"/>
                <a:cs typeface="Consolas"/>
              </a:rPr>
              <a:t>allowed"</a:t>
            </a:r>
            <a:r>
              <a:rPr sz="1400" spc="5" dirty="0">
                <a:latin typeface="Consolas"/>
                <a:cs typeface="Consolas"/>
              </a:rPr>
              <a:t>;</a:t>
            </a:r>
            <a:r>
              <a:rPr sz="1400" spc="20" dirty="0">
                <a:latin typeface="Consolas"/>
                <a:cs typeface="Consolas"/>
              </a:rPr>
              <a:t> </a:t>
            </a:r>
            <a:r>
              <a:rPr sz="1400" dirty="0">
                <a:latin typeface="Consolas"/>
                <a:cs typeface="Consolas"/>
              </a:rPr>
              <a:t>}</a:t>
            </a:r>
            <a:endParaRPr sz="1400">
              <a:latin typeface="Consolas"/>
              <a:cs typeface="Consolas"/>
            </a:endParaRPr>
          </a:p>
          <a:p>
            <a:pPr marL="208915">
              <a:lnSpc>
                <a:spcPct val="100000"/>
              </a:lnSpc>
            </a:pPr>
            <a:r>
              <a:rPr sz="1400" dirty="0">
                <a:latin typeface="Consolas"/>
                <a:cs typeface="Consolas"/>
              </a:rPr>
              <a:t>}</a:t>
            </a:r>
            <a:endParaRPr sz="1400">
              <a:latin typeface="Consolas"/>
              <a:cs typeface="Consolas"/>
            </a:endParaRPr>
          </a:p>
          <a:p>
            <a:pPr marL="208915">
              <a:lnSpc>
                <a:spcPct val="100000"/>
              </a:lnSpc>
              <a:spcBef>
                <a:spcPts val="5"/>
              </a:spcBef>
            </a:pPr>
            <a:r>
              <a:rPr sz="1400" spc="-5" dirty="0">
                <a:solidFill>
                  <a:srgbClr val="0000CD"/>
                </a:solidFill>
                <a:latin typeface="Consolas"/>
                <a:cs typeface="Consolas"/>
              </a:rPr>
              <a:t>if</a:t>
            </a:r>
            <a:r>
              <a:rPr sz="1400" spc="10" dirty="0">
                <a:solidFill>
                  <a:srgbClr val="0000CD"/>
                </a:solidFill>
                <a:latin typeface="Consolas"/>
                <a:cs typeface="Consolas"/>
              </a:rPr>
              <a:t> </a:t>
            </a:r>
            <a:r>
              <a:rPr sz="1400" dirty="0">
                <a:latin typeface="Consolas"/>
                <a:cs typeface="Consolas"/>
              </a:rPr>
              <a:t>(</a:t>
            </a:r>
            <a:r>
              <a:rPr sz="1400" dirty="0">
                <a:solidFill>
                  <a:srgbClr val="0000CD"/>
                </a:solidFill>
                <a:latin typeface="Consolas"/>
                <a:cs typeface="Consolas"/>
              </a:rPr>
              <a:t>empty</a:t>
            </a:r>
            <a:r>
              <a:rPr sz="1400" dirty="0">
                <a:latin typeface="Consolas"/>
                <a:cs typeface="Consolas"/>
              </a:rPr>
              <a:t>(</a:t>
            </a:r>
            <a:r>
              <a:rPr sz="1400" dirty="0">
                <a:solidFill>
                  <a:srgbClr val="DAA41F"/>
                </a:solidFill>
                <a:latin typeface="Consolas"/>
                <a:cs typeface="Consolas"/>
              </a:rPr>
              <a:t>$_POST</a:t>
            </a:r>
            <a:r>
              <a:rPr sz="1400" dirty="0">
                <a:latin typeface="Consolas"/>
                <a:cs typeface="Consolas"/>
              </a:rPr>
              <a:t>[</a:t>
            </a:r>
            <a:r>
              <a:rPr sz="1400" dirty="0">
                <a:solidFill>
                  <a:srgbClr val="A42A2A"/>
                </a:solidFill>
                <a:latin typeface="Consolas"/>
                <a:cs typeface="Consolas"/>
              </a:rPr>
              <a:t>"email"</a:t>
            </a:r>
            <a:r>
              <a:rPr sz="1400" dirty="0">
                <a:latin typeface="Consolas"/>
                <a:cs typeface="Consolas"/>
              </a:rPr>
              <a:t>]))</a:t>
            </a:r>
            <a:r>
              <a:rPr sz="1400" spc="20" dirty="0">
                <a:latin typeface="Consolas"/>
                <a:cs typeface="Consolas"/>
              </a:rPr>
              <a:t> </a:t>
            </a:r>
            <a:r>
              <a:rPr sz="1400" dirty="0">
                <a:latin typeface="Consolas"/>
                <a:cs typeface="Consolas"/>
              </a:rPr>
              <a:t>{</a:t>
            </a:r>
            <a:endParaRPr sz="1400">
              <a:latin typeface="Consolas"/>
              <a:cs typeface="Consolas"/>
            </a:endParaRPr>
          </a:p>
          <a:p>
            <a:pPr marL="405765">
              <a:lnSpc>
                <a:spcPct val="100000"/>
              </a:lnSpc>
            </a:pPr>
            <a:r>
              <a:rPr sz="1400" dirty="0">
                <a:latin typeface="Consolas"/>
                <a:cs typeface="Consolas"/>
              </a:rPr>
              <a:t>$emailErr</a:t>
            </a:r>
            <a:r>
              <a:rPr sz="1400" spc="10" dirty="0">
                <a:latin typeface="Consolas"/>
                <a:cs typeface="Consolas"/>
              </a:rPr>
              <a:t> </a:t>
            </a:r>
            <a:r>
              <a:rPr sz="1400" dirty="0">
                <a:latin typeface="Consolas"/>
                <a:cs typeface="Consolas"/>
              </a:rPr>
              <a:t>=</a:t>
            </a:r>
            <a:r>
              <a:rPr sz="1400" spc="10" dirty="0">
                <a:latin typeface="Consolas"/>
                <a:cs typeface="Consolas"/>
              </a:rPr>
              <a:t> </a:t>
            </a:r>
            <a:r>
              <a:rPr sz="1400" dirty="0">
                <a:solidFill>
                  <a:srgbClr val="A42A2A"/>
                </a:solidFill>
                <a:latin typeface="Consolas"/>
                <a:cs typeface="Consolas"/>
              </a:rPr>
              <a:t>"Email</a:t>
            </a:r>
            <a:r>
              <a:rPr sz="1400" spc="5" dirty="0">
                <a:solidFill>
                  <a:srgbClr val="A42A2A"/>
                </a:solidFill>
                <a:latin typeface="Consolas"/>
                <a:cs typeface="Consolas"/>
              </a:rPr>
              <a:t> </a:t>
            </a:r>
            <a:r>
              <a:rPr sz="1400" dirty="0">
                <a:solidFill>
                  <a:srgbClr val="A42A2A"/>
                </a:solidFill>
                <a:latin typeface="Consolas"/>
                <a:cs typeface="Consolas"/>
              </a:rPr>
              <a:t>is</a:t>
            </a:r>
            <a:r>
              <a:rPr sz="1400" spc="10" dirty="0">
                <a:solidFill>
                  <a:srgbClr val="A42A2A"/>
                </a:solidFill>
                <a:latin typeface="Consolas"/>
                <a:cs typeface="Consolas"/>
              </a:rPr>
              <a:t> </a:t>
            </a:r>
            <a:r>
              <a:rPr sz="1400" dirty="0">
                <a:solidFill>
                  <a:srgbClr val="A42A2A"/>
                </a:solidFill>
                <a:latin typeface="Consolas"/>
                <a:cs typeface="Consolas"/>
              </a:rPr>
              <a:t>required"</a:t>
            </a:r>
            <a:r>
              <a:rPr sz="1400" dirty="0">
                <a:latin typeface="Consolas"/>
                <a:cs typeface="Consolas"/>
              </a:rPr>
              <a:t>;</a:t>
            </a:r>
            <a:endParaRPr sz="1400">
              <a:latin typeface="Consolas"/>
              <a:cs typeface="Consolas"/>
            </a:endParaRPr>
          </a:p>
          <a:p>
            <a:pPr marL="208915">
              <a:lnSpc>
                <a:spcPct val="100000"/>
              </a:lnSpc>
            </a:pPr>
            <a:r>
              <a:rPr sz="1400" dirty="0">
                <a:latin typeface="Consolas"/>
                <a:cs typeface="Consolas"/>
              </a:rPr>
              <a:t>}</a:t>
            </a:r>
            <a:r>
              <a:rPr sz="1400" spc="-25" dirty="0">
                <a:latin typeface="Consolas"/>
                <a:cs typeface="Consolas"/>
              </a:rPr>
              <a:t> </a:t>
            </a:r>
            <a:r>
              <a:rPr sz="1400" dirty="0">
                <a:solidFill>
                  <a:srgbClr val="0000CD"/>
                </a:solidFill>
                <a:latin typeface="Consolas"/>
                <a:cs typeface="Consolas"/>
              </a:rPr>
              <a:t>else</a:t>
            </a:r>
            <a:r>
              <a:rPr sz="1400" spc="-25" dirty="0">
                <a:solidFill>
                  <a:srgbClr val="0000CD"/>
                </a:solidFill>
                <a:latin typeface="Consolas"/>
                <a:cs typeface="Consolas"/>
              </a:rPr>
              <a:t> </a:t>
            </a:r>
            <a:r>
              <a:rPr sz="1400" dirty="0">
                <a:latin typeface="Consolas"/>
                <a:cs typeface="Consolas"/>
              </a:rPr>
              <a:t>{</a:t>
            </a:r>
            <a:endParaRPr sz="1400">
              <a:latin typeface="Consolas"/>
              <a:cs typeface="Consolas"/>
            </a:endParaRPr>
          </a:p>
          <a:p>
            <a:pPr marL="405765">
              <a:lnSpc>
                <a:spcPct val="100000"/>
              </a:lnSpc>
            </a:pPr>
            <a:r>
              <a:rPr sz="1400" dirty="0">
                <a:latin typeface="Consolas"/>
                <a:cs typeface="Consolas"/>
              </a:rPr>
              <a:t>$email</a:t>
            </a:r>
            <a:r>
              <a:rPr sz="1400" spc="25" dirty="0">
                <a:latin typeface="Consolas"/>
                <a:cs typeface="Consolas"/>
              </a:rPr>
              <a:t> </a:t>
            </a:r>
            <a:r>
              <a:rPr sz="1400" dirty="0">
                <a:latin typeface="Consolas"/>
                <a:cs typeface="Consolas"/>
              </a:rPr>
              <a:t>=</a:t>
            </a:r>
            <a:r>
              <a:rPr sz="1400" spc="25" dirty="0">
                <a:latin typeface="Consolas"/>
                <a:cs typeface="Consolas"/>
              </a:rPr>
              <a:t> </a:t>
            </a:r>
            <a:r>
              <a:rPr sz="1400" dirty="0">
                <a:latin typeface="Consolas"/>
                <a:cs typeface="Consolas"/>
              </a:rPr>
              <a:t>test_input(</a:t>
            </a:r>
            <a:r>
              <a:rPr sz="1400" dirty="0">
                <a:solidFill>
                  <a:srgbClr val="DAA41F"/>
                </a:solidFill>
                <a:latin typeface="Consolas"/>
                <a:cs typeface="Consolas"/>
              </a:rPr>
              <a:t>$_POST</a:t>
            </a:r>
            <a:r>
              <a:rPr sz="1400" dirty="0">
                <a:latin typeface="Consolas"/>
                <a:cs typeface="Consolas"/>
              </a:rPr>
              <a:t>[</a:t>
            </a:r>
            <a:r>
              <a:rPr sz="1400" dirty="0">
                <a:solidFill>
                  <a:srgbClr val="A42A2A"/>
                </a:solidFill>
                <a:latin typeface="Consolas"/>
                <a:cs typeface="Consolas"/>
              </a:rPr>
              <a:t>"email"</a:t>
            </a:r>
            <a:r>
              <a:rPr sz="1400" dirty="0">
                <a:latin typeface="Consolas"/>
                <a:cs typeface="Consolas"/>
              </a:rPr>
              <a:t>]);</a:t>
            </a:r>
            <a:endParaRPr sz="1400">
              <a:latin typeface="Consolas"/>
              <a:cs typeface="Consolas"/>
            </a:endParaRPr>
          </a:p>
          <a:p>
            <a:pPr marL="405765">
              <a:lnSpc>
                <a:spcPts val="1675"/>
              </a:lnSpc>
              <a:spcBef>
                <a:spcPts val="10"/>
              </a:spcBef>
            </a:pPr>
            <a:r>
              <a:rPr sz="1400" dirty="0">
                <a:solidFill>
                  <a:srgbClr val="008000"/>
                </a:solidFill>
                <a:latin typeface="Consolas"/>
                <a:cs typeface="Consolas"/>
              </a:rPr>
              <a:t>//</a:t>
            </a:r>
            <a:r>
              <a:rPr sz="1400" spc="10" dirty="0">
                <a:solidFill>
                  <a:srgbClr val="008000"/>
                </a:solidFill>
                <a:latin typeface="Consolas"/>
                <a:cs typeface="Consolas"/>
              </a:rPr>
              <a:t> </a:t>
            </a:r>
            <a:r>
              <a:rPr sz="1400" dirty="0">
                <a:solidFill>
                  <a:srgbClr val="008000"/>
                </a:solidFill>
                <a:latin typeface="Consolas"/>
                <a:cs typeface="Consolas"/>
              </a:rPr>
              <a:t>check</a:t>
            </a:r>
            <a:r>
              <a:rPr sz="1400" spc="10" dirty="0">
                <a:solidFill>
                  <a:srgbClr val="008000"/>
                </a:solidFill>
                <a:latin typeface="Consolas"/>
                <a:cs typeface="Consolas"/>
              </a:rPr>
              <a:t> </a:t>
            </a:r>
            <a:r>
              <a:rPr sz="1400" dirty="0">
                <a:solidFill>
                  <a:srgbClr val="008000"/>
                </a:solidFill>
                <a:latin typeface="Consolas"/>
                <a:cs typeface="Consolas"/>
              </a:rPr>
              <a:t>if</a:t>
            </a:r>
            <a:r>
              <a:rPr sz="1400" spc="15" dirty="0">
                <a:solidFill>
                  <a:srgbClr val="008000"/>
                </a:solidFill>
                <a:latin typeface="Consolas"/>
                <a:cs typeface="Consolas"/>
              </a:rPr>
              <a:t> </a:t>
            </a:r>
            <a:r>
              <a:rPr sz="1400" dirty="0">
                <a:solidFill>
                  <a:srgbClr val="008000"/>
                </a:solidFill>
                <a:latin typeface="Consolas"/>
                <a:cs typeface="Consolas"/>
              </a:rPr>
              <a:t>e-mail</a:t>
            </a:r>
            <a:r>
              <a:rPr sz="1400" spc="15" dirty="0">
                <a:solidFill>
                  <a:srgbClr val="008000"/>
                </a:solidFill>
                <a:latin typeface="Consolas"/>
                <a:cs typeface="Consolas"/>
              </a:rPr>
              <a:t> </a:t>
            </a:r>
            <a:r>
              <a:rPr sz="1400" dirty="0">
                <a:solidFill>
                  <a:srgbClr val="008000"/>
                </a:solidFill>
                <a:latin typeface="Consolas"/>
                <a:cs typeface="Consolas"/>
              </a:rPr>
              <a:t>address</a:t>
            </a:r>
            <a:r>
              <a:rPr sz="1400" spc="15" dirty="0">
                <a:solidFill>
                  <a:srgbClr val="008000"/>
                </a:solidFill>
                <a:latin typeface="Consolas"/>
                <a:cs typeface="Consolas"/>
              </a:rPr>
              <a:t> </a:t>
            </a:r>
            <a:r>
              <a:rPr sz="1400" dirty="0">
                <a:solidFill>
                  <a:srgbClr val="008000"/>
                </a:solidFill>
                <a:latin typeface="Consolas"/>
                <a:cs typeface="Consolas"/>
              </a:rPr>
              <a:t>is</a:t>
            </a:r>
            <a:r>
              <a:rPr sz="1400" spc="5" dirty="0">
                <a:solidFill>
                  <a:srgbClr val="008000"/>
                </a:solidFill>
                <a:latin typeface="Consolas"/>
                <a:cs typeface="Consolas"/>
              </a:rPr>
              <a:t> </a:t>
            </a:r>
            <a:r>
              <a:rPr sz="1400" dirty="0">
                <a:solidFill>
                  <a:srgbClr val="008000"/>
                </a:solidFill>
                <a:latin typeface="Consolas"/>
                <a:cs typeface="Consolas"/>
              </a:rPr>
              <a:t>well-formed</a:t>
            </a:r>
            <a:endParaRPr sz="1400">
              <a:latin typeface="Consolas"/>
              <a:cs typeface="Consolas"/>
            </a:endParaRPr>
          </a:p>
          <a:p>
            <a:pPr marL="405765">
              <a:lnSpc>
                <a:spcPts val="1675"/>
              </a:lnSpc>
            </a:pPr>
            <a:r>
              <a:rPr sz="1400" spc="-5" dirty="0">
                <a:solidFill>
                  <a:srgbClr val="0000CD"/>
                </a:solidFill>
                <a:latin typeface="Consolas"/>
                <a:cs typeface="Consolas"/>
              </a:rPr>
              <a:t>if</a:t>
            </a:r>
            <a:r>
              <a:rPr sz="1400" spc="40" dirty="0">
                <a:solidFill>
                  <a:srgbClr val="0000CD"/>
                </a:solidFill>
                <a:latin typeface="Consolas"/>
                <a:cs typeface="Consolas"/>
              </a:rPr>
              <a:t> </a:t>
            </a:r>
            <a:r>
              <a:rPr sz="1400" dirty="0">
                <a:latin typeface="Consolas"/>
                <a:cs typeface="Consolas"/>
              </a:rPr>
              <a:t>(!filter_var($email,</a:t>
            </a:r>
            <a:r>
              <a:rPr sz="1400" spc="35" dirty="0">
                <a:latin typeface="Consolas"/>
                <a:cs typeface="Consolas"/>
              </a:rPr>
              <a:t> </a:t>
            </a:r>
            <a:r>
              <a:rPr sz="1400" dirty="0">
                <a:latin typeface="Consolas"/>
                <a:cs typeface="Consolas"/>
              </a:rPr>
              <a:t>FILTER_VALIDATE_EMAIL))</a:t>
            </a:r>
            <a:r>
              <a:rPr sz="1400" spc="35" dirty="0">
                <a:latin typeface="Consolas"/>
                <a:cs typeface="Consolas"/>
              </a:rPr>
              <a:t> </a:t>
            </a:r>
            <a:r>
              <a:rPr sz="1400" dirty="0">
                <a:latin typeface="Consolas"/>
                <a:cs typeface="Consolas"/>
              </a:rPr>
              <a:t>{</a:t>
            </a:r>
            <a:endParaRPr sz="1400">
              <a:latin typeface="Consolas"/>
              <a:cs typeface="Consolas"/>
            </a:endParaRPr>
          </a:p>
          <a:p>
            <a:pPr marL="602615">
              <a:lnSpc>
                <a:spcPct val="100000"/>
              </a:lnSpc>
              <a:tabLst>
                <a:tab pos="4443730" algn="l"/>
              </a:tabLst>
            </a:pPr>
            <a:r>
              <a:rPr sz="1400" dirty="0">
                <a:latin typeface="Consolas"/>
                <a:cs typeface="Consolas"/>
              </a:rPr>
              <a:t>$emailErr</a:t>
            </a:r>
            <a:r>
              <a:rPr sz="1400" spc="25" dirty="0">
                <a:latin typeface="Consolas"/>
                <a:cs typeface="Consolas"/>
              </a:rPr>
              <a:t> </a:t>
            </a:r>
            <a:r>
              <a:rPr sz="1400" dirty="0">
                <a:latin typeface="Consolas"/>
                <a:cs typeface="Consolas"/>
              </a:rPr>
              <a:t>=</a:t>
            </a:r>
            <a:r>
              <a:rPr sz="1400" spc="25" dirty="0">
                <a:latin typeface="Consolas"/>
                <a:cs typeface="Consolas"/>
              </a:rPr>
              <a:t> </a:t>
            </a:r>
            <a:r>
              <a:rPr sz="1400" dirty="0">
                <a:solidFill>
                  <a:srgbClr val="A42A2A"/>
                </a:solidFill>
                <a:latin typeface="Consolas"/>
                <a:cs typeface="Consolas"/>
              </a:rPr>
              <a:t>"Invalid</a:t>
            </a:r>
            <a:r>
              <a:rPr sz="1400" spc="35" dirty="0">
                <a:solidFill>
                  <a:srgbClr val="A42A2A"/>
                </a:solidFill>
                <a:latin typeface="Consolas"/>
                <a:cs typeface="Consolas"/>
              </a:rPr>
              <a:t> </a:t>
            </a:r>
            <a:r>
              <a:rPr sz="1400" dirty="0">
                <a:solidFill>
                  <a:srgbClr val="A42A2A"/>
                </a:solidFill>
                <a:latin typeface="Consolas"/>
                <a:cs typeface="Consolas"/>
              </a:rPr>
              <a:t>email</a:t>
            </a:r>
            <a:r>
              <a:rPr sz="1400" spc="15" dirty="0">
                <a:solidFill>
                  <a:srgbClr val="A42A2A"/>
                </a:solidFill>
                <a:latin typeface="Consolas"/>
                <a:cs typeface="Consolas"/>
              </a:rPr>
              <a:t> </a:t>
            </a:r>
            <a:r>
              <a:rPr sz="1400" spc="5" dirty="0">
                <a:solidFill>
                  <a:srgbClr val="A42A2A"/>
                </a:solidFill>
                <a:latin typeface="Consolas"/>
                <a:cs typeface="Consolas"/>
              </a:rPr>
              <a:t>format"</a:t>
            </a:r>
            <a:r>
              <a:rPr sz="1400" spc="5" dirty="0">
                <a:latin typeface="Consolas"/>
                <a:cs typeface="Consolas"/>
              </a:rPr>
              <a:t>;	</a:t>
            </a:r>
            <a:r>
              <a:rPr sz="1400" dirty="0">
                <a:latin typeface="Consolas"/>
                <a:cs typeface="Consolas"/>
              </a:rPr>
              <a:t>}</a:t>
            </a:r>
            <a:endParaRPr sz="1400">
              <a:latin typeface="Consolas"/>
              <a:cs typeface="Consolas"/>
            </a:endParaRPr>
          </a:p>
          <a:p>
            <a:pPr marL="208915">
              <a:lnSpc>
                <a:spcPct val="100000"/>
              </a:lnSpc>
            </a:pPr>
            <a:r>
              <a:rPr sz="1400" dirty="0">
                <a:latin typeface="Consolas"/>
                <a:cs typeface="Consolas"/>
              </a:rPr>
              <a:t>}</a:t>
            </a:r>
            <a:endParaRPr sz="1400">
              <a:latin typeface="Consolas"/>
              <a:cs typeface="Consolas"/>
            </a:endParaRPr>
          </a:p>
          <a:p>
            <a:pPr marL="208915">
              <a:lnSpc>
                <a:spcPct val="100000"/>
              </a:lnSpc>
              <a:spcBef>
                <a:spcPts val="5"/>
              </a:spcBef>
            </a:pPr>
            <a:r>
              <a:rPr sz="1400" spc="-5" dirty="0">
                <a:solidFill>
                  <a:srgbClr val="0000CD"/>
                </a:solidFill>
                <a:latin typeface="Consolas"/>
                <a:cs typeface="Consolas"/>
              </a:rPr>
              <a:t>if</a:t>
            </a:r>
            <a:r>
              <a:rPr sz="1400" spc="15" dirty="0">
                <a:solidFill>
                  <a:srgbClr val="0000CD"/>
                </a:solidFill>
                <a:latin typeface="Consolas"/>
                <a:cs typeface="Consolas"/>
              </a:rPr>
              <a:t> </a:t>
            </a:r>
            <a:r>
              <a:rPr sz="1400" dirty="0">
                <a:latin typeface="Consolas"/>
                <a:cs typeface="Consolas"/>
              </a:rPr>
              <a:t>(</a:t>
            </a:r>
            <a:r>
              <a:rPr sz="1400" dirty="0">
                <a:solidFill>
                  <a:srgbClr val="0000CD"/>
                </a:solidFill>
                <a:latin typeface="Consolas"/>
                <a:cs typeface="Consolas"/>
              </a:rPr>
              <a:t>empty</a:t>
            </a:r>
            <a:r>
              <a:rPr sz="1400" dirty="0">
                <a:latin typeface="Consolas"/>
                <a:cs typeface="Consolas"/>
              </a:rPr>
              <a:t>(</a:t>
            </a:r>
            <a:r>
              <a:rPr sz="1400" dirty="0">
                <a:solidFill>
                  <a:srgbClr val="DAA41F"/>
                </a:solidFill>
                <a:latin typeface="Consolas"/>
                <a:cs typeface="Consolas"/>
              </a:rPr>
              <a:t>$_POST</a:t>
            </a:r>
            <a:r>
              <a:rPr sz="1400" dirty="0">
                <a:latin typeface="Consolas"/>
                <a:cs typeface="Consolas"/>
              </a:rPr>
              <a:t>[</a:t>
            </a:r>
            <a:r>
              <a:rPr sz="1400" dirty="0">
                <a:solidFill>
                  <a:srgbClr val="A42A2A"/>
                </a:solidFill>
                <a:latin typeface="Consolas"/>
                <a:cs typeface="Consolas"/>
              </a:rPr>
              <a:t>"website"</a:t>
            </a:r>
            <a:r>
              <a:rPr sz="1400" dirty="0">
                <a:latin typeface="Consolas"/>
                <a:cs typeface="Consolas"/>
              </a:rPr>
              <a:t>]))</a:t>
            </a:r>
            <a:r>
              <a:rPr sz="1400" spc="15" dirty="0">
                <a:latin typeface="Consolas"/>
                <a:cs typeface="Consolas"/>
              </a:rPr>
              <a:t> </a:t>
            </a:r>
            <a:r>
              <a:rPr sz="1400" dirty="0">
                <a:latin typeface="Consolas"/>
                <a:cs typeface="Consolas"/>
              </a:rPr>
              <a:t>{</a:t>
            </a:r>
            <a:r>
              <a:rPr sz="1400" spc="20" dirty="0">
                <a:latin typeface="Consolas"/>
                <a:cs typeface="Consolas"/>
              </a:rPr>
              <a:t> </a:t>
            </a:r>
            <a:r>
              <a:rPr sz="1400" dirty="0">
                <a:latin typeface="Consolas"/>
                <a:cs typeface="Consolas"/>
              </a:rPr>
              <a:t>$website</a:t>
            </a:r>
            <a:r>
              <a:rPr sz="1400" spc="15" dirty="0">
                <a:latin typeface="Consolas"/>
                <a:cs typeface="Consolas"/>
              </a:rPr>
              <a:t> </a:t>
            </a:r>
            <a:r>
              <a:rPr sz="1400" dirty="0">
                <a:latin typeface="Consolas"/>
                <a:cs typeface="Consolas"/>
              </a:rPr>
              <a:t>=</a:t>
            </a:r>
            <a:r>
              <a:rPr sz="1400" spc="35" dirty="0">
                <a:latin typeface="Consolas"/>
                <a:cs typeface="Consolas"/>
              </a:rPr>
              <a:t> </a:t>
            </a:r>
            <a:r>
              <a:rPr sz="1400" dirty="0">
                <a:solidFill>
                  <a:srgbClr val="A42A2A"/>
                </a:solidFill>
                <a:latin typeface="Consolas"/>
                <a:cs typeface="Consolas"/>
              </a:rPr>
              <a:t>""</a:t>
            </a:r>
            <a:r>
              <a:rPr sz="1400" dirty="0">
                <a:latin typeface="Consolas"/>
                <a:cs typeface="Consolas"/>
              </a:rPr>
              <a:t>;</a:t>
            </a:r>
            <a:endParaRPr sz="1400">
              <a:latin typeface="Consolas"/>
              <a:cs typeface="Consolas"/>
            </a:endParaRPr>
          </a:p>
          <a:p>
            <a:pPr marL="208915">
              <a:lnSpc>
                <a:spcPct val="100000"/>
              </a:lnSpc>
            </a:pPr>
            <a:r>
              <a:rPr sz="1400" dirty="0">
                <a:latin typeface="Consolas"/>
                <a:cs typeface="Consolas"/>
              </a:rPr>
              <a:t>}</a:t>
            </a:r>
            <a:r>
              <a:rPr sz="1400" spc="20" dirty="0">
                <a:latin typeface="Consolas"/>
                <a:cs typeface="Consolas"/>
              </a:rPr>
              <a:t> </a:t>
            </a:r>
            <a:r>
              <a:rPr sz="1400" dirty="0">
                <a:solidFill>
                  <a:srgbClr val="0000CD"/>
                </a:solidFill>
                <a:latin typeface="Consolas"/>
                <a:cs typeface="Consolas"/>
              </a:rPr>
              <a:t>else</a:t>
            </a:r>
            <a:r>
              <a:rPr sz="1400" spc="20" dirty="0">
                <a:solidFill>
                  <a:srgbClr val="0000CD"/>
                </a:solidFill>
                <a:latin typeface="Consolas"/>
                <a:cs typeface="Consolas"/>
              </a:rPr>
              <a:t> </a:t>
            </a:r>
            <a:r>
              <a:rPr sz="1400" dirty="0">
                <a:latin typeface="Consolas"/>
                <a:cs typeface="Consolas"/>
              </a:rPr>
              <a:t>{</a:t>
            </a:r>
            <a:r>
              <a:rPr sz="1400" spc="15" dirty="0">
                <a:latin typeface="Consolas"/>
                <a:cs typeface="Consolas"/>
              </a:rPr>
              <a:t> </a:t>
            </a:r>
            <a:r>
              <a:rPr sz="1400" dirty="0">
                <a:latin typeface="Consolas"/>
                <a:cs typeface="Consolas"/>
              </a:rPr>
              <a:t>$website</a:t>
            </a:r>
            <a:r>
              <a:rPr sz="1400" spc="20" dirty="0">
                <a:latin typeface="Consolas"/>
                <a:cs typeface="Consolas"/>
              </a:rPr>
              <a:t> </a:t>
            </a:r>
            <a:r>
              <a:rPr sz="1400" dirty="0">
                <a:latin typeface="Consolas"/>
                <a:cs typeface="Consolas"/>
              </a:rPr>
              <a:t>=</a:t>
            </a:r>
            <a:r>
              <a:rPr sz="1400" spc="30" dirty="0">
                <a:latin typeface="Consolas"/>
                <a:cs typeface="Consolas"/>
              </a:rPr>
              <a:t> </a:t>
            </a:r>
            <a:r>
              <a:rPr sz="1400" dirty="0">
                <a:latin typeface="Consolas"/>
                <a:cs typeface="Consolas"/>
              </a:rPr>
              <a:t>test_input(</a:t>
            </a:r>
            <a:r>
              <a:rPr sz="1400" dirty="0">
                <a:solidFill>
                  <a:srgbClr val="DAA41F"/>
                </a:solidFill>
                <a:latin typeface="Consolas"/>
                <a:cs typeface="Consolas"/>
              </a:rPr>
              <a:t>$_POST</a:t>
            </a:r>
            <a:r>
              <a:rPr sz="1400" dirty="0">
                <a:latin typeface="Consolas"/>
                <a:cs typeface="Consolas"/>
              </a:rPr>
              <a:t>[</a:t>
            </a:r>
            <a:r>
              <a:rPr sz="1400" dirty="0">
                <a:solidFill>
                  <a:srgbClr val="A42A2A"/>
                </a:solidFill>
                <a:latin typeface="Consolas"/>
                <a:cs typeface="Consolas"/>
              </a:rPr>
              <a:t>"website"</a:t>
            </a:r>
            <a:r>
              <a:rPr sz="1400" dirty="0">
                <a:latin typeface="Consolas"/>
                <a:cs typeface="Consolas"/>
              </a:rPr>
              <a:t>]);</a:t>
            </a:r>
            <a:endParaRPr sz="1400">
              <a:latin typeface="Consolas"/>
              <a:cs typeface="Consolas"/>
            </a:endParaRPr>
          </a:p>
          <a:p>
            <a:pPr marL="12700">
              <a:lnSpc>
                <a:spcPts val="1315"/>
              </a:lnSpc>
              <a:spcBef>
                <a:spcPts val="20"/>
              </a:spcBef>
            </a:pPr>
            <a:r>
              <a:rPr sz="1100" spc="-5" dirty="0">
                <a:solidFill>
                  <a:srgbClr val="008000"/>
                </a:solidFill>
                <a:latin typeface="Consolas"/>
                <a:cs typeface="Consolas"/>
              </a:rPr>
              <a:t>//</a:t>
            </a:r>
            <a:r>
              <a:rPr sz="1100" spc="-10" dirty="0">
                <a:solidFill>
                  <a:srgbClr val="008000"/>
                </a:solidFill>
                <a:latin typeface="Consolas"/>
                <a:cs typeface="Consolas"/>
              </a:rPr>
              <a:t> check</a:t>
            </a:r>
            <a:r>
              <a:rPr sz="1100" spc="-5" dirty="0">
                <a:solidFill>
                  <a:srgbClr val="008000"/>
                </a:solidFill>
                <a:latin typeface="Consolas"/>
                <a:cs typeface="Consolas"/>
              </a:rPr>
              <a:t> if URL </a:t>
            </a:r>
            <a:r>
              <a:rPr sz="1100" spc="-10" dirty="0">
                <a:solidFill>
                  <a:srgbClr val="008000"/>
                </a:solidFill>
                <a:latin typeface="Consolas"/>
                <a:cs typeface="Consolas"/>
              </a:rPr>
              <a:t>address</a:t>
            </a:r>
            <a:r>
              <a:rPr sz="1100" spc="-5" dirty="0">
                <a:solidFill>
                  <a:srgbClr val="008000"/>
                </a:solidFill>
                <a:latin typeface="Consolas"/>
                <a:cs typeface="Consolas"/>
              </a:rPr>
              <a:t> </a:t>
            </a:r>
            <a:r>
              <a:rPr sz="1100" spc="-10" dirty="0">
                <a:solidFill>
                  <a:srgbClr val="008000"/>
                </a:solidFill>
                <a:latin typeface="Consolas"/>
                <a:cs typeface="Consolas"/>
              </a:rPr>
              <a:t>syntax</a:t>
            </a:r>
            <a:r>
              <a:rPr sz="1100" spc="-5" dirty="0">
                <a:solidFill>
                  <a:srgbClr val="008000"/>
                </a:solidFill>
                <a:latin typeface="Consolas"/>
                <a:cs typeface="Consolas"/>
              </a:rPr>
              <a:t> is </a:t>
            </a:r>
            <a:r>
              <a:rPr sz="1100" spc="-10" dirty="0">
                <a:solidFill>
                  <a:srgbClr val="008000"/>
                </a:solidFill>
                <a:latin typeface="Consolas"/>
                <a:cs typeface="Consolas"/>
              </a:rPr>
              <a:t>valid</a:t>
            </a:r>
            <a:r>
              <a:rPr sz="1100" spc="-5" dirty="0">
                <a:solidFill>
                  <a:srgbClr val="008000"/>
                </a:solidFill>
                <a:latin typeface="Consolas"/>
                <a:cs typeface="Consolas"/>
              </a:rPr>
              <a:t> </a:t>
            </a:r>
            <a:r>
              <a:rPr sz="1100" spc="-10" dirty="0">
                <a:solidFill>
                  <a:srgbClr val="008000"/>
                </a:solidFill>
                <a:latin typeface="Consolas"/>
                <a:cs typeface="Consolas"/>
              </a:rPr>
              <a:t>(this</a:t>
            </a:r>
            <a:r>
              <a:rPr sz="1100" spc="-5" dirty="0">
                <a:solidFill>
                  <a:srgbClr val="008000"/>
                </a:solidFill>
                <a:latin typeface="Consolas"/>
                <a:cs typeface="Consolas"/>
              </a:rPr>
              <a:t> </a:t>
            </a:r>
            <a:r>
              <a:rPr sz="1100" spc="-10" dirty="0">
                <a:solidFill>
                  <a:srgbClr val="008000"/>
                </a:solidFill>
                <a:latin typeface="Consolas"/>
                <a:cs typeface="Consolas"/>
              </a:rPr>
              <a:t>regular</a:t>
            </a:r>
            <a:r>
              <a:rPr sz="1100" spc="-5" dirty="0">
                <a:solidFill>
                  <a:srgbClr val="008000"/>
                </a:solidFill>
                <a:latin typeface="Consolas"/>
                <a:cs typeface="Consolas"/>
              </a:rPr>
              <a:t> </a:t>
            </a:r>
            <a:r>
              <a:rPr sz="1100" spc="-10" dirty="0">
                <a:solidFill>
                  <a:srgbClr val="008000"/>
                </a:solidFill>
                <a:latin typeface="Consolas"/>
                <a:cs typeface="Consolas"/>
              </a:rPr>
              <a:t>expression</a:t>
            </a:r>
            <a:r>
              <a:rPr sz="1100" spc="-5" dirty="0">
                <a:solidFill>
                  <a:srgbClr val="008000"/>
                </a:solidFill>
                <a:latin typeface="Consolas"/>
                <a:cs typeface="Consolas"/>
              </a:rPr>
              <a:t> </a:t>
            </a:r>
            <a:r>
              <a:rPr sz="1100" spc="-10" dirty="0">
                <a:solidFill>
                  <a:srgbClr val="008000"/>
                </a:solidFill>
                <a:latin typeface="Consolas"/>
                <a:cs typeface="Consolas"/>
              </a:rPr>
              <a:t>also</a:t>
            </a:r>
            <a:r>
              <a:rPr sz="1100" spc="-5" dirty="0">
                <a:solidFill>
                  <a:srgbClr val="008000"/>
                </a:solidFill>
                <a:latin typeface="Consolas"/>
                <a:cs typeface="Consolas"/>
              </a:rPr>
              <a:t> </a:t>
            </a:r>
            <a:r>
              <a:rPr sz="1100" spc="-10" dirty="0">
                <a:solidFill>
                  <a:srgbClr val="008000"/>
                </a:solidFill>
                <a:latin typeface="Consolas"/>
                <a:cs typeface="Consolas"/>
              </a:rPr>
              <a:t>allows</a:t>
            </a:r>
            <a:r>
              <a:rPr sz="1100" spc="-5" dirty="0">
                <a:solidFill>
                  <a:srgbClr val="008000"/>
                </a:solidFill>
                <a:latin typeface="Consolas"/>
                <a:cs typeface="Consolas"/>
              </a:rPr>
              <a:t> </a:t>
            </a:r>
            <a:r>
              <a:rPr sz="1100" spc="-10" dirty="0">
                <a:solidFill>
                  <a:srgbClr val="008000"/>
                </a:solidFill>
                <a:latin typeface="Consolas"/>
                <a:cs typeface="Consolas"/>
              </a:rPr>
              <a:t>dashes</a:t>
            </a:r>
            <a:r>
              <a:rPr sz="1100" spc="-5" dirty="0">
                <a:solidFill>
                  <a:srgbClr val="008000"/>
                </a:solidFill>
                <a:latin typeface="Consolas"/>
                <a:cs typeface="Consolas"/>
              </a:rPr>
              <a:t> in the </a:t>
            </a:r>
            <a:r>
              <a:rPr sz="1100" spc="-10" dirty="0">
                <a:solidFill>
                  <a:srgbClr val="008000"/>
                </a:solidFill>
                <a:latin typeface="Consolas"/>
                <a:cs typeface="Consolas"/>
              </a:rPr>
              <a:t>URL)</a:t>
            </a:r>
            <a:endParaRPr sz="1100">
              <a:latin typeface="Consolas"/>
              <a:cs typeface="Consolas"/>
            </a:endParaRPr>
          </a:p>
          <a:p>
            <a:pPr marL="12700" marR="5080" indent="393065">
              <a:lnSpc>
                <a:spcPts val="1670"/>
              </a:lnSpc>
              <a:spcBef>
                <a:spcPts val="60"/>
              </a:spcBef>
            </a:pPr>
            <a:r>
              <a:rPr sz="1400" spc="-5" dirty="0">
                <a:solidFill>
                  <a:srgbClr val="0000CD"/>
                </a:solidFill>
                <a:latin typeface="Consolas"/>
                <a:cs typeface="Consolas"/>
              </a:rPr>
              <a:t>if</a:t>
            </a:r>
            <a:r>
              <a:rPr sz="1400" spc="204" dirty="0">
                <a:solidFill>
                  <a:srgbClr val="0000CD"/>
                </a:solidFill>
                <a:latin typeface="Consolas"/>
                <a:cs typeface="Consolas"/>
              </a:rPr>
              <a:t> </a:t>
            </a:r>
            <a:r>
              <a:rPr sz="1400" dirty="0">
                <a:latin typeface="Consolas"/>
                <a:cs typeface="Consolas"/>
              </a:rPr>
              <a:t>(!preg_match(</a:t>
            </a:r>
            <a:r>
              <a:rPr sz="1400" dirty="0">
                <a:solidFill>
                  <a:srgbClr val="A42A2A"/>
                </a:solidFill>
                <a:latin typeface="Consolas"/>
                <a:cs typeface="Consolas"/>
              </a:rPr>
              <a:t>"/\b(?:(?:https?|ftp):\/\/|www\.)[-a-z0-9+&amp;@#\/%?=~_|!:,.;]*[-a- </a:t>
            </a:r>
            <a:r>
              <a:rPr sz="1400" spc="-755" dirty="0">
                <a:solidFill>
                  <a:srgbClr val="A42A2A"/>
                </a:solidFill>
                <a:latin typeface="Consolas"/>
                <a:cs typeface="Consolas"/>
              </a:rPr>
              <a:t> </a:t>
            </a:r>
            <a:r>
              <a:rPr sz="1400" dirty="0">
                <a:solidFill>
                  <a:srgbClr val="A42A2A"/>
                </a:solidFill>
                <a:latin typeface="Consolas"/>
                <a:cs typeface="Consolas"/>
              </a:rPr>
              <a:t>z0-9+&amp;@#\/%=~_|]/i"</a:t>
            </a:r>
            <a:r>
              <a:rPr sz="1400" dirty="0">
                <a:latin typeface="Consolas"/>
                <a:cs typeface="Consolas"/>
              </a:rPr>
              <a:t>,$website))</a:t>
            </a:r>
            <a:r>
              <a:rPr sz="1400" spc="10" dirty="0">
                <a:latin typeface="Consolas"/>
                <a:cs typeface="Consolas"/>
              </a:rPr>
              <a:t> </a:t>
            </a:r>
            <a:r>
              <a:rPr sz="1400" dirty="0">
                <a:latin typeface="Consolas"/>
                <a:cs typeface="Consolas"/>
              </a:rPr>
              <a:t>{</a:t>
            </a:r>
            <a:endParaRPr sz="1400">
              <a:latin typeface="Consolas"/>
              <a:cs typeface="Consolas"/>
            </a:endParaRPr>
          </a:p>
          <a:p>
            <a:pPr marL="602615">
              <a:lnSpc>
                <a:spcPts val="1625"/>
              </a:lnSpc>
            </a:pPr>
            <a:r>
              <a:rPr sz="1400" dirty="0">
                <a:latin typeface="Consolas"/>
                <a:cs typeface="Consolas"/>
              </a:rPr>
              <a:t>$websiteErr =</a:t>
            </a:r>
            <a:r>
              <a:rPr sz="1400" spc="5" dirty="0">
                <a:latin typeface="Consolas"/>
                <a:cs typeface="Consolas"/>
              </a:rPr>
              <a:t> </a:t>
            </a:r>
            <a:r>
              <a:rPr sz="1400" dirty="0">
                <a:solidFill>
                  <a:srgbClr val="A42A2A"/>
                </a:solidFill>
                <a:latin typeface="Consolas"/>
                <a:cs typeface="Consolas"/>
              </a:rPr>
              <a:t>"Invalid</a:t>
            </a:r>
            <a:r>
              <a:rPr sz="1400" spc="-5" dirty="0">
                <a:solidFill>
                  <a:srgbClr val="A42A2A"/>
                </a:solidFill>
                <a:latin typeface="Consolas"/>
                <a:cs typeface="Consolas"/>
              </a:rPr>
              <a:t> </a:t>
            </a:r>
            <a:r>
              <a:rPr sz="1400" spc="5" dirty="0">
                <a:solidFill>
                  <a:srgbClr val="A42A2A"/>
                </a:solidFill>
                <a:latin typeface="Consolas"/>
                <a:cs typeface="Consolas"/>
              </a:rPr>
              <a:t>URL"</a:t>
            </a:r>
            <a:r>
              <a:rPr sz="1400" spc="5" dirty="0">
                <a:latin typeface="Consolas"/>
                <a:cs typeface="Consolas"/>
              </a:rPr>
              <a:t>; </a:t>
            </a:r>
            <a:r>
              <a:rPr sz="1400" dirty="0">
                <a:latin typeface="Consolas"/>
                <a:cs typeface="Consolas"/>
              </a:rPr>
              <a:t>}</a:t>
            </a:r>
            <a:endParaRPr sz="1400">
              <a:latin typeface="Consolas"/>
              <a:cs typeface="Consolas"/>
            </a:endParaRPr>
          </a:p>
          <a:p>
            <a:pPr marL="208915">
              <a:lnSpc>
                <a:spcPct val="100000"/>
              </a:lnSpc>
            </a:pPr>
            <a:r>
              <a:rPr sz="1400" dirty="0">
                <a:latin typeface="Consolas"/>
                <a:cs typeface="Consolas"/>
              </a:rPr>
              <a:t>}</a:t>
            </a:r>
            <a:endParaRPr sz="1400">
              <a:latin typeface="Consolas"/>
              <a:cs typeface="Consolas"/>
            </a:endParaRPr>
          </a:p>
          <a:p>
            <a:pPr marL="179705">
              <a:lnSpc>
                <a:spcPct val="100000"/>
              </a:lnSpc>
              <a:spcBef>
                <a:spcPts val="25"/>
              </a:spcBef>
            </a:pPr>
            <a:r>
              <a:rPr sz="1200" dirty="0">
                <a:solidFill>
                  <a:srgbClr val="0000CD"/>
                </a:solidFill>
                <a:latin typeface="Consolas"/>
                <a:cs typeface="Consolas"/>
              </a:rPr>
              <a:t>if</a:t>
            </a:r>
            <a:r>
              <a:rPr sz="1200" spc="-10" dirty="0">
                <a:solidFill>
                  <a:srgbClr val="0000CD"/>
                </a:solidFill>
                <a:latin typeface="Consolas"/>
                <a:cs typeface="Consolas"/>
              </a:rPr>
              <a:t> </a:t>
            </a:r>
            <a:r>
              <a:rPr sz="1200" dirty="0">
                <a:latin typeface="Consolas"/>
                <a:cs typeface="Consolas"/>
              </a:rPr>
              <a:t>(</a:t>
            </a:r>
            <a:r>
              <a:rPr sz="1200" dirty="0">
                <a:solidFill>
                  <a:srgbClr val="0000CD"/>
                </a:solidFill>
                <a:latin typeface="Consolas"/>
                <a:cs typeface="Consolas"/>
              </a:rPr>
              <a:t>empty</a:t>
            </a:r>
            <a:r>
              <a:rPr sz="1200" dirty="0">
                <a:latin typeface="Consolas"/>
                <a:cs typeface="Consolas"/>
              </a:rPr>
              <a:t>(</a:t>
            </a:r>
            <a:r>
              <a:rPr sz="1200" dirty="0">
                <a:solidFill>
                  <a:srgbClr val="DAA41F"/>
                </a:solidFill>
                <a:latin typeface="Consolas"/>
                <a:cs typeface="Consolas"/>
              </a:rPr>
              <a:t>$_POST</a:t>
            </a:r>
            <a:r>
              <a:rPr sz="1200" dirty="0">
                <a:latin typeface="Consolas"/>
                <a:cs typeface="Consolas"/>
              </a:rPr>
              <a:t>[</a:t>
            </a:r>
            <a:r>
              <a:rPr sz="1200" dirty="0">
                <a:solidFill>
                  <a:srgbClr val="A42A2A"/>
                </a:solidFill>
                <a:latin typeface="Consolas"/>
                <a:cs typeface="Consolas"/>
              </a:rPr>
              <a:t>"comment"</a:t>
            </a:r>
            <a:r>
              <a:rPr sz="1200" dirty="0">
                <a:latin typeface="Consolas"/>
                <a:cs typeface="Consolas"/>
              </a:rPr>
              <a:t>]))</a:t>
            </a:r>
            <a:r>
              <a:rPr sz="1200" spc="-5" dirty="0">
                <a:latin typeface="Consolas"/>
                <a:cs typeface="Consolas"/>
              </a:rPr>
              <a:t> </a:t>
            </a:r>
            <a:r>
              <a:rPr sz="1200" dirty="0">
                <a:latin typeface="Consolas"/>
                <a:cs typeface="Consolas"/>
              </a:rPr>
              <a:t>{</a:t>
            </a:r>
            <a:r>
              <a:rPr sz="1200" spc="5" dirty="0">
                <a:latin typeface="Consolas"/>
                <a:cs typeface="Consolas"/>
              </a:rPr>
              <a:t> </a:t>
            </a:r>
            <a:r>
              <a:rPr sz="1200" dirty="0">
                <a:latin typeface="Consolas"/>
                <a:cs typeface="Consolas"/>
              </a:rPr>
              <a:t>$comment</a:t>
            </a:r>
            <a:r>
              <a:rPr sz="1200" spc="5" dirty="0">
                <a:latin typeface="Consolas"/>
                <a:cs typeface="Consolas"/>
              </a:rPr>
              <a:t> </a:t>
            </a:r>
            <a:r>
              <a:rPr sz="1200" dirty="0">
                <a:latin typeface="Consolas"/>
                <a:cs typeface="Consolas"/>
              </a:rPr>
              <a:t>=</a:t>
            </a:r>
            <a:r>
              <a:rPr sz="1200" spc="-5" dirty="0">
                <a:latin typeface="Consolas"/>
                <a:cs typeface="Consolas"/>
              </a:rPr>
              <a:t> </a:t>
            </a:r>
            <a:r>
              <a:rPr sz="1200" dirty="0">
                <a:solidFill>
                  <a:srgbClr val="A42A2A"/>
                </a:solidFill>
                <a:latin typeface="Consolas"/>
                <a:cs typeface="Consolas"/>
              </a:rPr>
              <a:t>""</a:t>
            </a:r>
            <a:r>
              <a:rPr sz="1200" dirty="0">
                <a:latin typeface="Consolas"/>
                <a:cs typeface="Consolas"/>
              </a:rPr>
              <a:t>;</a:t>
            </a:r>
            <a:endParaRPr sz="1200">
              <a:latin typeface="Consolas"/>
              <a:cs typeface="Consolas"/>
            </a:endParaRPr>
          </a:p>
          <a:p>
            <a:pPr marL="179705">
              <a:lnSpc>
                <a:spcPct val="100000"/>
              </a:lnSpc>
            </a:pPr>
            <a:r>
              <a:rPr sz="1200" dirty="0">
                <a:latin typeface="Consolas"/>
                <a:cs typeface="Consolas"/>
              </a:rPr>
              <a:t>} </a:t>
            </a:r>
            <a:r>
              <a:rPr sz="1200" dirty="0">
                <a:solidFill>
                  <a:srgbClr val="0000CD"/>
                </a:solidFill>
                <a:latin typeface="Consolas"/>
                <a:cs typeface="Consolas"/>
              </a:rPr>
              <a:t>else </a:t>
            </a:r>
            <a:r>
              <a:rPr sz="1200" dirty="0">
                <a:latin typeface="Consolas"/>
                <a:cs typeface="Consolas"/>
              </a:rPr>
              <a:t>{ $comment = test_input(</a:t>
            </a:r>
            <a:r>
              <a:rPr sz="1200" dirty="0">
                <a:solidFill>
                  <a:srgbClr val="DAA41F"/>
                </a:solidFill>
                <a:latin typeface="Consolas"/>
                <a:cs typeface="Consolas"/>
              </a:rPr>
              <a:t>$_POST</a:t>
            </a:r>
            <a:r>
              <a:rPr sz="1200" dirty="0">
                <a:latin typeface="Consolas"/>
                <a:cs typeface="Consolas"/>
              </a:rPr>
              <a:t>[</a:t>
            </a:r>
            <a:r>
              <a:rPr sz="1200" dirty="0">
                <a:solidFill>
                  <a:srgbClr val="A42A2A"/>
                </a:solidFill>
                <a:latin typeface="Consolas"/>
                <a:cs typeface="Consolas"/>
              </a:rPr>
              <a:t>"comment"</a:t>
            </a:r>
            <a:r>
              <a:rPr sz="1200" dirty="0">
                <a:latin typeface="Consolas"/>
                <a:cs typeface="Consolas"/>
              </a:rPr>
              <a:t>]);</a:t>
            </a:r>
            <a:r>
              <a:rPr sz="1200" spc="10" dirty="0">
                <a:latin typeface="Consolas"/>
                <a:cs typeface="Consolas"/>
              </a:rPr>
              <a:t> </a:t>
            </a:r>
            <a:r>
              <a:rPr sz="1200" dirty="0">
                <a:latin typeface="Consolas"/>
                <a:cs typeface="Consolas"/>
              </a:rPr>
              <a:t>}</a:t>
            </a:r>
            <a:endParaRPr sz="1200">
              <a:latin typeface="Consolas"/>
              <a:cs typeface="Consolas"/>
            </a:endParaRPr>
          </a:p>
          <a:p>
            <a:pPr marL="179705">
              <a:lnSpc>
                <a:spcPct val="100000"/>
              </a:lnSpc>
            </a:pPr>
            <a:r>
              <a:rPr sz="1200" dirty="0">
                <a:solidFill>
                  <a:srgbClr val="0000CD"/>
                </a:solidFill>
                <a:latin typeface="Consolas"/>
                <a:cs typeface="Consolas"/>
              </a:rPr>
              <a:t>if </a:t>
            </a:r>
            <a:r>
              <a:rPr sz="1200" dirty="0">
                <a:latin typeface="Consolas"/>
                <a:cs typeface="Consolas"/>
              </a:rPr>
              <a:t>(</a:t>
            </a:r>
            <a:r>
              <a:rPr sz="1200" dirty="0">
                <a:solidFill>
                  <a:srgbClr val="0000CD"/>
                </a:solidFill>
                <a:latin typeface="Consolas"/>
                <a:cs typeface="Consolas"/>
              </a:rPr>
              <a:t>empty</a:t>
            </a:r>
            <a:r>
              <a:rPr sz="1200" dirty="0">
                <a:latin typeface="Consolas"/>
                <a:cs typeface="Consolas"/>
              </a:rPr>
              <a:t>(</a:t>
            </a:r>
            <a:r>
              <a:rPr sz="1200" dirty="0">
                <a:solidFill>
                  <a:srgbClr val="DAA41F"/>
                </a:solidFill>
                <a:latin typeface="Consolas"/>
                <a:cs typeface="Consolas"/>
              </a:rPr>
              <a:t>$_POST</a:t>
            </a:r>
            <a:r>
              <a:rPr sz="1200" dirty="0">
                <a:latin typeface="Consolas"/>
                <a:cs typeface="Consolas"/>
              </a:rPr>
              <a:t>[</a:t>
            </a:r>
            <a:r>
              <a:rPr sz="1200" dirty="0">
                <a:solidFill>
                  <a:srgbClr val="A42A2A"/>
                </a:solidFill>
                <a:latin typeface="Consolas"/>
                <a:cs typeface="Consolas"/>
              </a:rPr>
              <a:t>"gender"</a:t>
            </a:r>
            <a:r>
              <a:rPr sz="1200" dirty="0">
                <a:latin typeface="Consolas"/>
                <a:cs typeface="Consolas"/>
              </a:rPr>
              <a:t>]))</a:t>
            </a:r>
            <a:r>
              <a:rPr sz="1200" spc="10" dirty="0">
                <a:latin typeface="Consolas"/>
                <a:cs typeface="Consolas"/>
              </a:rPr>
              <a:t> </a:t>
            </a:r>
            <a:r>
              <a:rPr sz="1200" dirty="0">
                <a:latin typeface="Consolas"/>
                <a:cs typeface="Consolas"/>
              </a:rPr>
              <a:t>{ $genderErr</a:t>
            </a:r>
            <a:r>
              <a:rPr sz="1200" spc="15" dirty="0">
                <a:latin typeface="Consolas"/>
                <a:cs typeface="Consolas"/>
              </a:rPr>
              <a:t> </a:t>
            </a:r>
            <a:r>
              <a:rPr sz="1200" dirty="0">
                <a:latin typeface="Consolas"/>
                <a:cs typeface="Consolas"/>
              </a:rPr>
              <a:t>= </a:t>
            </a:r>
            <a:r>
              <a:rPr sz="1200" dirty="0">
                <a:solidFill>
                  <a:srgbClr val="A42A2A"/>
                </a:solidFill>
                <a:latin typeface="Consolas"/>
                <a:cs typeface="Consolas"/>
              </a:rPr>
              <a:t>"Gender</a:t>
            </a:r>
            <a:r>
              <a:rPr sz="1200" spc="10" dirty="0">
                <a:solidFill>
                  <a:srgbClr val="A42A2A"/>
                </a:solidFill>
                <a:latin typeface="Consolas"/>
                <a:cs typeface="Consolas"/>
              </a:rPr>
              <a:t> </a:t>
            </a:r>
            <a:r>
              <a:rPr sz="1200" dirty="0">
                <a:solidFill>
                  <a:srgbClr val="A42A2A"/>
                </a:solidFill>
                <a:latin typeface="Consolas"/>
                <a:cs typeface="Consolas"/>
              </a:rPr>
              <a:t>is required"</a:t>
            </a:r>
            <a:r>
              <a:rPr sz="1200" dirty="0">
                <a:latin typeface="Consolas"/>
                <a:cs typeface="Consolas"/>
              </a:rPr>
              <a:t>;</a:t>
            </a:r>
            <a:endParaRPr sz="1200">
              <a:latin typeface="Consolas"/>
              <a:cs typeface="Consolas"/>
            </a:endParaRPr>
          </a:p>
          <a:p>
            <a:pPr marL="179705">
              <a:lnSpc>
                <a:spcPct val="100000"/>
              </a:lnSpc>
            </a:pPr>
            <a:r>
              <a:rPr sz="1200" dirty="0">
                <a:latin typeface="Consolas"/>
                <a:cs typeface="Consolas"/>
              </a:rPr>
              <a:t>}</a:t>
            </a:r>
            <a:r>
              <a:rPr sz="1200" spc="-5" dirty="0">
                <a:latin typeface="Consolas"/>
                <a:cs typeface="Consolas"/>
              </a:rPr>
              <a:t> </a:t>
            </a:r>
            <a:r>
              <a:rPr sz="1200" dirty="0">
                <a:solidFill>
                  <a:srgbClr val="0000CD"/>
                </a:solidFill>
                <a:latin typeface="Consolas"/>
                <a:cs typeface="Consolas"/>
              </a:rPr>
              <a:t>else </a:t>
            </a:r>
            <a:r>
              <a:rPr sz="1200" dirty="0">
                <a:latin typeface="Consolas"/>
                <a:cs typeface="Consolas"/>
              </a:rPr>
              <a:t>{ $gender</a:t>
            </a:r>
            <a:r>
              <a:rPr sz="1200" spc="10" dirty="0">
                <a:latin typeface="Consolas"/>
                <a:cs typeface="Consolas"/>
              </a:rPr>
              <a:t> </a:t>
            </a:r>
            <a:r>
              <a:rPr sz="1200" dirty="0">
                <a:latin typeface="Consolas"/>
                <a:cs typeface="Consolas"/>
              </a:rPr>
              <a:t>= test_input(</a:t>
            </a:r>
            <a:r>
              <a:rPr sz="1200" dirty="0">
                <a:solidFill>
                  <a:srgbClr val="DAA41F"/>
                </a:solidFill>
                <a:latin typeface="Consolas"/>
                <a:cs typeface="Consolas"/>
              </a:rPr>
              <a:t>$_POST</a:t>
            </a:r>
            <a:r>
              <a:rPr sz="1200" dirty="0">
                <a:latin typeface="Consolas"/>
                <a:cs typeface="Consolas"/>
              </a:rPr>
              <a:t>[</a:t>
            </a:r>
            <a:r>
              <a:rPr sz="1200" dirty="0">
                <a:solidFill>
                  <a:srgbClr val="A42A2A"/>
                </a:solidFill>
                <a:latin typeface="Consolas"/>
                <a:cs typeface="Consolas"/>
              </a:rPr>
              <a:t>"gender"</a:t>
            </a:r>
            <a:r>
              <a:rPr sz="1200" dirty="0">
                <a:latin typeface="Consolas"/>
                <a:cs typeface="Consolas"/>
              </a:rPr>
              <a:t>]); }</a:t>
            </a:r>
            <a:endParaRPr sz="1200">
              <a:latin typeface="Consolas"/>
              <a:cs typeface="Consolas"/>
            </a:endParaRPr>
          </a:p>
        </p:txBody>
      </p:sp>
      <p:sp>
        <p:nvSpPr>
          <p:cNvPr id="7" name="object 7"/>
          <p:cNvSpPr/>
          <p:nvPr/>
        </p:nvSpPr>
        <p:spPr>
          <a:xfrm>
            <a:off x="362711" y="1726692"/>
            <a:ext cx="8629015" cy="3674745"/>
          </a:xfrm>
          <a:custGeom>
            <a:avLst/>
            <a:gdLst/>
            <a:ahLst/>
            <a:cxnLst/>
            <a:rect l="l" t="t" r="r" b="b"/>
            <a:pathLst>
              <a:path w="8629015" h="3674745">
                <a:moveTo>
                  <a:pt x="448056" y="2104644"/>
                </a:moveTo>
                <a:lnTo>
                  <a:pt x="465953" y="2069272"/>
                </a:lnTo>
                <a:lnTo>
                  <a:pt x="502101" y="2043518"/>
                </a:lnTo>
                <a:lnTo>
                  <a:pt x="536554" y="2026770"/>
                </a:lnTo>
                <a:lnTo>
                  <a:pt x="578999" y="2010394"/>
                </a:lnTo>
                <a:lnTo>
                  <a:pt x="629186" y="1994417"/>
                </a:lnTo>
                <a:lnTo>
                  <a:pt x="686867" y="1978868"/>
                </a:lnTo>
                <a:lnTo>
                  <a:pt x="751791" y="1963775"/>
                </a:lnTo>
                <a:lnTo>
                  <a:pt x="823709" y="1949166"/>
                </a:lnTo>
                <a:lnTo>
                  <a:pt x="862212" y="1942053"/>
                </a:lnTo>
                <a:lnTo>
                  <a:pt x="902371" y="1935071"/>
                </a:lnTo>
                <a:lnTo>
                  <a:pt x="944154" y="1928225"/>
                </a:lnTo>
                <a:lnTo>
                  <a:pt x="987529" y="1921517"/>
                </a:lnTo>
                <a:lnTo>
                  <a:pt x="1032465" y="1914952"/>
                </a:lnTo>
                <a:lnTo>
                  <a:pt x="1078932" y="1908533"/>
                </a:lnTo>
                <a:lnTo>
                  <a:pt x="1126897" y="1902264"/>
                </a:lnTo>
                <a:lnTo>
                  <a:pt x="1176331" y="1896148"/>
                </a:lnTo>
                <a:lnTo>
                  <a:pt x="1227200" y="1890188"/>
                </a:lnTo>
                <a:lnTo>
                  <a:pt x="1279476" y="1884389"/>
                </a:lnTo>
                <a:lnTo>
                  <a:pt x="1333126" y="1878753"/>
                </a:lnTo>
                <a:lnTo>
                  <a:pt x="1388118" y="1873285"/>
                </a:lnTo>
                <a:lnTo>
                  <a:pt x="1444423" y="1867988"/>
                </a:lnTo>
                <a:lnTo>
                  <a:pt x="1502008" y="1862865"/>
                </a:lnTo>
                <a:lnTo>
                  <a:pt x="1560843" y="1857921"/>
                </a:lnTo>
                <a:lnTo>
                  <a:pt x="1620896" y="1853157"/>
                </a:lnTo>
                <a:lnTo>
                  <a:pt x="1682136" y="1848579"/>
                </a:lnTo>
                <a:lnTo>
                  <a:pt x="1744532" y="1844190"/>
                </a:lnTo>
                <a:lnTo>
                  <a:pt x="1808052" y="1839993"/>
                </a:lnTo>
                <a:lnTo>
                  <a:pt x="1872667" y="1835992"/>
                </a:lnTo>
                <a:lnTo>
                  <a:pt x="1938343" y="1832190"/>
                </a:lnTo>
                <a:lnTo>
                  <a:pt x="2005051" y="1828591"/>
                </a:lnTo>
                <a:lnTo>
                  <a:pt x="2072759" y="1825198"/>
                </a:lnTo>
                <a:lnTo>
                  <a:pt x="2141435" y="1822015"/>
                </a:lnTo>
                <a:lnTo>
                  <a:pt x="2211049" y="1819046"/>
                </a:lnTo>
                <a:lnTo>
                  <a:pt x="2281570" y="1816294"/>
                </a:lnTo>
                <a:lnTo>
                  <a:pt x="2352965" y="1813763"/>
                </a:lnTo>
                <a:lnTo>
                  <a:pt x="2425205" y="1811456"/>
                </a:lnTo>
                <a:lnTo>
                  <a:pt x="2498258" y="1809376"/>
                </a:lnTo>
                <a:lnTo>
                  <a:pt x="2572092" y="1807528"/>
                </a:lnTo>
                <a:lnTo>
                  <a:pt x="2646676" y="1805915"/>
                </a:lnTo>
                <a:lnTo>
                  <a:pt x="2721980" y="1804540"/>
                </a:lnTo>
                <a:lnTo>
                  <a:pt x="2797972" y="1803408"/>
                </a:lnTo>
                <a:lnTo>
                  <a:pt x="2874621" y="1802520"/>
                </a:lnTo>
                <a:lnTo>
                  <a:pt x="2951896" y="1801882"/>
                </a:lnTo>
                <a:lnTo>
                  <a:pt x="3029765" y="1801497"/>
                </a:lnTo>
                <a:lnTo>
                  <a:pt x="3108198" y="1801368"/>
                </a:lnTo>
                <a:lnTo>
                  <a:pt x="3186630" y="1801497"/>
                </a:lnTo>
                <a:lnTo>
                  <a:pt x="3264499" y="1801882"/>
                </a:lnTo>
                <a:lnTo>
                  <a:pt x="3341774" y="1802520"/>
                </a:lnTo>
                <a:lnTo>
                  <a:pt x="3418423" y="1803408"/>
                </a:lnTo>
                <a:lnTo>
                  <a:pt x="3494415" y="1804540"/>
                </a:lnTo>
                <a:lnTo>
                  <a:pt x="3569719" y="1805915"/>
                </a:lnTo>
                <a:lnTo>
                  <a:pt x="3644303" y="1807528"/>
                </a:lnTo>
                <a:lnTo>
                  <a:pt x="3718137" y="1809376"/>
                </a:lnTo>
                <a:lnTo>
                  <a:pt x="3791190" y="1811456"/>
                </a:lnTo>
                <a:lnTo>
                  <a:pt x="3863430" y="1813763"/>
                </a:lnTo>
                <a:lnTo>
                  <a:pt x="3934825" y="1816294"/>
                </a:lnTo>
                <a:lnTo>
                  <a:pt x="4005346" y="1819046"/>
                </a:lnTo>
                <a:lnTo>
                  <a:pt x="4074960" y="1822015"/>
                </a:lnTo>
                <a:lnTo>
                  <a:pt x="4143636" y="1825198"/>
                </a:lnTo>
                <a:lnTo>
                  <a:pt x="4211344" y="1828591"/>
                </a:lnTo>
                <a:lnTo>
                  <a:pt x="4278052" y="1832190"/>
                </a:lnTo>
                <a:lnTo>
                  <a:pt x="4343728" y="1835992"/>
                </a:lnTo>
                <a:lnTo>
                  <a:pt x="4408343" y="1839993"/>
                </a:lnTo>
                <a:lnTo>
                  <a:pt x="4471863" y="1844190"/>
                </a:lnTo>
                <a:lnTo>
                  <a:pt x="4534259" y="1848579"/>
                </a:lnTo>
                <a:lnTo>
                  <a:pt x="4595499" y="1853157"/>
                </a:lnTo>
                <a:lnTo>
                  <a:pt x="4655552" y="1857921"/>
                </a:lnTo>
                <a:lnTo>
                  <a:pt x="4714387" y="1862865"/>
                </a:lnTo>
                <a:lnTo>
                  <a:pt x="4771972" y="1867988"/>
                </a:lnTo>
                <a:lnTo>
                  <a:pt x="4828277" y="1873285"/>
                </a:lnTo>
                <a:lnTo>
                  <a:pt x="4883269" y="1878753"/>
                </a:lnTo>
                <a:lnTo>
                  <a:pt x="4936919" y="1884389"/>
                </a:lnTo>
                <a:lnTo>
                  <a:pt x="4989195" y="1890188"/>
                </a:lnTo>
                <a:lnTo>
                  <a:pt x="5040064" y="1896148"/>
                </a:lnTo>
                <a:lnTo>
                  <a:pt x="5089498" y="1902264"/>
                </a:lnTo>
                <a:lnTo>
                  <a:pt x="5137463" y="1908533"/>
                </a:lnTo>
                <a:lnTo>
                  <a:pt x="5183930" y="1914952"/>
                </a:lnTo>
                <a:lnTo>
                  <a:pt x="5228866" y="1921517"/>
                </a:lnTo>
                <a:lnTo>
                  <a:pt x="5272241" y="1928225"/>
                </a:lnTo>
                <a:lnTo>
                  <a:pt x="5314024" y="1935071"/>
                </a:lnTo>
                <a:lnTo>
                  <a:pt x="5354183" y="1942053"/>
                </a:lnTo>
                <a:lnTo>
                  <a:pt x="5392686" y="1949166"/>
                </a:lnTo>
                <a:lnTo>
                  <a:pt x="5464604" y="1963775"/>
                </a:lnTo>
                <a:lnTo>
                  <a:pt x="5529528" y="1978868"/>
                </a:lnTo>
                <a:lnTo>
                  <a:pt x="5587209" y="1994417"/>
                </a:lnTo>
                <a:lnTo>
                  <a:pt x="5637396" y="2010394"/>
                </a:lnTo>
                <a:lnTo>
                  <a:pt x="5679841" y="2026770"/>
                </a:lnTo>
                <a:lnTo>
                  <a:pt x="5714294" y="2043518"/>
                </a:lnTo>
                <a:lnTo>
                  <a:pt x="5750442" y="2069272"/>
                </a:lnTo>
                <a:lnTo>
                  <a:pt x="5768340" y="2104644"/>
                </a:lnTo>
                <a:lnTo>
                  <a:pt x="5767205" y="2113586"/>
                </a:lnTo>
                <a:lnTo>
                  <a:pt x="5740505" y="2148680"/>
                </a:lnTo>
                <a:lnTo>
                  <a:pt x="5698082" y="2174188"/>
                </a:lnTo>
                <a:lnTo>
                  <a:pt x="5659602" y="2190753"/>
                </a:lnTo>
                <a:lnTo>
                  <a:pt x="5613255" y="2206933"/>
                </a:lnTo>
                <a:lnTo>
                  <a:pt x="5559290" y="2222700"/>
                </a:lnTo>
                <a:lnTo>
                  <a:pt x="5497956" y="2238025"/>
                </a:lnTo>
                <a:lnTo>
                  <a:pt x="5429504" y="2252879"/>
                </a:lnTo>
                <a:lnTo>
                  <a:pt x="5354183" y="2267234"/>
                </a:lnTo>
                <a:lnTo>
                  <a:pt x="5314024" y="2274216"/>
                </a:lnTo>
                <a:lnTo>
                  <a:pt x="5272241" y="2281062"/>
                </a:lnTo>
                <a:lnTo>
                  <a:pt x="5228866" y="2287770"/>
                </a:lnTo>
                <a:lnTo>
                  <a:pt x="5183930" y="2294335"/>
                </a:lnTo>
                <a:lnTo>
                  <a:pt x="5137463" y="2300754"/>
                </a:lnTo>
                <a:lnTo>
                  <a:pt x="5089498" y="2307023"/>
                </a:lnTo>
                <a:lnTo>
                  <a:pt x="5040064" y="2313139"/>
                </a:lnTo>
                <a:lnTo>
                  <a:pt x="4989195" y="2319099"/>
                </a:lnTo>
                <a:lnTo>
                  <a:pt x="4936919" y="2324898"/>
                </a:lnTo>
                <a:lnTo>
                  <a:pt x="4883269" y="2330534"/>
                </a:lnTo>
                <a:lnTo>
                  <a:pt x="4828277" y="2336002"/>
                </a:lnTo>
                <a:lnTo>
                  <a:pt x="4771972" y="2341299"/>
                </a:lnTo>
                <a:lnTo>
                  <a:pt x="4714387" y="2346422"/>
                </a:lnTo>
                <a:lnTo>
                  <a:pt x="4655552" y="2351366"/>
                </a:lnTo>
                <a:lnTo>
                  <a:pt x="4595499" y="2356130"/>
                </a:lnTo>
                <a:lnTo>
                  <a:pt x="4534259" y="2360708"/>
                </a:lnTo>
                <a:lnTo>
                  <a:pt x="4471863" y="2365097"/>
                </a:lnTo>
                <a:lnTo>
                  <a:pt x="4408343" y="2369294"/>
                </a:lnTo>
                <a:lnTo>
                  <a:pt x="4343728" y="2373295"/>
                </a:lnTo>
                <a:lnTo>
                  <a:pt x="4278052" y="2377097"/>
                </a:lnTo>
                <a:lnTo>
                  <a:pt x="4211344" y="2380696"/>
                </a:lnTo>
                <a:lnTo>
                  <a:pt x="4143636" y="2384089"/>
                </a:lnTo>
                <a:lnTo>
                  <a:pt x="4074960" y="2387272"/>
                </a:lnTo>
                <a:lnTo>
                  <a:pt x="4005346" y="2390241"/>
                </a:lnTo>
                <a:lnTo>
                  <a:pt x="3934825" y="2392993"/>
                </a:lnTo>
                <a:lnTo>
                  <a:pt x="3863430" y="2395524"/>
                </a:lnTo>
                <a:lnTo>
                  <a:pt x="3791190" y="2397831"/>
                </a:lnTo>
                <a:lnTo>
                  <a:pt x="3718137" y="2399911"/>
                </a:lnTo>
                <a:lnTo>
                  <a:pt x="3644303" y="2401759"/>
                </a:lnTo>
                <a:lnTo>
                  <a:pt x="3569719" y="2403372"/>
                </a:lnTo>
                <a:lnTo>
                  <a:pt x="3494415" y="2404747"/>
                </a:lnTo>
                <a:lnTo>
                  <a:pt x="3418423" y="2405879"/>
                </a:lnTo>
                <a:lnTo>
                  <a:pt x="3341774" y="2406767"/>
                </a:lnTo>
                <a:lnTo>
                  <a:pt x="3264499" y="2407405"/>
                </a:lnTo>
                <a:lnTo>
                  <a:pt x="3186630" y="2407790"/>
                </a:lnTo>
                <a:lnTo>
                  <a:pt x="3108198" y="2407920"/>
                </a:lnTo>
                <a:lnTo>
                  <a:pt x="3029765" y="2407790"/>
                </a:lnTo>
                <a:lnTo>
                  <a:pt x="2951896" y="2407405"/>
                </a:lnTo>
                <a:lnTo>
                  <a:pt x="2874621" y="2406767"/>
                </a:lnTo>
                <a:lnTo>
                  <a:pt x="2797972" y="2405879"/>
                </a:lnTo>
                <a:lnTo>
                  <a:pt x="2721980" y="2404747"/>
                </a:lnTo>
                <a:lnTo>
                  <a:pt x="2646676" y="2403372"/>
                </a:lnTo>
                <a:lnTo>
                  <a:pt x="2572092" y="2401759"/>
                </a:lnTo>
                <a:lnTo>
                  <a:pt x="2498258" y="2399911"/>
                </a:lnTo>
                <a:lnTo>
                  <a:pt x="2425205" y="2397831"/>
                </a:lnTo>
                <a:lnTo>
                  <a:pt x="2352965" y="2395524"/>
                </a:lnTo>
                <a:lnTo>
                  <a:pt x="2281570" y="2392993"/>
                </a:lnTo>
                <a:lnTo>
                  <a:pt x="2211049" y="2390241"/>
                </a:lnTo>
                <a:lnTo>
                  <a:pt x="2141435" y="2387272"/>
                </a:lnTo>
                <a:lnTo>
                  <a:pt x="2072759" y="2384089"/>
                </a:lnTo>
                <a:lnTo>
                  <a:pt x="2005051" y="2380696"/>
                </a:lnTo>
                <a:lnTo>
                  <a:pt x="1938343" y="2377097"/>
                </a:lnTo>
                <a:lnTo>
                  <a:pt x="1872667" y="2373295"/>
                </a:lnTo>
                <a:lnTo>
                  <a:pt x="1808052" y="2369294"/>
                </a:lnTo>
                <a:lnTo>
                  <a:pt x="1744532" y="2365097"/>
                </a:lnTo>
                <a:lnTo>
                  <a:pt x="1682136" y="2360708"/>
                </a:lnTo>
                <a:lnTo>
                  <a:pt x="1620896" y="2356130"/>
                </a:lnTo>
                <a:lnTo>
                  <a:pt x="1560843" y="2351366"/>
                </a:lnTo>
                <a:lnTo>
                  <a:pt x="1502008" y="2346422"/>
                </a:lnTo>
                <a:lnTo>
                  <a:pt x="1444423" y="2341299"/>
                </a:lnTo>
                <a:lnTo>
                  <a:pt x="1388118" y="2336002"/>
                </a:lnTo>
                <a:lnTo>
                  <a:pt x="1333126" y="2330534"/>
                </a:lnTo>
                <a:lnTo>
                  <a:pt x="1279476" y="2324898"/>
                </a:lnTo>
                <a:lnTo>
                  <a:pt x="1227201" y="2319099"/>
                </a:lnTo>
                <a:lnTo>
                  <a:pt x="1176331" y="2313139"/>
                </a:lnTo>
                <a:lnTo>
                  <a:pt x="1126897" y="2307023"/>
                </a:lnTo>
                <a:lnTo>
                  <a:pt x="1078932" y="2300754"/>
                </a:lnTo>
                <a:lnTo>
                  <a:pt x="1032465" y="2294335"/>
                </a:lnTo>
                <a:lnTo>
                  <a:pt x="987529" y="2287770"/>
                </a:lnTo>
                <a:lnTo>
                  <a:pt x="944154" y="2281062"/>
                </a:lnTo>
                <a:lnTo>
                  <a:pt x="902371" y="2274216"/>
                </a:lnTo>
                <a:lnTo>
                  <a:pt x="862212" y="2267234"/>
                </a:lnTo>
                <a:lnTo>
                  <a:pt x="823709" y="2260121"/>
                </a:lnTo>
                <a:lnTo>
                  <a:pt x="751791" y="2245512"/>
                </a:lnTo>
                <a:lnTo>
                  <a:pt x="686867" y="2230419"/>
                </a:lnTo>
                <a:lnTo>
                  <a:pt x="629186" y="2214870"/>
                </a:lnTo>
                <a:lnTo>
                  <a:pt x="578999" y="2198893"/>
                </a:lnTo>
                <a:lnTo>
                  <a:pt x="536554" y="2182517"/>
                </a:lnTo>
                <a:lnTo>
                  <a:pt x="502101" y="2165769"/>
                </a:lnTo>
                <a:lnTo>
                  <a:pt x="465953" y="2140015"/>
                </a:lnTo>
                <a:lnTo>
                  <a:pt x="448056" y="2104644"/>
                </a:lnTo>
                <a:close/>
              </a:path>
              <a:path w="8629015" h="3674745">
                <a:moveTo>
                  <a:pt x="103632" y="302513"/>
                </a:moveTo>
                <a:lnTo>
                  <a:pt x="121523" y="267223"/>
                </a:lnTo>
                <a:lnTo>
                  <a:pt x="157660" y="241530"/>
                </a:lnTo>
                <a:lnTo>
                  <a:pt x="192102" y="224822"/>
                </a:lnTo>
                <a:lnTo>
                  <a:pt x="234534" y="208486"/>
                </a:lnTo>
                <a:lnTo>
                  <a:pt x="284705" y="192548"/>
                </a:lnTo>
                <a:lnTo>
                  <a:pt x="342368" y="177037"/>
                </a:lnTo>
                <a:lnTo>
                  <a:pt x="407272" y="161981"/>
                </a:lnTo>
                <a:lnTo>
                  <a:pt x="479168" y="147409"/>
                </a:lnTo>
                <a:lnTo>
                  <a:pt x="517660" y="140314"/>
                </a:lnTo>
                <a:lnTo>
                  <a:pt x="557807" y="133350"/>
                </a:lnTo>
                <a:lnTo>
                  <a:pt x="599576" y="126521"/>
                </a:lnTo>
                <a:lnTo>
                  <a:pt x="642938" y="119830"/>
                </a:lnTo>
                <a:lnTo>
                  <a:pt x="687861" y="113282"/>
                </a:lnTo>
                <a:lnTo>
                  <a:pt x="734314" y="106880"/>
                </a:lnTo>
                <a:lnTo>
                  <a:pt x="782265" y="100626"/>
                </a:lnTo>
                <a:lnTo>
                  <a:pt x="831684" y="94526"/>
                </a:lnTo>
                <a:lnTo>
                  <a:pt x="882538" y="88582"/>
                </a:lnTo>
                <a:lnTo>
                  <a:pt x="934798" y="82798"/>
                </a:lnTo>
                <a:lnTo>
                  <a:pt x="988432" y="77177"/>
                </a:lnTo>
                <a:lnTo>
                  <a:pt x="1043409" y="71723"/>
                </a:lnTo>
                <a:lnTo>
                  <a:pt x="1099697" y="66440"/>
                </a:lnTo>
                <a:lnTo>
                  <a:pt x="1157265" y="61331"/>
                </a:lnTo>
                <a:lnTo>
                  <a:pt x="1216083" y="56399"/>
                </a:lnTo>
                <a:lnTo>
                  <a:pt x="1276118" y="51649"/>
                </a:lnTo>
                <a:lnTo>
                  <a:pt x="1337340" y="47083"/>
                </a:lnTo>
                <a:lnTo>
                  <a:pt x="1399719" y="42705"/>
                </a:lnTo>
                <a:lnTo>
                  <a:pt x="1463221" y="38520"/>
                </a:lnTo>
                <a:lnTo>
                  <a:pt x="1527817" y="34529"/>
                </a:lnTo>
                <a:lnTo>
                  <a:pt x="1593475" y="30737"/>
                </a:lnTo>
                <a:lnTo>
                  <a:pt x="1660164" y="27148"/>
                </a:lnTo>
                <a:lnTo>
                  <a:pt x="1727852" y="23764"/>
                </a:lnTo>
                <a:lnTo>
                  <a:pt x="1796510" y="20590"/>
                </a:lnTo>
                <a:lnTo>
                  <a:pt x="1866104" y="17629"/>
                </a:lnTo>
                <a:lnTo>
                  <a:pt x="1936605" y="14885"/>
                </a:lnTo>
                <a:lnTo>
                  <a:pt x="2007981" y="12360"/>
                </a:lnTo>
                <a:lnTo>
                  <a:pt x="2080201" y="10060"/>
                </a:lnTo>
                <a:lnTo>
                  <a:pt x="2153234" y="7986"/>
                </a:lnTo>
                <a:lnTo>
                  <a:pt x="2227048" y="6143"/>
                </a:lnTo>
                <a:lnTo>
                  <a:pt x="2301612" y="4534"/>
                </a:lnTo>
                <a:lnTo>
                  <a:pt x="2376896" y="3164"/>
                </a:lnTo>
                <a:lnTo>
                  <a:pt x="2452868" y="2034"/>
                </a:lnTo>
                <a:lnTo>
                  <a:pt x="2529496" y="1149"/>
                </a:lnTo>
                <a:lnTo>
                  <a:pt x="2606751" y="513"/>
                </a:lnTo>
                <a:lnTo>
                  <a:pt x="2684599" y="128"/>
                </a:lnTo>
                <a:lnTo>
                  <a:pt x="2763012" y="0"/>
                </a:lnTo>
                <a:lnTo>
                  <a:pt x="2841424" y="128"/>
                </a:lnTo>
                <a:lnTo>
                  <a:pt x="2919272" y="513"/>
                </a:lnTo>
                <a:lnTo>
                  <a:pt x="2996527" y="1149"/>
                </a:lnTo>
                <a:lnTo>
                  <a:pt x="3073155" y="2034"/>
                </a:lnTo>
                <a:lnTo>
                  <a:pt x="3149127" y="3164"/>
                </a:lnTo>
                <a:lnTo>
                  <a:pt x="3224411" y="4534"/>
                </a:lnTo>
                <a:lnTo>
                  <a:pt x="3298975" y="6143"/>
                </a:lnTo>
                <a:lnTo>
                  <a:pt x="3372789" y="7986"/>
                </a:lnTo>
                <a:lnTo>
                  <a:pt x="3445822" y="10060"/>
                </a:lnTo>
                <a:lnTo>
                  <a:pt x="3518042" y="12360"/>
                </a:lnTo>
                <a:lnTo>
                  <a:pt x="3589418" y="14885"/>
                </a:lnTo>
                <a:lnTo>
                  <a:pt x="3659919" y="17629"/>
                </a:lnTo>
                <a:lnTo>
                  <a:pt x="3729513" y="20590"/>
                </a:lnTo>
                <a:lnTo>
                  <a:pt x="3798171" y="23764"/>
                </a:lnTo>
                <a:lnTo>
                  <a:pt x="3865859" y="27148"/>
                </a:lnTo>
                <a:lnTo>
                  <a:pt x="3932548" y="30737"/>
                </a:lnTo>
                <a:lnTo>
                  <a:pt x="3998206" y="34529"/>
                </a:lnTo>
                <a:lnTo>
                  <a:pt x="4062802" y="38520"/>
                </a:lnTo>
                <a:lnTo>
                  <a:pt x="4126304" y="42705"/>
                </a:lnTo>
                <a:lnTo>
                  <a:pt x="4188683" y="47083"/>
                </a:lnTo>
                <a:lnTo>
                  <a:pt x="4249905" y="51649"/>
                </a:lnTo>
                <a:lnTo>
                  <a:pt x="4309940" y="56399"/>
                </a:lnTo>
                <a:lnTo>
                  <a:pt x="4368758" y="61331"/>
                </a:lnTo>
                <a:lnTo>
                  <a:pt x="4426326" y="66440"/>
                </a:lnTo>
                <a:lnTo>
                  <a:pt x="4482614" y="71723"/>
                </a:lnTo>
                <a:lnTo>
                  <a:pt x="4537591" y="77177"/>
                </a:lnTo>
                <a:lnTo>
                  <a:pt x="4591225" y="82798"/>
                </a:lnTo>
                <a:lnTo>
                  <a:pt x="4643485" y="88582"/>
                </a:lnTo>
                <a:lnTo>
                  <a:pt x="4694339" y="94526"/>
                </a:lnTo>
                <a:lnTo>
                  <a:pt x="4743758" y="100626"/>
                </a:lnTo>
                <a:lnTo>
                  <a:pt x="4791709" y="106880"/>
                </a:lnTo>
                <a:lnTo>
                  <a:pt x="4838162" y="113282"/>
                </a:lnTo>
                <a:lnTo>
                  <a:pt x="4883085" y="119830"/>
                </a:lnTo>
                <a:lnTo>
                  <a:pt x="4926447" y="126521"/>
                </a:lnTo>
                <a:lnTo>
                  <a:pt x="4968216" y="133350"/>
                </a:lnTo>
                <a:lnTo>
                  <a:pt x="5008363" y="140314"/>
                </a:lnTo>
                <a:lnTo>
                  <a:pt x="5046855" y="147409"/>
                </a:lnTo>
                <a:lnTo>
                  <a:pt x="5118751" y="161981"/>
                </a:lnTo>
                <a:lnTo>
                  <a:pt x="5183655" y="177037"/>
                </a:lnTo>
                <a:lnTo>
                  <a:pt x="5241318" y="192548"/>
                </a:lnTo>
                <a:lnTo>
                  <a:pt x="5291489" y="208486"/>
                </a:lnTo>
                <a:lnTo>
                  <a:pt x="5333921" y="224822"/>
                </a:lnTo>
                <a:lnTo>
                  <a:pt x="5368363" y="241530"/>
                </a:lnTo>
                <a:lnTo>
                  <a:pt x="5404500" y="267223"/>
                </a:lnTo>
                <a:lnTo>
                  <a:pt x="5422392" y="302513"/>
                </a:lnTo>
                <a:lnTo>
                  <a:pt x="5421258" y="311436"/>
                </a:lnTo>
                <a:lnTo>
                  <a:pt x="5394566" y="346448"/>
                </a:lnTo>
                <a:lnTo>
                  <a:pt x="5352156" y="371895"/>
                </a:lnTo>
                <a:lnTo>
                  <a:pt x="5313688" y="388421"/>
                </a:lnTo>
                <a:lnTo>
                  <a:pt x="5267355" y="404562"/>
                </a:lnTo>
                <a:lnTo>
                  <a:pt x="5213407" y="420290"/>
                </a:lnTo>
                <a:lnTo>
                  <a:pt x="5152093" y="435577"/>
                </a:lnTo>
                <a:lnTo>
                  <a:pt x="5083661" y="450394"/>
                </a:lnTo>
                <a:lnTo>
                  <a:pt x="5008363" y="464713"/>
                </a:lnTo>
                <a:lnTo>
                  <a:pt x="4968216" y="471677"/>
                </a:lnTo>
                <a:lnTo>
                  <a:pt x="4926447" y="478506"/>
                </a:lnTo>
                <a:lnTo>
                  <a:pt x="4883085" y="485197"/>
                </a:lnTo>
                <a:lnTo>
                  <a:pt x="4838162" y="491745"/>
                </a:lnTo>
                <a:lnTo>
                  <a:pt x="4791709" y="498147"/>
                </a:lnTo>
                <a:lnTo>
                  <a:pt x="4743758" y="504401"/>
                </a:lnTo>
                <a:lnTo>
                  <a:pt x="4694339" y="510501"/>
                </a:lnTo>
                <a:lnTo>
                  <a:pt x="4643485" y="516445"/>
                </a:lnTo>
                <a:lnTo>
                  <a:pt x="4591225" y="522229"/>
                </a:lnTo>
                <a:lnTo>
                  <a:pt x="4537591" y="527850"/>
                </a:lnTo>
                <a:lnTo>
                  <a:pt x="4482614" y="533304"/>
                </a:lnTo>
                <a:lnTo>
                  <a:pt x="4426326" y="538587"/>
                </a:lnTo>
                <a:lnTo>
                  <a:pt x="4368758" y="543696"/>
                </a:lnTo>
                <a:lnTo>
                  <a:pt x="4309940" y="548628"/>
                </a:lnTo>
                <a:lnTo>
                  <a:pt x="4249905" y="553378"/>
                </a:lnTo>
                <a:lnTo>
                  <a:pt x="4188683" y="557944"/>
                </a:lnTo>
                <a:lnTo>
                  <a:pt x="4126304" y="562322"/>
                </a:lnTo>
                <a:lnTo>
                  <a:pt x="4062802" y="566507"/>
                </a:lnTo>
                <a:lnTo>
                  <a:pt x="3998206" y="570498"/>
                </a:lnTo>
                <a:lnTo>
                  <a:pt x="3932548" y="574290"/>
                </a:lnTo>
                <a:lnTo>
                  <a:pt x="3865859" y="577879"/>
                </a:lnTo>
                <a:lnTo>
                  <a:pt x="3798171" y="581263"/>
                </a:lnTo>
                <a:lnTo>
                  <a:pt x="3729513" y="584437"/>
                </a:lnTo>
                <a:lnTo>
                  <a:pt x="3659919" y="587398"/>
                </a:lnTo>
                <a:lnTo>
                  <a:pt x="3589418" y="590142"/>
                </a:lnTo>
                <a:lnTo>
                  <a:pt x="3518042" y="592667"/>
                </a:lnTo>
                <a:lnTo>
                  <a:pt x="3445822" y="594967"/>
                </a:lnTo>
                <a:lnTo>
                  <a:pt x="3372789" y="597041"/>
                </a:lnTo>
                <a:lnTo>
                  <a:pt x="3298975" y="598884"/>
                </a:lnTo>
                <a:lnTo>
                  <a:pt x="3224411" y="600493"/>
                </a:lnTo>
                <a:lnTo>
                  <a:pt x="3149127" y="601863"/>
                </a:lnTo>
                <a:lnTo>
                  <a:pt x="3073155" y="602993"/>
                </a:lnTo>
                <a:lnTo>
                  <a:pt x="2996527" y="603878"/>
                </a:lnTo>
                <a:lnTo>
                  <a:pt x="2919272" y="604514"/>
                </a:lnTo>
                <a:lnTo>
                  <a:pt x="2841424" y="604899"/>
                </a:lnTo>
                <a:lnTo>
                  <a:pt x="2763012" y="605028"/>
                </a:lnTo>
                <a:lnTo>
                  <a:pt x="2684599" y="604899"/>
                </a:lnTo>
                <a:lnTo>
                  <a:pt x="2606751" y="604514"/>
                </a:lnTo>
                <a:lnTo>
                  <a:pt x="2529496" y="603878"/>
                </a:lnTo>
                <a:lnTo>
                  <a:pt x="2452868" y="602993"/>
                </a:lnTo>
                <a:lnTo>
                  <a:pt x="2376896" y="601863"/>
                </a:lnTo>
                <a:lnTo>
                  <a:pt x="2301612" y="600493"/>
                </a:lnTo>
                <a:lnTo>
                  <a:pt x="2227048" y="598884"/>
                </a:lnTo>
                <a:lnTo>
                  <a:pt x="2153234" y="597041"/>
                </a:lnTo>
                <a:lnTo>
                  <a:pt x="2080201" y="594967"/>
                </a:lnTo>
                <a:lnTo>
                  <a:pt x="2007981" y="592667"/>
                </a:lnTo>
                <a:lnTo>
                  <a:pt x="1936605" y="590142"/>
                </a:lnTo>
                <a:lnTo>
                  <a:pt x="1866104" y="587398"/>
                </a:lnTo>
                <a:lnTo>
                  <a:pt x="1796510" y="584437"/>
                </a:lnTo>
                <a:lnTo>
                  <a:pt x="1727852" y="581263"/>
                </a:lnTo>
                <a:lnTo>
                  <a:pt x="1660164" y="577879"/>
                </a:lnTo>
                <a:lnTo>
                  <a:pt x="1593475" y="574290"/>
                </a:lnTo>
                <a:lnTo>
                  <a:pt x="1527817" y="570498"/>
                </a:lnTo>
                <a:lnTo>
                  <a:pt x="1463221" y="566507"/>
                </a:lnTo>
                <a:lnTo>
                  <a:pt x="1399719" y="562322"/>
                </a:lnTo>
                <a:lnTo>
                  <a:pt x="1337340" y="557944"/>
                </a:lnTo>
                <a:lnTo>
                  <a:pt x="1276118" y="553378"/>
                </a:lnTo>
                <a:lnTo>
                  <a:pt x="1216083" y="548628"/>
                </a:lnTo>
                <a:lnTo>
                  <a:pt x="1157265" y="543696"/>
                </a:lnTo>
                <a:lnTo>
                  <a:pt x="1099697" y="538587"/>
                </a:lnTo>
                <a:lnTo>
                  <a:pt x="1043409" y="533304"/>
                </a:lnTo>
                <a:lnTo>
                  <a:pt x="988432" y="527850"/>
                </a:lnTo>
                <a:lnTo>
                  <a:pt x="934798" y="522229"/>
                </a:lnTo>
                <a:lnTo>
                  <a:pt x="882538" y="516445"/>
                </a:lnTo>
                <a:lnTo>
                  <a:pt x="831684" y="510501"/>
                </a:lnTo>
                <a:lnTo>
                  <a:pt x="782265" y="504401"/>
                </a:lnTo>
                <a:lnTo>
                  <a:pt x="734314" y="498147"/>
                </a:lnTo>
                <a:lnTo>
                  <a:pt x="687861" y="491745"/>
                </a:lnTo>
                <a:lnTo>
                  <a:pt x="642938" y="485197"/>
                </a:lnTo>
                <a:lnTo>
                  <a:pt x="599576" y="478506"/>
                </a:lnTo>
                <a:lnTo>
                  <a:pt x="557807" y="471677"/>
                </a:lnTo>
                <a:lnTo>
                  <a:pt x="517660" y="464713"/>
                </a:lnTo>
                <a:lnTo>
                  <a:pt x="479168" y="457618"/>
                </a:lnTo>
                <a:lnTo>
                  <a:pt x="407272" y="443046"/>
                </a:lnTo>
                <a:lnTo>
                  <a:pt x="342368" y="427990"/>
                </a:lnTo>
                <a:lnTo>
                  <a:pt x="284705" y="412479"/>
                </a:lnTo>
                <a:lnTo>
                  <a:pt x="234534" y="396541"/>
                </a:lnTo>
                <a:lnTo>
                  <a:pt x="192102" y="380205"/>
                </a:lnTo>
                <a:lnTo>
                  <a:pt x="157660" y="363497"/>
                </a:lnTo>
                <a:lnTo>
                  <a:pt x="121523" y="337804"/>
                </a:lnTo>
                <a:lnTo>
                  <a:pt x="103632" y="302513"/>
                </a:lnTo>
                <a:close/>
              </a:path>
              <a:path w="8629015" h="3674745">
                <a:moveTo>
                  <a:pt x="0" y="3371850"/>
                </a:moveTo>
                <a:lnTo>
                  <a:pt x="26470" y="3338139"/>
                </a:lnTo>
                <a:lnTo>
                  <a:pt x="72659" y="3316255"/>
                </a:lnTo>
                <a:lnTo>
                  <a:pt x="121693" y="3300192"/>
                </a:lnTo>
                <a:lnTo>
                  <a:pt x="161040" y="3289665"/>
                </a:lnTo>
                <a:lnTo>
                  <a:pt x="205591" y="3279291"/>
                </a:lnTo>
                <a:lnTo>
                  <a:pt x="255242" y="3269077"/>
                </a:lnTo>
                <a:lnTo>
                  <a:pt x="309889" y="3259031"/>
                </a:lnTo>
                <a:lnTo>
                  <a:pt x="369428" y="3249160"/>
                </a:lnTo>
                <a:lnTo>
                  <a:pt x="433754" y="3239471"/>
                </a:lnTo>
                <a:lnTo>
                  <a:pt x="502763" y="3229972"/>
                </a:lnTo>
                <a:lnTo>
                  <a:pt x="576351" y="3220670"/>
                </a:lnTo>
                <a:lnTo>
                  <a:pt x="614830" y="3216095"/>
                </a:lnTo>
                <a:lnTo>
                  <a:pt x="654414" y="3211572"/>
                </a:lnTo>
                <a:lnTo>
                  <a:pt x="695090" y="3207102"/>
                </a:lnTo>
                <a:lnTo>
                  <a:pt x="736846" y="3202686"/>
                </a:lnTo>
                <a:lnTo>
                  <a:pt x="779669" y="3198324"/>
                </a:lnTo>
                <a:lnTo>
                  <a:pt x="823544" y="3194018"/>
                </a:lnTo>
                <a:lnTo>
                  <a:pt x="868461" y="3189769"/>
                </a:lnTo>
                <a:lnTo>
                  <a:pt x="914404" y="3185577"/>
                </a:lnTo>
                <a:lnTo>
                  <a:pt x="961362" y="3181443"/>
                </a:lnTo>
                <a:lnTo>
                  <a:pt x="1009322" y="3177369"/>
                </a:lnTo>
                <a:lnTo>
                  <a:pt x="1058269" y="3173355"/>
                </a:lnTo>
                <a:lnTo>
                  <a:pt x="1108192" y="3169401"/>
                </a:lnTo>
                <a:lnTo>
                  <a:pt x="1159077" y="3165510"/>
                </a:lnTo>
                <a:lnTo>
                  <a:pt x="1210911" y="3161682"/>
                </a:lnTo>
                <a:lnTo>
                  <a:pt x="1263681" y="3157918"/>
                </a:lnTo>
                <a:lnTo>
                  <a:pt x="1317375" y="3154218"/>
                </a:lnTo>
                <a:lnTo>
                  <a:pt x="1371978" y="3150585"/>
                </a:lnTo>
                <a:lnTo>
                  <a:pt x="1427478" y="3147017"/>
                </a:lnTo>
                <a:lnTo>
                  <a:pt x="1483863" y="3143517"/>
                </a:lnTo>
                <a:lnTo>
                  <a:pt x="1541118" y="3140086"/>
                </a:lnTo>
                <a:lnTo>
                  <a:pt x="1599231" y="3136724"/>
                </a:lnTo>
                <a:lnTo>
                  <a:pt x="1658189" y="3133432"/>
                </a:lnTo>
                <a:lnTo>
                  <a:pt x="1717979" y="3130211"/>
                </a:lnTo>
                <a:lnTo>
                  <a:pt x="1778587" y="3127062"/>
                </a:lnTo>
                <a:lnTo>
                  <a:pt x="1840002" y="3123987"/>
                </a:lnTo>
                <a:lnTo>
                  <a:pt x="1902209" y="3120985"/>
                </a:lnTo>
                <a:lnTo>
                  <a:pt x="1965196" y="3118058"/>
                </a:lnTo>
                <a:lnTo>
                  <a:pt x="2028949" y="3115206"/>
                </a:lnTo>
                <a:lnTo>
                  <a:pt x="2093456" y="3112431"/>
                </a:lnTo>
                <a:lnTo>
                  <a:pt x="2158704" y="3109734"/>
                </a:lnTo>
                <a:lnTo>
                  <a:pt x="2224679" y="3107115"/>
                </a:lnTo>
                <a:lnTo>
                  <a:pt x="2291369" y="3104576"/>
                </a:lnTo>
                <a:lnTo>
                  <a:pt x="2358760" y="3102117"/>
                </a:lnTo>
                <a:lnTo>
                  <a:pt x="2426840" y="3099738"/>
                </a:lnTo>
                <a:lnTo>
                  <a:pt x="2495595" y="3097442"/>
                </a:lnTo>
                <a:lnTo>
                  <a:pt x="2565012" y="3095229"/>
                </a:lnTo>
                <a:lnTo>
                  <a:pt x="2635079" y="3093100"/>
                </a:lnTo>
                <a:lnTo>
                  <a:pt x="2705782" y="3091056"/>
                </a:lnTo>
                <a:lnTo>
                  <a:pt x="2777108" y="3089098"/>
                </a:lnTo>
                <a:lnTo>
                  <a:pt x="2849045" y="3087226"/>
                </a:lnTo>
                <a:lnTo>
                  <a:pt x="2921578" y="3085441"/>
                </a:lnTo>
                <a:lnTo>
                  <a:pt x="2994696" y="3083745"/>
                </a:lnTo>
                <a:lnTo>
                  <a:pt x="3068385" y="3082139"/>
                </a:lnTo>
                <a:lnTo>
                  <a:pt x="3142632" y="3080623"/>
                </a:lnTo>
                <a:lnTo>
                  <a:pt x="3217424" y="3079198"/>
                </a:lnTo>
                <a:lnTo>
                  <a:pt x="3292748" y="3077865"/>
                </a:lnTo>
                <a:lnTo>
                  <a:pt x="3368591" y="3076625"/>
                </a:lnTo>
                <a:lnTo>
                  <a:pt x="3444940" y="3075479"/>
                </a:lnTo>
                <a:lnTo>
                  <a:pt x="3521782" y="3074428"/>
                </a:lnTo>
                <a:lnTo>
                  <a:pt x="3599104" y="3073473"/>
                </a:lnTo>
                <a:lnTo>
                  <a:pt x="3676893" y="3072614"/>
                </a:lnTo>
                <a:lnTo>
                  <a:pt x="3755135" y="3071853"/>
                </a:lnTo>
                <a:lnTo>
                  <a:pt x="3833818" y="3071191"/>
                </a:lnTo>
                <a:lnTo>
                  <a:pt x="3912929" y="3070628"/>
                </a:lnTo>
                <a:lnTo>
                  <a:pt x="3992455" y="3070165"/>
                </a:lnTo>
                <a:lnTo>
                  <a:pt x="4072382" y="3069803"/>
                </a:lnTo>
                <a:lnTo>
                  <a:pt x="4152698" y="3069544"/>
                </a:lnTo>
                <a:lnTo>
                  <a:pt x="4233389" y="3069388"/>
                </a:lnTo>
                <a:lnTo>
                  <a:pt x="4314444" y="3069336"/>
                </a:lnTo>
                <a:lnTo>
                  <a:pt x="4395498" y="3069388"/>
                </a:lnTo>
                <a:lnTo>
                  <a:pt x="4476189" y="3069544"/>
                </a:lnTo>
                <a:lnTo>
                  <a:pt x="4556505" y="3069803"/>
                </a:lnTo>
                <a:lnTo>
                  <a:pt x="4636432" y="3070165"/>
                </a:lnTo>
                <a:lnTo>
                  <a:pt x="4715958" y="3070628"/>
                </a:lnTo>
                <a:lnTo>
                  <a:pt x="4795069" y="3071191"/>
                </a:lnTo>
                <a:lnTo>
                  <a:pt x="4873752" y="3071853"/>
                </a:lnTo>
                <a:lnTo>
                  <a:pt x="4951994" y="3072614"/>
                </a:lnTo>
                <a:lnTo>
                  <a:pt x="5029783" y="3073473"/>
                </a:lnTo>
                <a:lnTo>
                  <a:pt x="5107105" y="3074428"/>
                </a:lnTo>
                <a:lnTo>
                  <a:pt x="5183947" y="3075479"/>
                </a:lnTo>
                <a:lnTo>
                  <a:pt x="5260296" y="3076625"/>
                </a:lnTo>
                <a:lnTo>
                  <a:pt x="5336139" y="3077865"/>
                </a:lnTo>
                <a:lnTo>
                  <a:pt x="5411463" y="3079198"/>
                </a:lnTo>
                <a:lnTo>
                  <a:pt x="5486255" y="3080623"/>
                </a:lnTo>
                <a:lnTo>
                  <a:pt x="5560502" y="3082139"/>
                </a:lnTo>
                <a:lnTo>
                  <a:pt x="5634191" y="3083745"/>
                </a:lnTo>
                <a:lnTo>
                  <a:pt x="5707309" y="3085441"/>
                </a:lnTo>
                <a:lnTo>
                  <a:pt x="5779842" y="3087226"/>
                </a:lnTo>
                <a:lnTo>
                  <a:pt x="5851779" y="3089098"/>
                </a:lnTo>
                <a:lnTo>
                  <a:pt x="5923105" y="3091056"/>
                </a:lnTo>
                <a:lnTo>
                  <a:pt x="5993808" y="3093100"/>
                </a:lnTo>
                <a:lnTo>
                  <a:pt x="6063875" y="3095229"/>
                </a:lnTo>
                <a:lnTo>
                  <a:pt x="6133292" y="3097442"/>
                </a:lnTo>
                <a:lnTo>
                  <a:pt x="6202047" y="3099738"/>
                </a:lnTo>
                <a:lnTo>
                  <a:pt x="6270127" y="3102117"/>
                </a:lnTo>
                <a:lnTo>
                  <a:pt x="6337518" y="3104576"/>
                </a:lnTo>
                <a:lnTo>
                  <a:pt x="6404208" y="3107115"/>
                </a:lnTo>
                <a:lnTo>
                  <a:pt x="6470183" y="3109734"/>
                </a:lnTo>
                <a:lnTo>
                  <a:pt x="6535431" y="3112431"/>
                </a:lnTo>
                <a:lnTo>
                  <a:pt x="6599938" y="3115206"/>
                </a:lnTo>
                <a:lnTo>
                  <a:pt x="6663691" y="3118058"/>
                </a:lnTo>
                <a:lnTo>
                  <a:pt x="6726678" y="3120985"/>
                </a:lnTo>
                <a:lnTo>
                  <a:pt x="6788885" y="3123987"/>
                </a:lnTo>
                <a:lnTo>
                  <a:pt x="6850300" y="3127062"/>
                </a:lnTo>
                <a:lnTo>
                  <a:pt x="6910908" y="3130211"/>
                </a:lnTo>
                <a:lnTo>
                  <a:pt x="6970698" y="3133432"/>
                </a:lnTo>
                <a:lnTo>
                  <a:pt x="7029656" y="3136724"/>
                </a:lnTo>
                <a:lnTo>
                  <a:pt x="7087769" y="3140086"/>
                </a:lnTo>
                <a:lnTo>
                  <a:pt x="7145024" y="3143517"/>
                </a:lnTo>
                <a:lnTo>
                  <a:pt x="7201409" y="3147017"/>
                </a:lnTo>
                <a:lnTo>
                  <a:pt x="7256909" y="3150585"/>
                </a:lnTo>
                <a:lnTo>
                  <a:pt x="7311512" y="3154218"/>
                </a:lnTo>
                <a:lnTo>
                  <a:pt x="7365206" y="3157918"/>
                </a:lnTo>
                <a:lnTo>
                  <a:pt x="7417976" y="3161682"/>
                </a:lnTo>
                <a:lnTo>
                  <a:pt x="7469810" y="3165510"/>
                </a:lnTo>
                <a:lnTo>
                  <a:pt x="7520695" y="3169401"/>
                </a:lnTo>
                <a:lnTo>
                  <a:pt x="7570618" y="3173355"/>
                </a:lnTo>
                <a:lnTo>
                  <a:pt x="7619565" y="3177369"/>
                </a:lnTo>
                <a:lnTo>
                  <a:pt x="7667525" y="3181443"/>
                </a:lnTo>
                <a:lnTo>
                  <a:pt x="7714483" y="3185577"/>
                </a:lnTo>
                <a:lnTo>
                  <a:pt x="7760426" y="3189769"/>
                </a:lnTo>
                <a:lnTo>
                  <a:pt x="7805343" y="3194018"/>
                </a:lnTo>
                <a:lnTo>
                  <a:pt x="7849218" y="3198324"/>
                </a:lnTo>
                <a:lnTo>
                  <a:pt x="7892041" y="3202686"/>
                </a:lnTo>
                <a:lnTo>
                  <a:pt x="7933797" y="3207102"/>
                </a:lnTo>
                <a:lnTo>
                  <a:pt x="7974473" y="3211572"/>
                </a:lnTo>
                <a:lnTo>
                  <a:pt x="8014057" y="3216095"/>
                </a:lnTo>
                <a:lnTo>
                  <a:pt x="8052536" y="3220670"/>
                </a:lnTo>
                <a:lnTo>
                  <a:pt x="8126124" y="3229972"/>
                </a:lnTo>
                <a:lnTo>
                  <a:pt x="8195133" y="3239471"/>
                </a:lnTo>
                <a:lnTo>
                  <a:pt x="8259459" y="3249160"/>
                </a:lnTo>
                <a:lnTo>
                  <a:pt x="8318998" y="3259031"/>
                </a:lnTo>
                <a:lnTo>
                  <a:pt x="8373645" y="3269077"/>
                </a:lnTo>
                <a:lnTo>
                  <a:pt x="8423296" y="3279291"/>
                </a:lnTo>
                <a:lnTo>
                  <a:pt x="8467847" y="3289665"/>
                </a:lnTo>
                <a:lnTo>
                  <a:pt x="8507194" y="3300192"/>
                </a:lnTo>
                <a:lnTo>
                  <a:pt x="8556228" y="3316255"/>
                </a:lnTo>
                <a:lnTo>
                  <a:pt x="8592965" y="3332621"/>
                </a:lnTo>
                <a:lnTo>
                  <a:pt x="8625912" y="3360505"/>
                </a:lnTo>
                <a:lnTo>
                  <a:pt x="8628888" y="3371850"/>
                </a:lnTo>
                <a:lnTo>
                  <a:pt x="8628141" y="3377535"/>
                </a:lnTo>
                <a:lnTo>
                  <a:pt x="8592965" y="3411078"/>
                </a:lnTo>
                <a:lnTo>
                  <a:pt x="8556228" y="3427444"/>
                </a:lnTo>
                <a:lnTo>
                  <a:pt x="8507194" y="3443507"/>
                </a:lnTo>
                <a:lnTo>
                  <a:pt x="8467847" y="3454034"/>
                </a:lnTo>
                <a:lnTo>
                  <a:pt x="8423296" y="3464408"/>
                </a:lnTo>
                <a:lnTo>
                  <a:pt x="8373645" y="3474622"/>
                </a:lnTo>
                <a:lnTo>
                  <a:pt x="8318998" y="3484668"/>
                </a:lnTo>
                <a:lnTo>
                  <a:pt x="8259459" y="3494539"/>
                </a:lnTo>
                <a:lnTo>
                  <a:pt x="8195133" y="3504228"/>
                </a:lnTo>
                <a:lnTo>
                  <a:pt x="8126124" y="3513727"/>
                </a:lnTo>
                <a:lnTo>
                  <a:pt x="8052536" y="3523029"/>
                </a:lnTo>
                <a:lnTo>
                  <a:pt x="8014057" y="3527604"/>
                </a:lnTo>
                <a:lnTo>
                  <a:pt x="7974473" y="3532127"/>
                </a:lnTo>
                <a:lnTo>
                  <a:pt x="7933797" y="3536597"/>
                </a:lnTo>
                <a:lnTo>
                  <a:pt x="7892041" y="3541014"/>
                </a:lnTo>
                <a:lnTo>
                  <a:pt x="7849218" y="3545375"/>
                </a:lnTo>
                <a:lnTo>
                  <a:pt x="7805343" y="3549681"/>
                </a:lnTo>
                <a:lnTo>
                  <a:pt x="7760426" y="3553930"/>
                </a:lnTo>
                <a:lnTo>
                  <a:pt x="7714483" y="3558122"/>
                </a:lnTo>
                <a:lnTo>
                  <a:pt x="7667525" y="3562256"/>
                </a:lnTo>
                <a:lnTo>
                  <a:pt x="7619565" y="3566330"/>
                </a:lnTo>
                <a:lnTo>
                  <a:pt x="7570618" y="3570344"/>
                </a:lnTo>
                <a:lnTo>
                  <a:pt x="7520695" y="3574298"/>
                </a:lnTo>
                <a:lnTo>
                  <a:pt x="7469810" y="3578189"/>
                </a:lnTo>
                <a:lnTo>
                  <a:pt x="7417976" y="3582017"/>
                </a:lnTo>
                <a:lnTo>
                  <a:pt x="7365206" y="3585781"/>
                </a:lnTo>
                <a:lnTo>
                  <a:pt x="7311512" y="3589481"/>
                </a:lnTo>
                <a:lnTo>
                  <a:pt x="7256909" y="3593114"/>
                </a:lnTo>
                <a:lnTo>
                  <a:pt x="7201409" y="3596682"/>
                </a:lnTo>
                <a:lnTo>
                  <a:pt x="7145024" y="3600182"/>
                </a:lnTo>
                <a:lnTo>
                  <a:pt x="7087769" y="3603613"/>
                </a:lnTo>
                <a:lnTo>
                  <a:pt x="7029656" y="3606975"/>
                </a:lnTo>
                <a:lnTo>
                  <a:pt x="6970698" y="3610267"/>
                </a:lnTo>
                <a:lnTo>
                  <a:pt x="6910908" y="3613488"/>
                </a:lnTo>
                <a:lnTo>
                  <a:pt x="6850300" y="3616637"/>
                </a:lnTo>
                <a:lnTo>
                  <a:pt x="6788885" y="3619712"/>
                </a:lnTo>
                <a:lnTo>
                  <a:pt x="6726678" y="3622714"/>
                </a:lnTo>
                <a:lnTo>
                  <a:pt x="6663691" y="3625641"/>
                </a:lnTo>
                <a:lnTo>
                  <a:pt x="6599938" y="3628493"/>
                </a:lnTo>
                <a:lnTo>
                  <a:pt x="6535431" y="3631268"/>
                </a:lnTo>
                <a:lnTo>
                  <a:pt x="6470183" y="3633965"/>
                </a:lnTo>
                <a:lnTo>
                  <a:pt x="6404208" y="3636584"/>
                </a:lnTo>
                <a:lnTo>
                  <a:pt x="6337518" y="3639123"/>
                </a:lnTo>
                <a:lnTo>
                  <a:pt x="6270127" y="3641582"/>
                </a:lnTo>
                <a:lnTo>
                  <a:pt x="6202047" y="3643961"/>
                </a:lnTo>
                <a:lnTo>
                  <a:pt x="6133292" y="3646257"/>
                </a:lnTo>
                <a:lnTo>
                  <a:pt x="6063875" y="3648470"/>
                </a:lnTo>
                <a:lnTo>
                  <a:pt x="5993808" y="3650599"/>
                </a:lnTo>
                <a:lnTo>
                  <a:pt x="5923105" y="3652643"/>
                </a:lnTo>
                <a:lnTo>
                  <a:pt x="5851779" y="3654601"/>
                </a:lnTo>
                <a:lnTo>
                  <a:pt x="5779842" y="3656473"/>
                </a:lnTo>
                <a:lnTo>
                  <a:pt x="5707309" y="3658258"/>
                </a:lnTo>
                <a:lnTo>
                  <a:pt x="5634191" y="3659954"/>
                </a:lnTo>
                <a:lnTo>
                  <a:pt x="5560502" y="3661560"/>
                </a:lnTo>
                <a:lnTo>
                  <a:pt x="5486255" y="3663076"/>
                </a:lnTo>
                <a:lnTo>
                  <a:pt x="5411463" y="3664501"/>
                </a:lnTo>
                <a:lnTo>
                  <a:pt x="5336139" y="3665834"/>
                </a:lnTo>
                <a:lnTo>
                  <a:pt x="5260296" y="3667074"/>
                </a:lnTo>
                <a:lnTo>
                  <a:pt x="5183947" y="3668220"/>
                </a:lnTo>
                <a:lnTo>
                  <a:pt x="5107105" y="3669271"/>
                </a:lnTo>
                <a:lnTo>
                  <a:pt x="5029783" y="3670226"/>
                </a:lnTo>
                <a:lnTo>
                  <a:pt x="4951994" y="3671085"/>
                </a:lnTo>
                <a:lnTo>
                  <a:pt x="4873752" y="3671846"/>
                </a:lnTo>
                <a:lnTo>
                  <a:pt x="4795069" y="3672508"/>
                </a:lnTo>
                <a:lnTo>
                  <a:pt x="4715958" y="3673071"/>
                </a:lnTo>
                <a:lnTo>
                  <a:pt x="4636432" y="3673534"/>
                </a:lnTo>
                <a:lnTo>
                  <a:pt x="4556505" y="3673896"/>
                </a:lnTo>
                <a:lnTo>
                  <a:pt x="4476189" y="3674155"/>
                </a:lnTo>
                <a:lnTo>
                  <a:pt x="4395498" y="3674311"/>
                </a:lnTo>
                <a:lnTo>
                  <a:pt x="4314444" y="3674364"/>
                </a:lnTo>
                <a:lnTo>
                  <a:pt x="4233389" y="3674311"/>
                </a:lnTo>
                <a:lnTo>
                  <a:pt x="4152698" y="3674155"/>
                </a:lnTo>
                <a:lnTo>
                  <a:pt x="4072382" y="3673896"/>
                </a:lnTo>
                <a:lnTo>
                  <a:pt x="3992455" y="3673534"/>
                </a:lnTo>
                <a:lnTo>
                  <a:pt x="3912929" y="3673071"/>
                </a:lnTo>
                <a:lnTo>
                  <a:pt x="3833818" y="3672508"/>
                </a:lnTo>
                <a:lnTo>
                  <a:pt x="3755135" y="3671846"/>
                </a:lnTo>
                <a:lnTo>
                  <a:pt x="3676893" y="3671085"/>
                </a:lnTo>
                <a:lnTo>
                  <a:pt x="3599104" y="3670226"/>
                </a:lnTo>
                <a:lnTo>
                  <a:pt x="3521782" y="3669271"/>
                </a:lnTo>
                <a:lnTo>
                  <a:pt x="3444940" y="3668220"/>
                </a:lnTo>
                <a:lnTo>
                  <a:pt x="3368591" y="3667074"/>
                </a:lnTo>
                <a:lnTo>
                  <a:pt x="3292748" y="3665834"/>
                </a:lnTo>
                <a:lnTo>
                  <a:pt x="3217424" y="3664501"/>
                </a:lnTo>
                <a:lnTo>
                  <a:pt x="3142632" y="3663076"/>
                </a:lnTo>
                <a:lnTo>
                  <a:pt x="3068385" y="3661560"/>
                </a:lnTo>
                <a:lnTo>
                  <a:pt x="2994696" y="3659954"/>
                </a:lnTo>
                <a:lnTo>
                  <a:pt x="2921578" y="3658258"/>
                </a:lnTo>
                <a:lnTo>
                  <a:pt x="2849045" y="3656473"/>
                </a:lnTo>
                <a:lnTo>
                  <a:pt x="2777108" y="3654601"/>
                </a:lnTo>
                <a:lnTo>
                  <a:pt x="2705782" y="3652643"/>
                </a:lnTo>
                <a:lnTo>
                  <a:pt x="2635079" y="3650599"/>
                </a:lnTo>
                <a:lnTo>
                  <a:pt x="2565012" y="3648470"/>
                </a:lnTo>
                <a:lnTo>
                  <a:pt x="2495595" y="3646257"/>
                </a:lnTo>
                <a:lnTo>
                  <a:pt x="2426840" y="3643961"/>
                </a:lnTo>
                <a:lnTo>
                  <a:pt x="2358760" y="3641582"/>
                </a:lnTo>
                <a:lnTo>
                  <a:pt x="2291369" y="3639123"/>
                </a:lnTo>
                <a:lnTo>
                  <a:pt x="2224679" y="3636584"/>
                </a:lnTo>
                <a:lnTo>
                  <a:pt x="2158704" y="3633965"/>
                </a:lnTo>
                <a:lnTo>
                  <a:pt x="2093456" y="3631268"/>
                </a:lnTo>
                <a:lnTo>
                  <a:pt x="2028949" y="3628493"/>
                </a:lnTo>
                <a:lnTo>
                  <a:pt x="1965196" y="3625641"/>
                </a:lnTo>
                <a:lnTo>
                  <a:pt x="1902209" y="3622714"/>
                </a:lnTo>
                <a:lnTo>
                  <a:pt x="1840002" y="3619712"/>
                </a:lnTo>
                <a:lnTo>
                  <a:pt x="1778587" y="3616637"/>
                </a:lnTo>
                <a:lnTo>
                  <a:pt x="1717979" y="3613488"/>
                </a:lnTo>
                <a:lnTo>
                  <a:pt x="1658189" y="3610267"/>
                </a:lnTo>
                <a:lnTo>
                  <a:pt x="1599231" y="3606975"/>
                </a:lnTo>
                <a:lnTo>
                  <a:pt x="1541118" y="3603613"/>
                </a:lnTo>
                <a:lnTo>
                  <a:pt x="1483863" y="3600182"/>
                </a:lnTo>
                <a:lnTo>
                  <a:pt x="1427478" y="3596682"/>
                </a:lnTo>
                <a:lnTo>
                  <a:pt x="1371978" y="3593114"/>
                </a:lnTo>
                <a:lnTo>
                  <a:pt x="1317375" y="3589481"/>
                </a:lnTo>
                <a:lnTo>
                  <a:pt x="1263681" y="3585781"/>
                </a:lnTo>
                <a:lnTo>
                  <a:pt x="1210911" y="3582017"/>
                </a:lnTo>
                <a:lnTo>
                  <a:pt x="1159077" y="3578189"/>
                </a:lnTo>
                <a:lnTo>
                  <a:pt x="1108192" y="3574298"/>
                </a:lnTo>
                <a:lnTo>
                  <a:pt x="1058269" y="3570344"/>
                </a:lnTo>
                <a:lnTo>
                  <a:pt x="1009322" y="3566330"/>
                </a:lnTo>
                <a:lnTo>
                  <a:pt x="961362" y="3562256"/>
                </a:lnTo>
                <a:lnTo>
                  <a:pt x="914404" y="3558122"/>
                </a:lnTo>
                <a:lnTo>
                  <a:pt x="868461" y="3553930"/>
                </a:lnTo>
                <a:lnTo>
                  <a:pt x="823544" y="3549681"/>
                </a:lnTo>
                <a:lnTo>
                  <a:pt x="779669" y="3545375"/>
                </a:lnTo>
                <a:lnTo>
                  <a:pt x="736846" y="3541014"/>
                </a:lnTo>
                <a:lnTo>
                  <a:pt x="695090" y="3536597"/>
                </a:lnTo>
                <a:lnTo>
                  <a:pt x="654414" y="3532127"/>
                </a:lnTo>
                <a:lnTo>
                  <a:pt x="614830" y="3527604"/>
                </a:lnTo>
                <a:lnTo>
                  <a:pt x="576351" y="3523029"/>
                </a:lnTo>
                <a:lnTo>
                  <a:pt x="502763" y="3513727"/>
                </a:lnTo>
                <a:lnTo>
                  <a:pt x="433754" y="3504228"/>
                </a:lnTo>
                <a:lnTo>
                  <a:pt x="369428" y="3494539"/>
                </a:lnTo>
                <a:lnTo>
                  <a:pt x="309889" y="3484668"/>
                </a:lnTo>
                <a:lnTo>
                  <a:pt x="255242" y="3474622"/>
                </a:lnTo>
                <a:lnTo>
                  <a:pt x="205591" y="3464408"/>
                </a:lnTo>
                <a:lnTo>
                  <a:pt x="161040" y="3454034"/>
                </a:lnTo>
                <a:lnTo>
                  <a:pt x="121693" y="3443507"/>
                </a:lnTo>
                <a:lnTo>
                  <a:pt x="72659" y="3427444"/>
                </a:lnTo>
                <a:lnTo>
                  <a:pt x="35922" y="3411078"/>
                </a:lnTo>
                <a:lnTo>
                  <a:pt x="2975" y="3383194"/>
                </a:lnTo>
                <a:lnTo>
                  <a:pt x="0" y="3371850"/>
                </a:lnTo>
                <a:close/>
              </a:path>
            </a:pathLst>
          </a:custGeom>
          <a:ln w="12700">
            <a:solidFill>
              <a:srgbClr val="1B1E41"/>
            </a:solidFill>
          </a:ln>
        </p:spPr>
        <p:txBody>
          <a:bodyPr wrap="square" lIns="0" tIns="0" rIns="0" bIns="0" rtlCol="0"/>
          <a:lstStyle/>
          <a:p>
            <a:endParaRPr/>
          </a:p>
        </p:txBody>
      </p:sp>
      <p:sp>
        <p:nvSpPr>
          <p:cNvPr id="8" name="Date Placeholder 7">
            <a:extLst>
              <a:ext uri="{FF2B5EF4-FFF2-40B4-BE49-F238E27FC236}">
                <a16:creationId xmlns:a16="http://schemas.microsoft.com/office/drawing/2014/main" id="{51C4AA2D-5FEB-BA03-039E-AD072F13424E}"/>
              </a:ext>
            </a:extLst>
          </p:cNvPr>
          <p:cNvSpPr>
            <a:spLocks noGrp="1"/>
          </p:cNvSpPr>
          <p:nvPr>
            <p:ph type="dt" sz="half" idx="6"/>
          </p:nvPr>
        </p:nvSpPr>
        <p:spPr/>
        <p:txBody>
          <a:bodyPr/>
          <a:lstStyle/>
          <a:p>
            <a:fld id="{AAC4114E-A214-418F-A41C-E6273EF38103}" type="datetime1">
              <a:rPr lang="en-US" smtClean="0"/>
              <a:t>4/15/2024</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244856"/>
            <a:ext cx="4359910" cy="689932"/>
          </a:xfrm>
          <a:prstGeom prst="rect">
            <a:avLst/>
          </a:prstGeom>
        </p:spPr>
        <p:txBody>
          <a:bodyPr vert="horz" wrap="square" lIns="0" tIns="12700" rIns="0" bIns="0" rtlCol="0">
            <a:spAutoFit/>
          </a:bodyPr>
          <a:lstStyle/>
          <a:p>
            <a:pPr marL="12700">
              <a:lnSpc>
                <a:spcPct val="100000"/>
              </a:lnSpc>
              <a:spcBef>
                <a:spcPts val="100"/>
              </a:spcBef>
            </a:pPr>
            <a:r>
              <a:rPr dirty="0"/>
              <a:t>PHP</a:t>
            </a:r>
            <a:r>
              <a:rPr spc="-20" dirty="0"/>
              <a:t> Form</a:t>
            </a:r>
            <a:r>
              <a:rPr spc="-25" dirty="0"/>
              <a:t> </a:t>
            </a:r>
            <a:r>
              <a:rPr spc="-5" dirty="0"/>
              <a:t>Handling</a:t>
            </a:r>
          </a:p>
        </p:txBody>
      </p:sp>
      <p:sp>
        <p:nvSpPr>
          <p:cNvPr id="27" name="TextBox 26">
            <a:extLst>
              <a:ext uri="{FF2B5EF4-FFF2-40B4-BE49-F238E27FC236}">
                <a16:creationId xmlns:a16="http://schemas.microsoft.com/office/drawing/2014/main" id="{12DD8359-9FC6-2772-C711-22EAB2DBB6C8}"/>
              </a:ext>
            </a:extLst>
          </p:cNvPr>
          <p:cNvSpPr txBox="1"/>
          <p:nvPr/>
        </p:nvSpPr>
        <p:spPr>
          <a:xfrm>
            <a:off x="228600" y="1600200"/>
            <a:ext cx="8382000" cy="2031325"/>
          </a:xfrm>
          <a:prstGeom prst="rect">
            <a:avLst/>
          </a:prstGeom>
          <a:noFill/>
        </p:spPr>
        <p:txBody>
          <a:bodyPr wrap="square">
            <a:spAutoFit/>
          </a:bodyPr>
          <a:lstStyle/>
          <a:p>
            <a:pPr marL="285750" indent="-285750" algn="just">
              <a:buFont typeface="Arial" panose="020B0604020202020204" pitchFamily="34" charset="0"/>
              <a:buChar char="•"/>
            </a:pPr>
            <a:r>
              <a:rPr lang="en-US" b="0" i="0" dirty="0">
                <a:solidFill>
                  <a:srgbClr val="333333"/>
                </a:solidFill>
                <a:effectLst/>
                <a:latin typeface="inter-regular"/>
              </a:rPr>
              <a:t>PHP Form Handling involves processing data submitted through an HTML form using PHP scripts. Here is a basic outline of how PHP can handle form submissions:</a:t>
            </a:r>
          </a:p>
          <a:p>
            <a:pPr marL="285750" indent="-285750" algn="just">
              <a:buFont typeface="Arial" panose="020B0604020202020204" pitchFamily="34" charset="0"/>
              <a:buChar char="•"/>
            </a:pPr>
            <a:r>
              <a:rPr lang="en-US" b="1" i="0" dirty="0">
                <a:solidFill>
                  <a:srgbClr val="333333"/>
                </a:solidFill>
                <a:effectLst/>
                <a:latin typeface="inter-regular"/>
              </a:rPr>
              <a:t>Creating an HTML Form: </a:t>
            </a:r>
            <a:r>
              <a:rPr lang="en-US" b="0" i="0" dirty="0">
                <a:solidFill>
                  <a:srgbClr val="333333"/>
                </a:solidFill>
                <a:effectLst/>
                <a:latin typeface="inter-regular"/>
              </a:rPr>
              <a:t>Start by creating an HTML form in a file with a .html or .</a:t>
            </a:r>
            <a:r>
              <a:rPr lang="en-US" b="0" i="0" dirty="0" err="1">
                <a:solidFill>
                  <a:srgbClr val="333333"/>
                </a:solidFill>
                <a:effectLst/>
                <a:latin typeface="inter-regular"/>
              </a:rPr>
              <a:t>php</a:t>
            </a:r>
            <a:r>
              <a:rPr lang="en-US" b="0" i="0" dirty="0">
                <a:solidFill>
                  <a:srgbClr val="333333"/>
                </a:solidFill>
                <a:effectLst/>
                <a:latin typeface="inter-regular"/>
              </a:rPr>
              <a:t> extension. The form should contain input fields for users to enter data and a submit button to send the form data.</a:t>
            </a:r>
          </a:p>
          <a:p>
            <a:pPr marL="285750" indent="-285750" algn="just">
              <a:buFont typeface="Arial" panose="020B0604020202020204" pitchFamily="34" charset="0"/>
              <a:buChar char="•"/>
            </a:pPr>
            <a:r>
              <a:rPr lang="en-US" b="1" i="0" dirty="0">
                <a:solidFill>
                  <a:srgbClr val="333333"/>
                </a:solidFill>
                <a:effectLst/>
                <a:latin typeface="inter-regular"/>
              </a:rPr>
              <a:t>Submitting Form Data: </a:t>
            </a:r>
            <a:r>
              <a:rPr lang="en-US" b="0" i="0" dirty="0">
                <a:solidFill>
                  <a:srgbClr val="333333"/>
                </a:solidFill>
                <a:effectLst/>
                <a:latin typeface="inter-regular"/>
              </a:rPr>
              <a:t>When the user submits the form, the data is sent to a PHP script specified in the form's action attribute.</a:t>
            </a:r>
          </a:p>
        </p:txBody>
      </p:sp>
      <p:sp>
        <p:nvSpPr>
          <p:cNvPr id="3" name="Date Placeholder 2">
            <a:extLst>
              <a:ext uri="{FF2B5EF4-FFF2-40B4-BE49-F238E27FC236}">
                <a16:creationId xmlns:a16="http://schemas.microsoft.com/office/drawing/2014/main" id="{AC5D9E8F-D9EA-738E-2E11-B27F7A2156DF}"/>
              </a:ext>
            </a:extLst>
          </p:cNvPr>
          <p:cNvSpPr>
            <a:spLocks noGrp="1"/>
          </p:cNvSpPr>
          <p:nvPr>
            <p:ph type="dt" sz="half" idx="6"/>
          </p:nvPr>
        </p:nvSpPr>
        <p:spPr/>
        <p:txBody>
          <a:bodyPr/>
          <a:lstStyle/>
          <a:p>
            <a:fld id="{B3BF1E8B-991B-4EAD-B21E-8886A76C0A93}" type="datetime1">
              <a:rPr lang="en-US" smtClean="0"/>
              <a:t>4/15/2024</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6808" y="243281"/>
            <a:ext cx="7726045" cy="574675"/>
          </a:xfrm>
          <a:prstGeom prst="rect">
            <a:avLst/>
          </a:prstGeom>
        </p:spPr>
        <p:txBody>
          <a:bodyPr vert="horz" wrap="square" lIns="0" tIns="12700" rIns="0" bIns="0" rtlCol="0">
            <a:spAutoFit/>
          </a:bodyPr>
          <a:lstStyle/>
          <a:p>
            <a:pPr marL="12700">
              <a:lnSpc>
                <a:spcPct val="100000"/>
              </a:lnSpc>
              <a:spcBef>
                <a:spcPts val="100"/>
              </a:spcBef>
            </a:pPr>
            <a:r>
              <a:rPr sz="3600" spc="-25" dirty="0"/>
              <a:t>Keep</a:t>
            </a:r>
            <a:r>
              <a:rPr sz="3600" spc="-10" dirty="0"/>
              <a:t> </a:t>
            </a:r>
            <a:r>
              <a:rPr sz="3600" spc="-5" dirty="0"/>
              <a:t>The</a:t>
            </a:r>
            <a:r>
              <a:rPr sz="3600" spc="-15" dirty="0"/>
              <a:t> </a:t>
            </a:r>
            <a:r>
              <a:rPr sz="3600" spc="-40" dirty="0"/>
              <a:t>Values</a:t>
            </a:r>
            <a:r>
              <a:rPr sz="3600" dirty="0"/>
              <a:t> in </a:t>
            </a:r>
            <a:r>
              <a:rPr sz="3600" spc="-5" dirty="0"/>
              <a:t>The </a:t>
            </a:r>
            <a:r>
              <a:rPr sz="3600" spc="-15" dirty="0"/>
              <a:t>Form</a:t>
            </a:r>
            <a:r>
              <a:rPr sz="3600" spc="-20" dirty="0"/>
              <a:t> </a:t>
            </a:r>
            <a:r>
              <a:rPr sz="3600" spc="-10" dirty="0"/>
              <a:t>After</a:t>
            </a:r>
            <a:r>
              <a:rPr sz="3600" spc="-25" dirty="0"/>
              <a:t> </a:t>
            </a:r>
            <a:r>
              <a:rPr sz="3600" spc="-5" dirty="0"/>
              <a:t>Submit</a:t>
            </a:r>
            <a:endParaRPr sz="3600"/>
          </a:p>
        </p:txBody>
      </p:sp>
      <p:sp>
        <p:nvSpPr>
          <p:cNvPr id="3" name="object 3"/>
          <p:cNvSpPr/>
          <p:nvPr/>
        </p:nvSpPr>
        <p:spPr>
          <a:xfrm>
            <a:off x="397763" y="885444"/>
            <a:ext cx="8348980" cy="5587365"/>
          </a:xfrm>
          <a:custGeom>
            <a:avLst/>
            <a:gdLst/>
            <a:ahLst/>
            <a:cxnLst/>
            <a:rect l="l" t="t" r="r" b="b"/>
            <a:pathLst>
              <a:path w="8348980" h="5587365">
                <a:moveTo>
                  <a:pt x="0" y="5586984"/>
                </a:moveTo>
                <a:lnTo>
                  <a:pt x="8348472" y="5586984"/>
                </a:lnTo>
                <a:lnTo>
                  <a:pt x="8348472" y="0"/>
                </a:lnTo>
                <a:lnTo>
                  <a:pt x="0" y="0"/>
                </a:lnTo>
                <a:lnTo>
                  <a:pt x="0" y="5586984"/>
                </a:lnTo>
                <a:close/>
              </a:path>
            </a:pathLst>
          </a:custGeom>
          <a:ln w="9525">
            <a:solidFill>
              <a:srgbClr val="1B1E41"/>
            </a:solidFill>
          </a:ln>
        </p:spPr>
        <p:txBody>
          <a:bodyPr wrap="square" lIns="0" tIns="0" rIns="0" bIns="0" rtlCol="0"/>
          <a:lstStyle/>
          <a:p>
            <a:endParaRPr/>
          </a:p>
        </p:txBody>
      </p:sp>
      <p:sp>
        <p:nvSpPr>
          <p:cNvPr id="4" name="object 4"/>
          <p:cNvSpPr txBox="1"/>
          <p:nvPr/>
        </p:nvSpPr>
        <p:spPr>
          <a:xfrm>
            <a:off x="476808" y="905637"/>
            <a:ext cx="8125459" cy="5467985"/>
          </a:xfrm>
          <a:prstGeom prst="rect">
            <a:avLst/>
          </a:prstGeom>
        </p:spPr>
        <p:txBody>
          <a:bodyPr vert="horz" wrap="square" lIns="0" tIns="13335" rIns="0" bIns="0" rtlCol="0">
            <a:spAutoFit/>
          </a:bodyPr>
          <a:lstStyle/>
          <a:p>
            <a:pPr marL="12700">
              <a:lnSpc>
                <a:spcPct val="100000"/>
              </a:lnSpc>
              <a:spcBef>
                <a:spcPts val="105"/>
              </a:spcBef>
            </a:pPr>
            <a:r>
              <a:rPr sz="1700" spc="-5" dirty="0">
                <a:latin typeface="Consolas"/>
                <a:cs typeface="Consolas"/>
              </a:rPr>
              <a:t>Name:</a:t>
            </a:r>
            <a:r>
              <a:rPr sz="1700" spc="5" dirty="0">
                <a:latin typeface="Consolas"/>
                <a:cs typeface="Consolas"/>
              </a:rPr>
              <a:t> </a:t>
            </a:r>
            <a:r>
              <a:rPr sz="1700" spc="-5" dirty="0">
                <a:solidFill>
                  <a:srgbClr val="0000CD"/>
                </a:solidFill>
                <a:latin typeface="Consolas"/>
                <a:cs typeface="Consolas"/>
              </a:rPr>
              <a:t>&lt;</a:t>
            </a:r>
            <a:r>
              <a:rPr sz="1700" spc="-5" dirty="0">
                <a:solidFill>
                  <a:srgbClr val="A42A2A"/>
                </a:solidFill>
                <a:latin typeface="Consolas"/>
                <a:cs typeface="Consolas"/>
              </a:rPr>
              <a:t>input</a:t>
            </a:r>
            <a:r>
              <a:rPr sz="1700" spc="25" dirty="0">
                <a:solidFill>
                  <a:srgbClr val="A42A2A"/>
                </a:solidFill>
                <a:latin typeface="Consolas"/>
                <a:cs typeface="Consolas"/>
              </a:rPr>
              <a:t> </a:t>
            </a:r>
            <a:r>
              <a:rPr sz="1700" spc="-5" dirty="0">
                <a:solidFill>
                  <a:srgbClr val="FF0000"/>
                </a:solidFill>
                <a:latin typeface="Consolas"/>
                <a:cs typeface="Consolas"/>
              </a:rPr>
              <a:t>type</a:t>
            </a:r>
            <a:r>
              <a:rPr sz="1700" spc="-5" dirty="0">
                <a:solidFill>
                  <a:srgbClr val="0000CD"/>
                </a:solidFill>
                <a:latin typeface="Consolas"/>
                <a:cs typeface="Consolas"/>
              </a:rPr>
              <a:t>="text"</a:t>
            </a:r>
            <a:r>
              <a:rPr sz="1700" spc="20" dirty="0">
                <a:solidFill>
                  <a:srgbClr val="0000CD"/>
                </a:solidFill>
                <a:latin typeface="Consolas"/>
                <a:cs typeface="Consolas"/>
              </a:rPr>
              <a:t> </a:t>
            </a:r>
            <a:r>
              <a:rPr sz="1700" spc="-5" dirty="0">
                <a:solidFill>
                  <a:srgbClr val="FF0000"/>
                </a:solidFill>
                <a:latin typeface="Consolas"/>
                <a:cs typeface="Consolas"/>
              </a:rPr>
              <a:t>name</a:t>
            </a:r>
            <a:r>
              <a:rPr sz="1700" spc="-5" dirty="0">
                <a:solidFill>
                  <a:srgbClr val="0000CD"/>
                </a:solidFill>
                <a:latin typeface="Consolas"/>
                <a:cs typeface="Consolas"/>
              </a:rPr>
              <a:t>="name"</a:t>
            </a:r>
            <a:r>
              <a:rPr sz="1700" spc="5" dirty="0">
                <a:solidFill>
                  <a:srgbClr val="0000CD"/>
                </a:solidFill>
                <a:latin typeface="Consolas"/>
                <a:cs typeface="Consolas"/>
              </a:rPr>
              <a:t> </a:t>
            </a:r>
            <a:r>
              <a:rPr sz="1700" dirty="0">
                <a:solidFill>
                  <a:srgbClr val="FF0000"/>
                </a:solidFill>
                <a:latin typeface="Consolas"/>
                <a:cs typeface="Consolas"/>
              </a:rPr>
              <a:t>value</a:t>
            </a:r>
            <a:r>
              <a:rPr sz="1700" dirty="0">
                <a:solidFill>
                  <a:srgbClr val="0000CD"/>
                </a:solidFill>
                <a:latin typeface="Consolas"/>
                <a:cs typeface="Consolas"/>
              </a:rPr>
              <a:t>="</a:t>
            </a:r>
            <a:r>
              <a:rPr sz="1700" dirty="0">
                <a:solidFill>
                  <a:srgbClr val="FF0000"/>
                </a:solidFill>
                <a:latin typeface="Consolas"/>
                <a:cs typeface="Consolas"/>
              </a:rPr>
              <a:t>&lt;?php</a:t>
            </a:r>
            <a:r>
              <a:rPr sz="1700" spc="5" dirty="0">
                <a:solidFill>
                  <a:srgbClr val="FF0000"/>
                </a:solidFill>
                <a:latin typeface="Consolas"/>
                <a:cs typeface="Consolas"/>
              </a:rPr>
              <a:t> </a:t>
            </a:r>
            <a:r>
              <a:rPr sz="1700" dirty="0">
                <a:solidFill>
                  <a:srgbClr val="0000CD"/>
                </a:solidFill>
                <a:latin typeface="Consolas"/>
                <a:cs typeface="Consolas"/>
              </a:rPr>
              <a:t>echo</a:t>
            </a:r>
            <a:r>
              <a:rPr sz="1700" spc="10" dirty="0">
                <a:solidFill>
                  <a:srgbClr val="0000CD"/>
                </a:solidFill>
                <a:latin typeface="Consolas"/>
                <a:cs typeface="Consolas"/>
              </a:rPr>
              <a:t> </a:t>
            </a:r>
            <a:r>
              <a:rPr sz="1700" dirty="0">
                <a:latin typeface="Consolas"/>
                <a:cs typeface="Consolas"/>
              </a:rPr>
              <a:t>$name;</a:t>
            </a:r>
            <a:r>
              <a:rPr sz="1700" dirty="0">
                <a:solidFill>
                  <a:srgbClr val="FF0000"/>
                </a:solidFill>
                <a:latin typeface="Consolas"/>
                <a:cs typeface="Consolas"/>
              </a:rPr>
              <a:t>?&gt;</a:t>
            </a:r>
            <a:r>
              <a:rPr sz="1700" dirty="0">
                <a:solidFill>
                  <a:srgbClr val="0000CD"/>
                </a:solidFill>
                <a:latin typeface="Consolas"/>
                <a:cs typeface="Consolas"/>
              </a:rPr>
              <a:t>"&gt;</a:t>
            </a:r>
            <a:endParaRPr sz="1700">
              <a:latin typeface="Consolas"/>
              <a:cs typeface="Consolas"/>
            </a:endParaRPr>
          </a:p>
          <a:p>
            <a:pPr>
              <a:lnSpc>
                <a:spcPct val="100000"/>
              </a:lnSpc>
            </a:pPr>
            <a:endParaRPr sz="1750">
              <a:latin typeface="Consolas"/>
              <a:cs typeface="Consolas"/>
            </a:endParaRPr>
          </a:p>
          <a:p>
            <a:pPr marL="12700">
              <a:lnSpc>
                <a:spcPts val="2035"/>
              </a:lnSpc>
            </a:pPr>
            <a:r>
              <a:rPr sz="1700" spc="-5" dirty="0">
                <a:latin typeface="Consolas"/>
                <a:cs typeface="Consolas"/>
              </a:rPr>
              <a:t>E-mail:</a:t>
            </a:r>
            <a:endParaRPr sz="1700">
              <a:latin typeface="Consolas"/>
              <a:cs typeface="Consolas"/>
            </a:endParaRPr>
          </a:p>
          <a:p>
            <a:pPr marL="12700">
              <a:lnSpc>
                <a:spcPts val="2035"/>
              </a:lnSpc>
            </a:pPr>
            <a:r>
              <a:rPr sz="1700" spc="-5" dirty="0">
                <a:solidFill>
                  <a:srgbClr val="0000CD"/>
                </a:solidFill>
                <a:latin typeface="Consolas"/>
                <a:cs typeface="Consolas"/>
              </a:rPr>
              <a:t>&lt;</a:t>
            </a:r>
            <a:r>
              <a:rPr sz="1700" spc="-5" dirty="0">
                <a:solidFill>
                  <a:srgbClr val="A42A2A"/>
                </a:solidFill>
                <a:latin typeface="Consolas"/>
                <a:cs typeface="Consolas"/>
              </a:rPr>
              <a:t>input</a:t>
            </a:r>
            <a:r>
              <a:rPr sz="1700" spc="5" dirty="0">
                <a:solidFill>
                  <a:srgbClr val="A42A2A"/>
                </a:solidFill>
                <a:latin typeface="Consolas"/>
                <a:cs typeface="Consolas"/>
              </a:rPr>
              <a:t> </a:t>
            </a:r>
            <a:r>
              <a:rPr sz="1700" dirty="0">
                <a:solidFill>
                  <a:srgbClr val="FF0000"/>
                </a:solidFill>
                <a:latin typeface="Consolas"/>
                <a:cs typeface="Consolas"/>
              </a:rPr>
              <a:t>type</a:t>
            </a:r>
            <a:r>
              <a:rPr sz="1700" dirty="0">
                <a:solidFill>
                  <a:srgbClr val="0000CD"/>
                </a:solidFill>
                <a:latin typeface="Consolas"/>
                <a:cs typeface="Consolas"/>
              </a:rPr>
              <a:t>="text" </a:t>
            </a:r>
            <a:r>
              <a:rPr sz="1700" dirty="0">
                <a:solidFill>
                  <a:srgbClr val="FF0000"/>
                </a:solidFill>
                <a:latin typeface="Consolas"/>
                <a:cs typeface="Consolas"/>
              </a:rPr>
              <a:t>name</a:t>
            </a:r>
            <a:r>
              <a:rPr sz="1700" dirty="0">
                <a:solidFill>
                  <a:srgbClr val="0000CD"/>
                </a:solidFill>
                <a:latin typeface="Consolas"/>
                <a:cs typeface="Consolas"/>
              </a:rPr>
              <a:t>="email"</a:t>
            </a:r>
            <a:r>
              <a:rPr sz="1700" spc="-10" dirty="0">
                <a:solidFill>
                  <a:srgbClr val="0000CD"/>
                </a:solidFill>
                <a:latin typeface="Consolas"/>
                <a:cs typeface="Consolas"/>
              </a:rPr>
              <a:t> </a:t>
            </a:r>
            <a:r>
              <a:rPr sz="1700" dirty="0">
                <a:solidFill>
                  <a:srgbClr val="FF0000"/>
                </a:solidFill>
                <a:latin typeface="Consolas"/>
                <a:cs typeface="Consolas"/>
              </a:rPr>
              <a:t>value</a:t>
            </a:r>
            <a:r>
              <a:rPr sz="1700" dirty="0">
                <a:solidFill>
                  <a:srgbClr val="0000CD"/>
                </a:solidFill>
                <a:latin typeface="Consolas"/>
                <a:cs typeface="Consolas"/>
              </a:rPr>
              <a:t>="</a:t>
            </a:r>
            <a:r>
              <a:rPr sz="1700" dirty="0">
                <a:solidFill>
                  <a:srgbClr val="FF0000"/>
                </a:solidFill>
                <a:latin typeface="Consolas"/>
                <a:cs typeface="Consolas"/>
              </a:rPr>
              <a:t>&lt;?php</a:t>
            </a:r>
            <a:r>
              <a:rPr sz="1700" spc="5" dirty="0">
                <a:solidFill>
                  <a:srgbClr val="FF0000"/>
                </a:solidFill>
                <a:latin typeface="Consolas"/>
                <a:cs typeface="Consolas"/>
              </a:rPr>
              <a:t> </a:t>
            </a:r>
            <a:r>
              <a:rPr sz="1700" spc="-5" dirty="0">
                <a:solidFill>
                  <a:srgbClr val="0000CD"/>
                </a:solidFill>
                <a:latin typeface="Consolas"/>
                <a:cs typeface="Consolas"/>
              </a:rPr>
              <a:t>echo</a:t>
            </a:r>
            <a:r>
              <a:rPr sz="1700" dirty="0">
                <a:solidFill>
                  <a:srgbClr val="0000CD"/>
                </a:solidFill>
                <a:latin typeface="Consolas"/>
                <a:cs typeface="Consolas"/>
              </a:rPr>
              <a:t> </a:t>
            </a:r>
            <a:r>
              <a:rPr sz="1700" dirty="0">
                <a:latin typeface="Consolas"/>
                <a:cs typeface="Consolas"/>
              </a:rPr>
              <a:t>$email;</a:t>
            </a:r>
            <a:r>
              <a:rPr sz="1700" dirty="0">
                <a:solidFill>
                  <a:srgbClr val="FF0000"/>
                </a:solidFill>
                <a:latin typeface="Consolas"/>
                <a:cs typeface="Consolas"/>
              </a:rPr>
              <a:t>?&gt;</a:t>
            </a:r>
            <a:r>
              <a:rPr sz="1700" dirty="0">
                <a:solidFill>
                  <a:srgbClr val="0000CD"/>
                </a:solidFill>
                <a:latin typeface="Consolas"/>
                <a:cs typeface="Consolas"/>
              </a:rPr>
              <a:t>"&gt;</a:t>
            </a:r>
            <a:endParaRPr sz="1700">
              <a:latin typeface="Consolas"/>
              <a:cs typeface="Consolas"/>
            </a:endParaRPr>
          </a:p>
          <a:p>
            <a:pPr>
              <a:lnSpc>
                <a:spcPct val="100000"/>
              </a:lnSpc>
              <a:spcBef>
                <a:spcPts val="25"/>
              </a:spcBef>
            </a:pPr>
            <a:endParaRPr sz="1800">
              <a:latin typeface="Consolas"/>
              <a:cs typeface="Consolas"/>
            </a:endParaRPr>
          </a:p>
          <a:p>
            <a:pPr marL="12700" marR="5080">
              <a:lnSpc>
                <a:spcPts val="2030"/>
              </a:lnSpc>
            </a:pPr>
            <a:r>
              <a:rPr sz="1700" spc="-5" dirty="0">
                <a:latin typeface="Consolas"/>
                <a:cs typeface="Consolas"/>
              </a:rPr>
              <a:t>Website:</a:t>
            </a:r>
            <a:r>
              <a:rPr sz="1700" dirty="0">
                <a:latin typeface="Consolas"/>
                <a:cs typeface="Consolas"/>
              </a:rPr>
              <a:t> </a:t>
            </a:r>
            <a:r>
              <a:rPr sz="1700" dirty="0">
                <a:solidFill>
                  <a:srgbClr val="0000CD"/>
                </a:solidFill>
                <a:latin typeface="Consolas"/>
                <a:cs typeface="Consolas"/>
              </a:rPr>
              <a:t>&lt;</a:t>
            </a:r>
            <a:r>
              <a:rPr sz="1700" dirty="0">
                <a:solidFill>
                  <a:srgbClr val="A42A2A"/>
                </a:solidFill>
                <a:latin typeface="Consolas"/>
                <a:cs typeface="Consolas"/>
              </a:rPr>
              <a:t>input </a:t>
            </a:r>
            <a:r>
              <a:rPr sz="1700" dirty="0">
                <a:solidFill>
                  <a:srgbClr val="FF0000"/>
                </a:solidFill>
                <a:latin typeface="Consolas"/>
                <a:cs typeface="Consolas"/>
              </a:rPr>
              <a:t>type</a:t>
            </a:r>
            <a:r>
              <a:rPr sz="1700" dirty="0">
                <a:solidFill>
                  <a:srgbClr val="0000CD"/>
                </a:solidFill>
                <a:latin typeface="Consolas"/>
                <a:cs typeface="Consolas"/>
              </a:rPr>
              <a:t>="text"</a:t>
            </a:r>
            <a:r>
              <a:rPr sz="1700" spc="5" dirty="0">
                <a:solidFill>
                  <a:srgbClr val="0000CD"/>
                </a:solidFill>
                <a:latin typeface="Consolas"/>
                <a:cs typeface="Consolas"/>
              </a:rPr>
              <a:t> </a:t>
            </a:r>
            <a:r>
              <a:rPr sz="1700" dirty="0">
                <a:solidFill>
                  <a:srgbClr val="FF0000"/>
                </a:solidFill>
                <a:latin typeface="Consolas"/>
                <a:cs typeface="Consolas"/>
              </a:rPr>
              <a:t>name</a:t>
            </a:r>
            <a:r>
              <a:rPr sz="1700" dirty="0">
                <a:solidFill>
                  <a:srgbClr val="0000CD"/>
                </a:solidFill>
                <a:latin typeface="Consolas"/>
                <a:cs typeface="Consolas"/>
              </a:rPr>
              <a:t>="website"</a:t>
            </a:r>
            <a:r>
              <a:rPr sz="1700" spc="5" dirty="0">
                <a:solidFill>
                  <a:srgbClr val="0000CD"/>
                </a:solidFill>
                <a:latin typeface="Consolas"/>
                <a:cs typeface="Consolas"/>
              </a:rPr>
              <a:t> </a:t>
            </a:r>
            <a:r>
              <a:rPr sz="1700" dirty="0">
                <a:solidFill>
                  <a:srgbClr val="FF0000"/>
                </a:solidFill>
                <a:latin typeface="Consolas"/>
                <a:cs typeface="Consolas"/>
              </a:rPr>
              <a:t>value</a:t>
            </a:r>
            <a:r>
              <a:rPr sz="1700" dirty="0">
                <a:solidFill>
                  <a:srgbClr val="0000CD"/>
                </a:solidFill>
                <a:latin typeface="Consolas"/>
                <a:cs typeface="Consolas"/>
              </a:rPr>
              <a:t>="</a:t>
            </a:r>
            <a:r>
              <a:rPr sz="1700" dirty="0">
                <a:solidFill>
                  <a:srgbClr val="FF0000"/>
                </a:solidFill>
                <a:latin typeface="Consolas"/>
                <a:cs typeface="Consolas"/>
              </a:rPr>
              <a:t>&lt;?php</a:t>
            </a:r>
            <a:r>
              <a:rPr sz="1700" spc="5" dirty="0">
                <a:solidFill>
                  <a:srgbClr val="FF0000"/>
                </a:solidFill>
                <a:latin typeface="Consolas"/>
                <a:cs typeface="Consolas"/>
              </a:rPr>
              <a:t> </a:t>
            </a:r>
            <a:r>
              <a:rPr sz="1700" spc="-5" dirty="0">
                <a:solidFill>
                  <a:srgbClr val="0000CD"/>
                </a:solidFill>
                <a:latin typeface="Consolas"/>
                <a:cs typeface="Consolas"/>
              </a:rPr>
              <a:t>echo</a:t>
            </a:r>
            <a:r>
              <a:rPr sz="1700" dirty="0">
                <a:solidFill>
                  <a:srgbClr val="0000CD"/>
                </a:solidFill>
                <a:latin typeface="Consolas"/>
                <a:cs typeface="Consolas"/>
              </a:rPr>
              <a:t> </a:t>
            </a:r>
            <a:r>
              <a:rPr sz="1700" dirty="0">
                <a:latin typeface="Consolas"/>
                <a:cs typeface="Consolas"/>
              </a:rPr>
              <a:t>$websit </a:t>
            </a:r>
            <a:r>
              <a:rPr sz="1700" spc="-919" dirty="0">
                <a:latin typeface="Consolas"/>
                <a:cs typeface="Consolas"/>
              </a:rPr>
              <a:t> </a:t>
            </a:r>
            <a:r>
              <a:rPr sz="1700" spc="-5" dirty="0">
                <a:latin typeface="Consolas"/>
                <a:cs typeface="Consolas"/>
              </a:rPr>
              <a:t>e;</a:t>
            </a:r>
            <a:r>
              <a:rPr sz="1700" spc="-5" dirty="0">
                <a:solidFill>
                  <a:srgbClr val="FF0000"/>
                </a:solidFill>
                <a:latin typeface="Consolas"/>
                <a:cs typeface="Consolas"/>
              </a:rPr>
              <a:t>?&gt;</a:t>
            </a:r>
            <a:r>
              <a:rPr sz="1700" spc="-5" dirty="0">
                <a:solidFill>
                  <a:srgbClr val="0000CD"/>
                </a:solidFill>
                <a:latin typeface="Consolas"/>
                <a:cs typeface="Consolas"/>
              </a:rPr>
              <a:t>"&gt;</a:t>
            </a:r>
            <a:endParaRPr sz="1700">
              <a:latin typeface="Consolas"/>
              <a:cs typeface="Consolas"/>
            </a:endParaRPr>
          </a:p>
          <a:p>
            <a:pPr>
              <a:lnSpc>
                <a:spcPct val="100000"/>
              </a:lnSpc>
              <a:spcBef>
                <a:spcPts val="50"/>
              </a:spcBef>
            </a:pPr>
            <a:endParaRPr sz="1650">
              <a:latin typeface="Consolas"/>
              <a:cs typeface="Consolas"/>
            </a:endParaRPr>
          </a:p>
          <a:p>
            <a:pPr marL="12700">
              <a:lnSpc>
                <a:spcPts val="2035"/>
              </a:lnSpc>
            </a:pPr>
            <a:r>
              <a:rPr sz="1700" spc="-5" dirty="0">
                <a:latin typeface="Consolas"/>
                <a:cs typeface="Consolas"/>
              </a:rPr>
              <a:t>Comment:</a:t>
            </a:r>
            <a:r>
              <a:rPr sz="1700" spc="5" dirty="0">
                <a:latin typeface="Consolas"/>
                <a:cs typeface="Consolas"/>
              </a:rPr>
              <a:t> </a:t>
            </a:r>
            <a:r>
              <a:rPr sz="1700" dirty="0">
                <a:solidFill>
                  <a:srgbClr val="0000CD"/>
                </a:solidFill>
                <a:latin typeface="Consolas"/>
                <a:cs typeface="Consolas"/>
              </a:rPr>
              <a:t>&lt;</a:t>
            </a:r>
            <a:r>
              <a:rPr sz="1700" dirty="0">
                <a:solidFill>
                  <a:srgbClr val="A42A2A"/>
                </a:solidFill>
                <a:latin typeface="Consolas"/>
                <a:cs typeface="Consolas"/>
              </a:rPr>
              <a:t>textarea</a:t>
            </a:r>
            <a:r>
              <a:rPr sz="1700" spc="-5" dirty="0">
                <a:solidFill>
                  <a:srgbClr val="A42A2A"/>
                </a:solidFill>
                <a:latin typeface="Consolas"/>
                <a:cs typeface="Consolas"/>
              </a:rPr>
              <a:t> </a:t>
            </a:r>
            <a:r>
              <a:rPr sz="1700" dirty="0">
                <a:solidFill>
                  <a:srgbClr val="FF0000"/>
                </a:solidFill>
                <a:latin typeface="Consolas"/>
                <a:cs typeface="Consolas"/>
              </a:rPr>
              <a:t>name</a:t>
            </a:r>
            <a:r>
              <a:rPr sz="1700" dirty="0">
                <a:solidFill>
                  <a:srgbClr val="0000CD"/>
                </a:solidFill>
                <a:latin typeface="Consolas"/>
                <a:cs typeface="Consolas"/>
              </a:rPr>
              <a:t>="comment"</a:t>
            </a:r>
            <a:r>
              <a:rPr sz="1700" spc="-10" dirty="0">
                <a:solidFill>
                  <a:srgbClr val="0000CD"/>
                </a:solidFill>
                <a:latin typeface="Consolas"/>
                <a:cs typeface="Consolas"/>
              </a:rPr>
              <a:t> </a:t>
            </a:r>
            <a:r>
              <a:rPr sz="1700" dirty="0">
                <a:solidFill>
                  <a:srgbClr val="FF0000"/>
                </a:solidFill>
                <a:latin typeface="Consolas"/>
                <a:cs typeface="Consolas"/>
              </a:rPr>
              <a:t>rows</a:t>
            </a:r>
            <a:r>
              <a:rPr sz="1700" dirty="0">
                <a:solidFill>
                  <a:srgbClr val="0000CD"/>
                </a:solidFill>
                <a:latin typeface="Consolas"/>
                <a:cs typeface="Consolas"/>
              </a:rPr>
              <a:t>="5"</a:t>
            </a:r>
            <a:r>
              <a:rPr sz="1700" spc="5" dirty="0">
                <a:solidFill>
                  <a:srgbClr val="0000CD"/>
                </a:solidFill>
                <a:latin typeface="Consolas"/>
                <a:cs typeface="Consolas"/>
              </a:rPr>
              <a:t> </a:t>
            </a:r>
            <a:r>
              <a:rPr sz="1700" dirty="0">
                <a:solidFill>
                  <a:srgbClr val="FF0000"/>
                </a:solidFill>
                <a:latin typeface="Consolas"/>
                <a:cs typeface="Consolas"/>
              </a:rPr>
              <a:t>cols</a:t>
            </a:r>
            <a:r>
              <a:rPr sz="1700" dirty="0">
                <a:solidFill>
                  <a:srgbClr val="0000CD"/>
                </a:solidFill>
                <a:latin typeface="Consolas"/>
                <a:cs typeface="Consolas"/>
              </a:rPr>
              <a:t>="40"&gt;</a:t>
            </a:r>
            <a:r>
              <a:rPr sz="1700" dirty="0">
                <a:solidFill>
                  <a:srgbClr val="FF0000"/>
                </a:solidFill>
                <a:latin typeface="Consolas"/>
                <a:cs typeface="Consolas"/>
              </a:rPr>
              <a:t>&lt;?php</a:t>
            </a:r>
            <a:r>
              <a:rPr sz="1700" spc="5" dirty="0">
                <a:solidFill>
                  <a:srgbClr val="FF0000"/>
                </a:solidFill>
                <a:latin typeface="Consolas"/>
                <a:cs typeface="Consolas"/>
              </a:rPr>
              <a:t> </a:t>
            </a:r>
            <a:r>
              <a:rPr sz="1700" spc="-5" dirty="0">
                <a:solidFill>
                  <a:srgbClr val="0000CD"/>
                </a:solidFill>
                <a:latin typeface="Consolas"/>
                <a:cs typeface="Consolas"/>
              </a:rPr>
              <a:t>echo</a:t>
            </a:r>
            <a:r>
              <a:rPr sz="1700" spc="15" dirty="0">
                <a:solidFill>
                  <a:srgbClr val="0000CD"/>
                </a:solidFill>
                <a:latin typeface="Consolas"/>
                <a:cs typeface="Consolas"/>
              </a:rPr>
              <a:t> </a:t>
            </a:r>
            <a:r>
              <a:rPr sz="1700" dirty="0">
                <a:latin typeface="Consolas"/>
                <a:cs typeface="Consolas"/>
              </a:rPr>
              <a:t>$com</a:t>
            </a:r>
            <a:endParaRPr sz="1700">
              <a:latin typeface="Consolas"/>
              <a:cs typeface="Consolas"/>
            </a:endParaRPr>
          </a:p>
          <a:p>
            <a:pPr marL="12700">
              <a:lnSpc>
                <a:spcPts val="2035"/>
              </a:lnSpc>
            </a:pPr>
            <a:r>
              <a:rPr sz="1700" dirty="0">
                <a:latin typeface="Consolas"/>
                <a:cs typeface="Consolas"/>
              </a:rPr>
              <a:t>ment;</a:t>
            </a:r>
            <a:r>
              <a:rPr sz="1700" dirty="0">
                <a:solidFill>
                  <a:srgbClr val="FF0000"/>
                </a:solidFill>
                <a:latin typeface="Consolas"/>
                <a:cs typeface="Consolas"/>
              </a:rPr>
              <a:t>?&gt;</a:t>
            </a:r>
            <a:r>
              <a:rPr sz="1700" dirty="0">
                <a:solidFill>
                  <a:srgbClr val="0000CD"/>
                </a:solidFill>
                <a:latin typeface="Consolas"/>
                <a:cs typeface="Consolas"/>
              </a:rPr>
              <a:t>&lt;</a:t>
            </a:r>
            <a:r>
              <a:rPr sz="1700" dirty="0">
                <a:solidFill>
                  <a:srgbClr val="A42A2A"/>
                </a:solidFill>
                <a:latin typeface="Consolas"/>
                <a:cs typeface="Consolas"/>
              </a:rPr>
              <a:t>/textarea</a:t>
            </a:r>
            <a:r>
              <a:rPr sz="1700" dirty="0">
                <a:solidFill>
                  <a:srgbClr val="0000CD"/>
                </a:solidFill>
                <a:latin typeface="Consolas"/>
                <a:cs typeface="Consolas"/>
              </a:rPr>
              <a:t>&gt;</a:t>
            </a:r>
            <a:endParaRPr sz="1700">
              <a:latin typeface="Consolas"/>
              <a:cs typeface="Consolas"/>
            </a:endParaRPr>
          </a:p>
          <a:p>
            <a:pPr>
              <a:lnSpc>
                <a:spcPct val="100000"/>
              </a:lnSpc>
              <a:spcBef>
                <a:spcPts val="50"/>
              </a:spcBef>
            </a:pPr>
            <a:endParaRPr sz="1700">
              <a:latin typeface="Consolas"/>
              <a:cs typeface="Consolas"/>
            </a:endParaRPr>
          </a:p>
          <a:p>
            <a:pPr marL="12700">
              <a:lnSpc>
                <a:spcPct val="100000"/>
              </a:lnSpc>
            </a:pPr>
            <a:r>
              <a:rPr sz="1700" spc="-5" dirty="0">
                <a:latin typeface="Consolas"/>
                <a:cs typeface="Consolas"/>
              </a:rPr>
              <a:t>Gender:</a:t>
            </a:r>
            <a:endParaRPr sz="1700">
              <a:latin typeface="Consolas"/>
              <a:cs typeface="Consolas"/>
            </a:endParaRPr>
          </a:p>
          <a:p>
            <a:pPr marL="12700">
              <a:lnSpc>
                <a:spcPct val="100000"/>
              </a:lnSpc>
              <a:spcBef>
                <a:spcPts val="15"/>
              </a:spcBef>
            </a:pPr>
            <a:r>
              <a:rPr sz="1700" spc="-5" dirty="0">
                <a:solidFill>
                  <a:srgbClr val="0000CD"/>
                </a:solidFill>
                <a:latin typeface="Consolas"/>
                <a:cs typeface="Consolas"/>
              </a:rPr>
              <a:t>&lt;</a:t>
            </a:r>
            <a:r>
              <a:rPr sz="1700" spc="-5" dirty="0">
                <a:solidFill>
                  <a:srgbClr val="A42A2A"/>
                </a:solidFill>
                <a:latin typeface="Consolas"/>
                <a:cs typeface="Consolas"/>
              </a:rPr>
              <a:t>input</a:t>
            </a:r>
            <a:r>
              <a:rPr sz="1700" spc="-25" dirty="0">
                <a:solidFill>
                  <a:srgbClr val="A42A2A"/>
                </a:solidFill>
                <a:latin typeface="Consolas"/>
                <a:cs typeface="Consolas"/>
              </a:rPr>
              <a:t> </a:t>
            </a:r>
            <a:r>
              <a:rPr sz="1700" dirty="0">
                <a:solidFill>
                  <a:srgbClr val="FF0000"/>
                </a:solidFill>
                <a:latin typeface="Consolas"/>
                <a:cs typeface="Consolas"/>
              </a:rPr>
              <a:t>type</a:t>
            </a:r>
            <a:r>
              <a:rPr sz="1700" dirty="0">
                <a:solidFill>
                  <a:srgbClr val="0000CD"/>
                </a:solidFill>
                <a:latin typeface="Consolas"/>
                <a:cs typeface="Consolas"/>
              </a:rPr>
              <a:t>="radio"</a:t>
            </a:r>
            <a:r>
              <a:rPr sz="1700" spc="-20" dirty="0">
                <a:solidFill>
                  <a:srgbClr val="0000CD"/>
                </a:solidFill>
                <a:latin typeface="Consolas"/>
                <a:cs typeface="Consolas"/>
              </a:rPr>
              <a:t> </a:t>
            </a:r>
            <a:r>
              <a:rPr sz="1700" dirty="0">
                <a:solidFill>
                  <a:srgbClr val="FF0000"/>
                </a:solidFill>
                <a:latin typeface="Consolas"/>
                <a:cs typeface="Consolas"/>
              </a:rPr>
              <a:t>name</a:t>
            </a:r>
            <a:r>
              <a:rPr sz="1700" dirty="0">
                <a:solidFill>
                  <a:srgbClr val="0000CD"/>
                </a:solidFill>
                <a:latin typeface="Consolas"/>
                <a:cs typeface="Consolas"/>
              </a:rPr>
              <a:t>="gender"</a:t>
            </a:r>
            <a:endParaRPr sz="1700">
              <a:latin typeface="Consolas"/>
              <a:cs typeface="Consolas"/>
            </a:endParaRPr>
          </a:p>
          <a:p>
            <a:pPr marL="12700" marR="483234">
              <a:lnSpc>
                <a:spcPts val="2030"/>
              </a:lnSpc>
              <a:spcBef>
                <a:spcPts val="75"/>
              </a:spcBef>
            </a:pPr>
            <a:r>
              <a:rPr sz="1700" spc="-5" dirty="0">
                <a:solidFill>
                  <a:srgbClr val="FF0000"/>
                </a:solidFill>
                <a:latin typeface="Consolas"/>
                <a:cs typeface="Consolas"/>
              </a:rPr>
              <a:t>&lt;?php</a:t>
            </a:r>
            <a:r>
              <a:rPr sz="1700" spc="5" dirty="0">
                <a:solidFill>
                  <a:srgbClr val="FF0000"/>
                </a:solidFill>
                <a:latin typeface="Consolas"/>
                <a:cs typeface="Consolas"/>
              </a:rPr>
              <a:t> </a:t>
            </a:r>
            <a:r>
              <a:rPr sz="1700" spc="-5" dirty="0">
                <a:solidFill>
                  <a:srgbClr val="0000CD"/>
                </a:solidFill>
                <a:latin typeface="Consolas"/>
                <a:cs typeface="Consolas"/>
              </a:rPr>
              <a:t>if</a:t>
            </a:r>
            <a:r>
              <a:rPr sz="1700" spc="10" dirty="0">
                <a:solidFill>
                  <a:srgbClr val="0000CD"/>
                </a:solidFill>
                <a:latin typeface="Consolas"/>
                <a:cs typeface="Consolas"/>
              </a:rPr>
              <a:t> </a:t>
            </a:r>
            <a:r>
              <a:rPr sz="1700" spc="-5" dirty="0">
                <a:latin typeface="Consolas"/>
                <a:cs typeface="Consolas"/>
              </a:rPr>
              <a:t>(</a:t>
            </a:r>
            <a:r>
              <a:rPr sz="1700" spc="-5" dirty="0">
                <a:solidFill>
                  <a:srgbClr val="0000CD"/>
                </a:solidFill>
                <a:latin typeface="Consolas"/>
                <a:cs typeface="Consolas"/>
              </a:rPr>
              <a:t>isset</a:t>
            </a:r>
            <a:r>
              <a:rPr sz="1700" spc="-5" dirty="0">
                <a:latin typeface="Consolas"/>
                <a:cs typeface="Consolas"/>
              </a:rPr>
              <a:t>($gender)</a:t>
            </a:r>
            <a:r>
              <a:rPr sz="1700" spc="20" dirty="0">
                <a:latin typeface="Consolas"/>
                <a:cs typeface="Consolas"/>
              </a:rPr>
              <a:t> </a:t>
            </a:r>
            <a:r>
              <a:rPr sz="1700" dirty="0">
                <a:latin typeface="Consolas"/>
                <a:cs typeface="Consolas"/>
              </a:rPr>
              <a:t>&amp;&amp;</a:t>
            </a:r>
            <a:r>
              <a:rPr sz="1700" spc="10" dirty="0">
                <a:latin typeface="Consolas"/>
                <a:cs typeface="Consolas"/>
              </a:rPr>
              <a:t> </a:t>
            </a:r>
            <a:r>
              <a:rPr sz="1700" dirty="0">
                <a:latin typeface="Consolas"/>
                <a:cs typeface="Consolas"/>
              </a:rPr>
              <a:t>$gender==</a:t>
            </a:r>
            <a:r>
              <a:rPr sz="1700" dirty="0">
                <a:solidFill>
                  <a:srgbClr val="A42A2A"/>
                </a:solidFill>
                <a:latin typeface="Consolas"/>
                <a:cs typeface="Consolas"/>
              </a:rPr>
              <a:t>"female"</a:t>
            </a:r>
            <a:r>
              <a:rPr sz="1700" dirty="0">
                <a:latin typeface="Consolas"/>
                <a:cs typeface="Consolas"/>
              </a:rPr>
              <a:t>)</a:t>
            </a:r>
            <a:r>
              <a:rPr sz="1700" spc="10" dirty="0">
                <a:latin typeface="Consolas"/>
                <a:cs typeface="Consolas"/>
              </a:rPr>
              <a:t> </a:t>
            </a:r>
            <a:r>
              <a:rPr sz="1700" spc="-5" dirty="0">
                <a:solidFill>
                  <a:srgbClr val="0000CD"/>
                </a:solidFill>
                <a:latin typeface="Consolas"/>
                <a:cs typeface="Consolas"/>
              </a:rPr>
              <a:t>echo</a:t>
            </a:r>
            <a:r>
              <a:rPr sz="1700" spc="30" dirty="0">
                <a:solidFill>
                  <a:srgbClr val="0000CD"/>
                </a:solidFill>
                <a:latin typeface="Consolas"/>
                <a:cs typeface="Consolas"/>
              </a:rPr>
              <a:t> </a:t>
            </a:r>
            <a:r>
              <a:rPr sz="1700" spc="-5" dirty="0">
                <a:solidFill>
                  <a:srgbClr val="A42A2A"/>
                </a:solidFill>
                <a:latin typeface="Consolas"/>
                <a:cs typeface="Consolas"/>
              </a:rPr>
              <a:t>"checked"</a:t>
            </a:r>
            <a:r>
              <a:rPr sz="1700" spc="-5" dirty="0">
                <a:latin typeface="Consolas"/>
                <a:cs typeface="Consolas"/>
              </a:rPr>
              <a:t>;</a:t>
            </a:r>
            <a:r>
              <a:rPr sz="1700" spc="-5" dirty="0">
                <a:solidFill>
                  <a:srgbClr val="FF0000"/>
                </a:solidFill>
                <a:latin typeface="Consolas"/>
                <a:cs typeface="Consolas"/>
              </a:rPr>
              <a:t>?&gt; </a:t>
            </a:r>
            <a:r>
              <a:rPr sz="1700" spc="-919" dirty="0">
                <a:solidFill>
                  <a:srgbClr val="FF0000"/>
                </a:solidFill>
                <a:latin typeface="Consolas"/>
                <a:cs typeface="Consolas"/>
              </a:rPr>
              <a:t> </a:t>
            </a:r>
            <a:r>
              <a:rPr sz="1700" dirty="0">
                <a:solidFill>
                  <a:srgbClr val="FF0000"/>
                </a:solidFill>
                <a:latin typeface="Consolas"/>
                <a:cs typeface="Consolas"/>
              </a:rPr>
              <a:t>value</a:t>
            </a:r>
            <a:r>
              <a:rPr sz="1700" dirty="0">
                <a:solidFill>
                  <a:srgbClr val="0000CD"/>
                </a:solidFill>
                <a:latin typeface="Consolas"/>
                <a:cs typeface="Consolas"/>
              </a:rPr>
              <a:t>="female"&gt;</a:t>
            </a:r>
            <a:r>
              <a:rPr sz="1700" dirty="0">
                <a:latin typeface="Consolas"/>
                <a:cs typeface="Consolas"/>
              </a:rPr>
              <a:t>Female</a:t>
            </a:r>
            <a:endParaRPr sz="1700">
              <a:latin typeface="Consolas"/>
              <a:cs typeface="Consolas"/>
            </a:endParaRPr>
          </a:p>
          <a:p>
            <a:pPr marL="12700">
              <a:lnSpc>
                <a:spcPts val="1985"/>
              </a:lnSpc>
            </a:pPr>
            <a:r>
              <a:rPr sz="1700" spc="-5" dirty="0">
                <a:solidFill>
                  <a:srgbClr val="0000CD"/>
                </a:solidFill>
                <a:latin typeface="Consolas"/>
                <a:cs typeface="Consolas"/>
              </a:rPr>
              <a:t>&lt;</a:t>
            </a:r>
            <a:r>
              <a:rPr sz="1700" spc="-5" dirty="0">
                <a:solidFill>
                  <a:srgbClr val="A42A2A"/>
                </a:solidFill>
                <a:latin typeface="Consolas"/>
                <a:cs typeface="Consolas"/>
              </a:rPr>
              <a:t>input</a:t>
            </a:r>
            <a:r>
              <a:rPr sz="1700" spc="-15" dirty="0">
                <a:solidFill>
                  <a:srgbClr val="A42A2A"/>
                </a:solidFill>
                <a:latin typeface="Consolas"/>
                <a:cs typeface="Consolas"/>
              </a:rPr>
              <a:t> </a:t>
            </a:r>
            <a:r>
              <a:rPr sz="1700" dirty="0">
                <a:solidFill>
                  <a:srgbClr val="FF0000"/>
                </a:solidFill>
                <a:latin typeface="Consolas"/>
                <a:cs typeface="Consolas"/>
              </a:rPr>
              <a:t>type</a:t>
            </a:r>
            <a:r>
              <a:rPr sz="1700" dirty="0">
                <a:solidFill>
                  <a:srgbClr val="0000CD"/>
                </a:solidFill>
                <a:latin typeface="Consolas"/>
                <a:cs typeface="Consolas"/>
              </a:rPr>
              <a:t>="radio"</a:t>
            </a:r>
            <a:r>
              <a:rPr sz="1700" spc="-20" dirty="0">
                <a:solidFill>
                  <a:srgbClr val="0000CD"/>
                </a:solidFill>
                <a:latin typeface="Consolas"/>
                <a:cs typeface="Consolas"/>
              </a:rPr>
              <a:t> </a:t>
            </a:r>
            <a:r>
              <a:rPr sz="1700" dirty="0">
                <a:solidFill>
                  <a:srgbClr val="FF0000"/>
                </a:solidFill>
                <a:latin typeface="Consolas"/>
                <a:cs typeface="Consolas"/>
              </a:rPr>
              <a:t>name</a:t>
            </a:r>
            <a:r>
              <a:rPr sz="1700" dirty="0">
                <a:solidFill>
                  <a:srgbClr val="0000CD"/>
                </a:solidFill>
                <a:latin typeface="Consolas"/>
                <a:cs typeface="Consolas"/>
              </a:rPr>
              <a:t>="gender"</a:t>
            </a:r>
            <a:endParaRPr sz="1700">
              <a:latin typeface="Consolas"/>
              <a:cs typeface="Consolas"/>
            </a:endParaRPr>
          </a:p>
          <a:p>
            <a:pPr marL="12700" marR="721360">
              <a:lnSpc>
                <a:spcPts val="2030"/>
              </a:lnSpc>
              <a:spcBef>
                <a:spcPts val="80"/>
              </a:spcBef>
            </a:pPr>
            <a:r>
              <a:rPr sz="1700" spc="-5" dirty="0">
                <a:solidFill>
                  <a:srgbClr val="FF0000"/>
                </a:solidFill>
                <a:latin typeface="Consolas"/>
                <a:cs typeface="Consolas"/>
              </a:rPr>
              <a:t>&lt;?php</a:t>
            </a:r>
            <a:r>
              <a:rPr sz="1700" spc="5" dirty="0">
                <a:solidFill>
                  <a:srgbClr val="FF0000"/>
                </a:solidFill>
                <a:latin typeface="Consolas"/>
                <a:cs typeface="Consolas"/>
              </a:rPr>
              <a:t> </a:t>
            </a:r>
            <a:r>
              <a:rPr sz="1700" spc="-5" dirty="0">
                <a:solidFill>
                  <a:srgbClr val="0000CD"/>
                </a:solidFill>
                <a:latin typeface="Consolas"/>
                <a:cs typeface="Consolas"/>
              </a:rPr>
              <a:t>if</a:t>
            </a:r>
            <a:r>
              <a:rPr sz="1700" spc="5" dirty="0">
                <a:solidFill>
                  <a:srgbClr val="0000CD"/>
                </a:solidFill>
                <a:latin typeface="Consolas"/>
                <a:cs typeface="Consolas"/>
              </a:rPr>
              <a:t> </a:t>
            </a:r>
            <a:r>
              <a:rPr sz="1700" spc="-5" dirty="0">
                <a:latin typeface="Consolas"/>
                <a:cs typeface="Consolas"/>
              </a:rPr>
              <a:t>(</a:t>
            </a:r>
            <a:r>
              <a:rPr sz="1700" spc="-5" dirty="0">
                <a:solidFill>
                  <a:srgbClr val="0000CD"/>
                </a:solidFill>
                <a:latin typeface="Consolas"/>
                <a:cs typeface="Consolas"/>
              </a:rPr>
              <a:t>isset</a:t>
            </a:r>
            <a:r>
              <a:rPr sz="1700" spc="-5" dirty="0">
                <a:latin typeface="Consolas"/>
                <a:cs typeface="Consolas"/>
              </a:rPr>
              <a:t>($gender)</a:t>
            </a:r>
            <a:r>
              <a:rPr sz="1700" spc="20" dirty="0">
                <a:latin typeface="Consolas"/>
                <a:cs typeface="Consolas"/>
              </a:rPr>
              <a:t> </a:t>
            </a:r>
            <a:r>
              <a:rPr sz="1700" dirty="0">
                <a:latin typeface="Consolas"/>
                <a:cs typeface="Consolas"/>
              </a:rPr>
              <a:t>&amp;&amp;</a:t>
            </a:r>
            <a:r>
              <a:rPr sz="1700" spc="5" dirty="0">
                <a:latin typeface="Consolas"/>
                <a:cs typeface="Consolas"/>
              </a:rPr>
              <a:t> </a:t>
            </a:r>
            <a:r>
              <a:rPr sz="1700" dirty="0">
                <a:latin typeface="Consolas"/>
                <a:cs typeface="Consolas"/>
              </a:rPr>
              <a:t>$gender==</a:t>
            </a:r>
            <a:r>
              <a:rPr sz="1700" dirty="0">
                <a:solidFill>
                  <a:srgbClr val="A42A2A"/>
                </a:solidFill>
                <a:latin typeface="Consolas"/>
                <a:cs typeface="Consolas"/>
              </a:rPr>
              <a:t>"male"</a:t>
            </a:r>
            <a:r>
              <a:rPr sz="1700" dirty="0">
                <a:latin typeface="Consolas"/>
                <a:cs typeface="Consolas"/>
              </a:rPr>
              <a:t>)</a:t>
            </a:r>
            <a:r>
              <a:rPr sz="1700" spc="5" dirty="0">
                <a:latin typeface="Consolas"/>
                <a:cs typeface="Consolas"/>
              </a:rPr>
              <a:t> </a:t>
            </a:r>
            <a:r>
              <a:rPr sz="1700" spc="-5" dirty="0">
                <a:solidFill>
                  <a:srgbClr val="0000CD"/>
                </a:solidFill>
                <a:latin typeface="Consolas"/>
                <a:cs typeface="Consolas"/>
              </a:rPr>
              <a:t>echo</a:t>
            </a:r>
            <a:r>
              <a:rPr sz="1700" spc="10" dirty="0">
                <a:solidFill>
                  <a:srgbClr val="0000CD"/>
                </a:solidFill>
                <a:latin typeface="Consolas"/>
                <a:cs typeface="Consolas"/>
              </a:rPr>
              <a:t> </a:t>
            </a:r>
            <a:r>
              <a:rPr sz="1700" dirty="0">
                <a:solidFill>
                  <a:srgbClr val="A42A2A"/>
                </a:solidFill>
                <a:latin typeface="Consolas"/>
                <a:cs typeface="Consolas"/>
              </a:rPr>
              <a:t>"checked"</a:t>
            </a:r>
            <a:r>
              <a:rPr sz="1700" dirty="0">
                <a:latin typeface="Consolas"/>
                <a:cs typeface="Consolas"/>
              </a:rPr>
              <a:t>;</a:t>
            </a:r>
            <a:r>
              <a:rPr sz="1700" dirty="0">
                <a:solidFill>
                  <a:srgbClr val="FF0000"/>
                </a:solidFill>
                <a:latin typeface="Consolas"/>
                <a:cs typeface="Consolas"/>
              </a:rPr>
              <a:t>?&gt; </a:t>
            </a:r>
            <a:r>
              <a:rPr sz="1700" spc="-919" dirty="0">
                <a:solidFill>
                  <a:srgbClr val="FF0000"/>
                </a:solidFill>
                <a:latin typeface="Consolas"/>
                <a:cs typeface="Consolas"/>
              </a:rPr>
              <a:t> </a:t>
            </a:r>
            <a:r>
              <a:rPr sz="1700" dirty="0">
                <a:solidFill>
                  <a:srgbClr val="FF0000"/>
                </a:solidFill>
                <a:latin typeface="Consolas"/>
                <a:cs typeface="Consolas"/>
              </a:rPr>
              <a:t>value</a:t>
            </a:r>
            <a:r>
              <a:rPr sz="1700" dirty="0">
                <a:solidFill>
                  <a:srgbClr val="0000CD"/>
                </a:solidFill>
                <a:latin typeface="Consolas"/>
                <a:cs typeface="Consolas"/>
              </a:rPr>
              <a:t>="male"&gt;</a:t>
            </a:r>
            <a:r>
              <a:rPr sz="1700" dirty="0">
                <a:latin typeface="Consolas"/>
                <a:cs typeface="Consolas"/>
              </a:rPr>
              <a:t>Male</a:t>
            </a:r>
            <a:endParaRPr sz="1700">
              <a:latin typeface="Consolas"/>
              <a:cs typeface="Consolas"/>
            </a:endParaRPr>
          </a:p>
          <a:p>
            <a:pPr marL="12700">
              <a:lnSpc>
                <a:spcPts val="1985"/>
              </a:lnSpc>
            </a:pPr>
            <a:r>
              <a:rPr sz="1700" spc="-5" dirty="0">
                <a:solidFill>
                  <a:srgbClr val="0000CD"/>
                </a:solidFill>
                <a:latin typeface="Consolas"/>
                <a:cs typeface="Consolas"/>
              </a:rPr>
              <a:t>&lt;</a:t>
            </a:r>
            <a:r>
              <a:rPr sz="1700" spc="-5" dirty="0">
                <a:solidFill>
                  <a:srgbClr val="A42A2A"/>
                </a:solidFill>
                <a:latin typeface="Consolas"/>
                <a:cs typeface="Consolas"/>
              </a:rPr>
              <a:t>input</a:t>
            </a:r>
            <a:r>
              <a:rPr sz="1700" spc="-25" dirty="0">
                <a:solidFill>
                  <a:srgbClr val="A42A2A"/>
                </a:solidFill>
                <a:latin typeface="Consolas"/>
                <a:cs typeface="Consolas"/>
              </a:rPr>
              <a:t> </a:t>
            </a:r>
            <a:r>
              <a:rPr sz="1700" dirty="0">
                <a:solidFill>
                  <a:srgbClr val="FF0000"/>
                </a:solidFill>
                <a:latin typeface="Consolas"/>
                <a:cs typeface="Consolas"/>
              </a:rPr>
              <a:t>type</a:t>
            </a:r>
            <a:r>
              <a:rPr sz="1700" dirty="0">
                <a:solidFill>
                  <a:srgbClr val="0000CD"/>
                </a:solidFill>
                <a:latin typeface="Consolas"/>
                <a:cs typeface="Consolas"/>
              </a:rPr>
              <a:t>="radio"</a:t>
            </a:r>
            <a:r>
              <a:rPr sz="1700" spc="-20" dirty="0">
                <a:solidFill>
                  <a:srgbClr val="0000CD"/>
                </a:solidFill>
                <a:latin typeface="Consolas"/>
                <a:cs typeface="Consolas"/>
              </a:rPr>
              <a:t> </a:t>
            </a:r>
            <a:r>
              <a:rPr sz="1700" dirty="0">
                <a:solidFill>
                  <a:srgbClr val="FF0000"/>
                </a:solidFill>
                <a:latin typeface="Consolas"/>
                <a:cs typeface="Consolas"/>
              </a:rPr>
              <a:t>name</a:t>
            </a:r>
            <a:r>
              <a:rPr sz="1700" dirty="0">
                <a:solidFill>
                  <a:srgbClr val="0000CD"/>
                </a:solidFill>
                <a:latin typeface="Consolas"/>
                <a:cs typeface="Consolas"/>
              </a:rPr>
              <a:t>="gender"</a:t>
            </a:r>
            <a:endParaRPr sz="1700">
              <a:latin typeface="Consolas"/>
              <a:cs typeface="Consolas"/>
            </a:endParaRPr>
          </a:p>
          <a:p>
            <a:pPr marL="12700" marR="602615">
              <a:lnSpc>
                <a:spcPts val="2030"/>
              </a:lnSpc>
              <a:spcBef>
                <a:spcPts val="75"/>
              </a:spcBef>
            </a:pPr>
            <a:r>
              <a:rPr sz="1700" spc="-5" dirty="0">
                <a:solidFill>
                  <a:srgbClr val="FF0000"/>
                </a:solidFill>
                <a:latin typeface="Consolas"/>
                <a:cs typeface="Consolas"/>
              </a:rPr>
              <a:t>&lt;?php</a:t>
            </a:r>
            <a:r>
              <a:rPr sz="1700" spc="5" dirty="0">
                <a:solidFill>
                  <a:srgbClr val="FF0000"/>
                </a:solidFill>
                <a:latin typeface="Consolas"/>
                <a:cs typeface="Consolas"/>
              </a:rPr>
              <a:t> </a:t>
            </a:r>
            <a:r>
              <a:rPr sz="1700" spc="-5" dirty="0">
                <a:solidFill>
                  <a:srgbClr val="0000CD"/>
                </a:solidFill>
                <a:latin typeface="Consolas"/>
                <a:cs typeface="Consolas"/>
              </a:rPr>
              <a:t>if</a:t>
            </a:r>
            <a:r>
              <a:rPr sz="1700" spc="5" dirty="0">
                <a:solidFill>
                  <a:srgbClr val="0000CD"/>
                </a:solidFill>
                <a:latin typeface="Consolas"/>
                <a:cs typeface="Consolas"/>
              </a:rPr>
              <a:t> </a:t>
            </a:r>
            <a:r>
              <a:rPr sz="1700" spc="-5" dirty="0">
                <a:latin typeface="Consolas"/>
                <a:cs typeface="Consolas"/>
              </a:rPr>
              <a:t>(</a:t>
            </a:r>
            <a:r>
              <a:rPr sz="1700" spc="-5" dirty="0">
                <a:solidFill>
                  <a:srgbClr val="0000CD"/>
                </a:solidFill>
                <a:latin typeface="Consolas"/>
                <a:cs typeface="Consolas"/>
              </a:rPr>
              <a:t>isset</a:t>
            </a:r>
            <a:r>
              <a:rPr sz="1700" spc="-5" dirty="0">
                <a:latin typeface="Consolas"/>
                <a:cs typeface="Consolas"/>
              </a:rPr>
              <a:t>($gender)</a:t>
            </a:r>
            <a:r>
              <a:rPr sz="1700" spc="15" dirty="0">
                <a:latin typeface="Consolas"/>
                <a:cs typeface="Consolas"/>
              </a:rPr>
              <a:t> </a:t>
            </a:r>
            <a:r>
              <a:rPr sz="1700" dirty="0">
                <a:latin typeface="Consolas"/>
                <a:cs typeface="Consolas"/>
              </a:rPr>
              <a:t>&amp;&amp;</a:t>
            </a:r>
            <a:r>
              <a:rPr sz="1700" spc="5" dirty="0">
                <a:latin typeface="Consolas"/>
                <a:cs typeface="Consolas"/>
              </a:rPr>
              <a:t> </a:t>
            </a:r>
            <a:r>
              <a:rPr sz="1700" dirty="0">
                <a:latin typeface="Consolas"/>
                <a:cs typeface="Consolas"/>
              </a:rPr>
              <a:t>$gender==</a:t>
            </a:r>
            <a:r>
              <a:rPr sz="1700" dirty="0">
                <a:solidFill>
                  <a:srgbClr val="A42A2A"/>
                </a:solidFill>
                <a:latin typeface="Consolas"/>
                <a:cs typeface="Consolas"/>
              </a:rPr>
              <a:t>"other"</a:t>
            </a:r>
            <a:r>
              <a:rPr sz="1700" dirty="0">
                <a:latin typeface="Consolas"/>
                <a:cs typeface="Consolas"/>
              </a:rPr>
              <a:t>)</a:t>
            </a:r>
            <a:r>
              <a:rPr sz="1700" spc="5" dirty="0">
                <a:latin typeface="Consolas"/>
                <a:cs typeface="Consolas"/>
              </a:rPr>
              <a:t> </a:t>
            </a:r>
            <a:r>
              <a:rPr sz="1700" spc="-5" dirty="0">
                <a:solidFill>
                  <a:srgbClr val="0000CD"/>
                </a:solidFill>
                <a:latin typeface="Consolas"/>
                <a:cs typeface="Consolas"/>
              </a:rPr>
              <a:t>echo</a:t>
            </a:r>
            <a:r>
              <a:rPr sz="1700" spc="15" dirty="0">
                <a:solidFill>
                  <a:srgbClr val="0000CD"/>
                </a:solidFill>
                <a:latin typeface="Consolas"/>
                <a:cs typeface="Consolas"/>
              </a:rPr>
              <a:t> </a:t>
            </a:r>
            <a:r>
              <a:rPr sz="1700" dirty="0">
                <a:solidFill>
                  <a:srgbClr val="A42A2A"/>
                </a:solidFill>
                <a:latin typeface="Consolas"/>
                <a:cs typeface="Consolas"/>
              </a:rPr>
              <a:t>"checked"</a:t>
            </a:r>
            <a:r>
              <a:rPr sz="1700" dirty="0">
                <a:latin typeface="Consolas"/>
                <a:cs typeface="Consolas"/>
              </a:rPr>
              <a:t>;</a:t>
            </a:r>
            <a:r>
              <a:rPr sz="1700" dirty="0">
                <a:solidFill>
                  <a:srgbClr val="FF0000"/>
                </a:solidFill>
                <a:latin typeface="Consolas"/>
                <a:cs typeface="Consolas"/>
              </a:rPr>
              <a:t>?&gt; </a:t>
            </a:r>
            <a:r>
              <a:rPr sz="1700" spc="-919" dirty="0">
                <a:solidFill>
                  <a:srgbClr val="FF0000"/>
                </a:solidFill>
                <a:latin typeface="Consolas"/>
                <a:cs typeface="Consolas"/>
              </a:rPr>
              <a:t> </a:t>
            </a:r>
            <a:r>
              <a:rPr sz="1700" dirty="0">
                <a:solidFill>
                  <a:srgbClr val="FF0000"/>
                </a:solidFill>
                <a:latin typeface="Consolas"/>
                <a:cs typeface="Consolas"/>
              </a:rPr>
              <a:t>value</a:t>
            </a:r>
            <a:r>
              <a:rPr sz="1700" dirty="0">
                <a:solidFill>
                  <a:srgbClr val="0000CD"/>
                </a:solidFill>
                <a:latin typeface="Consolas"/>
                <a:cs typeface="Consolas"/>
              </a:rPr>
              <a:t>="other"&gt;</a:t>
            </a:r>
            <a:r>
              <a:rPr sz="1700" dirty="0">
                <a:latin typeface="Consolas"/>
                <a:cs typeface="Consolas"/>
              </a:rPr>
              <a:t>Other</a:t>
            </a:r>
            <a:endParaRPr sz="1700">
              <a:latin typeface="Consolas"/>
              <a:cs typeface="Consolas"/>
            </a:endParaRPr>
          </a:p>
        </p:txBody>
      </p:sp>
      <p:sp>
        <p:nvSpPr>
          <p:cNvPr id="6" name="object 6"/>
          <p:cNvSpPr txBox="1"/>
          <p:nvPr/>
        </p:nvSpPr>
        <p:spPr>
          <a:xfrm>
            <a:off x="8230234" y="6464680"/>
            <a:ext cx="231775" cy="178435"/>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88888"/>
                </a:solidFill>
                <a:latin typeface="Calibri"/>
                <a:cs typeface="Calibri"/>
              </a:rPr>
              <a:t>20</a:t>
            </a:fld>
            <a:endParaRPr sz="1200">
              <a:latin typeface="Calibri"/>
              <a:cs typeface="Calibri"/>
            </a:endParaRPr>
          </a:p>
        </p:txBody>
      </p:sp>
      <p:sp>
        <p:nvSpPr>
          <p:cNvPr id="7" name="Date Placeholder 6">
            <a:extLst>
              <a:ext uri="{FF2B5EF4-FFF2-40B4-BE49-F238E27FC236}">
                <a16:creationId xmlns:a16="http://schemas.microsoft.com/office/drawing/2014/main" id="{15CF7E83-DF51-BF4B-E9E1-BAACD34FD52F}"/>
              </a:ext>
            </a:extLst>
          </p:cNvPr>
          <p:cNvSpPr>
            <a:spLocks noGrp="1"/>
          </p:cNvSpPr>
          <p:nvPr>
            <p:ph type="dt" sz="half" idx="6"/>
          </p:nvPr>
        </p:nvSpPr>
        <p:spPr/>
        <p:txBody>
          <a:bodyPr/>
          <a:lstStyle/>
          <a:p>
            <a:fld id="{F5A71587-0A8B-4A74-83E5-B1B931A9852B}" type="datetime1">
              <a:rPr lang="en-US" smtClean="0"/>
              <a:t>4/15/2024</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790188" y="2209800"/>
            <a:ext cx="1258824" cy="2133600"/>
          </a:xfrm>
          <a:prstGeom prst="rect">
            <a:avLst/>
          </a:prstGeom>
        </p:spPr>
      </p:pic>
      <p:sp>
        <p:nvSpPr>
          <p:cNvPr id="4" name="object 4"/>
          <p:cNvSpPr txBox="1"/>
          <p:nvPr/>
        </p:nvSpPr>
        <p:spPr>
          <a:xfrm>
            <a:off x="8230234" y="6464680"/>
            <a:ext cx="231775" cy="178435"/>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88888"/>
                </a:solidFill>
                <a:latin typeface="Calibri"/>
                <a:cs typeface="Calibri"/>
              </a:rPr>
              <a:t>21</a:t>
            </a:fld>
            <a:endParaRPr sz="1200">
              <a:latin typeface="Calibri"/>
              <a:cs typeface="Calibri"/>
            </a:endParaRPr>
          </a:p>
        </p:txBody>
      </p:sp>
      <p:sp>
        <p:nvSpPr>
          <p:cNvPr id="5" name="Date Placeholder 4">
            <a:extLst>
              <a:ext uri="{FF2B5EF4-FFF2-40B4-BE49-F238E27FC236}">
                <a16:creationId xmlns:a16="http://schemas.microsoft.com/office/drawing/2014/main" id="{4A13ADDE-A017-010D-BFCE-82E7D2D14C36}"/>
              </a:ext>
            </a:extLst>
          </p:cNvPr>
          <p:cNvSpPr>
            <a:spLocks noGrp="1"/>
          </p:cNvSpPr>
          <p:nvPr>
            <p:ph type="dt" sz="half" idx="6"/>
          </p:nvPr>
        </p:nvSpPr>
        <p:spPr/>
        <p:txBody>
          <a:bodyPr/>
          <a:lstStyle/>
          <a:p>
            <a:fld id="{71547BE0-1213-4BF4-BBC0-A2AAF49513ED}" type="datetime1">
              <a:rPr lang="en-US" smtClean="0"/>
              <a:t>4/15/2024</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244856"/>
            <a:ext cx="5998058" cy="689932"/>
          </a:xfrm>
          <a:prstGeom prst="rect">
            <a:avLst/>
          </a:prstGeom>
        </p:spPr>
        <p:txBody>
          <a:bodyPr vert="horz" wrap="square" lIns="0" tIns="12700" rIns="0" bIns="0" rtlCol="0">
            <a:spAutoFit/>
          </a:bodyPr>
          <a:lstStyle/>
          <a:p>
            <a:pPr marL="12700">
              <a:lnSpc>
                <a:spcPct val="100000"/>
              </a:lnSpc>
              <a:spcBef>
                <a:spcPts val="100"/>
              </a:spcBef>
            </a:pPr>
            <a:r>
              <a:rPr dirty="0"/>
              <a:t>PHP</a:t>
            </a:r>
            <a:r>
              <a:rPr spc="-20" dirty="0"/>
              <a:t> Form</a:t>
            </a:r>
            <a:r>
              <a:rPr spc="-25" dirty="0"/>
              <a:t> </a:t>
            </a:r>
            <a:r>
              <a:rPr spc="-5" dirty="0"/>
              <a:t>Handling</a:t>
            </a:r>
            <a:r>
              <a:rPr lang="en-US" spc="-5" dirty="0"/>
              <a:t>…</a:t>
            </a:r>
            <a:endParaRPr spc="-5" dirty="0"/>
          </a:p>
        </p:txBody>
      </p:sp>
      <p:sp>
        <p:nvSpPr>
          <p:cNvPr id="27" name="TextBox 26">
            <a:extLst>
              <a:ext uri="{FF2B5EF4-FFF2-40B4-BE49-F238E27FC236}">
                <a16:creationId xmlns:a16="http://schemas.microsoft.com/office/drawing/2014/main" id="{12DD8359-9FC6-2772-C711-22EAB2DBB6C8}"/>
              </a:ext>
            </a:extLst>
          </p:cNvPr>
          <p:cNvSpPr txBox="1"/>
          <p:nvPr/>
        </p:nvSpPr>
        <p:spPr>
          <a:xfrm>
            <a:off x="228600" y="1600200"/>
            <a:ext cx="8382000" cy="2308324"/>
          </a:xfrm>
          <a:prstGeom prst="rect">
            <a:avLst/>
          </a:prstGeom>
          <a:noFill/>
        </p:spPr>
        <p:txBody>
          <a:bodyPr wrap="square">
            <a:spAutoFit/>
          </a:bodyPr>
          <a:lstStyle/>
          <a:p>
            <a:pPr marL="342900" indent="-342900" algn="just">
              <a:buFont typeface="Arial" panose="020B0604020202020204" pitchFamily="34" charset="0"/>
              <a:buChar char="•"/>
            </a:pPr>
            <a:r>
              <a:rPr lang="en-US" b="1" i="0" dirty="0">
                <a:solidFill>
                  <a:srgbClr val="333333"/>
                </a:solidFill>
                <a:effectLst/>
                <a:latin typeface="inter-regular"/>
              </a:rPr>
              <a:t>PHP Form Handling: </a:t>
            </a:r>
            <a:r>
              <a:rPr lang="en-US" b="0" i="0" dirty="0">
                <a:solidFill>
                  <a:srgbClr val="333333"/>
                </a:solidFill>
                <a:effectLst/>
                <a:latin typeface="inter-regular"/>
              </a:rPr>
              <a:t>In the PHP script that receives the form data, you can use </a:t>
            </a:r>
            <a:r>
              <a:rPr lang="en-US" b="0" i="0" dirty="0" err="1">
                <a:solidFill>
                  <a:srgbClr val="333333"/>
                </a:solidFill>
                <a:effectLst/>
                <a:latin typeface="inter-regular"/>
              </a:rPr>
              <a:t>superglobal</a:t>
            </a:r>
            <a:r>
              <a:rPr lang="en-US" b="0" i="0" dirty="0">
                <a:solidFill>
                  <a:srgbClr val="333333"/>
                </a:solidFill>
                <a:effectLst/>
                <a:latin typeface="inter-regular"/>
              </a:rPr>
              <a:t> arrays like $_POST or $_GET to retrieve the form input values. For example, $_POST['</a:t>
            </a:r>
            <a:r>
              <a:rPr lang="en-US" b="0" i="0" dirty="0" err="1">
                <a:solidFill>
                  <a:srgbClr val="333333"/>
                </a:solidFill>
                <a:effectLst/>
                <a:latin typeface="inter-regular"/>
              </a:rPr>
              <a:t>input_name</a:t>
            </a:r>
            <a:r>
              <a:rPr lang="en-US" b="0" i="0" dirty="0">
                <a:solidFill>
                  <a:srgbClr val="333333"/>
                </a:solidFill>
                <a:effectLst/>
                <a:latin typeface="inter-regular"/>
              </a:rPr>
              <a:t>'] can be used to access the value of an input field with the name "</a:t>
            </a:r>
            <a:r>
              <a:rPr lang="en-US" b="0" i="0" dirty="0" err="1">
                <a:solidFill>
                  <a:srgbClr val="333333"/>
                </a:solidFill>
                <a:effectLst/>
                <a:latin typeface="inter-regular"/>
              </a:rPr>
              <a:t>input_name</a:t>
            </a:r>
            <a:r>
              <a:rPr lang="en-US" b="0" i="0" dirty="0">
                <a:solidFill>
                  <a:srgbClr val="333333"/>
                </a:solidFill>
                <a:effectLst/>
                <a:latin typeface="inter-regular"/>
              </a:rPr>
              <a:t>" submitted via POST method.</a:t>
            </a:r>
          </a:p>
          <a:p>
            <a:pPr marL="342900" indent="-342900" algn="just">
              <a:buFont typeface="Arial" panose="020B0604020202020204" pitchFamily="34" charset="0"/>
              <a:buChar char="•"/>
            </a:pPr>
            <a:r>
              <a:rPr lang="en-US" b="0" i="0" dirty="0">
                <a:solidFill>
                  <a:srgbClr val="333333"/>
                </a:solidFill>
                <a:effectLst/>
                <a:latin typeface="inter-regular"/>
              </a:rPr>
              <a:t>In PHP, $_GET and $_POST are </a:t>
            </a:r>
            <a:r>
              <a:rPr lang="en-US" b="0" i="0" dirty="0" err="1">
                <a:solidFill>
                  <a:srgbClr val="333333"/>
                </a:solidFill>
                <a:effectLst/>
                <a:latin typeface="inter-regular"/>
              </a:rPr>
              <a:t>superglobal</a:t>
            </a:r>
            <a:r>
              <a:rPr lang="en-US" b="0" i="0" dirty="0">
                <a:solidFill>
                  <a:srgbClr val="333333"/>
                </a:solidFill>
                <a:effectLst/>
                <a:latin typeface="inter-regular"/>
              </a:rPr>
              <a:t> arrays used to collect form data submitted with the GET and POST methods, respectively.</a:t>
            </a:r>
          </a:p>
          <a:p>
            <a:pPr marL="342900" indent="-342900" algn="just">
              <a:buFont typeface="Arial" panose="020B0604020202020204" pitchFamily="34" charset="0"/>
              <a:buChar char="•"/>
            </a:pPr>
            <a:endParaRPr lang="en-US" b="0" i="0" dirty="0">
              <a:solidFill>
                <a:srgbClr val="333333"/>
              </a:solidFill>
              <a:effectLst/>
              <a:latin typeface="inter-regular"/>
            </a:endParaRPr>
          </a:p>
          <a:p>
            <a:pPr marL="342900" indent="-342900" algn="just">
              <a:buFont typeface="Arial" panose="020B0604020202020204" pitchFamily="34" charset="0"/>
              <a:buChar char="•"/>
            </a:pPr>
            <a:endParaRPr lang="en-US" b="0" i="0" dirty="0">
              <a:solidFill>
                <a:srgbClr val="333333"/>
              </a:solidFill>
              <a:effectLst/>
              <a:latin typeface="inter-regular"/>
            </a:endParaRPr>
          </a:p>
        </p:txBody>
      </p:sp>
      <p:sp>
        <p:nvSpPr>
          <p:cNvPr id="3" name="Date Placeholder 2">
            <a:extLst>
              <a:ext uri="{FF2B5EF4-FFF2-40B4-BE49-F238E27FC236}">
                <a16:creationId xmlns:a16="http://schemas.microsoft.com/office/drawing/2014/main" id="{A02D5BE9-9244-0A6D-B84D-AF69D9FACC78}"/>
              </a:ext>
            </a:extLst>
          </p:cNvPr>
          <p:cNvSpPr>
            <a:spLocks noGrp="1"/>
          </p:cNvSpPr>
          <p:nvPr>
            <p:ph type="dt" sz="half" idx="6"/>
          </p:nvPr>
        </p:nvSpPr>
        <p:spPr/>
        <p:txBody>
          <a:bodyPr/>
          <a:lstStyle/>
          <a:p>
            <a:fld id="{8BB44415-7605-4097-955B-3F4DC6A2DDB3}" type="datetime1">
              <a:rPr lang="en-US" smtClean="0"/>
              <a:t>4/15/2024</a:t>
            </a:fld>
            <a:endParaRPr lang="en-US"/>
          </a:p>
        </p:txBody>
      </p:sp>
    </p:spTree>
    <p:extLst>
      <p:ext uri="{BB962C8B-B14F-4D97-AF65-F5344CB8AC3E}">
        <p14:creationId xmlns:p14="http://schemas.microsoft.com/office/powerpoint/2010/main" val="904050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244856"/>
            <a:ext cx="5693258" cy="689932"/>
          </a:xfrm>
          <a:prstGeom prst="rect">
            <a:avLst/>
          </a:prstGeom>
        </p:spPr>
        <p:txBody>
          <a:bodyPr vert="horz" wrap="square" lIns="0" tIns="12700" rIns="0" bIns="0" rtlCol="0">
            <a:spAutoFit/>
          </a:bodyPr>
          <a:lstStyle/>
          <a:p>
            <a:pPr marL="12700">
              <a:lnSpc>
                <a:spcPct val="100000"/>
              </a:lnSpc>
              <a:spcBef>
                <a:spcPts val="100"/>
              </a:spcBef>
            </a:pPr>
            <a:r>
              <a:rPr dirty="0"/>
              <a:t>PHP</a:t>
            </a:r>
            <a:r>
              <a:rPr spc="-20" dirty="0"/>
              <a:t> Form</a:t>
            </a:r>
            <a:r>
              <a:rPr spc="-25" dirty="0"/>
              <a:t> </a:t>
            </a:r>
            <a:r>
              <a:rPr spc="-5" dirty="0"/>
              <a:t>Handling</a:t>
            </a:r>
            <a:r>
              <a:rPr lang="en-US" spc="-5" dirty="0"/>
              <a:t>…</a:t>
            </a:r>
            <a:endParaRPr spc="-5" dirty="0"/>
          </a:p>
        </p:txBody>
      </p:sp>
      <p:sp>
        <p:nvSpPr>
          <p:cNvPr id="27" name="TextBox 26">
            <a:extLst>
              <a:ext uri="{FF2B5EF4-FFF2-40B4-BE49-F238E27FC236}">
                <a16:creationId xmlns:a16="http://schemas.microsoft.com/office/drawing/2014/main" id="{12DD8359-9FC6-2772-C711-22EAB2DBB6C8}"/>
              </a:ext>
            </a:extLst>
          </p:cNvPr>
          <p:cNvSpPr txBox="1"/>
          <p:nvPr/>
        </p:nvSpPr>
        <p:spPr>
          <a:xfrm>
            <a:off x="228600" y="1600200"/>
            <a:ext cx="8382000" cy="369332"/>
          </a:xfrm>
          <a:prstGeom prst="rect">
            <a:avLst/>
          </a:prstGeom>
          <a:noFill/>
        </p:spPr>
        <p:txBody>
          <a:bodyPr wrap="square">
            <a:spAutoFit/>
          </a:bodyPr>
          <a:lstStyle/>
          <a:p>
            <a:pPr marL="342900" indent="-342900" algn="just">
              <a:buFont typeface="Arial" panose="020B0604020202020204" pitchFamily="34" charset="0"/>
              <a:buChar char="•"/>
            </a:pPr>
            <a:endParaRPr lang="en-US" b="0" i="0" dirty="0">
              <a:solidFill>
                <a:srgbClr val="333333"/>
              </a:solidFill>
              <a:effectLst/>
              <a:latin typeface="inter-regular"/>
            </a:endParaRPr>
          </a:p>
        </p:txBody>
      </p:sp>
      <p:graphicFrame>
        <p:nvGraphicFramePr>
          <p:cNvPr id="4" name="Table 3">
            <a:extLst>
              <a:ext uri="{FF2B5EF4-FFF2-40B4-BE49-F238E27FC236}">
                <a16:creationId xmlns:a16="http://schemas.microsoft.com/office/drawing/2014/main" id="{D879E165-CC8F-33B2-122C-89D99ECD3DF9}"/>
              </a:ext>
            </a:extLst>
          </p:cNvPr>
          <p:cNvGraphicFramePr>
            <a:graphicFrameLocks noGrp="1"/>
          </p:cNvGraphicFramePr>
          <p:nvPr>
            <p:extLst>
              <p:ext uri="{D42A27DB-BD31-4B8C-83A1-F6EECF244321}">
                <p14:modId xmlns:p14="http://schemas.microsoft.com/office/powerpoint/2010/main" val="4190183202"/>
              </p:ext>
            </p:extLst>
          </p:nvPr>
        </p:nvGraphicFramePr>
        <p:xfrm>
          <a:off x="707542" y="1397000"/>
          <a:ext cx="7903058" cy="4577080"/>
        </p:xfrm>
        <a:graphic>
          <a:graphicData uri="http://schemas.openxmlformats.org/drawingml/2006/table">
            <a:tbl>
              <a:tblPr firstRow="1" bandRow="1">
                <a:tableStyleId>{5C22544A-7EE6-4342-B048-85BDC9FD1C3A}</a:tableStyleId>
              </a:tblPr>
              <a:tblGrid>
                <a:gridCol w="3951529">
                  <a:extLst>
                    <a:ext uri="{9D8B030D-6E8A-4147-A177-3AD203B41FA5}">
                      <a16:colId xmlns:a16="http://schemas.microsoft.com/office/drawing/2014/main" val="3710184813"/>
                    </a:ext>
                  </a:extLst>
                </a:gridCol>
                <a:gridCol w="3951529">
                  <a:extLst>
                    <a:ext uri="{9D8B030D-6E8A-4147-A177-3AD203B41FA5}">
                      <a16:colId xmlns:a16="http://schemas.microsoft.com/office/drawing/2014/main" val="1820445271"/>
                    </a:ext>
                  </a:extLst>
                </a:gridCol>
              </a:tblGrid>
              <a:tr h="370840">
                <a:tc>
                  <a:txBody>
                    <a:bodyPr/>
                    <a:lstStyle/>
                    <a:p>
                      <a:r>
                        <a:rPr lang="en-US" dirty="0"/>
                        <a:t>$_GET</a:t>
                      </a:r>
                    </a:p>
                  </a:txBody>
                  <a:tcPr/>
                </a:tc>
                <a:tc>
                  <a:txBody>
                    <a:bodyPr/>
                    <a:lstStyle/>
                    <a:p>
                      <a:r>
                        <a:rPr lang="en-US" dirty="0"/>
                        <a:t>$_POST</a:t>
                      </a:r>
                    </a:p>
                  </a:txBody>
                  <a:tcPr/>
                </a:tc>
                <a:extLst>
                  <a:ext uri="{0D108BD9-81ED-4DB2-BD59-A6C34878D82A}">
                    <a16:rowId xmlns:a16="http://schemas.microsoft.com/office/drawing/2014/main" val="3376999135"/>
                  </a:ext>
                </a:extLst>
              </a:tr>
              <a:tr h="370840">
                <a:tc>
                  <a:txBody>
                    <a:bodyPr/>
                    <a:lstStyle/>
                    <a:p>
                      <a:r>
                        <a:rPr lang="en-US" dirty="0"/>
                        <a:t>is an associative array that stores data sent to the server as part of the URL query string.</a:t>
                      </a:r>
                    </a:p>
                  </a:txBody>
                  <a:tcPr/>
                </a:tc>
                <a:tc>
                  <a:txBody>
                    <a:bodyPr/>
                    <a:lstStyle/>
                    <a:p>
                      <a:r>
                        <a:rPr lang="en-US" dirty="0"/>
                        <a:t>is an associative array that stores data sent to the server in the HTTP request body.</a:t>
                      </a:r>
                    </a:p>
                  </a:txBody>
                  <a:tcPr/>
                </a:tc>
                <a:extLst>
                  <a:ext uri="{0D108BD9-81ED-4DB2-BD59-A6C34878D82A}">
                    <a16:rowId xmlns:a16="http://schemas.microsoft.com/office/drawing/2014/main" val="3626336369"/>
                  </a:ext>
                </a:extLst>
              </a:tr>
              <a:tr h="370840">
                <a:tc>
                  <a:txBody>
                    <a:bodyPr/>
                    <a:lstStyle/>
                    <a:p>
                      <a:r>
                        <a:rPr lang="en-US" dirty="0"/>
                        <a:t>When a form is submitted using the GET method or when parameters are passed in the URL, the data is accessible through the $_GET array.</a:t>
                      </a:r>
                    </a:p>
                  </a:txBody>
                  <a:tcPr/>
                </a:tc>
                <a:tc>
                  <a:txBody>
                    <a:bodyPr/>
                    <a:lstStyle/>
                    <a:p>
                      <a:r>
                        <a:rPr lang="en-US" dirty="0"/>
                        <a:t>When a form is submitted using the POST method, the form data is accessible through the $_POST array.</a:t>
                      </a:r>
                    </a:p>
                  </a:txBody>
                  <a:tcPr/>
                </a:tc>
                <a:extLst>
                  <a:ext uri="{0D108BD9-81ED-4DB2-BD59-A6C34878D82A}">
                    <a16:rowId xmlns:a16="http://schemas.microsoft.com/office/drawing/2014/main" val="1220667066"/>
                  </a:ext>
                </a:extLst>
              </a:tr>
              <a:tr h="370840">
                <a:tc>
                  <a:txBody>
                    <a:bodyPr/>
                    <a:lstStyle/>
                    <a:p>
                      <a:r>
                        <a:rPr lang="en-US" dirty="0"/>
                        <a:t>Data sent using $_GET is visible in the URL and has a limit on the amount of data that can be sent.</a:t>
                      </a:r>
                    </a:p>
                  </a:txBody>
                  <a:tcPr/>
                </a:tc>
                <a:tc>
                  <a:txBody>
                    <a:bodyPr/>
                    <a:lstStyle/>
                    <a:p>
                      <a:r>
                        <a:rPr lang="en-US" dirty="0"/>
                        <a:t>Data sent using $_POST is not visible in the URL and can handle larger amounts of data compared to $_GET.</a:t>
                      </a:r>
                    </a:p>
                  </a:txBody>
                  <a:tcPr/>
                </a:tc>
                <a:extLst>
                  <a:ext uri="{0D108BD9-81ED-4DB2-BD59-A6C34878D82A}">
                    <a16:rowId xmlns:a16="http://schemas.microsoft.com/office/drawing/2014/main" val="561704214"/>
                  </a:ext>
                </a:extLst>
              </a:tr>
              <a:tr h="370840">
                <a:tc>
                  <a:txBody>
                    <a:bodyPr/>
                    <a:lstStyle/>
                    <a:p>
                      <a:r>
                        <a:rPr lang="en-US" dirty="0"/>
                        <a:t>Example: $_GET['</a:t>
                      </a:r>
                      <a:r>
                        <a:rPr lang="en-US" dirty="0" err="1"/>
                        <a:t>parameter_name</a:t>
                      </a:r>
                      <a:r>
                        <a:rPr lang="en-US" dirty="0"/>
                        <a:t>'] retrieves the value of a parameter named "</a:t>
                      </a:r>
                      <a:r>
                        <a:rPr lang="en-US" dirty="0" err="1"/>
                        <a:t>parameter_name</a:t>
                      </a:r>
                      <a:r>
                        <a:rPr lang="en-US" dirty="0"/>
                        <a:t>" sent via GET.</a:t>
                      </a:r>
                    </a:p>
                  </a:txBody>
                  <a:tcPr/>
                </a:tc>
                <a:tc>
                  <a:txBody>
                    <a:bodyPr/>
                    <a:lstStyle/>
                    <a:p>
                      <a:r>
                        <a:rPr lang="en-US" dirty="0"/>
                        <a:t>Example: $_POST['</a:t>
                      </a:r>
                      <a:r>
                        <a:rPr lang="en-US" dirty="0" err="1"/>
                        <a:t>input_name</a:t>
                      </a:r>
                      <a:r>
                        <a:rPr lang="en-US" dirty="0"/>
                        <a:t>'] retrieves the value of an input field with the name "</a:t>
                      </a:r>
                      <a:r>
                        <a:rPr lang="en-US" dirty="0" err="1"/>
                        <a:t>input_name</a:t>
                      </a:r>
                      <a:r>
                        <a:rPr lang="en-US" dirty="0"/>
                        <a:t>" submitted via POST.</a:t>
                      </a:r>
                    </a:p>
                  </a:txBody>
                  <a:tcPr/>
                </a:tc>
                <a:extLst>
                  <a:ext uri="{0D108BD9-81ED-4DB2-BD59-A6C34878D82A}">
                    <a16:rowId xmlns:a16="http://schemas.microsoft.com/office/drawing/2014/main" val="1244172021"/>
                  </a:ext>
                </a:extLst>
              </a:tr>
            </a:tbl>
          </a:graphicData>
        </a:graphic>
      </p:graphicFrame>
      <p:sp>
        <p:nvSpPr>
          <p:cNvPr id="5" name="TextBox 4">
            <a:extLst>
              <a:ext uri="{FF2B5EF4-FFF2-40B4-BE49-F238E27FC236}">
                <a16:creationId xmlns:a16="http://schemas.microsoft.com/office/drawing/2014/main" id="{062B9E79-0F09-B0B1-3F94-692D8AFCDEC6}"/>
              </a:ext>
            </a:extLst>
          </p:cNvPr>
          <p:cNvSpPr txBox="1"/>
          <p:nvPr/>
        </p:nvSpPr>
        <p:spPr>
          <a:xfrm>
            <a:off x="1600200" y="947361"/>
            <a:ext cx="3124200" cy="369332"/>
          </a:xfrm>
          <a:prstGeom prst="rect">
            <a:avLst/>
          </a:prstGeom>
          <a:noFill/>
        </p:spPr>
        <p:txBody>
          <a:bodyPr wrap="square" rtlCol="0">
            <a:spAutoFit/>
          </a:bodyPr>
          <a:lstStyle/>
          <a:p>
            <a:r>
              <a:rPr lang="en-US" spc="-5" dirty="0"/>
              <a:t>GET</a:t>
            </a:r>
            <a:r>
              <a:rPr lang="en-US" spc="-40" dirty="0"/>
              <a:t> </a:t>
            </a:r>
            <a:r>
              <a:rPr lang="en-US" spc="-10" dirty="0"/>
              <a:t>vs.</a:t>
            </a:r>
            <a:r>
              <a:rPr lang="en-US" spc="-35" dirty="0"/>
              <a:t> </a:t>
            </a:r>
            <a:r>
              <a:rPr lang="en-US" spc="-10" dirty="0"/>
              <a:t>POST</a:t>
            </a:r>
            <a:endParaRPr lang="en-US" dirty="0"/>
          </a:p>
        </p:txBody>
      </p:sp>
      <p:sp>
        <p:nvSpPr>
          <p:cNvPr id="3" name="Date Placeholder 2">
            <a:extLst>
              <a:ext uri="{FF2B5EF4-FFF2-40B4-BE49-F238E27FC236}">
                <a16:creationId xmlns:a16="http://schemas.microsoft.com/office/drawing/2014/main" id="{D94FA5E0-DE7B-7D66-71FF-855DD8FCFE3E}"/>
              </a:ext>
            </a:extLst>
          </p:cNvPr>
          <p:cNvSpPr>
            <a:spLocks noGrp="1"/>
          </p:cNvSpPr>
          <p:nvPr>
            <p:ph type="dt" sz="half" idx="6"/>
          </p:nvPr>
        </p:nvSpPr>
        <p:spPr/>
        <p:txBody>
          <a:bodyPr/>
          <a:lstStyle/>
          <a:p>
            <a:fld id="{79A661CE-961D-42AB-9FDE-D772679C70DE}" type="datetime1">
              <a:rPr lang="en-US" smtClean="0"/>
              <a:t>4/15/2024</a:t>
            </a:fld>
            <a:endParaRPr lang="en-US"/>
          </a:p>
        </p:txBody>
      </p:sp>
    </p:spTree>
    <p:extLst>
      <p:ext uri="{BB962C8B-B14F-4D97-AF65-F5344CB8AC3E}">
        <p14:creationId xmlns:p14="http://schemas.microsoft.com/office/powerpoint/2010/main" val="2706535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244856"/>
            <a:ext cx="5693258" cy="689932"/>
          </a:xfrm>
          <a:prstGeom prst="rect">
            <a:avLst/>
          </a:prstGeom>
        </p:spPr>
        <p:txBody>
          <a:bodyPr vert="horz" wrap="square" lIns="0" tIns="12700" rIns="0" bIns="0" rtlCol="0">
            <a:spAutoFit/>
          </a:bodyPr>
          <a:lstStyle/>
          <a:p>
            <a:pPr marL="12700">
              <a:lnSpc>
                <a:spcPct val="100000"/>
              </a:lnSpc>
              <a:spcBef>
                <a:spcPts val="100"/>
              </a:spcBef>
            </a:pPr>
            <a:r>
              <a:rPr dirty="0"/>
              <a:t>PHP</a:t>
            </a:r>
            <a:r>
              <a:rPr spc="-20" dirty="0"/>
              <a:t> Form</a:t>
            </a:r>
            <a:r>
              <a:rPr spc="-25" dirty="0"/>
              <a:t> </a:t>
            </a:r>
            <a:r>
              <a:rPr spc="-5" dirty="0"/>
              <a:t>Handling</a:t>
            </a:r>
            <a:r>
              <a:rPr lang="en-US" spc="-5" dirty="0"/>
              <a:t>…</a:t>
            </a:r>
            <a:endParaRPr spc="-5" dirty="0"/>
          </a:p>
        </p:txBody>
      </p:sp>
      <p:sp>
        <p:nvSpPr>
          <p:cNvPr id="27" name="TextBox 26">
            <a:extLst>
              <a:ext uri="{FF2B5EF4-FFF2-40B4-BE49-F238E27FC236}">
                <a16:creationId xmlns:a16="http://schemas.microsoft.com/office/drawing/2014/main" id="{12DD8359-9FC6-2772-C711-22EAB2DBB6C8}"/>
              </a:ext>
            </a:extLst>
          </p:cNvPr>
          <p:cNvSpPr txBox="1"/>
          <p:nvPr/>
        </p:nvSpPr>
        <p:spPr>
          <a:xfrm>
            <a:off x="228600" y="1600200"/>
            <a:ext cx="8382000" cy="369332"/>
          </a:xfrm>
          <a:prstGeom prst="rect">
            <a:avLst/>
          </a:prstGeom>
          <a:noFill/>
        </p:spPr>
        <p:txBody>
          <a:bodyPr wrap="square">
            <a:spAutoFit/>
          </a:bodyPr>
          <a:lstStyle/>
          <a:p>
            <a:pPr marL="342900" indent="-342900" algn="just">
              <a:buFont typeface="Arial" panose="020B0604020202020204" pitchFamily="34" charset="0"/>
              <a:buChar char="•"/>
            </a:pPr>
            <a:endParaRPr lang="en-US" b="0" i="0" dirty="0">
              <a:solidFill>
                <a:srgbClr val="333333"/>
              </a:solidFill>
              <a:effectLst/>
              <a:latin typeface="inter-regular"/>
            </a:endParaRPr>
          </a:p>
        </p:txBody>
      </p:sp>
      <p:sp>
        <p:nvSpPr>
          <p:cNvPr id="5" name="TextBox 4">
            <a:extLst>
              <a:ext uri="{FF2B5EF4-FFF2-40B4-BE49-F238E27FC236}">
                <a16:creationId xmlns:a16="http://schemas.microsoft.com/office/drawing/2014/main" id="{062B9E79-0F09-B0B1-3F94-692D8AFCDEC6}"/>
              </a:ext>
            </a:extLst>
          </p:cNvPr>
          <p:cNvSpPr txBox="1"/>
          <p:nvPr/>
        </p:nvSpPr>
        <p:spPr>
          <a:xfrm>
            <a:off x="1600200" y="947361"/>
            <a:ext cx="3124200" cy="369332"/>
          </a:xfrm>
          <a:prstGeom prst="rect">
            <a:avLst/>
          </a:prstGeom>
          <a:noFill/>
        </p:spPr>
        <p:txBody>
          <a:bodyPr wrap="square" rtlCol="0">
            <a:spAutoFit/>
          </a:bodyPr>
          <a:lstStyle/>
          <a:p>
            <a:r>
              <a:rPr lang="en-US" spc="-5" dirty="0"/>
              <a:t>Example</a:t>
            </a:r>
            <a:endParaRPr lang="en-US" dirty="0"/>
          </a:p>
        </p:txBody>
      </p:sp>
      <p:graphicFrame>
        <p:nvGraphicFramePr>
          <p:cNvPr id="6" name="Table 5">
            <a:extLst>
              <a:ext uri="{FF2B5EF4-FFF2-40B4-BE49-F238E27FC236}">
                <a16:creationId xmlns:a16="http://schemas.microsoft.com/office/drawing/2014/main" id="{E7B2E68D-D258-D72C-BE8F-13E5CC40586B}"/>
              </a:ext>
            </a:extLst>
          </p:cNvPr>
          <p:cNvGraphicFramePr>
            <a:graphicFrameLocks noGrp="1"/>
          </p:cNvGraphicFramePr>
          <p:nvPr>
            <p:extLst>
              <p:ext uri="{D42A27DB-BD31-4B8C-83A1-F6EECF244321}">
                <p14:modId xmlns:p14="http://schemas.microsoft.com/office/powerpoint/2010/main" val="2767152384"/>
              </p:ext>
            </p:extLst>
          </p:nvPr>
        </p:nvGraphicFramePr>
        <p:xfrm>
          <a:off x="228600" y="1397001"/>
          <a:ext cx="8915400" cy="4889316"/>
        </p:xfrm>
        <a:graphic>
          <a:graphicData uri="http://schemas.openxmlformats.org/drawingml/2006/table">
            <a:tbl>
              <a:tblPr firstRow="1" bandRow="1">
                <a:tableStyleId>{5C22544A-7EE6-4342-B048-85BDC9FD1C3A}</a:tableStyleId>
              </a:tblPr>
              <a:tblGrid>
                <a:gridCol w="4457700">
                  <a:extLst>
                    <a:ext uri="{9D8B030D-6E8A-4147-A177-3AD203B41FA5}">
                      <a16:colId xmlns:a16="http://schemas.microsoft.com/office/drawing/2014/main" val="3459807410"/>
                    </a:ext>
                  </a:extLst>
                </a:gridCol>
                <a:gridCol w="4457700">
                  <a:extLst>
                    <a:ext uri="{9D8B030D-6E8A-4147-A177-3AD203B41FA5}">
                      <a16:colId xmlns:a16="http://schemas.microsoft.com/office/drawing/2014/main" val="3275996780"/>
                    </a:ext>
                  </a:extLst>
                </a:gridCol>
              </a:tblGrid>
              <a:tr h="602163">
                <a:tc>
                  <a:txBody>
                    <a:bodyPr/>
                    <a:lstStyle/>
                    <a:p>
                      <a:r>
                        <a:rPr lang="en-US" dirty="0"/>
                        <a:t>HTML Form (form.html):</a:t>
                      </a:r>
                    </a:p>
                  </a:txBody>
                  <a:tcPr/>
                </a:tc>
                <a:tc>
                  <a:txBody>
                    <a:bodyPr/>
                    <a:lstStyle/>
                    <a:p>
                      <a:r>
                        <a:rPr lang="en-US" dirty="0"/>
                        <a:t>PHP Script to Process Form Data (</a:t>
                      </a:r>
                      <a:r>
                        <a:rPr lang="en-US" dirty="0" err="1"/>
                        <a:t>process.php</a:t>
                      </a:r>
                      <a:r>
                        <a:rPr lang="en-US" dirty="0"/>
                        <a:t>):</a:t>
                      </a:r>
                    </a:p>
                  </a:txBody>
                  <a:tcPr/>
                </a:tc>
                <a:extLst>
                  <a:ext uri="{0D108BD9-81ED-4DB2-BD59-A6C34878D82A}">
                    <a16:rowId xmlns:a16="http://schemas.microsoft.com/office/drawing/2014/main" val="3907985167"/>
                  </a:ext>
                </a:extLst>
              </a:tr>
              <a:tr h="4249236">
                <a:tc>
                  <a:txBody>
                    <a:bodyPr/>
                    <a:lstStyle/>
                    <a:p>
                      <a:r>
                        <a:rPr lang="en-US" dirty="0"/>
                        <a:t>&lt;body&gt;</a:t>
                      </a:r>
                    </a:p>
                    <a:p>
                      <a:r>
                        <a:rPr lang="en-US" dirty="0"/>
                        <a:t>    &lt;form action="</a:t>
                      </a:r>
                      <a:r>
                        <a:rPr lang="en-US" dirty="0" err="1"/>
                        <a:t>process.php</a:t>
                      </a:r>
                      <a:r>
                        <a:rPr lang="en-US" dirty="0"/>
                        <a:t>" method="post"&gt;</a:t>
                      </a:r>
                    </a:p>
                    <a:p>
                      <a:r>
                        <a:rPr lang="en-US" dirty="0"/>
                        <a:t>        &lt;label for="name"&gt;Name:&lt;/label&gt;</a:t>
                      </a:r>
                    </a:p>
                    <a:p>
                      <a:r>
                        <a:rPr lang="en-US" dirty="0"/>
                        <a:t>        &lt;input type="text" id="name" name="name"&gt;</a:t>
                      </a:r>
                    </a:p>
                    <a:p>
                      <a:endParaRPr lang="en-US" dirty="0"/>
                    </a:p>
                    <a:p>
                      <a:r>
                        <a:rPr lang="en-US" dirty="0"/>
                        <a:t>        &lt;label for="email"&gt;Email:&lt;/label&gt;</a:t>
                      </a:r>
                    </a:p>
                    <a:p>
                      <a:r>
                        <a:rPr lang="en-US" dirty="0"/>
                        <a:t>        &lt;input type="email" id="email" name="email"&gt;</a:t>
                      </a:r>
                    </a:p>
                    <a:p>
                      <a:endParaRPr lang="en-US" dirty="0"/>
                    </a:p>
                    <a:p>
                      <a:r>
                        <a:rPr lang="en-US" dirty="0"/>
                        <a:t>        &lt;input type="submit" value="Submit"&gt;</a:t>
                      </a:r>
                    </a:p>
                    <a:p>
                      <a:r>
                        <a:rPr lang="en-US" dirty="0"/>
                        <a:t>    &lt;/form&gt;</a:t>
                      </a:r>
                    </a:p>
                    <a:p>
                      <a:r>
                        <a:rPr lang="en-US" dirty="0"/>
                        <a:t>&lt;/body&gt;</a:t>
                      </a:r>
                    </a:p>
                    <a:p>
                      <a:endParaRPr lang="en-US" dirty="0"/>
                    </a:p>
                  </a:txBody>
                  <a:tcPr>
                    <a:noFill/>
                  </a:tcPr>
                </a:tc>
                <a:tc>
                  <a:txBody>
                    <a:bodyPr/>
                    <a:lstStyle/>
                    <a:p>
                      <a:r>
                        <a:rPr lang="en-US" dirty="0"/>
                        <a:t>&lt;?</a:t>
                      </a:r>
                      <a:r>
                        <a:rPr lang="en-US" dirty="0" err="1"/>
                        <a:t>php</a:t>
                      </a:r>
                      <a:endParaRPr lang="en-US" dirty="0"/>
                    </a:p>
                    <a:p>
                      <a:r>
                        <a:rPr lang="en-US" dirty="0"/>
                        <a:t>if ($_SERVER["REQUEST_METHOD"] == "POST") {</a:t>
                      </a:r>
                    </a:p>
                    <a:p>
                      <a:r>
                        <a:rPr lang="en-US" dirty="0"/>
                        <a:t>    // Using $_POST to retrieve form data</a:t>
                      </a:r>
                    </a:p>
                    <a:p>
                      <a:r>
                        <a:rPr lang="en-US" dirty="0"/>
                        <a:t>    $name = $_POST["name"];</a:t>
                      </a:r>
                    </a:p>
                    <a:p>
                      <a:r>
                        <a:rPr lang="en-US" dirty="0"/>
                        <a:t>    $email = $_POST["email"];</a:t>
                      </a:r>
                    </a:p>
                    <a:p>
                      <a:endParaRPr lang="en-US" dirty="0"/>
                    </a:p>
                    <a:p>
                      <a:r>
                        <a:rPr lang="en-US" dirty="0"/>
                        <a:t>    // Displaying the submitted data</a:t>
                      </a:r>
                    </a:p>
                    <a:p>
                      <a:r>
                        <a:rPr lang="en-US" dirty="0"/>
                        <a:t>    echo "Name: " . $name . "&lt;</a:t>
                      </a:r>
                      <a:r>
                        <a:rPr lang="en-US" dirty="0" err="1"/>
                        <a:t>br</a:t>
                      </a:r>
                      <a:r>
                        <a:rPr lang="en-US" dirty="0"/>
                        <a:t>&gt;";</a:t>
                      </a:r>
                    </a:p>
                    <a:p>
                      <a:r>
                        <a:rPr lang="en-US" dirty="0"/>
                        <a:t>    echo "Email: " . $email;</a:t>
                      </a:r>
                    </a:p>
                    <a:p>
                      <a:r>
                        <a:rPr lang="en-US" dirty="0"/>
                        <a:t>}</a:t>
                      </a:r>
                    </a:p>
                    <a:p>
                      <a:r>
                        <a:rPr lang="en-US" dirty="0"/>
                        <a:t>?&gt;</a:t>
                      </a:r>
                    </a:p>
                    <a:p>
                      <a:endParaRPr lang="en-US" dirty="0"/>
                    </a:p>
                  </a:txBody>
                  <a:tcPr>
                    <a:noFill/>
                  </a:tcPr>
                </a:tc>
                <a:extLst>
                  <a:ext uri="{0D108BD9-81ED-4DB2-BD59-A6C34878D82A}">
                    <a16:rowId xmlns:a16="http://schemas.microsoft.com/office/drawing/2014/main" val="2071279776"/>
                  </a:ext>
                </a:extLst>
              </a:tr>
            </a:tbl>
          </a:graphicData>
        </a:graphic>
      </p:graphicFrame>
      <p:sp>
        <p:nvSpPr>
          <p:cNvPr id="3" name="Date Placeholder 2">
            <a:extLst>
              <a:ext uri="{FF2B5EF4-FFF2-40B4-BE49-F238E27FC236}">
                <a16:creationId xmlns:a16="http://schemas.microsoft.com/office/drawing/2014/main" id="{8C35537A-8C92-BDB2-5F0B-FD7BAE2024F5}"/>
              </a:ext>
            </a:extLst>
          </p:cNvPr>
          <p:cNvSpPr>
            <a:spLocks noGrp="1"/>
          </p:cNvSpPr>
          <p:nvPr>
            <p:ph type="dt" sz="half" idx="6"/>
          </p:nvPr>
        </p:nvSpPr>
        <p:spPr/>
        <p:txBody>
          <a:bodyPr/>
          <a:lstStyle/>
          <a:p>
            <a:fld id="{02D8C334-9948-4E68-9C27-D43D10854A18}" type="datetime1">
              <a:rPr lang="en-US" smtClean="0"/>
              <a:t>4/15/2024</a:t>
            </a:fld>
            <a:endParaRPr lang="en-US"/>
          </a:p>
        </p:txBody>
      </p:sp>
    </p:spTree>
    <p:extLst>
      <p:ext uri="{BB962C8B-B14F-4D97-AF65-F5344CB8AC3E}">
        <p14:creationId xmlns:p14="http://schemas.microsoft.com/office/powerpoint/2010/main" val="1753338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244856"/>
            <a:ext cx="5388458" cy="689932"/>
          </a:xfrm>
          <a:prstGeom prst="rect">
            <a:avLst/>
          </a:prstGeom>
        </p:spPr>
        <p:txBody>
          <a:bodyPr vert="horz" wrap="square" lIns="0" tIns="12700" rIns="0" bIns="0" rtlCol="0">
            <a:spAutoFit/>
          </a:bodyPr>
          <a:lstStyle/>
          <a:p>
            <a:pPr marL="12700">
              <a:lnSpc>
                <a:spcPct val="100000"/>
              </a:lnSpc>
              <a:spcBef>
                <a:spcPts val="100"/>
              </a:spcBef>
            </a:pPr>
            <a:r>
              <a:rPr dirty="0"/>
              <a:t>PHP</a:t>
            </a:r>
            <a:r>
              <a:rPr spc="-20" dirty="0"/>
              <a:t> Form</a:t>
            </a:r>
            <a:r>
              <a:rPr spc="-25" dirty="0"/>
              <a:t> </a:t>
            </a:r>
            <a:r>
              <a:rPr spc="-5" dirty="0"/>
              <a:t>Handling</a:t>
            </a:r>
            <a:r>
              <a:rPr lang="en-US" spc="-5" dirty="0"/>
              <a:t>…</a:t>
            </a:r>
            <a:endParaRPr spc="-5" dirty="0"/>
          </a:p>
        </p:txBody>
      </p:sp>
      <p:sp>
        <p:nvSpPr>
          <p:cNvPr id="27" name="TextBox 26">
            <a:extLst>
              <a:ext uri="{FF2B5EF4-FFF2-40B4-BE49-F238E27FC236}">
                <a16:creationId xmlns:a16="http://schemas.microsoft.com/office/drawing/2014/main" id="{12DD8359-9FC6-2772-C711-22EAB2DBB6C8}"/>
              </a:ext>
            </a:extLst>
          </p:cNvPr>
          <p:cNvSpPr txBox="1"/>
          <p:nvPr/>
        </p:nvSpPr>
        <p:spPr>
          <a:xfrm>
            <a:off x="228600" y="1600200"/>
            <a:ext cx="8382000" cy="4801314"/>
          </a:xfrm>
          <a:prstGeom prst="rect">
            <a:avLst/>
          </a:prstGeom>
          <a:noFill/>
        </p:spPr>
        <p:txBody>
          <a:bodyPr wrap="square">
            <a:spAutoFit/>
          </a:bodyPr>
          <a:lstStyle/>
          <a:p>
            <a:pPr marL="285750" indent="-285750" algn="just">
              <a:buFont typeface="Arial" panose="020B0604020202020204" pitchFamily="34" charset="0"/>
              <a:buChar char="•"/>
            </a:pPr>
            <a:r>
              <a:rPr lang="en-US" b="1" i="0" dirty="0">
                <a:solidFill>
                  <a:srgbClr val="333333"/>
                </a:solidFill>
                <a:effectLst/>
                <a:latin typeface="inter-regular"/>
              </a:rPr>
              <a:t>Processing Form Data: </a:t>
            </a:r>
            <a:r>
              <a:rPr lang="en-US" i="0" dirty="0">
                <a:solidFill>
                  <a:srgbClr val="333333"/>
                </a:solidFill>
                <a:effectLst/>
                <a:latin typeface="inter-regular"/>
              </a:rPr>
              <a:t>Once you have retrieved the form data in the PHP script, you can perform validation, sanitization, and any necessary processing on the data. This may include checking for required fields, validating input formats, or sanitizing user input to prevent security vulnerabilities.</a:t>
            </a:r>
          </a:p>
          <a:p>
            <a:pPr marL="285750" indent="-285750" algn="just">
              <a:buFont typeface="Arial" panose="020B0604020202020204" pitchFamily="34" charset="0"/>
              <a:buChar char="•"/>
            </a:pPr>
            <a:r>
              <a:rPr lang="en-US" i="0" dirty="0">
                <a:solidFill>
                  <a:srgbClr val="333333"/>
                </a:solidFill>
                <a:effectLst/>
                <a:latin typeface="inter-regular"/>
              </a:rPr>
              <a:t>To validate form data in PHP, you can follow these general steps:</a:t>
            </a:r>
            <a:endParaRPr lang="en-US" dirty="0">
              <a:solidFill>
                <a:srgbClr val="333333"/>
              </a:solidFill>
              <a:latin typeface="inter-regular"/>
            </a:endParaRPr>
          </a:p>
          <a:p>
            <a:pPr marL="342900" indent="-342900" algn="just">
              <a:buFont typeface="+mj-lt"/>
              <a:buAutoNum type="arabicPeriod"/>
            </a:pPr>
            <a:r>
              <a:rPr lang="en-US" b="1" i="0" dirty="0">
                <a:solidFill>
                  <a:srgbClr val="333333"/>
                </a:solidFill>
                <a:effectLst/>
                <a:latin typeface="inter-regular"/>
              </a:rPr>
              <a:t>Retrieve Form Data: </a:t>
            </a:r>
            <a:r>
              <a:rPr lang="en-US" i="0" dirty="0">
                <a:solidFill>
                  <a:srgbClr val="333333"/>
                </a:solidFill>
                <a:effectLst/>
                <a:latin typeface="inter-regular"/>
              </a:rPr>
              <a:t>Access the form data submitted by the user using PHP's $_POST or $_GET </a:t>
            </a:r>
            <a:r>
              <a:rPr lang="en-US" i="0" dirty="0" err="1">
                <a:solidFill>
                  <a:srgbClr val="333333"/>
                </a:solidFill>
                <a:effectLst/>
                <a:latin typeface="inter-regular"/>
              </a:rPr>
              <a:t>superglobal</a:t>
            </a:r>
            <a:r>
              <a:rPr lang="en-US" i="0" dirty="0">
                <a:solidFill>
                  <a:srgbClr val="333333"/>
                </a:solidFill>
                <a:effectLst/>
                <a:latin typeface="inter-regular"/>
              </a:rPr>
              <a:t> arrays, depending on the form's method (POST or GET).</a:t>
            </a:r>
          </a:p>
          <a:p>
            <a:pPr marL="342900" indent="-342900" algn="just">
              <a:buFont typeface="+mj-lt"/>
              <a:buAutoNum type="arabicPeriod"/>
            </a:pPr>
            <a:r>
              <a:rPr lang="en-US" b="1" i="0" dirty="0">
                <a:solidFill>
                  <a:srgbClr val="333333"/>
                </a:solidFill>
                <a:effectLst/>
                <a:latin typeface="inter-regular"/>
              </a:rPr>
              <a:t>Perform Validation: </a:t>
            </a:r>
            <a:r>
              <a:rPr lang="en-US" i="0" dirty="0">
                <a:solidFill>
                  <a:srgbClr val="333333"/>
                </a:solidFill>
                <a:effectLst/>
                <a:latin typeface="inter-regular"/>
              </a:rPr>
              <a:t>Validate the form data to ensure it meets the required criteria. Common validation checks include:</a:t>
            </a:r>
          </a:p>
          <a:p>
            <a:pPr marL="742950" lvl="1" indent="-285750" algn="just">
              <a:buFont typeface="Courier New" panose="02070309020205020404" pitchFamily="49" charset="0"/>
              <a:buChar char="o"/>
            </a:pPr>
            <a:r>
              <a:rPr lang="en-US" i="0" dirty="0">
                <a:solidFill>
                  <a:srgbClr val="333333"/>
                </a:solidFill>
                <a:effectLst/>
                <a:latin typeface="inter-regular"/>
              </a:rPr>
              <a:t>Checking for required fields.</a:t>
            </a:r>
          </a:p>
          <a:p>
            <a:pPr marL="742950" lvl="1" indent="-285750" algn="just">
              <a:buFont typeface="Courier New" panose="02070309020205020404" pitchFamily="49" charset="0"/>
              <a:buChar char="o"/>
            </a:pPr>
            <a:r>
              <a:rPr lang="en-US" i="0" dirty="0">
                <a:solidFill>
                  <a:srgbClr val="333333"/>
                </a:solidFill>
                <a:effectLst/>
                <a:latin typeface="inter-regular"/>
              </a:rPr>
              <a:t>Validating email addresses.</a:t>
            </a:r>
          </a:p>
          <a:p>
            <a:pPr marL="742950" lvl="1" indent="-285750" algn="just">
              <a:buFont typeface="Courier New" panose="02070309020205020404" pitchFamily="49" charset="0"/>
              <a:buChar char="o"/>
            </a:pPr>
            <a:r>
              <a:rPr lang="en-US" i="0" dirty="0">
                <a:solidFill>
                  <a:srgbClr val="333333"/>
                </a:solidFill>
                <a:effectLst/>
                <a:latin typeface="inter-regular"/>
              </a:rPr>
              <a:t>Verifying numeric input.</a:t>
            </a:r>
          </a:p>
          <a:p>
            <a:pPr marL="742950" lvl="1" indent="-285750" algn="just">
              <a:buFont typeface="Courier New" panose="02070309020205020404" pitchFamily="49" charset="0"/>
              <a:buChar char="o"/>
            </a:pPr>
            <a:r>
              <a:rPr lang="en-US" i="0" dirty="0">
                <a:solidFill>
                  <a:srgbClr val="333333"/>
                </a:solidFill>
                <a:effectLst/>
                <a:latin typeface="inter-regular"/>
              </a:rPr>
              <a:t>Ensuring data falls within acceptable ranges.</a:t>
            </a:r>
          </a:p>
          <a:p>
            <a:pPr marL="742950" lvl="1" indent="-285750" algn="just">
              <a:buFont typeface="Courier New" panose="02070309020205020404" pitchFamily="49" charset="0"/>
              <a:buChar char="o"/>
            </a:pPr>
            <a:r>
              <a:rPr lang="en-US" i="0" dirty="0">
                <a:solidFill>
                  <a:srgbClr val="333333"/>
                </a:solidFill>
                <a:effectLst/>
                <a:latin typeface="inter-regular"/>
              </a:rPr>
              <a:t>Sanitizing input to prevent security vulnerabilities (e.g., using </a:t>
            </a:r>
            <a:r>
              <a:rPr lang="en-US" i="0" dirty="0" err="1">
                <a:solidFill>
                  <a:srgbClr val="333333"/>
                </a:solidFill>
                <a:effectLst/>
                <a:latin typeface="inter-regular"/>
              </a:rPr>
              <a:t>filter_var</a:t>
            </a:r>
            <a:r>
              <a:rPr lang="en-US" i="0" dirty="0">
                <a:solidFill>
                  <a:srgbClr val="333333"/>
                </a:solidFill>
                <a:effectLst/>
                <a:latin typeface="inter-regular"/>
              </a:rPr>
              <a:t> or </a:t>
            </a:r>
            <a:r>
              <a:rPr lang="en-US" i="0" dirty="0" err="1">
                <a:solidFill>
                  <a:srgbClr val="333333"/>
                </a:solidFill>
                <a:effectLst/>
                <a:latin typeface="inter-regular"/>
              </a:rPr>
              <a:t>htmlspecialchars</a:t>
            </a:r>
            <a:r>
              <a:rPr lang="en-US" i="0" dirty="0">
                <a:solidFill>
                  <a:srgbClr val="333333"/>
                </a:solidFill>
                <a:effectLst/>
                <a:latin typeface="inter-regular"/>
              </a:rPr>
              <a:t>).</a:t>
            </a:r>
          </a:p>
          <a:p>
            <a:pPr algn="just"/>
            <a:endParaRPr lang="en-US" b="1" i="0" dirty="0">
              <a:solidFill>
                <a:srgbClr val="333333"/>
              </a:solidFill>
              <a:effectLst/>
              <a:latin typeface="inter-regular"/>
            </a:endParaRPr>
          </a:p>
        </p:txBody>
      </p:sp>
      <p:sp>
        <p:nvSpPr>
          <p:cNvPr id="3" name="Date Placeholder 2">
            <a:extLst>
              <a:ext uri="{FF2B5EF4-FFF2-40B4-BE49-F238E27FC236}">
                <a16:creationId xmlns:a16="http://schemas.microsoft.com/office/drawing/2014/main" id="{66F0F2E6-FAC8-8913-E57F-5159BB9654EE}"/>
              </a:ext>
            </a:extLst>
          </p:cNvPr>
          <p:cNvSpPr>
            <a:spLocks noGrp="1"/>
          </p:cNvSpPr>
          <p:nvPr>
            <p:ph type="dt" sz="half" idx="6"/>
          </p:nvPr>
        </p:nvSpPr>
        <p:spPr/>
        <p:txBody>
          <a:bodyPr/>
          <a:lstStyle/>
          <a:p>
            <a:fld id="{EEBFF174-396A-4C12-A2E3-50E55B824970}" type="datetime1">
              <a:rPr lang="en-US" smtClean="0"/>
              <a:t>4/15/2024</a:t>
            </a:fld>
            <a:endParaRPr lang="en-US"/>
          </a:p>
        </p:txBody>
      </p:sp>
    </p:spTree>
    <p:extLst>
      <p:ext uri="{BB962C8B-B14F-4D97-AF65-F5344CB8AC3E}">
        <p14:creationId xmlns:p14="http://schemas.microsoft.com/office/powerpoint/2010/main" val="1924637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244856"/>
            <a:ext cx="5388458" cy="689932"/>
          </a:xfrm>
          <a:prstGeom prst="rect">
            <a:avLst/>
          </a:prstGeom>
        </p:spPr>
        <p:txBody>
          <a:bodyPr vert="horz" wrap="square" lIns="0" tIns="12700" rIns="0" bIns="0" rtlCol="0">
            <a:spAutoFit/>
          </a:bodyPr>
          <a:lstStyle/>
          <a:p>
            <a:pPr marL="12700">
              <a:lnSpc>
                <a:spcPct val="100000"/>
              </a:lnSpc>
              <a:spcBef>
                <a:spcPts val="100"/>
              </a:spcBef>
            </a:pPr>
            <a:r>
              <a:rPr dirty="0"/>
              <a:t>PHP</a:t>
            </a:r>
            <a:r>
              <a:rPr spc="-20" dirty="0"/>
              <a:t> Form</a:t>
            </a:r>
            <a:r>
              <a:rPr spc="-25" dirty="0"/>
              <a:t> </a:t>
            </a:r>
            <a:r>
              <a:rPr spc="-5" dirty="0"/>
              <a:t>Handling</a:t>
            </a:r>
            <a:r>
              <a:rPr lang="en-US" spc="-5" dirty="0"/>
              <a:t>…</a:t>
            </a:r>
            <a:endParaRPr spc="-5" dirty="0"/>
          </a:p>
        </p:txBody>
      </p:sp>
      <p:sp>
        <p:nvSpPr>
          <p:cNvPr id="27" name="TextBox 26">
            <a:extLst>
              <a:ext uri="{FF2B5EF4-FFF2-40B4-BE49-F238E27FC236}">
                <a16:creationId xmlns:a16="http://schemas.microsoft.com/office/drawing/2014/main" id="{12DD8359-9FC6-2772-C711-22EAB2DBB6C8}"/>
              </a:ext>
            </a:extLst>
          </p:cNvPr>
          <p:cNvSpPr txBox="1"/>
          <p:nvPr/>
        </p:nvSpPr>
        <p:spPr>
          <a:xfrm>
            <a:off x="228600" y="1600200"/>
            <a:ext cx="8382000" cy="1754326"/>
          </a:xfrm>
          <a:prstGeom prst="rect">
            <a:avLst/>
          </a:prstGeom>
          <a:noFill/>
        </p:spPr>
        <p:txBody>
          <a:bodyPr wrap="square">
            <a:spAutoFit/>
          </a:bodyPr>
          <a:lstStyle/>
          <a:p>
            <a:pPr algn="just"/>
            <a:r>
              <a:rPr lang="en-US" b="1" dirty="0">
                <a:solidFill>
                  <a:srgbClr val="333333"/>
                </a:solidFill>
                <a:latin typeface="inter-regular"/>
              </a:rPr>
              <a:t>3. </a:t>
            </a:r>
            <a:r>
              <a:rPr lang="en-US" b="1" i="0" dirty="0">
                <a:solidFill>
                  <a:srgbClr val="333333"/>
                </a:solidFill>
                <a:effectLst/>
                <a:latin typeface="inter-regular"/>
              </a:rPr>
              <a:t>Display Error Messages: </a:t>
            </a:r>
            <a:r>
              <a:rPr lang="en-US" i="0" dirty="0">
                <a:solidFill>
                  <a:srgbClr val="333333"/>
                </a:solidFill>
                <a:effectLst/>
                <a:latin typeface="inter-regular"/>
              </a:rPr>
              <a:t>If validation fails, generate error messages to inform users of the issues with their input. You can display these messages on the form page or redirect users to a new page with error notifications.</a:t>
            </a:r>
          </a:p>
          <a:p>
            <a:pPr marL="285750" indent="-285750" algn="just">
              <a:buFont typeface="Arial" panose="020B0604020202020204" pitchFamily="34" charset="0"/>
              <a:buChar char="•"/>
            </a:pPr>
            <a:endParaRPr lang="en-US" i="0" dirty="0">
              <a:solidFill>
                <a:srgbClr val="333333"/>
              </a:solidFill>
              <a:effectLst/>
              <a:latin typeface="inter-regular"/>
            </a:endParaRPr>
          </a:p>
          <a:p>
            <a:pPr algn="just"/>
            <a:r>
              <a:rPr lang="en-US" b="1" i="0" dirty="0">
                <a:solidFill>
                  <a:srgbClr val="333333"/>
                </a:solidFill>
                <a:effectLst/>
                <a:latin typeface="inter-regular"/>
              </a:rPr>
              <a:t>4. Process Valid Data: </a:t>
            </a:r>
            <a:r>
              <a:rPr lang="en-US" i="0" dirty="0">
                <a:solidFill>
                  <a:srgbClr val="333333"/>
                </a:solidFill>
                <a:effectLst/>
                <a:latin typeface="inter-regular"/>
              </a:rPr>
              <a:t>If the data passes validation, proceed with processing it further (e.g., saving to a database, sending emails, etc.).</a:t>
            </a:r>
          </a:p>
        </p:txBody>
      </p:sp>
      <p:sp>
        <p:nvSpPr>
          <p:cNvPr id="3" name="Date Placeholder 2">
            <a:extLst>
              <a:ext uri="{FF2B5EF4-FFF2-40B4-BE49-F238E27FC236}">
                <a16:creationId xmlns:a16="http://schemas.microsoft.com/office/drawing/2014/main" id="{128EBB09-624D-E2AD-6ED6-81A9615961D2}"/>
              </a:ext>
            </a:extLst>
          </p:cNvPr>
          <p:cNvSpPr>
            <a:spLocks noGrp="1"/>
          </p:cNvSpPr>
          <p:nvPr>
            <p:ph type="dt" sz="half" idx="6"/>
          </p:nvPr>
        </p:nvSpPr>
        <p:spPr/>
        <p:txBody>
          <a:bodyPr/>
          <a:lstStyle/>
          <a:p>
            <a:fld id="{C8AAD6F9-2638-4AB2-A3F9-06847B1FD73F}" type="datetime1">
              <a:rPr lang="en-US" smtClean="0"/>
              <a:t>4/15/2024</a:t>
            </a:fld>
            <a:endParaRPr lang="en-US"/>
          </a:p>
        </p:txBody>
      </p:sp>
    </p:spTree>
    <p:extLst>
      <p:ext uri="{BB962C8B-B14F-4D97-AF65-F5344CB8AC3E}">
        <p14:creationId xmlns:p14="http://schemas.microsoft.com/office/powerpoint/2010/main" val="338128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53720"/>
            <a:ext cx="4594225" cy="696595"/>
          </a:xfrm>
          <a:prstGeom prst="rect">
            <a:avLst/>
          </a:prstGeom>
        </p:spPr>
        <p:txBody>
          <a:bodyPr vert="horz" wrap="square" lIns="0" tIns="12700" rIns="0" bIns="0" rtlCol="0">
            <a:spAutoFit/>
          </a:bodyPr>
          <a:lstStyle/>
          <a:p>
            <a:pPr marL="12700">
              <a:lnSpc>
                <a:spcPct val="100000"/>
              </a:lnSpc>
              <a:spcBef>
                <a:spcPts val="100"/>
              </a:spcBef>
            </a:pPr>
            <a:r>
              <a:rPr dirty="0"/>
              <a:t>PHP</a:t>
            </a:r>
            <a:r>
              <a:rPr spc="-40" dirty="0"/>
              <a:t> </a:t>
            </a:r>
            <a:r>
              <a:rPr spc="-20" dirty="0"/>
              <a:t>Form</a:t>
            </a:r>
            <a:r>
              <a:rPr spc="-40" dirty="0"/>
              <a:t> </a:t>
            </a:r>
            <a:r>
              <a:rPr spc="-30" dirty="0"/>
              <a:t>Validation</a:t>
            </a:r>
          </a:p>
        </p:txBody>
      </p:sp>
      <p:sp>
        <p:nvSpPr>
          <p:cNvPr id="3" name="object 3"/>
          <p:cNvSpPr txBox="1"/>
          <p:nvPr/>
        </p:nvSpPr>
        <p:spPr>
          <a:xfrm>
            <a:off x="707542" y="854709"/>
            <a:ext cx="7414259" cy="699770"/>
          </a:xfrm>
          <a:prstGeom prst="rect">
            <a:avLst/>
          </a:prstGeom>
        </p:spPr>
        <p:txBody>
          <a:bodyPr vert="horz" wrap="square" lIns="0" tIns="132080" rIns="0" bIns="0" rtlCol="0">
            <a:spAutoFit/>
          </a:bodyPr>
          <a:lstStyle/>
          <a:p>
            <a:pPr marL="241300" marR="5080" indent="-228600">
              <a:lnSpc>
                <a:spcPct val="70000"/>
              </a:lnSpc>
              <a:spcBef>
                <a:spcPts val="1040"/>
              </a:spcBef>
              <a:buFont typeface="Arial MT"/>
              <a:buChar char="•"/>
              <a:tabLst>
                <a:tab pos="241300" algn="l"/>
              </a:tabLst>
            </a:pPr>
            <a:r>
              <a:rPr sz="2600" spc="-10" dirty="0">
                <a:latin typeface="Calibri"/>
                <a:cs typeface="Calibri"/>
              </a:rPr>
              <a:t>Proper</a:t>
            </a:r>
            <a:r>
              <a:rPr sz="2600" spc="-30" dirty="0">
                <a:latin typeface="Calibri"/>
                <a:cs typeface="Calibri"/>
              </a:rPr>
              <a:t> </a:t>
            </a:r>
            <a:r>
              <a:rPr sz="2600" spc="-5" dirty="0">
                <a:latin typeface="Calibri"/>
                <a:cs typeface="Calibri"/>
              </a:rPr>
              <a:t>validation</a:t>
            </a:r>
            <a:r>
              <a:rPr sz="2600" dirty="0">
                <a:latin typeface="Calibri"/>
                <a:cs typeface="Calibri"/>
              </a:rPr>
              <a:t> </a:t>
            </a:r>
            <a:r>
              <a:rPr sz="2600" spc="-5" dirty="0">
                <a:latin typeface="Calibri"/>
                <a:cs typeface="Calibri"/>
              </a:rPr>
              <a:t>of </a:t>
            </a:r>
            <a:r>
              <a:rPr sz="2600" spc="-20" dirty="0">
                <a:latin typeface="Calibri"/>
                <a:cs typeface="Calibri"/>
              </a:rPr>
              <a:t>form</a:t>
            </a:r>
            <a:r>
              <a:rPr sz="2600" spc="-5" dirty="0">
                <a:latin typeface="Calibri"/>
                <a:cs typeface="Calibri"/>
              </a:rPr>
              <a:t> </a:t>
            </a:r>
            <a:r>
              <a:rPr sz="2600" spc="-15" dirty="0">
                <a:latin typeface="Calibri"/>
                <a:cs typeface="Calibri"/>
              </a:rPr>
              <a:t>data</a:t>
            </a:r>
            <a:r>
              <a:rPr sz="2600" spc="5" dirty="0">
                <a:latin typeface="Calibri"/>
                <a:cs typeface="Calibri"/>
              </a:rPr>
              <a:t> </a:t>
            </a:r>
            <a:r>
              <a:rPr sz="2600" dirty="0">
                <a:latin typeface="Calibri"/>
                <a:cs typeface="Calibri"/>
              </a:rPr>
              <a:t>is</a:t>
            </a:r>
            <a:r>
              <a:rPr sz="2600" spc="-10" dirty="0">
                <a:latin typeface="Calibri"/>
                <a:cs typeface="Calibri"/>
              </a:rPr>
              <a:t> important</a:t>
            </a:r>
            <a:r>
              <a:rPr sz="2600" dirty="0">
                <a:latin typeface="Calibri"/>
                <a:cs typeface="Calibri"/>
              </a:rPr>
              <a:t> </a:t>
            </a:r>
            <a:r>
              <a:rPr sz="2600" spc="-10" dirty="0">
                <a:latin typeface="Calibri"/>
                <a:cs typeface="Calibri"/>
              </a:rPr>
              <a:t>to</a:t>
            </a:r>
            <a:r>
              <a:rPr sz="2600" spc="-5" dirty="0">
                <a:latin typeface="Calibri"/>
                <a:cs typeface="Calibri"/>
              </a:rPr>
              <a:t> </a:t>
            </a:r>
            <a:r>
              <a:rPr sz="2600" spc="-10" dirty="0">
                <a:latin typeface="Calibri"/>
                <a:cs typeface="Calibri"/>
              </a:rPr>
              <a:t>protect </a:t>
            </a:r>
            <a:r>
              <a:rPr sz="2600" spc="-570" dirty="0">
                <a:latin typeface="Calibri"/>
                <a:cs typeface="Calibri"/>
              </a:rPr>
              <a:t> </a:t>
            </a:r>
            <a:r>
              <a:rPr sz="2600" spc="-15" dirty="0">
                <a:latin typeface="Calibri"/>
                <a:cs typeface="Calibri"/>
              </a:rPr>
              <a:t>your</a:t>
            </a:r>
            <a:r>
              <a:rPr sz="2600" spc="-10" dirty="0">
                <a:latin typeface="Calibri"/>
                <a:cs typeface="Calibri"/>
              </a:rPr>
              <a:t> </a:t>
            </a:r>
            <a:r>
              <a:rPr sz="2600" spc="-20" dirty="0">
                <a:latin typeface="Calibri"/>
                <a:cs typeface="Calibri"/>
              </a:rPr>
              <a:t>form</a:t>
            </a:r>
            <a:r>
              <a:rPr sz="2600" spc="-5" dirty="0">
                <a:latin typeface="Calibri"/>
                <a:cs typeface="Calibri"/>
              </a:rPr>
              <a:t> </a:t>
            </a:r>
            <a:r>
              <a:rPr sz="2600" spc="-10" dirty="0">
                <a:latin typeface="Calibri"/>
                <a:cs typeface="Calibri"/>
              </a:rPr>
              <a:t>from </a:t>
            </a:r>
            <a:r>
              <a:rPr sz="2600" spc="-20" dirty="0">
                <a:latin typeface="Calibri"/>
                <a:cs typeface="Calibri"/>
              </a:rPr>
              <a:t>hackers</a:t>
            </a:r>
            <a:r>
              <a:rPr sz="2600" spc="-25" dirty="0">
                <a:latin typeface="Calibri"/>
                <a:cs typeface="Calibri"/>
              </a:rPr>
              <a:t> </a:t>
            </a:r>
            <a:r>
              <a:rPr sz="2600" dirty="0">
                <a:latin typeface="Calibri"/>
                <a:cs typeface="Calibri"/>
              </a:rPr>
              <a:t>and</a:t>
            </a:r>
            <a:r>
              <a:rPr sz="2600" spc="-15" dirty="0">
                <a:latin typeface="Calibri"/>
                <a:cs typeface="Calibri"/>
              </a:rPr>
              <a:t> </a:t>
            </a:r>
            <a:r>
              <a:rPr sz="2600" spc="-10" dirty="0">
                <a:latin typeface="Calibri"/>
                <a:cs typeface="Calibri"/>
              </a:rPr>
              <a:t>spammers!</a:t>
            </a:r>
            <a:endParaRPr sz="2600">
              <a:latin typeface="Calibri"/>
              <a:cs typeface="Calibri"/>
            </a:endParaRPr>
          </a:p>
        </p:txBody>
      </p:sp>
      <p:grpSp>
        <p:nvGrpSpPr>
          <p:cNvPr id="4" name="object 4"/>
          <p:cNvGrpSpPr/>
          <p:nvPr/>
        </p:nvGrpSpPr>
        <p:grpSpPr>
          <a:xfrm>
            <a:off x="609219" y="1775079"/>
            <a:ext cx="7915909" cy="4114165"/>
            <a:chOff x="609219" y="1775079"/>
            <a:chExt cx="7915909" cy="4114165"/>
          </a:xfrm>
        </p:grpSpPr>
        <p:pic>
          <p:nvPicPr>
            <p:cNvPr id="5" name="object 5"/>
            <p:cNvPicPr/>
            <p:nvPr/>
          </p:nvPicPr>
          <p:blipFill>
            <a:blip r:embed="rId2" cstate="print"/>
            <a:stretch>
              <a:fillRect/>
            </a:stretch>
          </p:blipFill>
          <p:spPr>
            <a:xfrm>
              <a:off x="618744" y="1784604"/>
              <a:ext cx="4134611" cy="4094988"/>
            </a:xfrm>
            <a:prstGeom prst="rect">
              <a:avLst/>
            </a:prstGeom>
          </p:spPr>
        </p:pic>
        <p:sp>
          <p:nvSpPr>
            <p:cNvPr id="6" name="object 6"/>
            <p:cNvSpPr/>
            <p:nvPr/>
          </p:nvSpPr>
          <p:spPr>
            <a:xfrm>
              <a:off x="613981" y="1779841"/>
              <a:ext cx="4144645" cy="4104640"/>
            </a:xfrm>
            <a:custGeom>
              <a:avLst/>
              <a:gdLst/>
              <a:ahLst/>
              <a:cxnLst/>
              <a:rect l="l" t="t" r="r" b="b"/>
              <a:pathLst>
                <a:path w="4144645" h="4104640">
                  <a:moveTo>
                    <a:pt x="0" y="4104513"/>
                  </a:moveTo>
                  <a:lnTo>
                    <a:pt x="4144136" y="4104513"/>
                  </a:lnTo>
                  <a:lnTo>
                    <a:pt x="4144136" y="0"/>
                  </a:lnTo>
                  <a:lnTo>
                    <a:pt x="0" y="0"/>
                  </a:lnTo>
                  <a:lnTo>
                    <a:pt x="0" y="4104513"/>
                  </a:lnTo>
                  <a:close/>
                </a:path>
              </a:pathLst>
            </a:custGeom>
            <a:ln w="9524">
              <a:solidFill>
                <a:srgbClr val="000000"/>
              </a:solidFill>
            </a:ln>
          </p:spPr>
          <p:txBody>
            <a:bodyPr wrap="square" lIns="0" tIns="0" rIns="0" bIns="0" rtlCol="0"/>
            <a:lstStyle/>
            <a:p>
              <a:endParaRPr/>
            </a:p>
          </p:txBody>
        </p:sp>
        <p:sp>
          <p:nvSpPr>
            <p:cNvPr id="7" name="object 7"/>
            <p:cNvSpPr/>
            <p:nvPr/>
          </p:nvSpPr>
          <p:spPr>
            <a:xfrm>
              <a:off x="3886708" y="2636710"/>
              <a:ext cx="1157605" cy="3052445"/>
            </a:xfrm>
            <a:custGeom>
              <a:avLst/>
              <a:gdLst/>
              <a:ahLst/>
              <a:cxnLst/>
              <a:rect l="l" t="t" r="r" b="b"/>
              <a:pathLst>
                <a:path w="1157604" h="3052445">
                  <a:moveTo>
                    <a:pt x="1157147" y="2648953"/>
                  </a:moveTo>
                  <a:lnTo>
                    <a:pt x="0" y="2648953"/>
                  </a:lnTo>
                  <a:lnTo>
                    <a:pt x="0" y="3052368"/>
                  </a:lnTo>
                  <a:lnTo>
                    <a:pt x="1157147" y="3052368"/>
                  </a:lnTo>
                  <a:lnTo>
                    <a:pt x="1157147" y="2648953"/>
                  </a:lnTo>
                  <a:close/>
                </a:path>
                <a:path w="1157604" h="3052445">
                  <a:moveTo>
                    <a:pt x="1157147" y="1324483"/>
                  </a:moveTo>
                  <a:lnTo>
                    <a:pt x="0" y="1324483"/>
                  </a:lnTo>
                  <a:lnTo>
                    <a:pt x="0" y="1986724"/>
                  </a:lnTo>
                  <a:lnTo>
                    <a:pt x="1157147" y="1986724"/>
                  </a:lnTo>
                  <a:lnTo>
                    <a:pt x="1157147" y="1324483"/>
                  </a:lnTo>
                  <a:close/>
                </a:path>
                <a:path w="1157604" h="3052445">
                  <a:moveTo>
                    <a:pt x="1157147" y="0"/>
                  </a:moveTo>
                  <a:lnTo>
                    <a:pt x="0" y="0"/>
                  </a:lnTo>
                  <a:lnTo>
                    <a:pt x="0" y="662241"/>
                  </a:lnTo>
                  <a:lnTo>
                    <a:pt x="1157147" y="662241"/>
                  </a:lnTo>
                  <a:lnTo>
                    <a:pt x="1157147" y="0"/>
                  </a:lnTo>
                  <a:close/>
                </a:path>
              </a:pathLst>
            </a:custGeom>
            <a:solidFill>
              <a:srgbClr val="E7E9EB"/>
            </a:solidFill>
          </p:spPr>
          <p:txBody>
            <a:bodyPr wrap="square" lIns="0" tIns="0" rIns="0" bIns="0" rtlCol="0"/>
            <a:lstStyle/>
            <a:p>
              <a:endParaRPr/>
            </a:p>
          </p:txBody>
        </p:sp>
        <p:sp>
          <p:nvSpPr>
            <p:cNvPr id="8" name="object 8"/>
            <p:cNvSpPr/>
            <p:nvPr/>
          </p:nvSpPr>
          <p:spPr>
            <a:xfrm>
              <a:off x="3881882" y="2228469"/>
              <a:ext cx="4638675" cy="3465829"/>
            </a:xfrm>
            <a:custGeom>
              <a:avLst/>
              <a:gdLst/>
              <a:ahLst/>
              <a:cxnLst/>
              <a:rect l="l" t="t" r="r" b="b"/>
              <a:pathLst>
                <a:path w="4638675" h="3465829">
                  <a:moveTo>
                    <a:pt x="1161922" y="0"/>
                  </a:moveTo>
                  <a:lnTo>
                    <a:pt x="1161922" y="3465372"/>
                  </a:lnTo>
                </a:path>
                <a:path w="4638675" h="3465829">
                  <a:moveTo>
                    <a:pt x="0" y="408177"/>
                  </a:moveTo>
                  <a:lnTo>
                    <a:pt x="4638167" y="408177"/>
                  </a:lnTo>
                </a:path>
                <a:path w="4638675" h="3465829">
                  <a:moveTo>
                    <a:pt x="0" y="1070482"/>
                  </a:moveTo>
                  <a:lnTo>
                    <a:pt x="4638167" y="1070482"/>
                  </a:lnTo>
                </a:path>
                <a:path w="4638675" h="3465829">
                  <a:moveTo>
                    <a:pt x="0" y="1732660"/>
                  </a:moveTo>
                  <a:lnTo>
                    <a:pt x="4638167" y="1732660"/>
                  </a:lnTo>
                </a:path>
                <a:path w="4638675" h="3465829">
                  <a:moveTo>
                    <a:pt x="0" y="2394966"/>
                  </a:moveTo>
                  <a:lnTo>
                    <a:pt x="4638167" y="2394966"/>
                  </a:lnTo>
                </a:path>
                <a:path w="4638675" h="3465829">
                  <a:moveTo>
                    <a:pt x="0" y="3057143"/>
                  </a:moveTo>
                  <a:lnTo>
                    <a:pt x="4638167" y="3057143"/>
                  </a:lnTo>
                </a:path>
                <a:path w="4638675" h="3465829">
                  <a:moveTo>
                    <a:pt x="4825" y="0"/>
                  </a:moveTo>
                  <a:lnTo>
                    <a:pt x="4825" y="3465372"/>
                  </a:lnTo>
                </a:path>
                <a:path w="4638675" h="3465829">
                  <a:moveTo>
                    <a:pt x="4633468" y="0"/>
                  </a:moveTo>
                  <a:lnTo>
                    <a:pt x="4633468" y="3465372"/>
                  </a:lnTo>
                </a:path>
                <a:path w="4638675" h="3465829">
                  <a:moveTo>
                    <a:pt x="0" y="4825"/>
                  </a:moveTo>
                  <a:lnTo>
                    <a:pt x="2674366" y="4825"/>
                  </a:lnTo>
                </a:path>
                <a:path w="4638675" h="3465829">
                  <a:moveTo>
                    <a:pt x="4506214" y="4825"/>
                  </a:moveTo>
                  <a:lnTo>
                    <a:pt x="4638167" y="4825"/>
                  </a:lnTo>
                </a:path>
              </a:pathLst>
            </a:custGeom>
            <a:ln w="9525">
              <a:solidFill>
                <a:srgbClr val="CCCCCC"/>
              </a:solidFill>
            </a:ln>
          </p:spPr>
          <p:txBody>
            <a:bodyPr wrap="square" lIns="0" tIns="0" rIns="0" bIns="0" rtlCol="0"/>
            <a:lstStyle/>
            <a:p>
              <a:endParaRPr/>
            </a:p>
          </p:txBody>
        </p:sp>
        <p:sp>
          <p:nvSpPr>
            <p:cNvPr id="9" name="object 9"/>
            <p:cNvSpPr/>
            <p:nvPr/>
          </p:nvSpPr>
          <p:spPr>
            <a:xfrm>
              <a:off x="3881882" y="5689079"/>
              <a:ext cx="4638675" cy="0"/>
            </a:xfrm>
            <a:custGeom>
              <a:avLst/>
              <a:gdLst/>
              <a:ahLst/>
              <a:cxnLst/>
              <a:rect l="l" t="t" r="r" b="b"/>
              <a:pathLst>
                <a:path w="4638675">
                  <a:moveTo>
                    <a:pt x="0" y="0"/>
                  </a:moveTo>
                  <a:lnTo>
                    <a:pt x="4638167" y="0"/>
                  </a:lnTo>
                </a:path>
              </a:pathLst>
            </a:custGeom>
            <a:ln w="9525">
              <a:solidFill>
                <a:srgbClr val="DDDDDD"/>
              </a:solidFill>
            </a:ln>
          </p:spPr>
          <p:txBody>
            <a:bodyPr wrap="square" lIns="0" tIns="0" rIns="0" bIns="0" rtlCol="0"/>
            <a:lstStyle/>
            <a:p>
              <a:endParaRPr/>
            </a:p>
          </p:txBody>
        </p:sp>
      </p:grpSp>
      <p:sp>
        <p:nvSpPr>
          <p:cNvPr id="10" name="object 10"/>
          <p:cNvSpPr txBox="1"/>
          <p:nvPr/>
        </p:nvSpPr>
        <p:spPr>
          <a:xfrm>
            <a:off x="3891470" y="2282444"/>
            <a:ext cx="862330" cy="285115"/>
          </a:xfrm>
          <a:prstGeom prst="rect">
            <a:avLst/>
          </a:prstGeom>
        </p:spPr>
        <p:txBody>
          <a:bodyPr vert="horz" wrap="square" lIns="0" tIns="13335" rIns="0" bIns="0" rtlCol="0">
            <a:spAutoFit/>
          </a:bodyPr>
          <a:lstStyle/>
          <a:p>
            <a:pPr marL="139700">
              <a:lnSpc>
                <a:spcPct val="100000"/>
              </a:lnSpc>
              <a:spcBef>
                <a:spcPts val="105"/>
              </a:spcBef>
            </a:pPr>
            <a:r>
              <a:rPr sz="1700" b="1" spc="-5" dirty="0">
                <a:latin typeface="Calibri"/>
                <a:cs typeface="Calibri"/>
              </a:rPr>
              <a:t>Field</a:t>
            </a:r>
            <a:endParaRPr sz="1700">
              <a:latin typeface="Calibri"/>
              <a:cs typeface="Calibri"/>
            </a:endParaRPr>
          </a:p>
        </p:txBody>
      </p:sp>
      <p:sp>
        <p:nvSpPr>
          <p:cNvPr id="11" name="object 11"/>
          <p:cNvSpPr txBox="1"/>
          <p:nvPr/>
        </p:nvSpPr>
        <p:spPr>
          <a:xfrm>
            <a:off x="5104003" y="2282444"/>
            <a:ext cx="1464945" cy="285115"/>
          </a:xfrm>
          <a:prstGeom prst="rect">
            <a:avLst/>
          </a:prstGeom>
        </p:spPr>
        <p:txBody>
          <a:bodyPr vert="horz" wrap="square" lIns="0" tIns="13335" rIns="0" bIns="0" rtlCol="0">
            <a:spAutoFit/>
          </a:bodyPr>
          <a:lstStyle/>
          <a:p>
            <a:pPr marL="12700">
              <a:lnSpc>
                <a:spcPct val="100000"/>
              </a:lnSpc>
              <a:spcBef>
                <a:spcPts val="105"/>
              </a:spcBef>
            </a:pPr>
            <a:r>
              <a:rPr sz="1700" b="1" spc="-15" dirty="0">
                <a:latin typeface="Calibri"/>
                <a:cs typeface="Calibri"/>
              </a:rPr>
              <a:t>Validation</a:t>
            </a:r>
            <a:r>
              <a:rPr sz="1700" b="1" spc="-70" dirty="0">
                <a:latin typeface="Calibri"/>
                <a:cs typeface="Calibri"/>
              </a:rPr>
              <a:t> </a:t>
            </a:r>
            <a:r>
              <a:rPr sz="1700" b="1" spc="-5" dirty="0">
                <a:latin typeface="Calibri"/>
                <a:cs typeface="Calibri"/>
              </a:rPr>
              <a:t>Rules</a:t>
            </a:r>
            <a:endParaRPr sz="1700">
              <a:latin typeface="Calibri"/>
              <a:cs typeface="Calibri"/>
            </a:endParaRPr>
          </a:p>
        </p:txBody>
      </p:sp>
      <p:sp>
        <p:nvSpPr>
          <p:cNvPr id="12" name="object 12"/>
          <p:cNvSpPr txBox="1"/>
          <p:nvPr/>
        </p:nvSpPr>
        <p:spPr>
          <a:xfrm>
            <a:off x="3891470" y="2641409"/>
            <a:ext cx="862330" cy="652780"/>
          </a:xfrm>
          <a:prstGeom prst="rect">
            <a:avLst/>
          </a:prstGeom>
          <a:solidFill>
            <a:srgbClr val="E7E9EB"/>
          </a:solidFill>
        </p:spPr>
        <p:txBody>
          <a:bodyPr vert="horz" wrap="square" lIns="0" tIns="57785" rIns="0" bIns="0" rtlCol="0">
            <a:spAutoFit/>
          </a:bodyPr>
          <a:lstStyle/>
          <a:p>
            <a:pPr marL="139700">
              <a:lnSpc>
                <a:spcPct val="100000"/>
              </a:lnSpc>
              <a:spcBef>
                <a:spcPts val="455"/>
              </a:spcBef>
            </a:pPr>
            <a:r>
              <a:rPr sz="1700" dirty="0">
                <a:latin typeface="Calibri"/>
                <a:cs typeface="Calibri"/>
              </a:rPr>
              <a:t>Name</a:t>
            </a:r>
            <a:endParaRPr sz="1700">
              <a:latin typeface="Calibri"/>
              <a:cs typeface="Calibri"/>
            </a:endParaRPr>
          </a:p>
        </p:txBody>
      </p:sp>
      <p:sp>
        <p:nvSpPr>
          <p:cNvPr id="13" name="object 13"/>
          <p:cNvSpPr txBox="1"/>
          <p:nvPr/>
        </p:nvSpPr>
        <p:spPr>
          <a:xfrm>
            <a:off x="5043804" y="2636647"/>
            <a:ext cx="3471545" cy="662305"/>
          </a:xfrm>
          <a:prstGeom prst="rect">
            <a:avLst/>
          </a:prstGeom>
          <a:solidFill>
            <a:srgbClr val="E7E9EB"/>
          </a:solidFill>
          <a:ln w="9525">
            <a:solidFill>
              <a:srgbClr val="CCCCCC"/>
            </a:solidFill>
          </a:ln>
        </p:spPr>
        <p:txBody>
          <a:bodyPr vert="horz" wrap="square" lIns="0" tIns="62230" rIns="0" bIns="0" rtlCol="0">
            <a:spAutoFit/>
          </a:bodyPr>
          <a:lstStyle/>
          <a:p>
            <a:pPr marL="72390" marR="155575">
              <a:lnSpc>
                <a:spcPct val="100000"/>
              </a:lnSpc>
              <a:spcBef>
                <a:spcPts val="490"/>
              </a:spcBef>
            </a:pPr>
            <a:r>
              <a:rPr sz="1700" spc="-10" dirty="0">
                <a:latin typeface="Calibri"/>
                <a:cs typeface="Calibri"/>
              </a:rPr>
              <a:t>Required.</a:t>
            </a:r>
            <a:r>
              <a:rPr sz="1700" spc="-40" dirty="0">
                <a:latin typeface="Calibri"/>
                <a:cs typeface="Calibri"/>
              </a:rPr>
              <a:t> </a:t>
            </a:r>
            <a:r>
              <a:rPr sz="1700" dirty="0">
                <a:latin typeface="Calibri"/>
                <a:cs typeface="Calibri"/>
              </a:rPr>
              <a:t>+ </a:t>
            </a:r>
            <a:r>
              <a:rPr sz="1700" spc="-5" dirty="0">
                <a:latin typeface="Calibri"/>
                <a:cs typeface="Calibri"/>
              </a:rPr>
              <a:t>Must</a:t>
            </a:r>
            <a:r>
              <a:rPr sz="1700" spc="-10" dirty="0">
                <a:latin typeface="Calibri"/>
                <a:cs typeface="Calibri"/>
              </a:rPr>
              <a:t> </a:t>
            </a:r>
            <a:r>
              <a:rPr sz="1700" dirty="0">
                <a:latin typeface="Calibri"/>
                <a:cs typeface="Calibri"/>
              </a:rPr>
              <a:t>only</a:t>
            </a:r>
            <a:r>
              <a:rPr sz="1700" spc="-15" dirty="0">
                <a:latin typeface="Calibri"/>
                <a:cs typeface="Calibri"/>
              </a:rPr>
              <a:t> </a:t>
            </a:r>
            <a:r>
              <a:rPr sz="1700" spc="-10" dirty="0">
                <a:latin typeface="Calibri"/>
                <a:cs typeface="Calibri"/>
              </a:rPr>
              <a:t>contain</a:t>
            </a:r>
            <a:r>
              <a:rPr sz="1700" spc="-30" dirty="0">
                <a:latin typeface="Calibri"/>
                <a:cs typeface="Calibri"/>
              </a:rPr>
              <a:t> </a:t>
            </a:r>
            <a:r>
              <a:rPr sz="1700" spc="-10" dirty="0">
                <a:latin typeface="Calibri"/>
                <a:cs typeface="Calibri"/>
              </a:rPr>
              <a:t>letters </a:t>
            </a:r>
            <a:r>
              <a:rPr sz="1700" spc="-370" dirty="0">
                <a:latin typeface="Calibri"/>
                <a:cs typeface="Calibri"/>
              </a:rPr>
              <a:t> </a:t>
            </a:r>
            <a:r>
              <a:rPr sz="1700" dirty="0">
                <a:latin typeface="Calibri"/>
                <a:cs typeface="Calibri"/>
              </a:rPr>
              <a:t>and</a:t>
            </a:r>
            <a:r>
              <a:rPr sz="1700" spc="-30" dirty="0">
                <a:latin typeface="Calibri"/>
                <a:cs typeface="Calibri"/>
              </a:rPr>
              <a:t> </a:t>
            </a:r>
            <a:r>
              <a:rPr sz="1700" spc="-5" dirty="0">
                <a:latin typeface="Calibri"/>
                <a:cs typeface="Calibri"/>
              </a:rPr>
              <a:t>whitespace</a:t>
            </a:r>
            <a:endParaRPr sz="1700">
              <a:latin typeface="Calibri"/>
              <a:cs typeface="Calibri"/>
            </a:endParaRPr>
          </a:p>
        </p:txBody>
      </p:sp>
      <p:sp>
        <p:nvSpPr>
          <p:cNvPr id="14" name="object 14"/>
          <p:cNvSpPr txBox="1"/>
          <p:nvPr/>
        </p:nvSpPr>
        <p:spPr>
          <a:xfrm>
            <a:off x="3891470" y="3348354"/>
            <a:ext cx="862330" cy="285115"/>
          </a:xfrm>
          <a:prstGeom prst="rect">
            <a:avLst/>
          </a:prstGeom>
        </p:spPr>
        <p:txBody>
          <a:bodyPr vert="horz" wrap="square" lIns="0" tIns="13335" rIns="0" bIns="0" rtlCol="0">
            <a:spAutoFit/>
          </a:bodyPr>
          <a:lstStyle/>
          <a:p>
            <a:pPr marL="139700">
              <a:lnSpc>
                <a:spcPct val="100000"/>
              </a:lnSpc>
              <a:spcBef>
                <a:spcPts val="105"/>
              </a:spcBef>
            </a:pPr>
            <a:r>
              <a:rPr sz="1700" spc="-5" dirty="0">
                <a:latin typeface="Calibri"/>
                <a:cs typeface="Calibri"/>
              </a:rPr>
              <a:t>E-mail</a:t>
            </a:r>
            <a:endParaRPr sz="1700">
              <a:latin typeface="Calibri"/>
              <a:cs typeface="Calibri"/>
            </a:endParaRPr>
          </a:p>
        </p:txBody>
      </p:sp>
      <p:sp>
        <p:nvSpPr>
          <p:cNvPr id="15" name="object 15"/>
          <p:cNvSpPr txBox="1"/>
          <p:nvPr/>
        </p:nvSpPr>
        <p:spPr>
          <a:xfrm>
            <a:off x="5043804" y="3298952"/>
            <a:ext cx="3471545" cy="662305"/>
          </a:xfrm>
          <a:prstGeom prst="rect">
            <a:avLst/>
          </a:prstGeom>
          <a:ln w="9525">
            <a:solidFill>
              <a:srgbClr val="CCCCCC"/>
            </a:solidFill>
          </a:ln>
        </p:spPr>
        <p:txBody>
          <a:bodyPr vert="horz" wrap="square" lIns="0" tIns="62230" rIns="0" bIns="0" rtlCol="0">
            <a:spAutoFit/>
          </a:bodyPr>
          <a:lstStyle/>
          <a:p>
            <a:pPr marL="72390" marR="577850">
              <a:lnSpc>
                <a:spcPct val="100000"/>
              </a:lnSpc>
              <a:spcBef>
                <a:spcPts val="490"/>
              </a:spcBef>
            </a:pPr>
            <a:r>
              <a:rPr sz="1700" spc="-10" dirty="0">
                <a:latin typeface="Calibri"/>
                <a:cs typeface="Calibri"/>
              </a:rPr>
              <a:t>Required.</a:t>
            </a:r>
            <a:r>
              <a:rPr sz="1700" spc="-40" dirty="0">
                <a:latin typeface="Calibri"/>
                <a:cs typeface="Calibri"/>
              </a:rPr>
              <a:t> </a:t>
            </a:r>
            <a:r>
              <a:rPr sz="1700" dirty="0">
                <a:latin typeface="Calibri"/>
                <a:cs typeface="Calibri"/>
              </a:rPr>
              <a:t>+</a:t>
            </a:r>
            <a:r>
              <a:rPr sz="1700" spc="-5" dirty="0">
                <a:latin typeface="Calibri"/>
                <a:cs typeface="Calibri"/>
              </a:rPr>
              <a:t> Must</a:t>
            </a:r>
            <a:r>
              <a:rPr sz="1700" spc="-10" dirty="0">
                <a:latin typeface="Calibri"/>
                <a:cs typeface="Calibri"/>
              </a:rPr>
              <a:t> contain</a:t>
            </a:r>
            <a:r>
              <a:rPr sz="1700" spc="-35" dirty="0">
                <a:latin typeface="Calibri"/>
                <a:cs typeface="Calibri"/>
              </a:rPr>
              <a:t> </a:t>
            </a:r>
            <a:r>
              <a:rPr sz="1700" dirty="0">
                <a:latin typeface="Calibri"/>
                <a:cs typeface="Calibri"/>
              </a:rPr>
              <a:t>a</a:t>
            </a:r>
            <a:r>
              <a:rPr sz="1700" spc="-5" dirty="0">
                <a:latin typeface="Calibri"/>
                <a:cs typeface="Calibri"/>
              </a:rPr>
              <a:t> valid </a:t>
            </a:r>
            <a:r>
              <a:rPr sz="1700" spc="-370" dirty="0">
                <a:latin typeface="Calibri"/>
                <a:cs typeface="Calibri"/>
              </a:rPr>
              <a:t> </a:t>
            </a:r>
            <a:r>
              <a:rPr sz="1700" dirty="0">
                <a:latin typeface="Calibri"/>
                <a:cs typeface="Calibri"/>
              </a:rPr>
              <a:t>email</a:t>
            </a:r>
            <a:r>
              <a:rPr sz="1700" spc="-15" dirty="0">
                <a:latin typeface="Calibri"/>
                <a:cs typeface="Calibri"/>
              </a:rPr>
              <a:t> </a:t>
            </a:r>
            <a:r>
              <a:rPr sz="1700" spc="-5" dirty="0">
                <a:latin typeface="Calibri"/>
                <a:cs typeface="Calibri"/>
              </a:rPr>
              <a:t>address</a:t>
            </a:r>
            <a:r>
              <a:rPr sz="1700" spc="-50" dirty="0">
                <a:latin typeface="Calibri"/>
                <a:cs typeface="Calibri"/>
              </a:rPr>
              <a:t> </a:t>
            </a:r>
            <a:r>
              <a:rPr sz="1700" dirty="0">
                <a:latin typeface="Calibri"/>
                <a:cs typeface="Calibri"/>
              </a:rPr>
              <a:t>(with</a:t>
            </a:r>
            <a:r>
              <a:rPr sz="1700" spc="-40" dirty="0">
                <a:latin typeface="Calibri"/>
                <a:cs typeface="Calibri"/>
              </a:rPr>
              <a:t> </a:t>
            </a:r>
            <a:r>
              <a:rPr sz="1700" dirty="0">
                <a:latin typeface="Calibri"/>
                <a:cs typeface="Calibri"/>
              </a:rPr>
              <a:t>@</a:t>
            </a:r>
            <a:r>
              <a:rPr sz="1700" spc="5" dirty="0">
                <a:latin typeface="Calibri"/>
                <a:cs typeface="Calibri"/>
              </a:rPr>
              <a:t> </a:t>
            </a:r>
            <a:r>
              <a:rPr sz="1700" dirty="0">
                <a:latin typeface="Calibri"/>
                <a:cs typeface="Calibri"/>
              </a:rPr>
              <a:t>and</a:t>
            </a:r>
            <a:r>
              <a:rPr sz="1700" spc="-30" dirty="0">
                <a:latin typeface="Calibri"/>
                <a:cs typeface="Calibri"/>
              </a:rPr>
              <a:t> </a:t>
            </a:r>
            <a:r>
              <a:rPr sz="1700" spc="-5" dirty="0">
                <a:latin typeface="Calibri"/>
                <a:cs typeface="Calibri"/>
              </a:rPr>
              <a:t>.)</a:t>
            </a:r>
            <a:endParaRPr sz="1700">
              <a:latin typeface="Calibri"/>
              <a:cs typeface="Calibri"/>
            </a:endParaRPr>
          </a:p>
        </p:txBody>
      </p:sp>
      <p:sp>
        <p:nvSpPr>
          <p:cNvPr id="16" name="object 16"/>
          <p:cNvSpPr txBox="1"/>
          <p:nvPr/>
        </p:nvSpPr>
        <p:spPr>
          <a:xfrm>
            <a:off x="3891470" y="3965892"/>
            <a:ext cx="862330" cy="652780"/>
          </a:xfrm>
          <a:prstGeom prst="rect">
            <a:avLst/>
          </a:prstGeom>
          <a:solidFill>
            <a:srgbClr val="E7E9EB"/>
          </a:solidFill>
        </p:spPr>
        <p:txBody>
          <a:bodyPr vert="horz" wrap="square" lIns="0" tIns="57785" rIns="0" bIns="0" rtlCol="0">
            <a:spAutoFit/>
          </a:bodyPr>
          <a:lstStyle/>
          <a:p>
            <a:pPr marL="139700">
              <a:lnSpc>
                <a:spcPct val="100000"/>
              </a:lnSpc>
              <a:spcBef>
                <a:spcPts val="455"/>
              </a:spcBef>
            </a:pPr>
            <a:r>
              <a:rPr sz="1700" spc="-65" dirty="0">
                <a:latin typeface="Calibri"/>
                <a:cs typeface="Calibri"/>
              </a:rPr>
              <a:t>W</a:t>
            </a:r>
            <a:r>
              <a:rPr sz="1700" dirty="0">
                <a:latin typeface="Calibri"/>
                <a:cs typeface="Calibri"/>
              </a:rPr>
              <a:t>ebs</a:t>
            </a:r>
            <a:r>
              <a:rPr sz="1700" spc="5" dirty="0">
                <a:latin typeface="Calibri"/>
                <a:cs typeface="Calibri"/>
              </a:rPr>
              <a:t>i</a:t>
            </a:r>
            <a:r>
              <a:rPr sz="1700" spc="-20" dirty="0">
                <a:latin typeface="Calibri"/>
                <a:cs typeface="Calibri"/>
              </a:rPr>
              <a:t>t</a:t>
            </a:r>
            <a:r>
              <a:rPr sz="1700" dirty="0">
                <a:latin typeface="Calibri"/>
                <a:cs typeface="Calibri"/>
              </a:rPr>
              <a:t>e</a:t>
            </a:r>
            <a:endParaRPr sz="1700">
              <a:latin typeface="Calibri"/>
              <a:cs typeface="Calibri"/>
            </a:endParaRPr>
          </a:p>
        </p:txBody>
      </p:sp>
      <p:sp>
        <p:nvSpPr>
          <p:cNvPr id="17" name="object 17"/>
          <p:cNvSpPr txBox="1"/>
          <p:nvPr/>
        </p:nvSpPr>
        <p:spPr>
          <a:xfrm>
            <a:off x="5043804" y="3961129"/>
            <a:ext cx="3471545" cy="662305"/>
          </a:xfrm>
          <a:prstGeom prst="rect">
            <a:avLst/>
          </a:prstGeom>
          <a:solidFill>
            <a:srgbClr val="E7E9EB"/>
          </a:solidFill>
          <a:ln w="9525">
            <a:solidFill>
              <a:srgbClr val="CCCCCC"/>
            </a:solidFill>
          </a:ln>
        </p:spPr>
        <p:txBody>
          <a:bodyPr vert="horz" wrap="square" lIns="0" tIns="62230" rIns="0" bIns="0" rtlCol="0">
            <a:spAutoFit/>
          </a:bodyPr>
          <a:lstStyle/>
          <a:p>
            <a:pPr marL="72390" marR="127000">
              <a:lnSpc>
                <a:spcPct val="100000"/>
              </a:lnSpc>
              <a:spcBef>
                <a:spcPts val="490"/>
              </a:spcBef>
            </a:pPr>
            <a:r>
              <a:rPr sz="1700" spc="-5" dirty="0">
                <a:latin typeface="Calibri"/>
                <a:cs typeface="Calibri"/>
              </a:rPr>
              <a:t>Optional.</a:t>
            </a:r>
            <a:r>
              <a:rPr sz="1700" spc="-35" dirty="0">
                <a:latin typeface="Calibri"/>
                <a:cs typeface="Calibri"/>
              </a:rPr>
              <a:t> </a:t>
            </a:r>
            <a:r>
              <a:rPr sz="1700" dirty="0">
                <a:latin typeface="Calibri"/>
                <a:cs typeface="Calibri"/>
              </a:rPr>
              <a:t>If </a:t>
            </a:r>
            <a:r>
              <a:rPr sz="1700" spc="-5" dirty="0">
                <a:latin typeface="Calibri"/>
                <a:cs typeface="Calibri"/>
              </a:rPr>
              <a:t>present,</a:t>
            </a:r>
            <a:r>
              <a:rPr sz="1700" spc="-35" dirty="0">
                <a:latin typeface="Calibri"/>
                <a:cs typeface="Calibri"/>
              </a:rPr>
              <a:t> </a:t>
            </a:r>
            <a:r>
              <a:rPr sz="1700" dirty="0">
                <a:latin typeface="Calibri"/>
                <a:cs typeface="Calibri"/>
              </a:rPr>
              <a:t>it</a:t>
            </a:r>
            <a:r>
              <a:rPr sz="1700" spc="-10" dirty="0">
                <a:latin typeface="Calibri"/>
                <a:cs typeface="Calibri"/>
              </a:rPr>
              <a:t> </a:t>
            </a:r>
            <a:r>
              <a:rPr sz="1700" spc="-5" dirty="0">
                <a:latin typeface="Calibri"/>
                <a:cs typeface="Calibri"/>
              </a:rPr>
              <a:t>must</a:t>
            </a:r>
            <a:r>
              <a:rPr sz="1700" spc="-10" dirty="0">
                <a:latin typeface="Calibri"/>
                <a:cs typeface="Calibri"/>
              </a:rPr>
              <a:t> contain</a:t>
            </a:r>
            <a:r>
              <a:rPr sz="1700" spc="-20" dirty="0">
                <a:latin typeface="Calibri"/>
                <a:cs typeface="Calibri"/>
              </a:rPr>
              <a:t> </a:t>
            </a:r>
            <a:r>
              <a:rPr sz="1700" dirty="0">
                <a:latin typeface="Calibri"/>
                <a:cs typeface="Calibri"/>
              </a:rPr>
              <a:t>a </a:t>
            </a:r>
            <a:r>
              <a:rPr sz="1700" spc="-370" dirty="0">
                <a:latin typeface="Calibri"/>
                <a:cs typeface="Calibri"/>
              </a:rPr>
              <a:t> </a:t>
            </a:r>
            <a:r>
              <a:rPr sz="1700" spc="-5" dirty="0">
                <a:latin typeface="Calibri"/>
                <a:cs typeface="Calibri"/>
              </a:rPr>
              <a:t>valid</a:t>
            </a:r>
            <a:r>
              <a:rPr sz="1700" spc="-40" dirty="0">
                <a:latin typeface="Calibri"/>
                <a:cs typeface="Calibri"/>
              </a:rPr>
              <a:t> </a:t>
            </a:r>
            <a:r>
              <a:rPr sz="1700" dirty="0">
                <a:latin typeface="Calibri"/>
                <a:cs typeface="Calibri"/>
              </a:rPr>
              <a:t>URL</a:t>
            </a:r>
            <a:endParaRPr sz="1700">
              <a:latin typeface="Calibri"/>
              <a:cs typeface="Calibri"/>
            </a:endParaRPr>
          </a:p>
        </p:txBody>
      </p:sp>
      <p:sp>
        <p:nvSpPr>
          <p:cNvPr id="18" name="object 18"/>
          <p:cNvSpPr txBox="1"/>
          <p:nvPr/>
        </p:nvSpPr>
        <p:spPr>
          <a:xfrm>
            <a:off x="3891470" y="4672965"/>
            <a:ext cx="1148080" cy="285115"/>
          </a:xfrm>
          <a:prstGeom prst="rect">
            <a:avLst/>
          </a:prstGeom>
        </p:spPr>
        <p:txBody>
          <a:bodyPr vert="horz" wrap="square" lIns="0" tIns="12700" rIns="0" bIns="0" rtlCol="0">
            <a:spAutoFit/>
          </a:bodyPr>
          <a:lstStyle/>
          <a:p>
            <a:pPr marL="139700">
              <a:lnSpc>
                <a:spcPct val="100000"/>
              </a:lnSpc>
              <a:spcBef>
                <a:spcPts val="100"/>
              </a:spcBef>
            </a:pPr>
            <a:r>
              <a:rPr sz="1700" dirty="0">
                <a:latin typeface="Calibri"/>
                <a:cs typeface="Calibri"/>
              </a:rPr>
              <a:t>Comment</a:t>
            </a:r>
            <a:endParaRPr sz="1700">
              <a:latin typeface="Calibri"/>
              <a:cs typeface="Calibri"/>
            </a:endParaRPr>
          </a:p>
        </p:txBody>
      </p:sp>
      <p:sp>
        <p:nvSpPr>
          <p:cNvPr id="19" name="object 19"/>
          <p:cNvSpPr txBox="1"/>
          <p:nvPr/>
        </p:nvSpPr>
        <p:spPr>
          <a:xfrm>
            <a:off x="5043804" y="4623434"/>
            <a:ext cx="3471545" cy="662305"/>
          </a:xfrm>
          <a:prstGeom prst="rect">
            <a:avLst/>
          </a:prstGeom>
          <a:ln w="9525">
            <a:solidFill>
              <a:srgbClr val="CCCCCC"/>
            </a:solidFill>
          </a:ln>
        </p:spPr>
        <p:txBody>
          <a:bodyPr vert="horz" wrap="square" lIns="0" tIns="62865" rIns="0" bIns="0" rtlCol="0">
            <a:spAutoFit/>
          </a:bodyPr>
          <a:lstStyle/>
          <a:p>
            <a:pPr marL="72390">
              <a:lnSpc>
                <a:spcPct val="100000"/>
              </a:lnSpc>
              <a:spcBef>
                <a:spcPts val="495"/>
              </a:spcBef>
            </a:pPr>
            <a:r>
              <a:rPr sz="1700" spc="-5" dirty="0">
                <a:latin typeface="Calibri"/>
                <a:cs typeface="Calibri"/>
              </a:rPr>
              <a:t>Optional.</a:t>
            </a:r>
            <a:r>
              <a:rPr sz="1700" spc="-40" dirty="0">
                <a:latin typeface="Calibri"/>
                <a:cs typeface="Calibri"/>
              </a:rPr>
              <a:t> </a:t>
            </a:r>
            <a:r>
              <a:rPr sz="1700" dirty="0">
                <a:latin typeface="Calibri"/>
                <a:cs typeface="Calibri"/>
              </a:rPr>
              <a:t>Multi-line</a:t>
            </a:r>
            <a:r>
              <a:rPr sz="1700" spc="-20" dirty="0">
                <a:latin typeface="Calibri"/>
                <a:cs typeface="Calibri"/>
              </a:rPr>
              <a:t> </a:t>
            </a:r>
            <a:r>
              <a:rPr sz="1700" spc="-5" dirty="0">
                <a:latin typeface="Calibri"/>
                <a:cs typeface="Calibri"/>
              </a:rPr>
              <a:t>input</a:t>
            </a:r>
            <a:r>
              <a:rPr sz="1700" spc="-35" dirty="0">
                <a:latin typeface="Calibri"/>
                <a:cs typeface="Calibri"/>
              </a:rPr>
              <a:t> </a:t>
            </a:r>
            <a:r>
              <a:rPr sz="1700" dirty="0">
                <a:latin typeface="Calibri"/>
                <a:cs typeface="Calibri"/>
              </a:rPr>
              <a:t>field</a:t>
            </a:r>
            <a:endParaRPr sz="1700">
              <a:latin typeface="Calibri"/>
              <a:cs typeface="Calibri"/>
            </a:endParaRPr>
          </a:p>
          <a:p>
            <a:pPr marL="72390">
              <a:lnSpc>
                <a:spcPct val="100000"/>
              </a:lnSpc>
            </a:pPr>
            <a:r>
              <a:rPr sz="1700" spc="-10" dirty="0">
                <a:latin typeface="Calibri"/>
                <a:cs typeface="Calibri"/>
              </a:rPr>
              <a:t>(textarea)</a:t>
            </a:r>
            <a:endParaRPr sz="1700">
              <a:latin typeface="Calibri"/>
              <a:cs typeface="Calibri"/>
            </a:endParaRPr>
          </a:p>
        </p:txBody>
      </p:sp>
      <p:sp>
        <p:nvSpPr>
          <p:cNvPr id="20" name="object 20"/>
          <p:cNvSpPr txBox="1"/>
          <p:nvPr/>
        </p:nvSpPr>
        <p:spPr>
          <a:xfrm>
            <a:off x="3891470" y="5290375"/>
            <a:ext cx="862330" cy="394335"/>
          </a:xfrm>
          <a:prstGeom prst="rect">
            <a:avLst/>
          </a:prstGeom>
          <a:solidFill>
            <a:srgbClr val="E7E9EB"/>
          </a:solidFill>
        </p:spPr>
        <p:txBody>
          <a:bodyPr vert="horz" wrap="square" lIns="0" tIns="57785" rIns="0" bIns="0" rtlCol="0">
            <a:spAutoFit/>
          </a:bodyPr>
          <a:lstStyle/>
          <a:p>
            <a:pPr marL="139700">
              <a:lnSpc>
                <a:spcPct val="100000"/>
              </a:lnSpc>
              <a:spcBef>
                <a:spcPts val="455"/>
              </a:spcBef>
            </a:pPr>
            <a:r>
              <a:rPr sz="1700" dirty="0">
                <a:latin typeface="Calibri"/>
                <a:cs typeface="Calibri"/>
              </a:rPr>
              <a:t>Gender</a:t>
            </a:r>
            <a:endParaRPr sz="1700">
              <a:latin typeface="Calibri"/>
              <a:cs typeface="Calibri"/>
            </a:endParaRPr>
          </a:p>
        </p:txBody>
      </p:sp>
      <p:sp>
        <p:nvSpPr>
          <p:cNvPr id="21" name="object 21"/>
          <p:cNvSpPr txBox="1"/>
          <p:nvPr/>
        </p:nvSpPr>
        <p:spPr>
          <a:xfrm>
            <a:off x="5048567" y="5290375"/>
            <a:ext cx="3462020" cy="394335"/>
          </a:xfrm>
          <a:prstGeom prst="rect">
            <a:avLst/>
          </a:prstGeom>
          <a:solidFill>
            <a:srgbClr val="E7E9EB"/>
          </a:solidFill>
        </p:spPr>
        <p:txBody>
          <a:bodyPr vert="horz" wrap="square" lIns="0" tIns="57785" rIns="0" bIns="0" rtlCol="0">
            <a:spAutoFit/>
          </a:bodyPr>
          <a:lstStyle/>
          <a:p>
            <a:pPr marL="67945">
              <a:lnSpc>
                <a:spcPct val="100000"/>
              </a:lnSpc>
              <a:spcBef>
                <a:spcPts val="455"/>
              </a:spcBef>
            </a:pPr>
            <a:r>
              <a:rPr sz="1700" spc="-10" dirty="0">
                <a:latin typeface="Calibri"/>
                <a:cs typeface="Calibri"/>
              </a:rPr>
              <a:t>Required.</a:t>
            </a:r>
            <a:r>
              <a:rPr sz="1700" spc="-45" dirty="0">
                <a:latin typeface="Calibri"/>
                <a:cs typeface="Calibri"/>
              </a:rPr>
              <a:t> </a:t>
            </a:r>
            <a:r>
              <a:rPr sz="1700" spc="-5" dirty="0">
                <a:latin typeface="Calibri"/>
                <a:cs typeface="Calibri"/>
              </a:rPr>
              <a:t>Must</a:t>
            </a:r>
            <a:r>
              <a:rPr sz="1700" spc="-20" dirty="0">
                <a:latin typeface="Calibri"/>
                <a:cs typeface="Calibri"/>
              </a:rPr>
              <a:t> </a:t>
            </a:r>
            <a:r>
              <a:rPr sz="1700" dirty="0">
                <a:latin typeface="Calibri"/>
                <a:cs typeface="Calibri"/>
              </a:rPr>
              <a:t>select</a:t>
            </a:r>
            <a:r>
              <a:rPr sz="1700" spc="-20" dirty="0">
                <a:latin typeface="Calibri"/>
                <a:cs typeface="Calibri"/>
              </a:rPr>
              <a:t> </a:t>
            </a:r>
            <a:r>
              <a:rPr sz="1700" dirty="0">
                <a:latin typeface="Calibri"/>
                <a:cs typeface="Calibri"/>
              </a:rPr>
              <a:t>one</a:t>
            </a:r>
            <a:endParaRPr sz="1700">
              <a:latin typeface="Calibri"/>
              <a:cs typeface="Calibri"/>
            </a:endParaRPr>
          </a:p>
        </p:txBody>
      </p:sp>
      <p:grpSp>
        <p:nvGrpSpPr>
          <p:cNvPr id="22" name="object 22"/>
          <p:cNvGrpSpPr/>
          <p:nvPr/>
        </p:nvGrpSpPr>
        <p:grpSpPr>
          <a:xfrm>
            <a:off x="6551485" y="1910905"/>
            <a:ext cx="1841500" cy="378460"/>
            <a:chOff x="6551485" y="1910905"/>
            <a:chExt cx="1841500" cy="378460"/>
          </a:xfrm>
        </p:grpSpPr>
        <p:sp>
          <p:nvSpPr>
            <p:cNvPr id="23" name="object 23"/>
            <p:cNvSpPr/>
            <p:nvPr/>
          </p:nvSpPr>
          <p:spPr>
            <a:xfrm>
              <a:off x="6556247" y="1915667"/>
              <a:ext cx="1831975" cy="368935"/>
            </a:xfrm>
            <a:custGeom>
              <a:avLst/>
              <a:gdLst/>
              <a:ahLst/>
              <a:cxnLst/>
              <a:rect l="l" t="t" r="r" b="b"/>
              <a:pathLst>
                <a:path w="1831975" h="368935">
                  <a:moveTo>
                    <a:pt x="1831848" y="0"/>
                  </a:moveTo>
                  <a:lnTo>
                    <a:pt x="0" y="0"/>
                  </a:lnTo>
                  <a:lnTo>
                    <a:pt x="0" y="368808"/>
                  </a:lnTo>
                  <a:lnTo>
                    <a:pt x="1831848" y="368808"/>
                  </a:lnTo>
                  <a:lnTo>
                    <a:pt x="1831848" y="0"/>
                  </a:lnTo>
                  <a:close/>
                </a:path>
              </a:pathLst>
            </a:custGeom>
            <a:solidFill>
              <a:srgbClr val="FFFFFF"/>
            </a:solidFill>
          </p:spPr>
          <p:txBody>
            <a:bodyPr wrap="square" lIns="0" tIns="0" rIns="0" bIns="0" rtlCol="0"/>
            <a:lstStyle/>
            <a:p>
              <a:endParaRPr/>
            </a:p>
          </p:txBody>
        </p:sp>
        <p:sp>
          <p:nvSpPr>
            <p:cNvPr id="24" name="object 24"/>
            <p:cNvSpPr/>
            <p:nvPr/>
          </p:nvSpPr>
          <p:spPr>
            <a:xfrm>
              <a:off x="6556247" y="1915667"/>
              <a:ext cx="1831975" cy="368935"/>
            </a:xfrm>
            <a:custGeom>
              <a:avLst/>
              <a:gdLst/>
              <a:ahLst/>
              <a:cxnLst/>
              <a:rect l="l" t="t" r="r" b="b"/>
              <a:pathLst>
                <a:path w="1831975" h="368935">
                  <a:moveTo>
                    <a:pt x="0" y="368808"/>
                  </a:moveTo>
                  <a:lnTo>
                    <a:pt x="1831848" y="368808"/>
                  </a:lnTo>
                  <a:lnTo>
                    <a:pt x="1831848" y="0"/>
                  </a:lnTo>
                  <a:lnTo>
                    <a:pt x="0" y="0"/>
                  </a:lnTo>
                  <a:lnTo>
                    <a:pt x="0" y="368808"/>
                  </a:lnTo>
                  <a:close/>
                </a:path>
              </a:pathLst>
            </a:custGeom>
            <a:ln w="9525">
              <a:solidFill>
                <a:srgbClr val="000000"/>
              </a:solidFill>
            </a:ln>
          </p:spPr>
          <p:txBody>
            <a:bodyPr wrap="square" lIns="0" tIns="0" rIns="0" bIns="0" rtlCol="0"/>
            <a:lstStyle/>
            <a:p>
              <a:endParaRPr/>
            </a:p>
          </p:txBody>
        </p:sp>
      </p:grpSp>
      <p:sp>
        <p:nvSpPr>
          <p:cNvPr id="25" name="object 25"/>
          <p:cNvSpPr txBox="1"/>
          <p:nvPr/>
        </p:nvSpPr>
        <p:spPr>
          <a:xfrm>
            <a:off x="6556247" y="1915667"/>
            <a:ext cx="1831975" cy="368935"/>
          </a:xfrm>
          <a:prstGeom prst="rect">
            <a:avLst/>
          </a:prstGeom>
        </p:spPr>
        <p:txBody>
          <a:bodyPr vert="horz" wrap="square" lIns="0" tIns="33655" rIns="0" bIns="0" rtlCol="0">
            <a:spAutoFit/>
          </a:bodyPr>
          <a:lstStyle/>
          <a:p>
            <a:pPr marL="91440">
              <a:lnSpc>
                <a:spcPct val="100000"/>
              </a:lnSpc>
              <a:spcBef>
                <a:spcPts val="265"/>
              </a:spcBef>
            </a:pPr>
            <a:r>
              <a:rPr sz="1800" spc="-5" dirty="0">
                <a:latin typeface="Verdana"/>
                <a:cs typeface="Verdana"/>
              </a:rPr>
              <a:t>validation</a:t>
            </a:r>
            <a:r>
              <a:rPr sz="1800" spc="-50" dirty="0">
                <a:latin typeface="Verdana"/>
                <a:cs typeface="Verdana"/>
              </a:rPr>
              <a:t> </a:t>
            </a:r>
            <a:r>
              <a:rPr sz="1800" dirty="0">
                <a:latin typeface="Verdana"/>
                <a:cs typeface="Verdana"/>
              </a:rPr>
              <a:t>rule</a:t>
            </a:r>
            <a:endParaRPr sz="1800">
              <a:latin typeface="Verdana"/>
              <a:cs typeface="Verdana"/>
            </a:endParaRPr>
          </a:p>
        </p:txBody>
      </p:sp>
      <p:sp>
        <p:nvSpPr>
          <p:cNvPr id="28" name="Date Placeholder 27">
            <a:extLst>
              <a:ext uri="{FF2B5EF4-FFF2-40B4-BE49-F238E27FC236}">
                <a16:creationId xmlns:a16="http://schemas.microsoft.com/office/drawing/2014/main" id="{FA74D3ED-4989-5400-1113-C9F27C200C90}"/>
              </a:ext>
            </a:extLst>
          </p:cNvPr>
          <p:cNvSpPr>
            <a:spLocks noGrp="1"/>
          </p:cNvSpPr>
          <p:nvPr>
            <p:ph type="dt" sz="half" idx="6"/>
          </p:nvPr>
        </p:nvSpPr>
        <p:spPr/>
        <p:txBody>
          <a:bodyPr/>
          <a:lstStyle/>
          <a:p>
            <a:fld id="{9C1C976F-5B0F-4EF9-9143-BC52C45151E7}" type="datetime1">
              <a:rPr lang="en-US" smtClean="0"/>
              <a:t>4/15/2024</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542" y="54940"/>
            <a:ext cx="5615940" cy="697230"/>
          </a:xfrm>
          <a:prstGeom prst="rect">
            <a:avLst/>
          </a:prstGeom>
        </p:spPr>
        <p:txBody>
          <a:bodyPr vert="horz" wrap="square" lIns="0" tIns="13335" rIns="0" bIns="0" rtlCol="0">
            <a:spAutoFit/>
          </a:bodyPr>
          <a:lstStyle/>
          <a:p>
            <a:pPr marL="12700">
              <a:lnSpc>
                <a:spcPct val="100000"/>
              </a:lnSpc>
              <a:spcBef>
                <a:spcPts val="105"/>
              </a:spcBef>
            </a:pPr>
            <a:r>
              <a:rPr dirty="0"/>
              <a:t>PHP</a:t>
            </a:r>
            <a:r>
              <a:rPr spc="-35" dirty="0"/>
              <a:t> </a:t>
            </a:r>
            <a:r>
              <a:rPr spc="-15" dirty="0"/>
              <a:t>Form</a:t>
            </a:r>
            <a:r>
              <a:rPr spc="-40" dirty="0"/>
              <a:t> </a:t>
            </a:r>
            <a:r>
              <a:rPr spc="-30" dirty="0"/>
              <a:t>Validation</a:t>
            </a:r>
            <a:r>
              <a:rPr spc="20" dirty="0"/>
              <a:t> </a:t>
            </a:r>
            <a:r>
              <a:rPr sz="2800" spc="-30" dirty="0"/>
              <a:t>cont’d</a:t>
            </a:r>
            <a:endParaRPr sz="2800"/>
          </a:p>
        </p:txBody>
      </p:sp>
      <p:sp>
        <p:nvSpPr>
          <p:cNvPr id="3" name="object 3"/>
          <p:cNvSpPr/>
          <p:nvPr/>
        </p:nvSpPr>
        <p:spPr>
          <a:xfrm>
            <a:off x="333756" y="1400555"/>
            <a:ext cx="8476615" cy="1477010"/>
          </a:xfrm>
          <a:custGeom>
            <a:avLst/>
            <a:gdLst/>
            <a:ahLst/>
            <a:cxnLst/>
            <a:rect l="l" t="t" r="r" b="b"/>
            <a:pathLst>
              <a:path w="8476615" h="1477010">
                <a:moveTo>
                  <a:pt x="0" y="1476756"/>
                </a:moveTo>
                <a:lnTo>
                  <a:pt x="8476488" y="1476756"/>
                </a:lnTo>
                <a:lnTo>
                  <a:pt x="8476488" y="0"/>
                </a:lnTo>
                <a:lnTo>
                  <a:pt x="0" y="0"/>
                </a:lnTo>
                <a:lnTo>
                  <a:pt x="0" y="1476756"/>
                </a:lnTo>
                <a:close/>
              </a:path>
            </a:pathLst>
          </a:custGeom>
          <a:ln w="9525">
            <a:solidFill>
              <a:srgbClr val="000000"/>
            </a:solidFill>
          </a:ln>
        </p:spPr>
        <p:txBody>
          <a:bodyPr wrap="square" lIns="0" tIns="0" rIns="0" bIns="0" rtlCol="0"/>
          <a:lstStyle/>
          <a:p>
            <a:endParaRPr/>
          </a:p>
        </p:txBody>
      </p:sp>
      <p:sp>
        <p:nvSpPr>
          <p:cNvPr id="4" name="object 4"/>
          <p:cNvSpPr/>
          <p:nvPr/>
        </p:nvSpPr>
        <p:spPr>
          <a:xfrm>
            <a:off x="333756" y="2973323"/>
            <a:ext cx="7352030" cy="1478280"/>
          </a:xfrm>
          <a:custGeom>
            <a:avLst/>
            <a:gdLst/>
            <a:ahLst/>
            <a:cxnLst/>
            <a:rect l="l" t="t" r="r" b="b"/>
            <a:pathLst>
              <a:path w="7352030" h="1478279">
                <a:moveTo>
                  <a:pt x="0" y="1478280"/>
                </a:moveTo>
                <a:lnTo>
                  <a:pt x="7351776" y="1478280"/>
                </a:lnTo>
                <a:lnTo>
                  <a:pt x="7351776" y="0"/>
                </a:lnTo>
                <a:lnTo>
                  <a:pt x="0" y="0"/>
                </a:lnTo>
                <a:lnTo>
                  <a:pt x="0" y="1478280"/>
                </a:lnTo>
                <a:close/>
              </a:path>
            </a:pathLst>
          </a:custGeom>
          <a:ln w="9525">
            <a:solidFill>
              <a:srgbClr val="000000"/>
            </a:solidFill>
          </a:ln>
        </p:spPr>
        <p:txBody>
          <a:bodyPr wrap="square" lIns="0" tIns="0" rIns="0" bIns="0" rtlCol="0"/>
          <a:lstStyle/>
          <a:p>
            <a:endParaRPr/>
          </a:p>
        </p:txBody>
      </p:sp>
      <p:sp>
        <p:nvSpPr>
          <p:cNvPr id="5" name="object 5"/>
          <p:cNvSpPr/>
          <p:nvPr/>
        </p:nvSpPr>
        <p:spPr>
          <a:xfrm>
            <a:off x="333756" y="4672584"/>
            <a:ext cx="8476615" cy="923925"/>
          </a:xfrm>
          <a:custGeom>
            <a:avLst/>
            <a:gdLst/>
            <a:ahLst/>
            <a:cxnLst/>
            <a:rect l="l" t="t" r="r" b="b"/>
            <a:pathLst>
              <a:path w="8476615" h="923925">
                <a:moveTo>
                  <a:pt x="0" y="923543"/>
                </a:moveTo>
                <a:lnTo>
                  <a:pt x="8476488" y="923543"/>
                </a:lnTo>
                <a:lnTo>
                  <a:pt x="8476488" y="0"/>
                </a:lnTo>
                <a:lnTo>
                  <a:pt x="0" y="0"/>
                </a:lnTo>
                <a:lnTo>
                  <a:pt x="0" y="923543"/>
                </a:lnTo>
                <a:close/>
              </a:path>
            </a:pathLst>
          </a:custGeom>
          <a:ln w="9525">
            <a:solidFill>
              <a:srgbClr val="000000"/>
            </a:solidFill>
          </a:ln>
        </p:spPr>
        <p:txBody>
          <a:bodyPr wrap="square" lIns="0" tIns="0" rIns="0" bIns="0" rtlCol="0"/>
          <a:lstStyle/>
          <a:p>
            <a:endParaRPr/>
          </a:p>
        </p:txBody>
      </p:sp>
      <p:sp>
        <p:nvSpPr>
          <p:cNvPr id="6" name="object 6"/>
          <p:cNvSpPr txBox="1"/>
          <p:nvPr/>
        </p:nvSpPr>
        <p:spPr>
          <a:xfrm>
            <a:off x="412495" y="825753"/>
            <a:ext cx="8300084" cy="4716780"/>
          </a:xfrm>
          <a:prstGeom prst="rect">
            <a:avLst/>
          </a:prstGeom>
        </p:spPr>
        <p:txBody>
          <a:bodyPr vert="horz" wrap="square" lIns="0" tIns="13335" rIns="0" bIns="0" rtlCol="0">
            <a:spAutoFit/>
          </a:bodyPr>
          <a:lstStyle/>
          <a:p>
            <a:pPr marL="535940" indent="-229235">
              <a:lnSpc>
                <a:spcPct val="100000"/>
              </a:lnSpc>
              <a:spcBef>
                <a:spcPts val="105"/>
              </a:spcBef>
              <a:buFont typeface="Arial MT"/>
              <a:buChar char="•"/>
              <a:tabLst>
                <a:tab pos="536575" algn="l"/>
              </a:tabLst>
            </a:pPr>
            <a:r>
              <a:rPr sz="2600" spc="-5" dirty="0">
                <a:latin typeface="Calibri"/>
                <a:cs typeface="Calibri"/>
              </a:rPr>
              <a:t>HTML</a:t>
            </a:r>
            <a:endParaRPr sz="2600" dirty="0">
              <a:latin typeface="Calibri"/>
              <a:cs typeface="Calibri"/>
            </a:endParaRPr>
          </a:p>
          <a:p>
            <a:pPr marL="12700">
              <a:lnSpc>
                <a:spcPct val="100000"/>
              </a:lnSpc>
              <a:spcBef>
                <a:spcPts val="1540"/>
              </a:spcBef>
            </a:pPr>
            <a:r>
              <a:rPr sz="1800" b="1" spc="-50" dirty="0">
                <a:latin typeface="Calibri"/>
                <a:cs typeface="Calibri"/>
              </a:rPr>
              <a:t>Text</a:t>
            </a:r>
            <a:r>
              <a:rPr sz="1800" b="1" spc="-45" dirty="0">
                <a:latin typeface="Calibri"/>
                <a:cs typeface="Calibri"/>
              </a:rPr>
              <a:t> </a:t>
            </a:r>
            <a:r>
              <a:rPr sz="1800" b="1" dirty="0">
                <a:latin typeface="Calibri"/>
                <a:cs typeface="Calibri"/>
              </a:rPr>
              <a:t>Fields:</a:t>
            </a:r>
            <a:endParaRPr sz="1800" dirty="0">
              <a:latin typeface="Calibri"/>
              <a:cs typeface="Calibri"/>
            </a:endParaRPr>
          </a:p>
          <a:p>
            <a:pPr marL="12700">
              <a:lnSpc>
                <a:spcPct val="100000"/>
              </a:lnSpc>
              <a:spcBef>
                <a:spcPts val="10"/>
              </a:spcBef>
            </a:pPr>
            <a:r>
              <a:rPr sz="1800" spc="-5" dirty="0">
                <a:latin typeface="Consolas"/>
                <a:cs typeface="Consolas"/>
              </a:rPr>
              <a:t>Name:</a:t>
            </a:r>
            <a:r>
              <a:rPr sz="1800" spc="-35" dirty="0">
                <a:latin typeface="Consolas"/>
                <a:cs typeface="Consolas"/>
              </a:rPr>
              <a:t> </a:t>
            </a:r>
            <a:r>
              <a:rPr sz="1800" spc="-5" dirty="0">
                <a:solidFill>
                  <a:srgbClr val="0000CD"/>
                </a:solidFill>
                <a:latin typeface="Consolas"/>
                <a:cs typeface="Consolas"/>
              </a:rPr>
              <a:t>&lt;</a:t>
            </a:r>
            <a:r>
              <a:rPr sz="1800" spc="-5" dirty="0">
                <a:solidFill>
                  <a:srgbClr val="A42A2A"/>
                </a:solidFill>
                <a:latin typeface="Consolas"/>
                <a:cs typeface="Consolas"/>
              </a:rPr>
              <a:t>input</a:t>
            </a:r>
            <a:r>
              <a:rPr sz="1800" spc="-20" dirty="0">
                <a:solidFill>
                  <a:srgbClr val="A42A2A"/>
                </a:solidFill>
                <a:latin typeface="Consolas"/>
                <a:cs typeface="Consolas"/>
              </a:rPr>
              <a:t> </a:t>
            </a:r>
            <a:r>
              <a:rPr sz="1800" spc="-5" dirty="0">
                <a:solidFill>
                  <a:srgbClr val="FF0000"/>
                </a:solidFill>
                <a:latin typeface="Consolas"/>
                <a:cs typeface="Consolas"/>
              </a:rPr>
              <a:t>type</a:t>
            </a:r>
            <a:r>
              <a:rPr sz="1800" spc="-5" dirty="0">
                <a:solidFill>
                  <a:srgbClr val="0000CD"/>
                </a:solidFill>
                <a:latin typeface="Consolas"/>
                <a:cs typeface="Consolas"/>
              </a:rPr>
              <a:t>="text"</a:t>
            </a:r>
            <a:r>
              <a:rPr sz="1800" spc="-25" dirty="0">
                <a:solidFill>
                  <a:srgbClr val="0000CD"/>
                </a:solidFill>
                <a:latin typeface="Consolas"/>
                <a:cs typeface="Consolas"/>
              </a:rPr>
              <a:t> </a:t>
            </a:r>
            <a:r>
              <a:rPr sz="1800" spc="-5" dirty="0">
                <a:solidFill>
                  <a:srgbClr val="FF0000"/>
                </a:solidFill>
                <a:latin typeface="Consolas"/>
                <a:cs typeface="Consolas"/>
              </a:rPr>
              <a:t>name</a:t>
            </a:r>
            <a:r>
              <a:rPr sz="1800" spc="-5" dirty="0">
                <a:solidFill>
                  <a:srgbClr val="0000CD"/>
                </a:solidFill>
                <a:latin typeface="Consolas"/>
                <a:cs typeface="Consolas"/>
              </a:rPr>
              <a:t>="name"&gt;</a:t>
            </a:r>
            <a:endParaRPr sz="1800" dirty="0">
              <a:latin typeface="Consolas"/>
              <a:cs typeface="Consolas"/>
            </a:endParaRPr>
          </a:p>
          <a:p>
            <a:pPr marL="12700" marR="2888615">
              <a:lnSpc>
                <a:spcPct val="100000"/>
              </a:lnSpc>
              <a:spcBef>
                <a:spcPts val="5"/>
              </a:spcBef>
            </a:pPr>
            <a:r>
              <a:rPr sz="1800" spc="-5" dirty="0">
                <a:latin typeface="Consolas"/>
                <a:cs typeface="Consolas"/>
              </a:rPr>
              <a:t>E-mail: </a:t>
            </a:r>
            <a:r>
              <a:rPr sz="1800" spc="-5" dirty="0">
                <a:solidFill>
                  <a:srgbClr val="0000CD"/>
                </a:solidFill>
                <a:latin typeface="Consolas"/>
                <a:cs typeface="Consolas"/>
              </a:rPr>
              <a:t>&lt;</a:t>
            </a:r>
            <a:r>
              <a:rPr sz="1800" spc="-5" dirty="0">
                <a:solidFill>
                  <a:srgbClr val="A42A2A"/>
                </a:solidFill>
                <a:latin typeface="Consolas"/>
                <a:cs typeface="Consolas"/>
              </a:rPr>
              <a:t>input </a:t>
            </a:r>
            <a:r>
              <a:rPr sz="1800" spc="-5" dirty="0">
                <a:solidFill>
                  <a:srgbClr val="FF0000"/>
                </a:solidFill>
                <a:latin typeface="Consolas"/>
                <a:cs typeface="Consolas"/>
              </a:rPr>
              <a:t>type</a:t>
            </a:r>
            <a:r>
              <a:rPr sz="1800" spc="-5" dirty="0">
                <a:solidFill>
                  <a:srgbClr val="0000CD"/>
                </a:solidFill>
                <a:latin typeface="Consolas"/>
                <a:cs typeface="Consolas"/>
              </a:rPr>
              <a:t>="text" </a:t>
            </a:r>
            <a:r>
              <a:rPr sz="1800" spc="-5" dirty="0">
                <a:solidFill>
                  <a:srgbClr val="FF0000"/>
                </a:solidFill>
                <a:latin typeface="Consolas"/>
                <a:cs typeface="Consolas"/>
              </a:rPr>
              <a:t>name</a:t>
            </a:r>
            <a:r>
              <a:rPr sz="1800" spc="-5" dirty="0">
                <a:solidFill>
                  <a:srgbClr val="0000CD"/>
                </a:solidFill>
                <a:latin typeface="Consolas"/>
                <a:cs typeface="Consolas"/>
              </a:rPr>
              <a:t>="email"&gt; </a:t>
            </a:r>
            <a:r>
              <a:rPr sz="1800" dirty="0">
                <a:solidFill>
                  <a:srgbClr val="0000CD"/>
                </a:solidFill>
                <a:latin typeface="Consolas"/>
                <a:cs typeface="Consolas"/>
              </a:rPr>
              <a:t> </a:t>
            </a:r>
            <a:r>
              <a:rPr sz="1800" spc="-5" dirty="0">
                <a:latin typeface="Consolas"/>
                <a:cs typeface="Consolas"/>
              </a:rPr>
              <a:t>Website:</a:t>
            </a:r>
            <a:r>
              <a:rPr sz="1800" spc="-25" dirty="0">
                <a:latin typeface="Consolas"/>
                <a:cs typeface="Consolas"/>
              </a:rPr>
              <a:t> </a:t>
            </a:r>
            <a:r>
              <a:rPr sz="1800" spc="-5" dirty="0">
                <a:solidFill>
                  <a:srgbClr val="0000CD"/>
                </a:solidFill>
                <a:latin typeface="Consolas"/>
                <a:cs typeface="Consolas"/>
              </a:rPr>
              <a:t>&lt;</a:t>
            </a:r>
            <a:r>
              <a:rPr sz="1800" spc="-5" dirty="0">
                <a:solidFill>
                  <a:srgbClr val="A42A2A"/>
                </a:solidFill>
                <a:latin typeface="Consolas"/>
                <a:cs typeface="Consolas"/>
              </a:rPr>
              <a:t>input</a:t>
            </a:r>
            <a:r>
              <a:rPr sz="1800" spc="-25" dirty="0">
                <a:solidFill>
                  <a:srgbClr val="A42A2A"/>
                </a:solidFill>
                <a:latin typeface="Consolas"/>
                <a:cs typeface="Consolas"/>
              </a:rPr>
              <a:t> </a:t>
            </a:r>
            <a:r>
              <a:rPr sz="1800" spc="-5" dirty="0">
                <a:solidFill>
                  <a:srgbClr val="FF0000"/>
                </a:solidFill>
                <a:latin typeface="Consolas"/>
                <a:cs typeface="Consolas"/>
              </a:rPr>
              <a:t>type</a:t>
            </a:r>
            <a:r>
              <a:rPr sz="1800" spc="-5" dirty="0">
                <a:solidFill>
                  <a:srgbClr val="0000CD"/>
                </a:solidFill>
                <a:latin typeface="Consolas"/>
                <a:cs typeface="Consolas"/>
              </a:rPr>
              <a:t>="text"</a:t>
            </a:r>
            <a:r>
              <a:rPr sz="1800" spc="-20" dirty="0">
                <a:solidFill>
                  <a:srgbClr val="0000CD"/>
                </a:solidFill>
                <a:latin typeface="Consolas"/>
                <a:cs typeface="Consolas"/>
              </a:rPr>
              <a:t> </a:t>
            </a:r>
            <a:r>
              <a:rPr sz="1800" spc="-5" dirty="0">
                <a:solidFill>
                  <a:srgbClr val="FF0000"/>
                </a:solidFill>
                <a:latin typeface="Consolas"/>
                <a:cs typeface="Consolas"/>
              </a:rPr>
              <a:t>name</a:t>
            </a:r>
            <a:r>
              <a:rPr sz="1800" spc="-5" dirty="0">
                <a:solidFill>
                  <a:srgbClr val="0000CD"/>
                </a:solidFill>
                <a:latin typeface="Consolas"/>
                <a:cs typeface="Consolas"/>
              </a:rPr>
              <a:t>="website"&gt;</a:t>
            </a:r>
            <a:endParaRPr sz="1800" dirty="0">
              <a:latin typeface="Consolas"/>
              <a:cs typeface="Consolas"/>
            </a:endParaRPr>
          </a:p>
          <a:p>
            <a:pPr marL="12700">
              <a:lnSpc>
                <a:spcPct val="100000"/>
              </a:lnSpc>
            </a:pPr>
            <a:r>
              <a:rPr sz="1800" spc="-5" dirty="0">
                <a:latin typeface="Consolas"/>
                <a:cs typeface="Consolas"/>
              </a:rPr>
              <a:t>Comment:</a:t>
            </a:r>
            <a:r>
              <a:rPr sz="1800" spc="-20" dirty="0">
                <a:latin typeface="Consolas"/>
                <a:cs typeface="Consolas"/>
              </a:rPr>
              <a:t> </a:t>
            </a:r>
            <a:r>
              <a:rPr sz="1800" spc="-5" dirty="0">
                <a:solidFill>
                  <a:srgbClr val="0000CD"/>
                </a:solidFill>
                <a:latin typeface="Consolas"/>
                <a:cs typeface="Consolas"/>
              </a:rPr>
              <a:t>&lt;</a:t>
            </a:r>
            <a:r>
              <a:rPr sz="1800" spc="-5" dirty="0">
                <a:solidFill>
                  <a:srgbClr val="A42A2A"/>
                </a:solidFill>
                <a:latin typeface="Consolas"/>
                <a:cs typeface="Consolas"/>
              </a:rPr>
              <a:t>textarea</a:t>
            </a:r>
            <a:r>
              <a:rPr sz="1800" spc="-10" dirty="0">
                <a:solidFill>
                  <a:srgbClr val="A42A2A"/>
                </a:solidFill>
                <a:latin typeface="Consolas"/>
                <a:cs typeface="Consolas"/>
              </a:rPr>
              <a:t> </a:t>
            </a:r>
            <a:r>
              <a:rPr sz="1800" spc="-5" dirty="0">
                <a:solidFill>
                  <a:srgbClr val="FF0000"/>
                </a:solidFill>
                <a:latin typeface="Consolas"/>
                <a:cs typeface="Consolas"/>
              </a:rPr>
              <a:t>name</a:t>
            </a:r>
            <a:r>
              <a:rPr sz="1800" spc="-5" dirty="0">
                <a:solidFill>
                  <a:srgbClr val="0000CD"/>
                </a:solidFill>
                <a:latin typeface="Consolas"/>
                <a:cs typeface="Consolas"/>
              </a:rPr>
              <a:t>="comment"</a:t>
            </a:r>
            <a:r>
              <a:rPr sz="1800" spc="-15" dirty="0">
                <a:solidFill>
                  <a:srgbClr val="0000CD"/>
                </a:solidFill>
                <a:latin typeface="Consolas"/>
                <a:cs typeface="Consolas"/>
              </a:rPr>
              <a:t> </a:t>
            </a:r>
            <a:r>
              <a:rPr sz="1800" spc="-5" dirty="0">
                <a:solidFill>
                  <a:srgbClr val="FF0000"/>
                </a:solidFill>
                <a:latin typeface="Consolas"/>
                <a:cs typeface="Consolas"/>
              </a:rPr>
              <a:t>rows</a:t>
            </a:r>
            <a:r>
              <a:rPr sz="1800" spc="-5" dirty="0">
                <a:solidFill>
                  <a:srgbClr val="0000CD"/>
                </a:solidFill>
                <a:latin typeface="Consolas"/>
                <a:cs typeface="Consolas"/>
              </a:rPr>
              <a:t>="5"</a:t>
            </a:r>
            <a:r>
              <a:rPr sz="1800" spc="-15" dirty="0">
                <a:solidFill>
                  <a:srgbClr val="0000CD"/>
                </a:solidFill>
                <a:latin typeface="Consolas"/>
                <a:cs typeface="Consolas"/>
              </a:rPr>
              <a:t> </a:t>
            </a:r>
            <a:r>
              <a:rPr sz="1800" spc="-5" dirty="0">
                <a:solidFill>
                  <a:srgbClr val="FF0000"/>
                </a:solidFill>
                <a:latin typeface="Consolas"/>
                <a:cs typeface="Consolas"/>
              </a:rPr>
              <a:t>cols</a:t>
            </a:r>
            <a:r>
              <a:rPr sz="1800" spc="-5" dirty="0">
                <a:solidFill>
                  <a:srgbClr val="0000CD"/>
                </a:solidFill>
                <a:latin typeface="Consolas"/>
                <a:cs typeface="Consolas"/>
              </a:rPr>
              <a:t>="40"&gt;&lt;</a:t>
            </a:r>
            <a:r>
              <a:rPr sz="1800" spc="-5" dirty="0">
                <a:solidFill>
                  <a:srgbClr val="A42A2A"/>
                </a:solidFill>
                <a:latin typeface="Consolas"/>
                <a:cs typeface="Consolas"/>
              </a:rPr>
              <a:t>/textarea</a:t>
            </a:r>
            <a:r>
              <a:rPr sz="1800" spc="-5" dirty="0">
                <a:solidFill>
                  <a:srgbClr val="0000CD"/>
                </a:solidFill>
                <a:latin typeface="Consolas"/>
                <a:cs typeface="Consolas"/>
              </a:rPr>
              <a:t>&gt;</a:t>
            </a:r>
            <a:endParaRPr sz="1800" dirty="0">
              <a:latin typeface="Consolas"/>
              <a:cs typeface="Consolas"/>
            </a:endParaRPr>
          </a:p>
          <a:p>
            <a:pPr marL="12700">
              <a:lnSpc>
                <a:spcPct val="100000"/>
              </a:lnSpc>
              <a:spcBef>
                <a:spcPts val="1590"/>
              </a:spcBef>
            </a:pPr>
            <a:r>
              <a:rPr sz="1800" b="1" spc="-5" dirty="0">
                <a:latin typeface="Consolas"/>
                <a:cs typeface="Consolas"/>
              </a:rPr>
              <a:t>Radio</a:t>
            </a:r>
            <a:r>
              <a:rPr sz="1800" b="1" spc="-35" dirty="0">
                <a:latin typeface="Consolas"/>
                <a:cs typeface="Consolas"/>
              </a:rPr>
              <a:t> </a:t>
            </a:r>
            <a:r>
              <a:rPr sz="1800" b="1" spc="-10" dirty="0">
                <a:latin typeface="Consolas"/>
                <a:cs typeface="Consolas"/>
              </a:rPr>
              <a:t>Buttons</a:t>
            </a:r>
            <a:r>
              <a:rPr sz="1800" spc="-10" dirty="0">
                <a:latin typeface="Consolas"/>
                <a:cs typeface="Consolas"/>
              </a:rPr>
              <a:t>:</a:t>
            </a:r>
            <a:endParaRPr sz="1800" dirty="0">
              <a:latin typeface="Consolas"/>
              <a:cs typeface="Consolas"/>
            </a:endParaRPr>
          </a:p>
          <a:p>
            <a:pPr marL="12700">
              <a:lnSpc>
                <a:spcPct val="100000"/>
              </a:lnSpc>
            </a:pPr>
            <a:r>
              <a:rPr sz="1800" spc="-5" dirty="0">
                <a:latin typeface="Consolas"/>
                <a:cs typeface="Consolas"/>
              </a:rPr>
              <a:t>Gender:</a:t>
            </a:r>
            <a:endParaRPr sz="1800" dirty="0">
              <a:latin typeface="Consolas"/>
              <a:cs typeface="Consolas"/>
            </a:endParaRPr>
          </a:p>
          <a:p>
            <a:pPr marL="12700">
              <a:lnSpc>
                <a:spcPct val="100000"/>
              </a:lnSpc>
              <a:spcBef>
                <a:spcPts val="5"/>
              </a:spcBef>
            </a:pPr>
            <a:r>
              <a:rPr sz="1800" spc="-5" dirty="0">
                <a:solidFill>
                  <a:srgbClr val="0000CD"/>
                </a:solidFill>
                <a:latin typeface="Consolas"/>
                <a:cs typeface="Consolas"/>
              </a:rPr>
              <a:t>&lt;</a:t>
            </a:r>
            <a:r>
              <a:rPr sz="1800" spc="-5" dirty="0">
                <a:solidFill>
                  <a:srgbClr val="A42A2A"/>
                </a:solidFill>
                <a:latin typeface="Consolas"/>
                <a:cs typeface="Consolas"/>
              </a:rPr>
              <a:t>input</a:t>
            </a:r>
            <a:r>
              <a:rPr sz="1800" spc="-25" dirty="0">
                <a:solidFill>
                  <a:srgbClr val="A42A2A"/>
                </a:solidFill>
                <a:latin typeface="Consolas"/>
                <a:cs typeface="Consolas"/>
              </a:rPr>
              <a:t> </a:t>
            </a:r>
            <a:r>
              <a:rPr sz="1800" spc="-5" dirty="0">
                <a:solidFill>
                  <a:srgbClr val="FF0000"/>
                </a:solidFill>
                <a:latin typeface="Consolas"/>
                <a:cs typeface="Consolas"/>
              </a:rPr>
              <a:t>type</a:t>
            </a:r>
            <a:r>
              <a:rPr sz="1800" spc="-5" dirty="0">
                <a:solidFill>
                  <a:srgbClr val="0000CD"/>
                </a:solidFill>
                <a:latin typeface="Consolas"/>
                <a:cs typeface="Consolas"/>
              </a:rPr>
              <a:t>="radio"</a:t>
            </a:r>
            <a:r>
              <a:rPr sz="1800" dirty="0">
                <a:solidFill>
                  <a:srgbClr val="0000CD"/>
                </a:solidFill>
                <a:latin typeface="Consolas"/>
                <a:cs typeface="Consolas"/>
              </a:rPr>
              <a:t> </a:t>
            </a:r>
            <a:r>
              <a:rPr sz="1800" spc="-5" dirty="0">
                <a:solidFill>
                  <a:srgbClr val="FF0000"/>
                </a:solidFill>
                <a:latin typeface="Consolas"/>
                <a:cs typeface="Consolas"/>
              </a:rPr>
              <a:t>name</a:t>
            </a:r>
            <a:r>
              <a:rPr sz="1800" spc="-5" dirty="0">
                <a:solidFill>
                  <a:srgbClr val="0000CD"/>
                </a:solidFill>
                <a:latin typeface="Consolas"/>
                <a:cs typeface="Consolas"/>
              </a:rPr>
              <a:t>="gender"</a:t>
            </a:r>
            <a:r>
              <a:rPr sz="1800" spc="-15" dirty="0">
                <a:solidFill>
                  <a:srgbClr val="0000CD"/>
                </a:solidFill>
                <a:latin typeface="Consolas"/>
                <a:cs typeface="Consolas"/>
              </a:rPr>
              <a:t> </a:t>
            </a:r>
            <a:r>
              <a:rPr sz="1800" spc="-5" dirty="0">
                <a:solidFill>
                  <a:srgbClr val="FF0000"/>
                </a:solidFill>
                <a:latin typeface="Consolas"/>
                <a:cs typeface="Consolas"/>
              </a:rPr>
              <a:t>value</a:t>
            </a:r>
            <a:r>
              <a:rPr sz="1800" spc="-5" dirty="0">
                <a:solidFill>
                  <a:srgbClr val="0000CD"/>
                </a:solidFill>
                <a:latin typeface="Consolas"/>
                <a:cs typeface="Consolas"/>
              </a:rPr>
              <a:t>="female"&gt;</a:t>
            </a:r>
            <a:r>
              <a:rPr sz="1800" spc="-5" dirty="0">
                <a:latin typeface="Consolas"/>
                <a:cs typeface="Consolas"/>
              </a:rPr>
              <a:t>Female</a:t>
            </a:r>
            <a:endParaRPr sz="1800" dirty="0">
              <a:latin typeface="Consolas"/>
              <a:cs typeface="Consolas"/>
            </a:endParaRPr>
          </a:p>
          <a:p>
            <a:pPr marL="12700">
              <a:lnSpc>
                <a:spcPct val="100000"/>
              </a:lnSpc>
            </a:pPr>
            <a:r>
              <a:rPr sz="1800" spc="-5" dirty="0">
                <a:solidFill>
                  <a:srgbClr val="0000CD"/>
                </a:solidFill>
                <a:latin typeface="Consolas"/>
                <a:cs typeface="Consolas"/>
              </a:rPr>
              <a:t>&lt;</a:t>
            </a:r>
            <a:r>
              <a:rPr sz="1800" spc="-5" dirty="0">
                <a:solidFill>
                  <a:srgbClr val="A42A2A"/>
                </a:solidFill>
                <a:latin typeface="Consolas"/>
                <a:cs typeface="Consolas"/>
              </a:rPr>
              <a:t>input</a:t>
            </a:r>
            <a:r>
              <a:rPr sz="1800" spc="-25" dirty="0">
                <a:solidFill>
                  <a:srgbClr val="A42A2A"/>
                </a:solidFill>
                <a:latin typeface="Consolas"/>
                <a:cs typeface="Consolas"/>
              </a:rPr>
              <a:t> </a:t>
            </a:r>
            <a:r>
              <a:rPr sz="1800" spc="-5" dirty="0">
                <a:solidFill>
                  <a:srgbClr val="FF0000"/>
                </a:solidFill>
                <a:latin typeface="Consolas"/>
                <a:cs typeface="Consolas"/>
              </a:rPr>
              <a:t>type</a:t>
            </a:r>
            <a:r>
              <a:rPr sz="1800" spc="-5" dirty="0">
                <a:solidFill>
                  <a:srgbClr val="0000CD"/>
                </a:solidFill>
                <a:latin typeface="Consolas"/>
                <a:cs typeface="Consolas"/>
              </a:rPr>
              <a:t>="radio" </a:t>
            </a:r>
            <a:r>
              <a:rPr sz="1800" spc="-5" dirty="0">
                <a:solidFill>
                  <a:srgbClr val="FF0000"/>
                </a:solidFill>
                <a:latin typeface="Consolas"/>
                <a:cs typeface="Consolas"/>
              </a:rPr>
              <a:t>name</a:t>
            </a:r>
            <a:r>
              <a:rPr sz="1800" spc="-5" dirty="0">
                <a:solidFill>
                  <a:srgbClr val="0000CD"/>
                </a:solidFill>
                <a:latin typeface="Consolas"/>
                <a:cs typeface="Consolas"/>
              </a:rPr>
              <a:t>="gender"</a:t>
            </a:r>
            <a:r>
              <a:rPr sz="1800" spc="-20" dirty="0">
                <a:solidFill>
                  <a:srgbClr val="0000CD"/>
                </a:solidFill>
                <a:latin typeface="Consolas"/>
                <a:cs typeface="Consolas"/>
              </a:rPr>
              <a:t> </a:t>
            </a:r>
            <a:r>
              <a:rPr sz="1800" spc="-5" dirty="0">
                <a:solidFill>
                  <a:srgbClr val="FF0000"/>
                </a:solidFill>
                <a:latin typeface="Consolas"/>
                <a:cs typeface="Consolas"/>
              </a:rPr>
              <a:t>value</a:t>
            </a:r>
            <a:r>
              <a:rPr sz="1800" spc="-5" dirty="0">
                <a:solidFill>
                  <a:srgbClr val="0000CD"/>
                </a:solidFill>
                <a:latin typeface="Consolas"/>
                <a:cs typeface="Consolas"/>
              </a:rPr>
              <a:t>="male"&gt;</a:t>
            </a:r>
            <a:r>
              <a:rPr sz="1800" spc="-5" dirty="0">
                <a:latin typeface="Consolas"/>
                <a:cs typeface="Consolas"/>
              </a:rPr>
              <a:t>Male</a:t>
            </a:r>
            <a:endParaRPr sz="1800" dirty="0">
              <a:latin typeface="Consolas"/>
              <a:cs typeface="Consolas"/>
            </a:endParaRPr>
          </a:p>
          <a:p>
            <a:pPr marL="12700">
              <a:lnSpc>
                <a:spcPct val="100000"/>
              </a:lnSpc>
            </a:pPr>
            <a:r>
              <a:rPr sz="1800" spc="-5" dirty="0">
                <a:solidFill>
                  <a:srgbClr val="0000CD"/>
                </a:solidFill>
                <a:latin typeface="Consolas"/>
                <a:cs typeface="Consolas"/>
              </a:rPr>
              <a:t>&lt;</a:t>
            </a:r>
            <a:r>
              <a:rPr sz="1800" spc="-5" dirty="0">
                <a:solidFill>
                  <a:srgbClr val="A42A2A"/>
                </a:solidFill>
                <a:latin typeface="Consolas"/>
                <a:cs typeface="Consolas"/>
              </a:rPr>
              <a:t>input</a:t>
            </a:r>
            <a:r>
              <a:rPr sz="1800" spc="-35" dirty="0">
                <a:solidFill>
                  <a:srgbClr val="A42A2A"/>
                </a:solidFill>
                <a:latin typeface="Consolas"/>
                <a:cs typeface="Consolas"/>
              </a:rPr>
              <a:t> </a:t>
            </a:r>
            <a:r>
              <a:rPr sz="1800" spc="-5" dirty="0">
                <a:solidFill>
                  <a:srgbClr val="FF0000"/>
                </a:solidFill>
                <a:latin typeface="Consolas"/>
                <a:cs typeface="Consolas"/>
              </a:rPr>
              <a:t>type</a:t>
            </a:r>
            <a:r>
              <a:rPr sz="1800" spc="-5" dirty="0">
                <a:solidFill>
                  <a:srgbClr val="0000CD"/>
                </a:solidFill>
                <a:latin typeface="Consolas"/>
                <a:cs typeface="Consolas"/>
              </a:rPr>
              <a:t>="radio"</a:t>
            </a:r>
            <a:r>
              <a:rPr sz="1800" spc="-10" dirty="0">
                <a:solidFill>
                  <a:srgbClr val="0000CD"/>
                </a:solidFill>
                <a:latin typeface="Consolas"/>
                <a:cs typeface="Consolas"/>
              </a:rPr>
              <a:t> </a:t>
            </a:r>
            <a:r>
              <a:rPr sz="1800" spc="-5" dirty="0">
                <a:solidFill>
                  <a:srgbClr val="FF0000"/>
                </a:solidFill>
                <a:latin typeface="Consolas"/>
                <a:cs typeface="Consolas"/>
              </a:rPr>
              <a:t>name</a:t>
            </a:r>
            <a:r>
              <a:rPr sz="1800" spc="-5" dirty="0">
                <a:solidFill>
                  <a:srgbClr val="0000CD"/>
                </a:solidFill>
                <a:latin typeface="Consolas"/>
                <a:cs typeface="Consolas"/>
              </a:rPr>
              <a:t>="gender"</a:t>
            </a:r>
            <a:r>
              <a:rPr sz="1800" spc="-25" dirty="0">
                <a:solidFill>
                  <a:srgbClr val="0000CD"/>
                </a:solidFill>
                <a:latin typeface="Consolas"/>
                <a:cs typeface="Consolas"/>
              </a:rPr>
              <a:t> </a:t>
            </a:r>
            <a:r>
              <a:rPr sz="1800" spc="-5" dirty="0">
                <a:solidFill>
                  <a:srgbClr val="FF0000"/>
                </a:solidFill>
                <a:latin typeface="Consolas"/>
                <a:cs typeface="Consolas"/>
              </a:rPr>
              <a:t>value</a:t>
            </a:r>
            <a:r>
              <a:rPr sz="1800" spc="-5" dirty="0">
                <a:solidFill>
                  <a:srgbClr val="0000CD"/>
                </a:solidFill>
                <a:latin typeface="Consolas"/>
                <a:cs typeface="Consolas"/>
              </a:rPr>
              <a:t>="other"&gt;</a:t>
            </a:r>
            <a:r>
              <a:rPr sz="1800" spc="-5" dirty="0">
                <a:latin typeface="Consolas"/>
                <a:cs typeface="Consolas"/>
              </a:rPr>
              <a:t>Other</a:t>
            </a:r>
            <a:endParaRPr sz="1800" dirty="0">
              <a:latin typeface="Consolas"/>
              <a:cs typeface="Consolas"/>
            </a:endParaRPr>
          </a:p>
          <a:p>
            <a:pPr>
              <a:lnSpc>
                <a:spcPct val="100000"/>
              </a:lnSpc>
              <a:spcBef>
                <a:spcPts val="5"/>
              </a:spcBef>
            </a:pPr>
            <a:endParaRPr sz="2200" dirty="0">
              <a:latin typeface="Consolas"/>
              <a:cs typeface="Consolas"/>
            </a:endParaRPr>
          </a:p>
          <a:p>
            <a:pPr marL="12700">
              <a:lnSpc>
                <a:spcPct val="100000"/>
              </a:lnSpc>
            </a:pPr>
            <a:r>
              <a:rPr sz="1800" b="1" dirty="0">
                <a:latin typeface="Calibri"/>
                <a:cs typeface="Calibri"/>
              </a:rPr>
              <a:t>The</a:t>
            </a:r>
            <a:r>
              <a:rPr sz="1800" b="1" spc="-25" dirty="0">
                <a:latin typeface="Calibri"/>
                <a:cs typeface="Calibri"/>
              </a:rPr>
              <a:t> </a:t>
            </a:r>
            <a:r>
              <a:rPr sz="1800" b="1" spc="-10" dirty="0">
                <a:latin typeface="Calibri"/>
                <a:cs typeface="Calibri"/>
              </a:rPr>
              <a:t>Form</a:t>
            </a:r>
            <a:r>
              <a:rPr sz="1800" b="1" spc="-30" dirty="0">
                <a:latin typeface="Calibri"/>
                <a:cs typeface="Calibri"/>
              </a:rPr>
              <a:t> </a:t>
            </a:r>
            <a:r>
              <a:rPr sz="1800" b="1" spc="-5" dirty="0">
                <a:latin typeface="Calibri"/>
                <a:cs typeface="Calibri"/>
              </a:rPr>
              <a:t>Element:</a:t>
            </a:r>
            <a:endParaRPr sz="1800" dirty="0">
              <a:latin typeface="Calibri"/>
              <a:cs typeface="Calibri"/>
            </a:endParaRPr>
          </a:p>
          <a:p>
            <a:pPr marL="12700" marR="5080">
              <a:lnSpc>
                <a:spcPct val="100000"/>
              </a:lnSpc>
            </a:pPr>
            <a:r>
              <a:rPr sz="1800" spc="-10" dirty="0">
                <a:solidFill>
                  <a:srgbClr val="0000CD"/>
                </a:solidFill>
                <a:latin typeface="Consolas"/>
                <a:cs typeface="Consolas"/>
              </a:rPr>
              <a:t>&lt;</a:t>
            </a:r>
            <a:r>
              <a:rPr sz="1800" spc="-10" dirty="0">
                <a:solidFill>
                  <a:srgbClr val="A42A2A"/>
                </a:solidFill>
                <a:latin typeface="Consolas"/>
                <a:cs typeface="Consolas"/>
              </a:rPr>
              <a:t>form</a:t>
            </a:r>
            <a:r>
              <a:rPr sz="1800" dirty="0">
                <a:solidFill>
                  <a:srgbClr val="A42A2A"/>
                </a:solidFill>
                <a:latin typeface="Consolas"/>
                <a:cs typeface="Consolas"/>
              </a:rPr>
              <a:t> </a:t>
            </a:r>
            <a:r>
              <a:rPr sz="1800" spc="-5" dirty="0">
                <a:solidFill>
                  <a:srgbClr val="FF0000"/>
                </a:solidFill>
                <a:latin typeface="Consolas"/>
                <a:cs typeface="Consolas"/>
              </a:rPr>
              <a:t>method</a:t>
            </a:r>
            <a:r>
              <a:rPr sz="1800" spc="-5" dirty="0">
                <a:solidFill>
                  <a:srgbClr val="0000CD"/>
                </a:solidFill>
                <a:latin typeface="Consolas"/>
                <a:cs typeface="Consolas"/>
              </a:rPr>
              <a:t>="post"</a:t>
            </a:r>
            <a:r>
              <a:rPr sz="1800" dirty="0">
                <a:solidFill>
                  <a:srgbClr val="0000CD"/>
                </a:solidFill>
                <a:latin typeface="Consolas"/>
                <a:cs typeface="Consolas"/>
              </a:rPr>
              <a:t> </a:t>
            </a:r>
            <a:r>
              <a:rPr sz="1800" spc="-5" dirty="0">
                <a:solidFill>
                  <a:srgbClr val="FF0000"/>
                </a:solidFill>
                <a:latin typeface="Consolas"/>
                <a:cs typeface="Consolas"/>
              </a:rPr>
              <a:t>action</a:t>
            </a:r>
            <a:r>
              <a:rPr sz="1800" spc="-5" dirty="0">
                <a:solidFill>
                  <a:srgbClr val="0000CD"/>
                </a:solidFill>
                <a:latin typeface="Consolas"/>
                <a:cs typeface="Consolas"/>
              </a:rPr>
              <a:t>="</a:t>
            </a:r>
            <a:r>
              <a:rPr sz="1800" spc="-5" dirty="0">
                <a:solidFill>
                  <a:srgbClr val="FF0000"/>
                </a:solidFill>
                <a:latin typeface="Consolas"/>
                <a:cs typeface="Consolas"/>
              </a:rPr>
              <a:t>&lt;?php</a:t>
            </a:r>
            <a:r>
              <a:rPr sz="1800" spc="-10" dirty="0">
                <a:solidFill>
                  <a:srgbClr val="FF0000"/>
                </a:solidFill>
                <a:latin typeface="Consolas"/>
                <a:cs typeface="Consolas"/>
              </a:rPr>
              <a:t> </a:t>
            </a:r>
            <a:r>
              <a:rPr sz="1800" spc="-5" dirty="0">
                <a:solidFill>
                  <a:srgbClr val="0000CD"/>
                </a:solidFill>
                <a:latin typeface="Consolas"/>
                <a:cs typeface="Consolas"/>
              </a:rPr>
              <a:t>echo</a:t>
            </a:r>
            <a:r>
              <a:rPr sz="1800" spc="-15" dirty="0">
                <a:solidFill>
                  <a:srgbClr val="0000CD"/>
                </a:solidFill>
                <a:latin typeface="Consolas"/>
                <a:cs typeface="Consolas"/>
              </a:rPr>
              <a:t> </a:t>
            </a:r>
            <a:r>
              <a:rPr sz="1800" spc="-5" dirty="0">
                <a:latin typeface="Consolas"/>
                <a:cs typeface="Consolas"/>
              </a:rPr>
              <a:t>htmlspecialchars(</a:t>
            </a:r>
            <a:r>
              <a:rPr sz="1800" spc="-5" dirty="0">
                <a:solidFill>
                  <a:srgbClr val="DAA41F"/>
                </a:solidFill>
                <a:latin typeface="Consolas"/>
                <a:cs typeface="Consolas"/>
              </a:rPr>
              <a:t>$_SERVER</a:t>
            </a:r>
            <a:r>
              <a:rPr sz="1800" spc="-5" dirty="0">
                <a:latin typeface="Consolas"/>
                <a:cs typeface="Consolas"/>
              </a:rPr>
              <a:t>[</a:t>
            </a:r>
            <a:r>
              <a:rPr sz="1800" spc="-5" dirty="0">
                <a:solidFill>
                  <a:srgbClr val="A42A2A"/>
                </a:solidFill>
                <a:latin typeface="Consolas"/>
                <a:cs typeface="Consolas"/>
              </a:rPr>
              <a:t>" </a:t>
            </a:r>
            <a:r>
              <a:rPr sz="1800" spc="-969" dirty="0">
                <a:solidFill>
                  <a:srgbClr val="A42A2A"/>
                </a:solidFill>
                <a:latin typeface="Consolas"/>
                <a:cs typeface="Consolas"/>
              </a:rPr>
              <a:t> </a:t>
            </a:r>
            <a:r>
              <a:rPr sz="1800" spc="-10" dirty="0">
                <a:solidFill>
                  <a:srgbClr val="A42A2A"/>
                </a:solidFill>
                <a:latin typeface="Consolas"/>
                <a:cs typeface="Consolas"/>
              </a:rPr>
              <a:t>PHP_SELF"</a:t>
            </a:r>
            <a:r>
              <a:rPr sz="1800" spc="-10" dirty="0">
                <a:latin typeface="Consolas"/>
                <a:cs typeface="Consolas"/>
              </a:rPr>
              <a:t>]);</a:t>
            </a:r>
            <a:r>
              <a:rPr sz="1800" spc="-10" dirty="0">
                <a:solidFill>
                  <a:srgbClr val="FF0000"/>
                </a:solidFill>
                <a:latin typeface="Consolas"/>
                <a:cs typeface="Consolas"/>
              </a:rPr>
              <a:t>?&gt;</a:t>
            </a:r>
            <a:r>
              <a:rPr sz="1800" spc="-10" dirty="0">
                <a:solidFill>
                  <a:srgbClr val="0000CD"/>
                </a:solidFill>
                <a:latin typeface="Consolas"/>
                <a:cs typeface="Consolas"/>
              </a:rPr>
              <a:t>"&gt;</a:t>
            </a:r>
            <a:endParaRPr sz="1800" dirty="0">
              <a:latin typeface="Consolas"/>
              <a:cs typeface="Consolas"/>
            </a:endParaRPr>
          </a:p>
        </p:txBody>
      </p:sp>
      <p:sp>
        <p:nvSpPr>
          <p:cNvPr id="9" name="Date Placeholder 8">
            <a:extLst>
              <a:ext uri="{FF2B5EF4-FFF2-40B4-BE49-F238E27FC236}">
                <a16:creationId xmlns:a16="http://schemas.microsoft.com/office/drawing/2014/main" id="{D55211F6-1413-2F38-F373-3B40EF5F22DB}"/>
              </a:ext>
            </a:extLst>
          </p:cNvPr>
          <p:cNvSpPr>
            <a:spLocks noGrp="1"/>
          </p:cNvSpPr>
          <p:nvPr>
            <p:ph type="dt" sz="half" idx="6"/>
          </p:nvPr>
        </p:nvSpPr>
        <p:spPr/>
        <p:txBody>
          <a:bodyPr/>
          <a:lstStyle/>
          <a:p>
            <a:fld id="{2E1371BB-7EF7-4433-822E-E6FE1AEA8F63}" type="datetime1">
              <a:rPr lang="en-US" smtClean="0"/>
              <a:t>4/15/2024</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351</TotalTime>
  <Words>3081</Words>
  <Application>Microsoft Office PowerPoint</Application>
  <PresentationFormat>On-screen Show (4:3)</PresentationFormat>
  <Paragraphs>290</Paragraphs>
  <Slides>21</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Arial MT</vt:lpstr>
      <vt:lpstr>Calibri</vt:lpstr>
      <vt:lpstr>Calibri Light</vt:lpstr>
      <vt:lpstr>Consolas</vt:lpstr>
      <vt:lpstr>Courier New</vt:lpstr>
      <vt:lpstr>inter-regular</vt:lpstr>
      <vt:lpstr>Verdana</vt:lpstr>
      <vt:lpstr>Office Theme</vt:lpstr>
      <vt:lpstr>PowerPoint Presentation</vt:lpstr>
      <vt:lpstr>PHP Form Handling</vt:lpstr>
      <vt:lpstr>PHP Form Handling…</vt:lpstr>
      <vt:lpstr>PHP Form Handling…</vt:lpstr>
      <vt:lpstr>PHP Form Handling…</vt:lpstr>
      <vt:lpstr>PHP Form Handling…</vt:lpstr>
      <vt:lpstr>PHP Form Handling…</vt:lpstr>
      <vt:lpstr>PHP Form Validation</vt:lpstr>
      <vt:lpstr>PHP Form Validation cont’d</vt:lpstr>
      <vt:lpstr>PHP Form Validation cont’d</vt:lpstr>
      <vt:lpstr>PHP Form Validation cont’d</vt:lpstr>
      <vt:lpstr>PHP Form Validation cont’d</vt:lpstr>
      <vt:lpstr>PHP Form Validation cont’d</vt:lpstr>
      <vt:lpstr>PHP Form Validation cont’d</vt:lpstr>
      <vt:lpstr>PHP Form Validation cont’d</vt:lpstr>
      <vt:lpstr>PHP Form Validation example</vt:lpstr>
      <vt:lpstr>PHP Form Validation example</vt:lpstr>
      <vt:lpstr>PHP Form Validation example</vt:lpstr>
      <vt:lpstr>PowerPoint Presentation</vt:lpstr>
      <vt:lpstr>Keep The Values in The Form After Submit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BIRUK</dc:creator>
  <cp:lastModifiedBy>aster</cp:lastModifiedBy>
  <cp:revision>25</cp:revision>
  <dcterms:created xsi:type="dcterms:W3CDTF">2024-04-04T12:24:21Z</dcterms:created>
  <dcterms:modified xsi:type="dcterms:W3CDTF">2024-04-15T07:23:33Z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2023-04-24T00:00:00Z</vt:filetime>
  </property>
  <property fmtid="{D5CDD505-2E9C-101B-9397-08002B2CF9AE}" pid="3" name="Creator">
    <vt:lpwstr>Microsoft® PowerPoint® 2016</vt:lpwstr>
  </property>
  <property fmtid="{D5CDD505-2E9C-101B-9397-08002B2CF9AE}" pid="4" name="LastSaved">
    <vt:filetime>2024-04-04T00:00:00Z</vt:filetime>
  </property>
</Properties>
</file>