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74"/>
    <p:restoredTop sz="94643"/>
  </p:normalViewPr>
  <p:slideViewPr>
    <p:cSldViewPr snapToGrid="0" snapToObjects="1">
      <p:cViewPr>
        <p:scale>
          <a:sx n="117" d="100"/>
          <a:sy n="117" d="100"/>
        </p:scale>
        <p:origin x="-304" y="-704"/>
      </p:cViewPr>
      <p:guideLst>
        <p:guide orient="horz" pos="61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9ED9C-B9C9-8741-9537-79AC2148F83F}" type="datetimeFigureOut">
              <a:rPr lang="en-US" smtClean="0"/>
              <a:t>3/13/17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D65AE-F790-6742-8F8F-587390D50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86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D65AE-F790-6742-8F8F-587390D501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7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5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7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3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6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4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7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3/13/17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3/13/17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0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3/13/17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2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2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EC03D-8E1E-0847-AB74-B7FC4FF0E5D4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7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71871" y="4471463"/>
            <a:ext cx="1795118" cy="181974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98107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MATH 6380J </a:t>
            </a:r>
            <a:r>
              <a:rPr lang="en-US" dirty="0"/>
              <a:t>Mini-Project </a:t>
            </a:r>
            <a:r>
              <a:rPr lang="en-US" dirty="0" smtClean="0"/>
              <a:t>1</a:t>
            </a:r>
            <a:r>
              <a:rPr lang="en-US" altLang="zh-CN" dirty="0" smtClean="0">
                <a:solidFill>
                  <a:schemeClr val="bg1"/>
                </a:solidFill>
              </a:rPr>
              <a:t>: Linear </a:t>
            </a:r>
            <a:r>
              <a:rPr lang="en-US" altLang="zh-CN" dirty="0">
                <a:solidFill>
                  <a:schemeClr val="bg1"/>
                </a:solidFill>
              </a:rPr>
              <a:t>R</a:t>
            </a:r>
            <a:r>
              <a:rPr lang="en-US" altLang="zh-CN" dirty="0" smtClean="0">
                <a:solidFill>
                  <a:schemeClr val="bg1"/>
                </a:solidFill>
              </a:rPr>
              <a:t>egression Models on Medical and Crime Data</a:t>
            </a:r>
          </a:p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Chenyang</a:t>
            </a:r>
            <a:r>
              <a:rPr lang="en-US" sz="1000" dirty="0" smtClean="0">
                <a:solidFill>
                  <a:schemeClr val="bg1"/>
                </a:solidFill>
              </a:rPr>
              <a:t> Dong</a:t>
            </a:r>
            <a:r>
              <a:rPr lang="en-US" sz="1000" baseline="30000" dirty="0" smtClean="0">
                <a:solidFill>
                  <a:schemeClr val="bg1"/>
                </a:solidFill>
              </a:rPr>
              <a:t>1</a:t>
            </a:r>
            <a:r>
              <a:rPr lang="en-US" sz="1000" dirty="0" smtClean="0">
                <a:solidFill>
                  <a:schemeClr val="bg1"/>
                </a:solidFill>
              </a:rPr>
              <a:t>, Tsz Cheung LO</a:t>
            </a:r>
            <a:r>
              <a:rPr lang="en-US" sz="1000" baseline="30000" dirty="0" smtClean="0">
                <a:solidFill>
                  <a:schemeClr val="bg1"/>
                </a:solidFill>
              </a:rPr>
              <a:t>2</a:t>
            </a:r>
            <a:r>
              <a:rPr lang="en-US" sz="1000" dirty="0" smtClean="0">
                <a:solidFill>
                  <a:schemeClr val="bg1"/>
                </a:solidFill>
              </a:rPr>
              <a:t> and Jiacheng Xia</a:t>
            </a:r>
            <a:r>
              <a:rPr lang="en-US" sz="1000" baseline="30000" dirty="0" smtClean="0">
                <a:solidFill>
                  <a:schemeClr val="bg1"/>
                </a:solidFill>
              </a:rPr>
              <a:t>2</a:t>
            </a:r>
            <a:r>
              <a:rPr lang="en-US" sz="1000" dirty="0" smtClean="0">
                <a:solidFill>
                  <a:schemeClr val="bg1"/>
                </a:solidFill>
              </a:rPr>
              <a:t>	{</a:t>
            </a:r>
            <a:r>
              <a:rPr lang="en-US" sz="1000" dirty="0" err="1" smtClean="0">
                <a:solidFill>
                  <a:schemeClr val="bg1"/>
                </a:solidFill>
              </a:rPr>
              <a:t>cdongac</a:t>
            </a:r>
            <a:r>
              <a:rPr lang="en-US" sz="1000" dirty="0" smtClean="0">
                <a:solidFill>
                  <a:schemeClr val="bg1"/>
                </a:solidFill>
              </a:rPr>
              <a:t>,</a:t>
            </a:r>
            <a:r>
              <a:rPr lang="zh-CN" alt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tcloaa</a:t>
            </a:r>
            <a:r>
              <a:rPr lang="en-US" sz="1000" dirty="0" smtClean="0">
                <a:solidFill>
                  <a:schemeClr val="bg1"/>
                </a:solidFill>
              </a:rPr>
              <a:t>,</a:t>
            </a:r>
            <a:r>
              <a:rPr lang="zh-CN" alt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jxiaab</a:t>
            </a:r>
            <a:r>
              <a:rPr lang="en-US" sz="1000" dirty="0" smtClean="0">
                <a:solidFill>
                  <a:schemeClr val="bg1"/>
                </a:solidFill>
              </a:rPr>
              <a:t>}@</a:t>
            </a:r>
            <a:r>
              <a:rPr lang="en-US" sz="1000" dirty="0" err="1" smtClean="0">
                <a:solidFill>
                  <a:schemeClr val="bg1"/>
                </a:solidFill>
              </a:rPr>
              <a:t>ust.hk</a:t>
            </a:r>
            <a:endParaRPr lang="en-US" sz="10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baseline="30000" dirty="0">
                <a:solidFill>
                  <a:schemeClr val="bg1"/>
                </a:solidFill>
              </a:rPr>
              <a:t>1</a:t>
            </a:r>
            <a:r>
              <a:rPr lang="en-US" sz="1000" dirty="0" smtClean="0">
                <a:solidFill>
                  <a:schemeClr val="bg1"/>
                </a:solidFill>
              </a:rPr>
              <a:t>: Department of Mathematics, HKUST   </a:t>
            </a:r>
            <a:r>
              <a:rPr lang="en-US" sz="1000" baseline="30000" dirty="0" smtClean="0">
                <a:solidFill>
                  <a:schemeClr val="bg1"/>
                </a:solidFill>
              </a:rPr>
              <a:t>2</a:t>
            </a:r>
            <a:r>
              <a:rPr lang="en-US" sz="1000" dirty="0" smtClean="0">
                <a:solidFill>
                  <a:schemeClr val="bg1"/>
                </a:solidFill>
              </a:rPr>
              <a:t>: Department of Computer Science and Engineering, HKUST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4895" y="1178476"/>
            <a:ext cx="3794332" cy="2649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1. Introduction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164895" y="1443396"/>
            <a:ext cx="3794332" cy="983611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000" dirty="0" smtClean="0"/>
              <a:t>We have gone through quite a few estimation as well as feature selection methods, for the first monthly project, we decide to test their usage via two distinct, popular datasets: Medical and Crime data. We found that with respect to different datasets, these methods can have different performance, and we briefly analyzed the reasons behind.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4196068" y="1178476"/>
            <a:ext cx="3794332" cy="2649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/>
              <a:t>3. Crime Dataset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8227241" y="1178476"/>
            <a:ext cx="3794332" cy="2649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5. Analysis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71870" y="2628337"/>
            <a:ext cx="3794332" cy="2649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/>
              <a:t>2.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IC50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Dataset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(In-class</a:t>
            </a:r>
            <a:r>
              <a:rPr lang="zh-CN" altLang="en-US" sz="1200" dirty="0" smtClean="0"/>
              <a:t> </a:t>
            </a:r>
            <a:r>
              <a:rPr lang="en-US" altLang="zh-CN" sz="1200" dirty="0" err="1" smtClean="0"/>
              <a:t>Kaggle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Competition)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171870" y="2893257"/>
            <a:ext cx="3795690" cy="157820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000" b="1" dirty="0" smtClean="0"/>
              <a:t>Methodology</a:t>
            </a:r>
          </a:p>
          <a:p>
            <a:pPr marL="171450" indent="-171450" algn="just">
              <a:buFont typeface="Wingdings" charset="2"/>
              <a:buChar char="Ø"/>
            </a:pPr>
            <a:r>
              <a:rPr lang="en-US" sz="1000" dirty="0" smtClean="0"/>
              <a:t>One-stage Elastic </a:t>
            </a:r>
            <a:r>
              <a:rPr lang="en-US" sz="1000" dirty="0"/>
              <a:t>net </a:t>
            </a:r>
            <a:r>
              <a:rPr lang="en-US" sz="1000" dirty="0" smtClean="0"/>
              <a:t>regularization</a:t>
            </a:r>
          </a:p>
          <a:p>
            <a:pPr algn="just"/>
            <a:r>
              <a:rPr lang="en-US" sz="1000" b="1" dirty="0" smtClean="0"/>
              <a:t>Why?</a:t>
            </a:r>
          </a:p>
          <a:p>
            <a:pPr algn="just"/>
            <a:r>
              <a:rPr lang="en-US" sz="1000" dirty="0" smtClean="0"/>
              <a:t>Since this is a </a:t>
            </a:r>
            <a:r>
              <a:rPr lang="en-US" sz="1000" dirty="0"/>
              <a:t>"large </a:t>
            </a:r>
            <a:r>
              <a:rPr lang="en-US" sz="1000" i="1" dirty="0"/>
              <a:t>p</a:t>
            </a:r>
            <a:r>
              <a:rPr lang="en-US" sz="1000" dirty="0"/>
              <a:t>, small </a:t>
            </a:r>
            <a:r>
              <a:rPr lang="en-US" sz="1000" i="1" dirty="0"/>
              <a:t>n</a:t>
            </a:r>
            <a:r>
              <a:rPr lang="en-US" sz="1000" dirty="0"/>
              <a:t>" case</a:t>
            </a:r>
            <a:r>
              <a:rPr lang="en-US" sz="1000" dirty="0" smtClean="0"/>
              <a:t>, </a:t>
            </a:r>
            <a:r>
              <a:rPr lang="en-US" sz="1000" dirty="0"/>
              <a:t>t</a:t>
            </a:r>
            <a:r>
              <a:rPr lang="en-US" sz="1000" dirty="0" smtClean="0"/>
              <a:t>he </a:t>
            </a:r>
            <a:r>
              <a:rPr lang="en-US" sz="1000" dirty="0"/>
              <a:t>elastic net method overcomes the limitations of </a:t>
            </a:r>
            <a:r>
              <a:rPr lang="en-US" sz="1000" dirty="0" smtClean="0"/>
              <a:t>direct-using</a:t>
            </a:r>
            <a:r>
              <a:rPr lang="en-US" sz="1000" dirty="0"/>
              <a:t> </a:t>
            </a:r>
            <a:r>
              <a:rPr lang="en-US" sz="1000" dirty="0" smtClean="0"/>
              <a:t>LASSO, performing both variable selection and highly-reliable prediction.</a:t>
            </a:r>
          </a:p>
          <a:p>
            <a:pPr algn="just"/>
            <a:r>
              <a:rPr lang="en-US" sz="1000" b="1" dirty="0" smtClean="0"/>
              <a:t>How?</a:t>
            </a:r>
          </a:p>
          <a:p>
            <a:endParaRPr lang="en-US" sz="1000" b="1" dirty="0" smtClean="0"/>
          </a:p>
          <a:p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8227241" y="1449596"/>
            <a:ext cx="3794332" cy="133295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900" dirty="0" smtClean="0"/>
              <a:t>With two different kinds of data, features with strong and weak correlation with output coexists, Lasso(and elastic-net) is very effective in feature selection in both cases, therefore increasing prediction accuracy. </a:t>
            </a:r>
            <a:endParaRPr lang="en-US" sz="900" dirty="0" smtClean="0"/>
          </a:p>
          <a:p>
            <a:pPr algn="just"/>
            <a:endParaRPr lang="en-US" sz="900" dirty="0"/>
          </a:p>
          <a:p>
            <a:pPr algn="just"/>
            <a:r>
              <a:rPr lang="en-US" sz="900" dirty="0" smtClean="0"/>
              <a:t>However </a:t>
            </a:r>
            <a:r>
              <a:rPr lang="en-US" sz="900" dirty="0" smtClean="0"/>
              <a:t>other methods discussed in class including PCA, MLE and JS doesn’t always have satisfying performance. </a:t>
            </a:r>
            <a:endParaRPr lang="en-US" sz="900" dirty="0" smtClean="0"/>
          </a:p>
          <a:p>
            <a:pPr algn="just"/>
            <a:endParaRPr lang="en-US" sz="900" dirty="0"/>
          </a:p>
          <a:p>
            <a:pPr algn="just"/>
            <a:r>
              <a:rPr lang="en-US" sz="900" dirty="0" smtClean="0"/>
              <a:t>PCA </a:t>
            </a:r>
            <a:r>
              <a:rPr lang="en-US" sz="900" dirty="0" smtClean="0"/>
              <a:t>didn‘t</a:t>
            </a:r>
            <a:r>
              <a:rPr lang="zh-CN" altLang="en-US" sz="900" dirty="0" smtClean="0"/>
              <a:t> </a:t>
            </a:r>
            <a:r>
              <a:rPr lang="en-US" sz="900" dirty="0" smtClean="0"/>
              <a:t> give clear explain due to small p, and in the crime case where p &lt;&lt; n, MLE and JS according to their definition doesn’t make much difference, exactly meeting our observation.</a:t>
            </a:r>
            <a:endParaRPr lang="en-US" sz="900" dirty="0"/>
          </a:p>
        </p:txBody>
      </p:sp>
      <p:sp>
        <p:nvSpPr>
          <p:cNvPr id="15" name="Rectangle 14"/>
          <p:cNvSpPr/>
          <p:nvPr/>
        </p:nvSpPr>
        <p:spPr>
          <a:xfrm>
            <a:off x="8227236" y="5004442"/>
            <a:ext cx="3794332" cy="560844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000" dirty="0"/>
              <a:t>Hansen, Bruce E. "The risk of James–Stein and Lasso shrinkage." Econometric Reviews 35.8-10 (2016): 1456-1470.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227236" y="4752680"/>
            <a:ext cx="3794332" cy="2649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7. References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8227241" y="2827946"/>
            <a:ext cx="3794332" cy="2649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6. Conclusion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4188644" y="4423453"/>
            <a:ext cx="1816936" cy="225475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000" dirty="0" smtClean="0"/>
              <a:t>Using 10-fold cross validation, we can find that Lasso can achieve small Mean-Squared Error when selecting proper lambda. But our experiment showed that other methods got error at scale of 10</a:t>
            </a:r>
            <a:r>
              <a:rPr lang="en-US" altLang="zh-CN" sz="1000" baseline="30000" dirty="0" smtClean="0"/>
              <a:t>-1</a:t>
            </a:r>
            <a:r>
              <a:rPr lang="en-US" altLang="zh-CN" sz="1000" dirty="0"/>
              <a:t> </a:t>
            </a:r>
            <a:r>
              <a:rPr lang="en-US" altLang="zh-CN" sz="1000" dirty="0" smtClean="0"/>
              <a:t>, which is significantly larger than Lasso.</a:t>
            </a:r>
            <a:endParaRPr lang="en-US" sz="1000" dirty="0"/>
          </a:p>
        </p:txBody>
      </p:sp>
      <p:sp>
        <p:nvSpPr>
          <p:cNvPr id="23" name="Rectangle 22"/>
          <p:cNvSpPr/>
          <p:nvPr/>
        </p:nvSpPr>
        <p:spPr>
          <a:xfrm>
            <a:off x="4188643" y="4158533"/>
            <a:ext cx="3801754" cy="2649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4. Prediction on Crime Dataset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4195123" y="1443396"/>
            <a:ext cx="3795276" cy="716419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000" dirty="0" smtClean="0"/>
              <a:t>This dataset contains 7 crime types related to 23-dimensional inputs with n&gt;1000. We found that with this dataset, PCA fails short, and using Lasso can make better prediction better than MLE and James-Stein estimator.</a:t>
            </a:r>
            <a:endParaRPr lang="en-US" sz="1000" dirty="0"/>
          </a:p>
        </p:txBody>
      </p:sp>
      <p:sp>
        <p:nvSpPr>
          <p:cNvPr id="26" name="Rectangle 25"/>
          <p:cNvSpPr/>
          <p:nvPr/>
        </p:nvSpPr>
        <p:spPr>
          <a:xfrm>
            <a:off x="8227236" y="3091264"/>
            <a:ext cx="3794332" cy="162003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900" dirty="0" smtClean="0"/>
              <a:t>Using Lasso/Elastic-net, we find that in crime case, although not exactly the same, all crime types are strongly related to population size, police force and age group rates in the total population. </a:t>
            </a:r>
            <a:endParaRPr lang="en-US" sz="900" dirty="0" smtClean="0"/>
          </a:p>
          <a:p>
            <a:pPr algn="just"/>
            <a:endParaRPr lang="en-US" sz="900" dirty="0"/>
          </a:p>
          <a:p>
            <a:pPr algn="just"/>
            <a:r>
              <a:rPr lang="en-US" sz="900" dirty="0" smtClean="0"/>
              <a:t>We </a:t>
            </a:r>
            <a:r>
              <a:rPr lang="en-US" sz="900" dirty="0" smtClean="0"/>
              <a:t>didn’t have time to compare Lasso with other methods in high dimensional data but Lasso/Elastic-net itself is providing satisfying </a:t>
            </a:r>
            <a:r>
              <a:rPr lang="en-US" sz="900" dirty="0" err="1" smtClean="0"/>
              <a:t>Kaggle</a:t>
            </a:r>
            <a:r>
              <a:rPr lang="en-US" sz="900" dirty="0" smtClean="0"/>
              <a:t> scores. </a:t>
            </a:r>
            <a:endParaRPr lang="en-US" sz="900" dirty="0" smtClean="0"/>
          </a:p>
          <a:p>
            <a:pPr algn="just"/>
            <a:endParaRPr lang="en-US" sz="900" dirty="0"/>
          </a:p>
          <a:p>
            <a:pPr algn="just"/>
            <a:r>
              <a:rPr lang="en-US" sz="900" dirty="0" smtClean="0"/>
              <a:t>In </a:t>
            </a:r>
            <a:r>
              <a:rPr lang="en-US" sz="900" dirty="0" smtClean="0"/>
              <a:t>both high dimensional case and examples like crime data where </a:t>
            </a:r>
            <a:r>
              <a:rPr lang="en-US" sz="900" dirty="0" err="1" smtClean="0"/>
              <a:t>n,p</a:t>
            </a:r>
            <a:r>
              <a:rPr lang="en-US" sz="900" dirty="0" smtClean="0"/>
              <a:t> are both very small, Lasso/Elastic-net outplays most other methods with its capability of doing variable feature selections.</a:t>
            </a:r>
            <a:endParaRPr lang="en-US" sz="9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043" y="2363417"/>
            <a:ext cx="1802536" cy="125315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418" y="2363417"/>
            <a:ext cx="1747979" cy="1253152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3" name="Rounded Rectangle 2"/>
          <p:cNvSpPr/>
          <p:nvPr/>
        </p:nvSpPr>
        <p:spPr>
          <a:xfrm>
            <a:off x="4188643" y="3719383"/>
            <a:ext cx="1816936" cy="258495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Top 12 PCA components for explained variance ratio</a:t>
            </a:r>
            <a:endParaRPr lang="en-US" sz="800" dirty="0"/>
          </a:p>
        </p:txBody>
      </p:sp>
      <p:sp>
        <p:nvSpPr>
          <p:cNvPr id="27" name="Rounded Rectangle 26"/>
          <p:cNvSpPr/>
          <p:nvPr/>
        </p:nvSpPr>
        <p:spPr>
          <a:xfrm>
            <a:off x="6229380" y="3719383"/>
            <a:ext cx="1761018" cy="258495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Lasso to analyze rape</a:t>
            </a:r>
            <a:endParaRPr lang="en-US" sz="1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929" y="4432727"/>
            <a:ext cx="1768468" cy="2245482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29" name="Rectangle 28"/>
          <p:cNvSpPr/>
          <p:nvPr/>
        </p:nvSpPr>
        <p:spPr>
          <a:xfrm>
            <a:off x="8227236" y="5844138"/>
            <a:ext cx="3773842" cy="834071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altLang="zh-CN" sz="1000" b="1" dirty="0" smtClean="0"/>
          </a:p>
          <a:p>
            <a:pPr algn="just"/>
            <a:r>
              <a:rPr lang="en-US" altLang="zh-CN" sz="1000" b="1" dirty="0" smtClean="0"/>
              <a:t>IC50</a:t>
            </a:r>
            <a:r>
              <a:rPr lang="zh-CN" altLang="en-US" sz="1000" b="1" dirty="0" smtClean="0"/>
              <a:t> </a:t>
            </a:r>
            <a:r>
              <a:rPr lang="en-US" altLang="zh-CN" sz="1000" b="1" dirty="0" smtClean="0"/>
              <a:t>Dataset</a:t>
            </a:r>
            <a:endParaRPr lang="en-US" altLang="zh-CN" sz="1000" b="1" dirty="0"/>
          </a:p>
          <a:p>
            <a:pPr marL="171450" indent="-171450" algn="just">
              <a:buFont typeface="Wingdings" charset="2"/>
              <a:buChar char="Ø"/>
            </a:pPr>
            <a:r>
              <a:rPr lang="en-US" altLang="zh-CN" sz="1000" dirty="0" smtClean="0"/>
              <a:t>LO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Tsz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Cheung</a:t>
            </a:r>
          </a:p>
          <a:p>
            <a:pPr marL="171450" indent="-171450" algn="just">
              <a:buFont typeface="Wingdings" charset="2"/>
              <a:buChar char="Ø"/>
            </a:pPr>
            <a:endParaRPr lang="en-US" sz="1000" dirty="0"/>
          </a:p>
          <a:p>
            <a:pPr algn="just"/>
            <a:r>
              <a:rPr lang="en-US" altLang="zh-CN" sz="1000" b="1" dirty="0" smtClean="0"/>
              <a:t>Crime</a:t>
            </a:r>
            <a:r>
              <a:rPr lang="zh-CN" altLang="en-US" sz="1000" b="1" dirty="0" smtClean="0"/>
              <a:t> </a:t>
            </a:r>
            <a:r>
              <a:rPr lang="en-US" altLang="zh-CN" sz="1000" b="1" dirty="0"/>
              <a:t>Dataset</a:t>
            </a:r>
          </a:p>
          <a:p>
            <a:pPr marL="171450" indent="-171450" algn="just">
              <a:buFont typeface="Wingdings" charset="2"/>
              <a:buChar char="Ø"/>
            </a:pPr>
            <a:r>
              <a:rPr lang="en-US" altLang="zh-CN" sz="1000" dirty="0" smtClean="0"/>
              <a:t>DONG</a:t>
            </a:r>
            <a:r>
              <a:rPr lang="zh-CN" altLang="en-US" sz="1000" dirty="0" smtClean="0"/>
              <a:t> </a:t>
            </a:r>
            <a:r>
              <a:rPr lang="en-US" altLang="zh-CN" sz="1000" dirty="0" err="1" smtClean="0"/>
              <a:t>Chenyang</a:t>
            </a:r>
            <a:r>
              <a:rPr lang="en-US" altLang="zh-CN" sz="1000" dirty="0" smtClean="0"/>
              <a:t>,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XIA</a:t>
            </a:r>
            <a:r>
              <a:rPr lang="zh-CN" altLang="en-US" sz="1000" dirty="0" smtClean="0"/>
              <a:t> </a:t>
            </a:r>
            <a:r>
              <a:rPr lang="en-US" altLang="zh-CN" sz="1000" dirty="0" err="1" smtClean="0"/>
              <a:t>Jiacheng</a:t>
            </a:r>
            <a:endParaRPr lang="en-US" sz="1000" dirty="0"/>
          </a:p>
          <a:p>
            <a:pPr algn="just"/>
            <a:endParaRPr lang="en-US" sz="1000" dirty="0"/>
          </a:p>
        </p:txBody>
      </p:sp>
      <p:sp>
        <p:nvSpPr>
          <p:cNvPr id="30" name="Rectangle 29"/>
          <p:cNvSpPr/>
          <p:nvPr/>
        </p:nvSpPr>
        <p:spPr>
          <a:xfrm>
            <a:off x="8227236" y="5610684"/>
            <a:ext cx="3773842" cy="23345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8</a:t>
            </a:r>
            <a:r>
              <a:rPr lang="en-US" sz="1200" dirty="0" smtClean="0"/>
              <a:t>. </a:t>
            </a:r>
            <a:r>
              <a:rPr lang="en-US" altLang="zh-CN" sz="1200" dirty="0" smtClean="0"/>
              <a:t>Contribution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2151640" y="4471463"/>
            <a:ext cx="1814562" cy="220674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altLang="zh-CN" sz="1000" b="1" dirty="0" smtClean="0"/>
          </a:p>
          <a:p>
            <a:pPr algn="just"/>
            <a:endParaRPr lang="en-US" altLang="zh-CN" sz="1000" b="1" dirty="0" smtClean="0"/>
          </a:p>
          <a:p>
            <a:pPr algn="just"/>
            <a:r>
              <a:rPr lang="en-US" altLang="zh-CN" sz="1000" b="1" dirty="0" smtClean="0"/>
              <a:t>Conclusions/Future</a:t>
            </a:r>
            <a:r>
              <a:rPr lang="zh-CN" altLang="en-US" sz="1000" b="1" dirty="0" smtClean="0"/>
              <a:t> </a:t>
            </a:r>
            <a:r>
              <a:rPr lang="en-US" altLang="zh-CN" sz="1000" b="1" dirty="0" smtClean="0"/>
              <a:t>Work</a:t>
            </a:r>
            <a:endParaRPr lang="en-US" altLang="zh-CN" sz="900" b="1" dirty="0"/>
          </a:p>
          <a:p>
            <a:pPr marL="171450" indent="-171450" algn="just">
              <a:buFont typeface="Wingdings" charset="2"/>
              <a:buChar char="Ø"/>
            </a:pPr>
            <a:r>
              <a:rPr lang="en-US" altLang="zh-CN" sz="900" dirty="0" smtClean="0"/>
              <a:t>For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this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dataset,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using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one-step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Elastic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net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regularization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tends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to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give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the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model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same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as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LASSO.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(So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shall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penalize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more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on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L1-Norm)</a:t>
            </a:r>
          </a:p>
          <a:p>
            <a:pPr marL="171450" indent="-171450" algn="just">
              <a:buFont typeface="Wingdings" charset="2"/>
              <a:buChar char="Ø"/>
            </a:pPr>
            <a:endParaRPr lang="en-US" altLang="zh-CN" sz="900" dirty="0" smtClean="0"/>
          </a:p>
          <a:p>
            <a:pPr marL="171450" indent="-171450" algn="just">
              <a:buFont typeface="Wingdings" charset="2"/>
              <a:buChar char="Ø"/>
            </a:pPr>
            <a:r>
              <a:rPr lang="en-US" altLang="zh-CN" sz="900" dirty="0" smtClean="0"/>
              <a:t>From</a:t>
            </a:r>
            <a:r>
              <a:rPr lang="zh-CN" altLang="en-US" sz="900" dirty="0" smtClean="0"/>
              <a:t> </a:t>
            </a:r>
            <a:r>
              <a:rPr lang="en-US" altLang="zh-CN" sz="900" dirty="0" err="1" smtClean="0"/>
              <a:t>Kaggle</a:t>
            </a:r>
            <a:r>
              <a:rPr lang="zh-CN" altLang="en-US" sz="900" dirty="0" smtClean="0"/>
              <a:t> </a:t>
            </a:r>
            <a:r>
              <a:rPr lang="en-US" altLang="zh-CN" sz="900" dirty="0"/>
              <a:t>s</a:t>
            </a:r>
            <a:r>
              <a:rPr lang="en-US" altLang="zh-CN" sz="900" dirty="0" smtClean="0"/>
              <a:t>core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results,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for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such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a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small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dataset,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50:50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splitting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is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much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better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than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80:20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one.</a:t>
            </a:r>
          </a:p>
          <a:p>
            <a:pPr marL="171450" indent="-171450" algn="just">
              <a:buFont typeface="Wingdings" charset="2"/>
              <a:buChar char="Ø"/>
            </a:pPr>
            <a:endParaRPr lang="en-US" altLang="zh-CN" sz="900" dirty="0" smtClean="0"/>
          </a:p>
          <a:p>
            <a:pPr marL="171450" indent="-171450" algn="just">
              <a:buFont typeface="Wingdings" charset="2"/>
              <a:buChar char="Ø"/>
            </a:pPr>
            <a:r>
              <a:rPr lang="en-US" altLang="zh-CN" sz="900" dirty="0" smtClean="0"/>
              <a:t>In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the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future,</a:t>
            </a:r>
            <a:r>
              <a:rPr lang="zh-CN" altLang="en-US" sz="900" dirty="0"/>
              <a:t> </a:t>
            </a:r>
            <a:r>
              <a:rPr lang="en-US" altLang="zh-CN" sz="900" dirty="0" smtClean="0"/>
              <a:t>instead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of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one-step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variable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selection,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we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may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try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some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recursive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methods.</a:t>
            </a:r>
            <a:r>
              <a:rPr lang="zh-CN" altLang="en-US" sz="900" dirty="0" smtClean="0"/>
              <a:t> </a:t>
            </a:r>
            <a:endParaRPr lang="en-US" altLang="zh-CN" sz="900" dirty="0" smtClean="0"/>
          </a:p>
          <a:p>
            <a:pPr marL="228600" indent="-228600" algn="just">
              <a:buAutoNum type="arabicPeriod"/>
            </a:pPr>
            <a:endParaRPr lang="en-US" sz="1000" dirty="0" smtClean="0"/>
          </a:p>
          <a:p>
            <a:endParaRPr lang="en-US" sz="1000" dirty="0"/>
          </a:p>
        </p:txBody>
      </p:sp>
      <p:sp>
        <p:nvSpPr>
          <p:cNvPr id="34" name="Rounded Rectangle 33"/>
          <p:cNvSpPr/>
          <p:nvPr/>
        </p:nvSpPr>
        <p:spPr>
          <a:xfrm>
            <a:off x="180363" y="6419714"/>
            <a:ext cx="1786625" cy="258495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Mean</a:t>
            </a:r>
            <a:r>
              <a:rPr lang="zh-CN" altLang="en-US" sz="800" dirty="0" smtClean="0"/>
              <a:t> </a:t>
            </a:r>
            <a:r>
              <a:rPr lang="en-US" altLang="zh-CN" sz="800" dirty="0" smtClean="0"/>
              <a:t>Square</a:t>
            </a:r>
            <a:r>
              <a:rPr lang="zh-CN" altLang="en-US" sz="800" dirty="0" smtClean="0"/>
              <a:t> </a:t>
            </a:r>
            <a:r>
              <a:rPr lang="en-US" altLang="zh-CN" sz="800" dirty="0" smtClean="0"/>
              <a:t>Error</a:t>
            </a:r>
            <a:r>
              <a:rPr lang="zh-CN" altLang="en-US" sz="800" dirty="0" smtClean="0"/>
              <a:t> </a:t>
            </a:r>
            <a:r>
              <a:rPr lang="en-US" altLang="zh-CN" sz="800" dirty="0" smtClean="0"/>
              <a:t>vs.</a:t>
            </a:r>
            <a:r>
              <a:rPr lang="zh-CN" altLang="en-US" sz="800" dirty="0"/>
              <a:t> </a:t>
            </a:r>
            <a:r>
              <a:rPr lang="en-US" altLang="zh-CN" sz="800" dirty="0" smtClean="0"/>
              <a:t>alpha</a:t>
            </a:r>
            <a:endParaRPr lang="en-US" sz="8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38" y="4017027"/>
            <a:ext cx="2984396" cy="4303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40" y="4600158"/>
            <a:ext cx="1610179" cy="161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</TotalTime>
  <Words>510</Words>
  <Application>Microsoft Macintosh PowerPoint</Application>
  <PresentationFormat>Widescreen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DengXian</vt:lpstr>
      <vt:lpstr>Wingdings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Jiacheng XIA</dc:creator>
  <cp:lastModifiedBy>Tsz Cheung LO</cp:lastModifiedBy>
  <cp:revision>97</cp:revision>
  <dcterms:created xsi:type="dcterms:W3CDTF">2017-03-11T12:28:27Z</dcterms:created>
  <dcterms:modified xsi:type="dcterms:W3CDTF">2017-03-13T14:05:56Z</dcterms:modified>
</cp:coreProperties>
</file>