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57" r:id="rId3"/>
    <p:sldId id="258" r:id="rId4"/>
    <p:sldId id="260" r:id="rId5"/>
    <p:sldId id="261" r:id="rId6"/>
    <p:sldId id="262" r:id="rId7"/>
    <p:sldId id="263" r:id="rId8"/>
    <p:sldId id="266" r:id="rId9"/>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2" autoAdjust="0"/>
    <p:restoredTop sz="94599" autoAdjust="0"/>
  </p:normalViewPr>
  <p:slideViewPr>
    <p:cSldViewPr>
      <p:cViewPr varScale="1">
        <p:scale>
          <a:sx n="79" d="100"/>
          <a:sy n="79" d="100"/>
        </p:scale>
        <p:origin x="180" y="72"/>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plot.ly/~ywangdr/6"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plot.ly/~ywangdr/6"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A3BC25-88C1-4AA9-AE30-89AAD60A13F9}" type="doc">
      <dgm:prSet loTypeId="urn:microsoft.com/office/officeart/2005/8/layout/bProcess3" loCatId="process" qsTypeId="urn:microsoft.com/office/officeart/2005/8/quickstyle/3d4" qsCatId="3D" csTypeId="urn:microsoft.com/office/officeart/2005/8/colors/accent1_2" csCatId="accent1" phldr="1"/>
      <dgm:spPr/>
      <dgm:t>
        <a:bodyPr/>
        <a:lstStyle/>
        <a:p>
          <a:endParaRPr lang="zh-CN" altLang="en-US"/>
        </a:p>
      </dgm:t>
    </dgm:pt>
    <dgm:pt modelId="{5897157F-C2A5-4CD4-953A-1172ABE45178}">
      <dgm:prSet phldrT="[文本]" custT="1"/>
      <dgm:spPr/>
      <dgm:t>
        <a:bodyPr/>
        <a:lstStyle/>
        <a:p>
          <a:r>
            <a:rPr lang="en-US" altLang="zh-CN" sz="2400" dirty="0" smtClean="0"/>
            <a:t>Scrape university information  from US News  University Ranking Website</a:t>
          </a:r>
          <a:endParaRPr lang="zh-CN" altLang="en-US" sz="2400" dirty="0"/>
        </a:p>
      </dgm:t>
    </dgm:pt>
    <dgm:pt modelId="{44EE7AFC-B8C3-417B-ADB7-2B478A71D4DD}" type="parTrans" cxnId="{E48FED01-F55C-4306-9D5D-241A151B327E}">
      <dgm:prSet/>
      <dgm:spPr/>
      <dgm:t>
        <a:bodyPr/>
        <a:lstStyle/>
        <a:p>
          <a:endParaRPr lang="zh-CN" altLang="en-US"/>
        </a:p>
      </dgm:t>
    </dgm:pt>
    <dgm:pt modelId="{5B3D9DAC-9D9A-494B-9333-F706859A71D3}" type="sibTrans" cxnId="{E48FED01-F55C-4306-9D5D-241A151B327E}">
      <dgm:prSet/>
      <dgm:spPr/>
      <dgm:t>
        <a:bodyPr/>
        <a:lstStyle/>
        <a:p>
          <a:endParaRPr lang="zh-CN" altLang="en-US"/>
        </a:p>
      </dgm:t>
    </dgm:pt>
    <dgm:pt modelId="{0708784D-A78D-40D1-A603-5E9C05012A72}">
      <dgm:prSet phldrT="[文本]"/>
      <dgm:spPr/>
      <dgm:t>
        <a:bodyPr/>
        <a:lstStyle/>
        <a:p>
          <a:r>
            <a:rPr lang="en-US" altLang="zh-CN" dirty="0" smtClean="0"/>
            <a:t>Use API to retrieve  complementary College Scorecard Data from US Department of Education</a:t>
          </a:r>
          <a:endParaRPr lang="zh-CN" altLang="en-US" dirty="0">
            <a:solidFill>
              <a:schemeClr val="bg2"/>
            </a:solidFill>
          </a:endParaRPr>
        </a:p>
      </dgm:t>
    </dgm:pt>
    <dgm:pt modelId="{71825EA1-A159-469C-8410-974775235F32}" type="parTrans" cxnId="{9AEE8BC9-38B9-4CE0-9C92-AB5A66414F0A}">
      <dgm:prSet/>
      <dgm:spPr/>
      <dgm:t>
        <a:bodyPr/>
        <a:lstStyle/>
        <a:p>
          <a:endParaRPr lang="zh-CN" altLang="en-US"/>
        </a:p>
      </dgm:t>
    </dgm:pt>
    <dgm:pt modelId="{112B9D9E-0FA3-4013-BC1B-C12B5B836644}" type="sibTrans" cxnId="{9AEE8BC9-38B9-4CE0-9C92-AB5A66414F0A}">
      <dgm:prSet/>
      <dgm:spPr/>
      <dgm:t>
        <a:bodyPr/>
        <a:lstStyle/>
        <a:p>
          <a:endParaRPr lang="zh-CN" altLang="en-US"/>
        </a:p>
      </dgm:t>
    </dgm:pt>
    <dgm:pt modelId="{8A0E1230-9ABD-413A-A0CC-AAA2D542A7D9}">
      <dgm:prSet phldrT="[文本]"/>
      <dgm:spPr/>
      <dgm:t>
        <a:bodyPr/>
        <a:lstStyle/>
        <a:p>
          <a:r>
            <a:rPr lang="en-US" altLang="zh-CN" dirty="0" smtClean="0">
              <a:hlinkClick xmlns:r="http://schemas.openxmlformats.org/officeDocument/2006/relationships" r:id="rId1"/>
            </a:rPr>
            <a:t>Output Data to CSV File + Present Data on </a:t>
          </a:r>
          <a:r>
            <a:rPr lang="en-US" altLang="zh-CN" smtClean="0">
              <a:hlinkClick xmlns:r="http://schemas.openxmlformats.org/officeDocument/2006/relationships" r:id="rId1"/>
            </a:rPr>
            <a:t>National Map</a:t>
          </a:r>
          <a:endParaRPr lang="zh-CN" altLang="en-US" dirty="0"/>
        </a:p>
      </dgm:t>
    </dgm:pt>
    <dgm:pt modelId="{461752AA-AC97-40D0-89AE-1612DF17FDF0}" type="parTrans" cxnId="{963E1F6A-BF58-449E-BD28-1086547539CD}">
      <dgm:prSet/>
      <dgm:spPr/>
      <dgm:t>
        <a:bodyPr/>
        <a:lstStyle/>
        <a:p>
          <a:endParaRPr lang="zh-CN" altLang="en-US"/>
        </a:p>
      </dgm:t>
    </dgm:pt>
    <dgm:pt modelId="{36D9EE36-7117-4FD3-8241-4A1EB07AEB25}" type="sibTrans" cxnId="{963E1F6A-BF58-449E-BD28-1086547539CD}">
      <dgm:prSet/>
      <dgm:spPr/>
      <dgm:t>
        <a:bodyPr/>
        <a:lstStyle/>
        <a:p>
          <a:endParaRPr lang="zh-CN" altLang="en-US"/>
        </a:p>
      </dgm:t>
    </dgm:pt>
    <dgm:pt modelId="{87FF4C46-0C4F-4574-88B4-2716C4B96D1B}">
      <dgm:prSet phldrT="[文本]"/>
      <dgm:spPr/>
      <dgm:t>
        <a:bodyPr/>
        <a:lstStyle/>
        <a:p>
          <a:r>
            <a:rPr lang="en-US" altLang="zh-CN" dirty="0" smtClean="0"/>
            <a:t>Regression analysis with </a:t>
          </a:r>
          <a:r>
            <a:rPr lang="en-US" altLang="zh-CN" dirty="0" err="1" smtClean="0"/>
            <a:t>Adaboost</a:t>
          </a:r>
          <a:r>
            <a:rPr lang="en-US" altLang="zh-CN" dirty="0" smtClean="0"/>
            <a:t> and Decision Tree to predict Annual Endowment received by universities</a:t>
          </a:r>
          <a:endParaRPr lang="zh-CN" altLang="en-US" dirty="0"/>
        </a:p>
      </dgm:t>
    </dgm:pt>
    <dgm:pt modelId="{AAAD4338-CB5A-4C13-A68B-B3300234CB63}" type="parTrans" cxnId="{B5EEFAC8-5F40-4C33-AEF2-29BD237834B9}">
      <dgm:prSet/>
      <dgm:spPr/>
      <dgm:t>
        <a:bodyPr/>
        <a:lstStyle/>
        <a:p>
          <a:endParaRPr lang="zh-CN" altLang="en-US"/>
        </a:p>
      </dgm:t>
    </dgm:pt>
    <dgm:pt modelId="{5F23976C-2ABF-487C-B6B3-BDD2853B470F}" type="sibTrans" cxnId="{B5EEFAC8-5F40-4C33-AEF2-29BD237834B9}">
      <dgm:prSet/>
      <dgm:spPr/>
      <dgm:t>
        <a:bodyPr/>
        <a:lstStyle/>
        <a:p>
          <a:endParaRPr lang="zh-CN" altLang="en-US"/>
        </a:p>
      </dgm:t>
    </dgm:pt>
    <dgm:pt modelId="{FC29C58F-F993-41F0-B09E-3DBEA0B6963E}">
      <dgm:prSet phldrT="[文本]"/>
      <dgm:spPr/>
      <dgm:t>
        <a:bodyPr/>
        <a:lstStyle/>
        <a:p>
          <a:r>
            <a:rPr lang="en-US" altLang="zh-CN" dirty="0" smtClean="0"/>
            <a:t>Visualize Decision Tree Model and Regression Analysis  Outcome</a:t>
          </a:r>
          <a:endParaRPr lang="zh-CN" altLang="en-US" dirty="0"/>
        </a:p>
      </dgm:t>
    </dgm:pt>
    <dgm:pt modelId="{C2C942D0-C846-4E36-9021-8EBD0CA31FEE}" type="parTrans" cxnId="{E022C706-B2CA-4A7C-9DA1-20FACD4DDBA4}">
      <dgm:prSet/>
      <dgm:spPr/>
      <dgm:t>
        <a:bodyPr/>
        <a:lstStyle/>
        <a:p>
          <a:endParaRPr lang="zh-CN" altLang="en-US"/>
        </a:p>
      </dgm:t>
    </dgm:pt>
    <dgm:pt modelId="{27977215-1D04-4501-8FFE-F33C608745F0}" type="sibTrans" cxnId="{E022C706-B2CA-4A7C-9DA1-20FACD4DDBA4}">
      <dgm:prSet/>
      <dgm:spPr/>
      <dgm:t>
        <a:bodyPr/>
        <a:lstStyle/>
        <a:p>
          <a:endParaRPr lang="zh-CN" altLang="en-US"/>
        </a:p>
      </dgm:t>
    </dgm:pt>
    <dgm:pt modelId="{7B725E83-73E5-4FC8-A7E6-FCFF0B41361F}">
      <dgm:prSet/>
      <dgm:spPr/>
      <dgm:t>
        <a:bodyPr/>
        <a:lstStyle/>
        <a:p>
          <a:r>
            <a:rPr lang="en-US" altLang="zh-CN" dirty="0" smtClean="0"/>
            <a:t>Looking for Correlations Between Variables by Generating Plot Matrix using </a:t>
          </a:r>
          <a:r>
            <a:rPr lang="en-US" altLang="zh-CN" dirty="0" err="1" smtClean="0"/>
            <a:t>Weka</a:t>
          </a:r>
          <a:endParaRPr lang="zh-CN" altLang="en-US" dirty="0"/>
        </a:p>
      </dgm:t>
    </dgm:pt>
    <dgm:pt modelId="{FCE678A2-004B-4E9F-B686-D044C290184F}" type="parTrans" cxnId="{6C1E2EFD-4EF0-4C35-8CCA-57E7C6B72F6B}">
      <dgm:prSet/>
      <dgm:spPr/>
      <dgm:t>
        <a:bodyPr/>
        <a:lstStyle/>
        <a:p>
          <a:endParaRPr lang="zh-CN" altLang="en-US"/>
        </a:p>
      </dgm:t>
    </dgm:pt>
    <dgm:pt modelId="{A2E8672A-54CE-434C-9BE0-0BF2CA9FA14A}" type="sibTrans" cxnId="{6C1E2EFD-4EF0-4C35-8CCA-57E7C6B72F6B}">
      <dgm:prSet/>
      <dgm:spPr/>
      <dgm:t>
        <a:bodyPr/>
        <a:lstStyle/>
        <a:p>
          <a:endParaRPr lang="zh-CN" altLang="en-US"/>
        </a:p>
      </dgm:t>
    </dgm:pt>
    <dgm:pt modelId="{0DB2AA83-9859-4F8E-815D-82FF0BE9FE7D}" type="pres">
      <dgm:prSet presAssocID="{29A3BC25-88C1-4AA9-AE30-89AAD60A13F9}" presName="Name0" presStyleCnt="0">
        <dgm:presLayoutVars>
          <dgm:dir/>
          <dgm:resizeHandles val="exact"/>
        </dgm:presLayoutVars>
      </dgm:prSet>
      <dgm:spPr/>
    </dgm:pt>
    <dgm:pt modelId="{CA016D45-3A03-4FAF-851D-F986CA568EEB}" type="pres">
      <dgm:prSet presAssocID="{5897157F-C2A5-4CD4-953A-1172ABE45178}" presName="node" presStyleLbl="node1" presStyleIdx="0" presStyleCnt="6">
        <dgm:presLayoutVars>
          <dgm:bulletEnabled val="1"/>
        </dgm:presLayoutVars>
      </dgm:prSet>
      <dgm:spPr/>
      <dgm:t>
        <a:bodyPr/>
        <a:lstStyle/>
        <a:p>
          <a:endParaRPr lang="zh-CN" altLang="en-US"/>
        </a:p>
      </dgm:t>
    </dgm:pt>
    <dgm:pt modelId="{F3D2ABD8-1940-407C-AE4C-7EE3C9FA8FF8}" type="pres">
      <dgm:prSet presAssocID="{5B3D9DAC-9D9A-494B-9333-F706859A71D3}" presName="sibTrans" presStyleLbl="sibTrans1D1" presStyleIdx="0" presStyleCnt="5"/>
      <dgm:spPr/>
    </dgm:pt>
    <dgm:pt modelId="{99071961-5902-43FC-9B9A-626C09AB7515}" type="pres">
      <dgm:prSet presAssocID="{5B3D9DAC-9D9A-494B-9333-F706859A71D3}" presName="connectorText" presStyleLbl="sibTrans1D1" presStyleIdx="0" presStyleCnt="5"/>
      <dgm:spPr/>
    </dgm:pt>
    <dgm:pt modelId="{9B5D69C8-4790-4332-B625-61A06BD83FFF}" type="pres">
      <dgm:prSet presAssocID="{0708784D-A78D-40D1-A603-5E9C05012A72}" presName="node" presStyleLbl="node1" presStyleIdx="1" presStyleCnt="6">
        <dgm:presLayoutVars>
          <dgm:bulletEnabled val="1"/>
        </dgm:presLayoutVars>
      </dgm:prSet>
      <dgm:spPr/>
      <dgm:t>
        <a:bodyPr/>
        <a:lstStyle/>
        <a:p>
          <a:endParaRPr lang="zh-CN" altLang="en-US"/>
        </a:p>
      </dgm:t>
    </dgm:pt>
    <dgm:pt modelId="{DD131713-FF17-4D45-ADB4-2B6C4D8D3C73}" type="pres">
      <dgm:prSet presAssocID="{112B9D9E-0FA3-4013-BC1B-C12B5B836644}" presName="sibTrans" presStyleLbl="sibTrans1D1" presStyleIdx="1" presStyleCnt="5"/>
      <dgm:spPr/>
    </dgm:pt>
    <dgm:pt modelId="{9B1323BC-4C71-4C40-9C84-20F08DD00BE6}" type="pres">
      <dgm:prSet presAssocID="{112B9D9E-0FA3-4013-BC1B-C12B5B836644}" presName="connectorText" presStyleLbl="sibTrans1D1" presStyleIdx="1" presStyleCnt="5"/>
      <dgm:spPr/>
    </dgm:pt>
    <dgm:pt modelId="{A3DEEF34-228C-437D-93A1-A999B295F9AA}" type="pres">
      <dgm:prSet presAssocID="{8A0E1230-9ABD-413A-A0CC-AAA2D542A7D9}" presName="node" presStyleLbl="node1" presStyleIdx="2" presStyleCnt="6">
        <dgm:presLayoutVars>
          <dgm:bulletEnabled val="1"/>
        </dgm:presLayoutVars>
      </dgm:prSet>
      <dgm:spPr/>
      <dgm:t>
        <a:bodyPr/>
        <a:lstStyle/>
        <a:p>
          <a:endParaRPr lang="zh-CN" altLang="en-US"/>
        </a:p>
      </dgm:t>
    </dgm:pt>
    <dgm:pt modelId="{7F2D6ECE-7B4C-44D5-B36E-69BEC2437D16}" type="pres">
      <dgm:prSet presAssocID="{36D9EE36-7117-4FD3-8241-4A1EB07AEB25}" presName="sibTrans" presStyleLbl="sibTrans1D1" presStyleIdx="2" presStyleCnt="5"/>
      <dgm:spPr/>
    </dgm:pt>
    <dgm:pt modelId="{5D225642-BCBC-447A-B848-2A37F0130C7F}" type="pres">
      <dgm:prSet presAssocID="{36D9EE36-7117-4FD3-8241-4A1EB07AEB25}" presName="connectorText" presStyleLbl="sibTrans1D1" presStyleIdx="2" presStyleCnt="5"/>
      <dgm:spPr/>
    </dgm:pt>
    <dgm:pt modelId="{06FBE632-A279-400C-B601-7968F8E3AF0D}" type="pres">
      <dgm:prSet presAssocID="{87FF4C46-0C4F-4574-88B4-2716C4B96D1B}" presName="node" presStyleLbl="node1" presStyleIdx="3" presStyleCnt="6" custLinFactNeighborX="-266" custLinFactNeighborY="-1860">
        <dgm:presLayoutVars>
          <dgm:bulletEnabled val="1"/>
        </dgm:presLayoutVars>
      </dgm:prSet>
      <dgm:spPr/>
      <dgm:t>
        <a:bodyPr/>
        <a:lstStyle/>
        <a:p>
          <a:endParaRPr lang="zh-CN" altLang="en-US"/>
        </a:p>
      </dgm:t>
    </dgm:pt>
    <dgm:pt modelId="{FBF26A09-BD3F-474A-A017-135C34950B3E}" type="pres">
      <dgm:prSet presAssocID="{5F23976C-2ABF-487C-B6B3-BDD2853B470F}" presName="sibTrans" presStyleLbl="sibTrans1D1" presStyleIdx="3" presStyleCnt="5"/>
      <dgm:spPr/>
    </dgm:pt>
    <dgm:pt modelId="{752BA961-14FF-4C66-BB15-B81F525B246F}" type="pres">
      <dgm:prSet presAssocID="{5F23976C-2ABF-487C-B6B3-BDD2853B470F}" presName="connectorText" presStyleLbl="sibTrans1D1" presStyleIdx="3" presStyleCnt="5"/>
      <dgm:spPr/>
    </dgm:pt>
    <dgm:pt modelId="{0AFDB2E2-4F51-440F-834A-5D79C5098FDF}" type="pres">
      <dgm:prSet presAssocID="{FC29C58F-F993-41F0-B09E-3DBEA0B6963E}" presName="node" presStyleLbl="node1" presStyleIdx="4" presStyleCnt="6" custLinFactNeighborX="40" custLinFactNeighborY="-1860">
        <dgm:presLayoutVars>
          <dgm:bulletEnabled val="1"/>
        </dgm:presLayoutVars>
      </dgm:prSet>
      <dgm:spPr/>
      <dgm:t>
        <a:bodyPr/>
        <a:lstStyle/>
        <a:p>
          <a:endParaRPr lang="zh-CN" altLang="en-US"/>
        </a:p>
      </dgm:t>
    </dgm:pt>
    <dgm:pt modelId="{DB6B918A-5B51-4D96-8725-9220E082708E}" type="pres">
      <dgm:prSet presAssocID="{27977215-1D04-4501-8FFE-F33C608745F0}" presName="sibTrans" presStyleLbl="sibTrans1D1" presStyleIdx="4" presStyleCnt="5"/>
      <dgm:spPr/>
    </dgm:pt>
    <dgm:pt modelId="{AC1F5EF3-D5BF-4678-A5AC-8C577516D4D2}" type="pres">
      <dgm:prSet presAssocID="{27977215-1D04-4501-8FFE-F33C608745F0}" presName="connectorText" presStyleLbl="sibTrans1D1" presStyleIdx="4" presStyleCnt="5"/>
      <dgm:spPr/>
    </dgm:pt>
    <dgm:pt modelId="{201EECC9-15D6-420F-9EA6-E494E777E45F}" type="pres">
      <dgm:prSet presAssocID="{7B725E83-73E5-4FC8-A7E6-FCFF0B41361F}" presName="node" presStyleLbl="node1" presStyleIdx="5" presStyleCnt="6" custLinFactNeighborX="346" custLinFactNeighborY="-1860">
        <dgm:presLayoutVars>
          <dgm:bulletEnabled val="1"/>
        </dgm:presLayoutVars>
      </dgm:prSet>
      <dgm:spPr/>
      <dgm:t>
        <a:bodyPr/>
        <a:lstStyle/>
        <a:p>
          <a:endParaRPr lang="zh-CN" altLang="en-US"/>
        </a:p>
      </dgm:t>
    </dgm:pt>
  </dgm:ptLst>
  <dgm:cxnLst>
    <dgm:cxn modelId="{D8913BED-6CA8-4C9F-B255-559F82C553AE}" type="presOf" srcId="{29A3BC25-88C1-4AA9-AE30-89AAD60A13F9}" destId="{0DB2AA83-9859-4F8E-815D-82FF0BE9FE7D}" srcOrd="0" destOrd="0" presId="urn:microsoft.com/office/officeart/2005/8/layout/bProcess3"/>
    <dgm:cxn modelId="{5B7D3E92-A62E-445C-93F6-8ABA5989F5A7}" type="presOf" srcId="{7B725E83-73E5-4FC8-A7E6-FCFF0B41361F}" destId="{201EECC9-15D6-420F-9EA6-E494E777E45F}" srcOrd="0" destOrd="0" presId="urn:microsoft.com/office/officeart/2005/8/layout/bProcess3"/>
    <dgm:cxn modelId="{651D4D57-4704-426E-B4BB-9DC253A310AF}" type="presOf" srcId="{112B9D9E-0FA3-4013-BC1B-C12B5B836644}" destId="{DD131713-FF17-4D45-ADB4-2B6C4D8D3C73}" srcOrd="0" destOrd="0" presId="urn:microsoft.com/office/officeart/2005/8/layout/bProcess3"/>
    <dgm:cxn modelId="{C9DBC8F4-1DB5-4BD3-84C5-C6C3ACF1B13F}" type="presOf" srcId="{8A0E1230-9ABD-413A-A0CC-AAA2D542A7D9}" destId="{A3DEEF34-228C-437D-93A1-A999B295F9AA}" srcOrd="0" destOrd="0" presId="urn:microsoft.com/office/officeart/2005/8/layout/bProcess3"/>
    <dgm:cxn modelId="{E022C706-B2CA-4A7C-9DA1-20FACD4DDBA4}" srcId="{29A3BC25-88C1-4AA9-AE30-89AAD60A13F9}" destId="{FC29C58F-F993-41F0-B09E-3DBEA0B6963E}" srcOrd="4" destOrd="0" parTransId="{C2C942D0-C846-4E36-9021-8EBD0CA31FEE}" sibTransId="{27977215-1D04-4501-8FFE-F33C608745F0}"/>
    <dgm:cxn modelId="{209A412C-EDE0-4FFE-BE47-D5C83C06F822}" type="presOf" srcId="{FC29C58F-F993-41F0-B09E-3DBEA0B6963E}" destId="{0AFDB2E2-4F51-440F-834A-5D79C5098FDF}" srcOrd="0" destOrd="0" presId="urn:microsoft.com/office/officeart/2005/8/layout/bProcess3"/>
    <dgm:cxn modelId="{6C1E2EFD-4EF0-4C35-8CCA-57E7C6B72F6B}" srcId="{29A3BC25-88C1-4AA9-AE30-89AAD60A13F9}" destId="{7B725E83-73E5-4FC8-A7E6-FCFF0B41361F}" srcOrd="5" destOrd="0" parTransId="{FCE678A2-004B-4E9F-B686-D044C290184F}" sibTransId="{A2E8672A-54CE-434C-9BE0-0BF2CA9FA14A}"/>
    <dgm:cxn modelId="{95BF35FD-6E62-4CCA-AD10-31A47124398D}" type="presOf" srcId="{112B9D9E-0FA3-4013-BC1B-C12B5B836644}" destId="{9B1323BC-4C71-4C40-9C84-20F08DD00BE6}" srcOrd="1" destOrd="0" presId="urn:microsoft.com/office/officeart/2005/8/layout/bProcess3"/>
    <dgm:cxn modelId="{B5EEFAC8-5F40-4C33-AEF2-29BD237834B9}" srcId="{29A3BC25-88C1-4AA9-AE30-89AAD60A13F9}" destId="{87FF4C46-0C4F-4574-88B4-2716C4B96D1B}" srcOrd="3" destOrd="0" parTransId="{AAAD4338-CB5A-4C13-A68B-B3300234CB63}" sibTransId="{5F23976C-2ABF-487C-B6B3-BDD2853B470F}"/>
    <dgm:cxn modelId="{2D540A18-8D7B-4AA7-B3CA-E7CE883BFF3E}" type="presOf" srcId="{36D9EE36-7117-4FD3-8241-4A1EB07AEB25}" destId="{7F2D6ECE-7B4C-44D5-B36E-69BEC2437D16}" srcOrd="0" destOrd="0" presId="urn:microsoft.com/office/officeart/2005/8/layout/bProcess3"/>
    <dgm:cxn modelId="{F1F4C3A3-038C-4152-85F1-AF6FE883D9CC}" type="presOf" srcId="{5897157F-C2A5-4CD4-953A-1172ABE45178}" destId="{CA016D45-3A03-4FAF-851D-F986CA568EEB}" srcOrd="0" destOrd="0" presId="urn:microsoft.com/office/officeart/2005/8/layout/bProcess3"/>
    <dgm:cxn modelId="{3C8BEB22-ACF8-4A9F-BC7A-C72539C48F9B}" type="presOf" srcId="{27977215-1D04-4501-8FFE-F33C608745F0}" destId="{AC1F5EF3-D5BF-4678-A5AC-8C577516D4D2}" srcOrd="1" destOrd="0" presId="urn:microsoft.com/office/officeart/2005/8/layout/bProcess3"/>
    <dgm:cxn modelId="{B41CA431-BC29-4AFA-92DD-0D79B4FF5813}" type="presOf" srcId="{27977215-1D04-4501-8FFE-F33C608745F0}" destId="{DB6B918A-5B51-4D96-8725-9220E082708E}" srcOrd="0" destOrd="0" presId="urn:microsoft.com/office/officeart/2005/8/layout/bProcess3"/>
    <dgm:cxn modelId="{9AEE8BC9-38B9-4CE0-9C92-AB5A66414F0A}" srcId="{29A3BC25-88C1-4AA9-AE30-89AAD60A13F9}" destId="{0708784D-A78D-40D1-A603-5E9C05012A72}" srcOrd="1" destOrd="0" parTransId="{71825EA1-A159-469C-8410-974775235F32}" sibTransId="{112B9D9E-0FA3-4013-BC1B-C12B5B836644}"/>
    <dgm:cxn modelId="{8B4CA2D8-24C6-456D-8F1C-4B31FAD8335D}" type="presOf" srcId="{87FF4C46-0C4F-4574-88B4-2716C4B96D1B}" destId="{06FBE632-A279-400C-B601-7968F8E3AF0D}" srcOrd="0" destOrd="0" presId="urn:microsoft.com/office/officeart/2005/8/layout/bProcess3"/>
    <dgm:cxn modelId="{9ED61C40-AD24-4C68-A3BF-90026A2C5000}" type="presOf" srcId="{5B3D9DAC-9D9A-494B-9333-F706859A71D3}" destId="{F3D2ABD8-1940-407C-AE4C-7EE3C9FA8FF8}" srcOrd="0" destOrd="0" presId="urn:microsoft.com/office/officeart/2005/8/layout/bProcess3"/>
    <dgm:cxn modelId="{4791EC68-1470-4234-8D46-BA9837AF8DDA}" type="presOf" srcId="{36D9EE36-7117-4FD3-8241-4A1EB07AEB25}" destId="{5D225642-BCBC-447A-B848-2A37F0130C7F}" srcOrd="1" destOrd="0" presId="urn:microsoft.com/office/officeart/2005/8/layout/bProcess3"/>
    <dgm:cxn modelId="{824DE91B-6D4D-4E7F-8E14-195108A5BFE1}" type="presOf" srcId="{5F23976C-2ABF-487C-B6B3-BDD2853B470F}" destId="{FBF26A09-BD3F-474A-A017-135C34950B3E}" srcOrd="0" destOrd="0" presId="urn:microsoft.com/office/officeart/2005/8/layout/bProcess3"/>
    <dgm:cxn modelId="{510C7DC3-8879-472C-8F1C-27ECB6FE6CFE}" type="presOf" srcId="{5F23976C-2ABF-487C-B6B3-BDD2853B470F}" destId="{752BA961-14FF-4C66-BB15-B81F525B246F}" srcOrd="1" destOrd="0" presId="urn:microsoft.com/office/officeart/2005/8/layout/bProcess3"/>
    <dgm:cxn modelId="{CEC7C577-3A34-4E66-91D2-D7059EB09C61}" type="presOf" srcId="{0708784D-A78D-40D1-A603-5E9C05012A72}" destId="{9B5D69C8-4790-4332-B625-61A06BD83FFF}" srcOrd="0" destOrd="0" presId="urn:microsoft.com/office/officeart/2005/8/layout/bProcess3"/>
    <dgm:cxn modelId="{963E1F6A-BF58-449E-BD28-1086547539CD}" srcId="{29A3BC25-88C1-4AA9-AE30-89AAD60A13F9}" destId="{8A0E1230-9ABD-413A-A0CC-AAA2D542A7D9}" srcOrd="2" destOrd="0" parTransId="{461752AA-AC97-40D0-89AE-1612DF17FDF0}" sibTransId="{36D9EE36-7117-4FD3-8241-4A1EB07AEB25}"/>
    <dgm:cxn modelId="{E48FED01-F55C-4306-9D5D-241A151B327E}" srcId="{29A3BC25-88C1-4AA9-AE30-89AAD60A13F9}" destId="{5897157F-C2A5-4CD4-953A-1172ABE45178}" srcOrd="0" destOrd="0" parTransId="{44EE7AFC-B8C3-417B-ADB7-2B478A71D4DD}" sibTransId="{5B3D9DAC-9D9A-494B-9333-F706859A71D3}"/>
    <dgm:cxn modelId="{11096F3D-A7C2-4107-BC3A-C851118D5A7D}" type="presOf" srcId="{5B3D9DAC-9D9A-494B-9333-F706859A71D3}" destId="{99071961-5902-43FC-9B9A-626C09AB7515}" srcOrd="1" destOrd="0" presId="urn:microsoft.com/office/officeart/2005/8/layout/bProcess3"/>
    <dgm:cxn modelId="{D2CBA18E-D132-4E27-91A3-1B6182B78DBF}" type="presParOf" srcId="{0DB2AA83-9859-4F8E-815D-82FF0BE9FE7D}" destId="{CA016D45-3A03-4FAF-851D-F986CA568EEB}" srcOrd="0" destOrd="0" presId="urn:microsoft.com/office/officeart/2005/8/layout/bProcess3"/>
    <dgm:cxn modelId="{783F2F58-EC75-4518-8E3E-2F4FABB22EDB}" type="presParOf" srcId="{0DB2AA83-9859-4F8E-815D-82FF0BE9FE7D}" destId="{F3D2ABD8-1940-407C-AE4C-7EE3C9FA8FF8}" srcOrd="1" destOrd="0" presId="urn:microsoft.com/office/officeart/2005/8/layout/bProcess3"/>
    <dgm:cxn modelId="{B9126882-8822-4A04-900B-5AD294FB06D7}" type="presParOf" srcId="{F3D2ABD8-1940-407C-AE4C-7EE3C9FA8FF8}" destId="{99071961-5902-43FC-9B9A-626C09AB7515}" srcOrd="0" destOrd="0" presId="urn:microsoft.com/office/officeart/2005/8/layout/bProcess3"/>
    <dgm:cxn modelId="{9F1E4912-A7DD-4EED-AD13-7D2BC8B76BDB}" type="presParOf" srcId="{0DB2AA83-9859-4F8E-815D-82FF0BE9FE7D}" destId="{9B5D69C8-4790-4332-B625-61A06BD83FFF}" srcOrd="2" destOrd="0" presId="urn:microsoft.com/office/officeart/2005/8/layout/bProcess3"/>
    <dgm:cxn modelId="{CD48668B-657A-48F5-B581-71552F9E9461}" type="presParOf" srcId="{0DB2AA83-9859-4F8E-815D-82FF0BE9FE7D}" destId="{DD131713-FF17-4D45-ADB4-2B6C4D8D3C73}" srcOrd="3" destOrd="0" presId="urn:microsoft.com/office/officeart/2005/8/layout/bProcess3"/>
    <dgm:cxn modelId="{524F3F59-FA50-4AD6-B30F-14723D9C4CAD}" type="presParOf" srcId="{DD131713-FF17-4D45-ADB4-2B6C4D8D3C73}" destId="{9B1323BC-4C71-4C40-9C84-20F08DD00BE6}" srcOrd="0" destOrd="0" presId="urn:microsoft.com/office/officeart/2005/8/layout/bProcess3"/>
    <dgm:cxn modelId="{97F22657-9EB5-4A7E-B234-2EFC73C52783}" type="presParOf" srcId="{0DB2AA83-9859-4F8E-815D-82FF0BE9FE7D}" destId="{A3DEEF34-228C-437D-93A1-A999B295F9AA}" srcOrd="4" destOrd="0" presId="urn:microsoft.com/office/officeart/2005/8/layout/bProcess3"/>
    <dgm:cxn modelId="{449C7D1C-6412-4885-90A7-2B22DC537BEB}" type="presParOf" srcId="{0DB2AA83-9859-4F8E-815D-82FF0BE9FE7D}" destId="{7F2D6ECE-7B4C-44D5-B36E-69BEC2437D16}" srcOrd="5" destOrd="0" presId="urn:microsoft.com/office/officeart/2005/8/layout/bProcess3"/>
    <dgm:cxn modelId="{B70B6F0F-F8D5-4C06-923C-7AB46E6DED7B}" type="presParOf" srcId="{7F2D6ECE-7B4C-44D5-B36E-69BEC2437D16}" destId="{5D225642-BCBC-447A-B848-2A37F0130C7F}" srcOrd="0" destOrd="0" presId="urn:microsoft.com/office/officeart/2005/8/layout/bProcess3"/>
    <dgm:cxn modelId="{FCAF352E-A02A-48DE-9AC8-49EB5FD488B5}" type="presParOf" srcId="{0DB2AA83-9859-4F8E-815D-82FF0BE9FE7D}" destId="{06FBE632-A279-400C-B601-7968F8E3AF0D}" srcOrd="6" destOrd="0" presId="urn:microsoft.com/office/officeart/2005/8/layout/bProcess3"/>
    <dgm:cxn modelId="{DB9FABDF-04D3-4C73-99B1-89B19B73F338}" type="presParOf" srcId="{0DB2AA83-9859-4F8E-815D-82FF0BE9FE7D}" destId="{FBF26A09-BD3F-474A-A017-135C34950B3E}" srcOrd="7" destOrd="0" presId="urn:microsoft.com/office/officeart/2005/8/layout/bProcess3"/>
    <dgm:cxn modelId="{EB92368B-BE15-4041-82BB-D6A6F31915C9}" type="presParOf" srcId="{FBF26A09-BD3F-474A-A017-135C34950B3E}" destId="{752BA961-14FF-4C66-BB15-B81F525B246F}" srcOrd="0" destOrd="0" presId="urn:microsoft.com/office/officeart/2005/8/layout/bProcess3"/>
    <dgm:cxn modelId="{40AD041C-540E-438F-A91A-4823958C3306}" type="presParOf" srcId="{0DB2AA83-9859-4F8E-815D-82FF0BE9FE7D}" destId="{0AFDB2E2-4F51-440F-834A-5D79C5098FDF}" srcOrd="8" destOrd="0" presId="urn:microsoft.com/office/officeart/2005/8/layout/bProcess3"/>
    <dgm:cxn modelId="{BB67A316-6028-46EE-9BE8-A9CF1AD6C58B}" type="presParOf" srcId="{0DB2AA83-9859-4F8E-815D-82FF0BE9FE7D}" destId="{DB6B918A-5B51-4D96-8725-9220E082708E}" srcOrd="9" destOrd="0" presId="urn:microsoft.com/office/officeart/2005/8/layout/bProcess3"/>
    <dgm:cxn modelId="{BB5F690E-280C-473D-8D4B-7473D25B9C9D}" type="presParOf" srcId="{DB6B918A-5B51-4D96-8725-9220E082708E}" destId="{AC1F5EF3-D5BF-4678-A5AC-8C577516D4D2}" srcOrd="0" destOrd="0" presId="urn:microsoft.com/office/officeart/2005/8/layout/bProcess3"/>
    <dgm:cxn modelId="{3715DA8F-C16E-4029-ADF7-B1961FB14868}" type="presParOf" srcId="{0DB2AA83-9859-4F8E-815D-82FF0BE9FE7D}" destId="{201EECC9-15D6-420F-9EA6-E494E777E45F}"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2ABD8-1940-407C-AE4C-7EE3C9FA8FF8}">
      <dsp:nvSpPr>
        <dsp:cNvPr id="0" name=""/>
        <dsp:cNvSpPr/>
      </dsp:nvSpPr>
      <dsp:spPr>
        <a:xfrm>
          <a:off x="3394281" y="1149256"/>
          <a:ext cx="748429" cy="91440"/>
        </a:xfrm>
        <a:custGeom>
          <a:avLst/>
          <a:gdLst/>
          <a:ahLst/>
          <a:cxnLst/>
          <a:rect l="0" t="0" r="0" b="0"/>
          <a:pathLst>
            <a:path>
              <a:moveTo>
                <a:pt x="0" y="45720"/>
              </a:moveTo>
              <a:lnTo>
                <a:pt x="748429"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49020" y="1191081"/>
        <a:ext cx="38951" cy="7790"/>
      </dsp:txXfrm>
    </dsp:sp>
    <dsp:sp modelId="{CA016D45-3A03-4FAF-851D-F986CA568EEB}">
      <dsp:nvSpPr>
        <dsp:cNvPr id="0" name=""/>
        <dsp:cNvSpPr/>
      </dsp:nvSpPr>
      <dsp:spPr>
        <a:xfrm>
          <a:off x="8997" y="178851"/>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dirty="0" smtClean="0"/>
            <a:t>Scrape university information  from US News  University Ranking Website</a:t>
          </a:r>
          <a:endParaRPr lang="zh-CN" altLang="en-US" sz="2400" kern="1200" dirty="0"/>
        </a:p>
      </dsp:txBody>
      <dsp:txXfrm>
        <a:off x="8997" y="178851"/>
        <a:ext cx="3387083" cy="2032249"/>
      </dsp:txXfrm>
    </dsp:sp>
    <dsp:sp modelId="{DD131713-FF17-4D45-ADB4-2B6C4D8D3C73}">
      <dsp:nvSpPr>
        <dsp:cNvPr id="0" name=""/>
        <dsp:cNvSpPr/>
      </dsp:nvSpPr>
      <dsp:spPr>
        <a:xfrm>
          <a:off x="7560393" y="1149256"/>
          <a:ext cx="748429" cy="91440"/>
        </a:xfrm>
        <a:custGeom>
          <a:avLst/>
          <a:gdLst/>
          <a:ahLst/>
          <a:cxnLst/>
          <a:rect l="0" t="0" r="0" b="0"/>
          <a:pathLst>
            <a:path>
              <a:moveTo>
                <a:pt x="0" y="45720"/>
              </a:moveTo>
              <a:lnTo>
                <a:pt x="748429"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915132" y="1191081"/>
        <a:ext cx="38951" cy="7790"/>
      </dsp:txXfrm>
    </dsp:sp>
    <dsp:sp modelId="{9B5D69C8-4790-4332-B625-61A06BD83FFF}">
      <dsp:nvSpPr>
        <dsp:cNvPr id="0" name=""/>
        <dsp:cNvSpPr/>
      </dsp:nvSpPr>
      <dsp:spPr>
        <a:xfrm>
          <a:off x="4175110" y="178851"/>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dirty="0" smtClean="0"/>
            <a:t>Use API to retrieve  complementary College Scorecard Data from US Department of Education</a:t>
          </a:r>
          <a:endParaRPr lang="zh-CN" altLang="en-US" sz="2400" kern="1200" dirty="0">
            <a:solidFill>
              <a:schemeClr val="bg2"/>
            </a:solidFill>
          </a:endParaRPr>
        </a:p>
      </dsp:txBody>
      <dsp:txXfrm>
        <a:off x="4175110" y="178851"/>
        <a:ext cx="3387083" cy="2032249"/>
      </dsp:txXfrm>
    </dsp:sp>
    <dsp:sp modelId="{7F2D6ECE-7B4C-44D5-B36E-69BEC2437D16}">
      <dsp:nvSpPr>
        <dsp:cNvPr id="0" name=""/>
        <dsp:cNvSpPr/>
      </dsp:nvSpPr>
      <dsp:spPr>
        <a:xfrm>
          <a:off x="1693541" y="2209301"/>
          <a:ext cx="8341222" cy="710629"/>
        </a:xfrm>
        <a:custGeom>
          <a:avLst/>
          <a:gdLst/>
          <a:ahLst/>
          <a:cxnLst/>
          <a:rect l="0" t="0" r="0" b="0"/>
          <a:pathLst>
            <a:path>
              <a:moveTo>
                <a:pt x="8341222" y="0"/>
              </a:moveTo>
              <a:lnTo>
                <a:pt x="8341222" y="372414"/>
              </a:lnTo>
              <a:lnTo>
                <a:pt x="0" y="372414"/>
              </a:lnTo>
              <a:lnTo>
                <a:pt x="0" y="710629"/>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54800" y="2560720"/>
        <a:ext cx="418704" cy="7790"/>
      </dsp:txXfrm>
    </dsp:sp>
    <dsp:sp modelId="{A3DEEF34-228C-437D-93A1-A999B295F9AA}">
      <dsp:nvSpPr>
        <dsp:cNvPr id="0" name=""/>
        <dsp:cNvSpPr/>
      </dsp:nvSpPr>
      <dsp:spPr>
        <a:xfrm>
          <a:off x="8341222" y="178851"/>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dirty="0" smtClean="0">
              <a:hlinkClick xmlns:r="http://schemas.openxmlformats.org/officeDocument/2006/relationships" r:id="rId1"/>
            </a:rPr>
            <a:t>Output Data to CSV File + Present Data on </a:t>
          </a:r>
          <a:r>
            <a:rPr lang="en-US" altLang="zh-CN" sz="2400" kern="1200" smtClean="0">
              <a:hlinkClick xmlns:r="http://schemas.openxmlformats.org/officeDocument/2006/relationships" r:id="rId1"/>
            </a:rPr>
            <a:t>National Map</a:t>
          </a:r>
          <a:endParaRPr lang="zh-CN" altLang="en-US" sz="2400" kern="1200" dirty="0"/>
        </a:p>
      </dsp:txBody>
      <dsp:txXfrm>
        <a:off x="8341222" y="178851"/>
        <a:ext cx="3387083" cy="2032249"/>
      </dsp:txXfrm>
    </dsp:sp>
    <dsp:sp modelId="{FBF26A09-BD3F-474A-A017-135C34950B3E}">
      <dsp:nvSpPr>
        <dsp:cNvPr id="0" name=""/>
        <dsp:cNvSpPr/>
      </dsp:nvSpPr>
      <dsp:spPr>
        <a:xfrm>
          <a:off x="3385283" y="3922735"/>
          <a:ext cx="758781" cy="91440"/>
        </a:xfrm>
        <a:custGeom>
          <a:avLst/>
          <a:gdLst/>
          <a:ahLst/>
          <a:cxnLst/>
          <a:rect l="0" t="0" r="0" b="0"/>
          <a:pathLst>
            <a:path>
              <a:moveTo>
                <a:pt x="0" y="45720"/>
              </a:moveTo>
              <a:lnTo>
                <a:pt x="758781"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44939" y="3964560"/>
        <a:ext cx="39469" cy="7790"/>
      </dsp:txXfrm>
    </dsp:sp>
    <dsp:sp modelId="{06FBE632-A279-400C-B601-7968F8E3AF0D}">
      <dsp:nvSpPr>
        <dsp:cNvPr id="0" name=""/>
        <dsp:cNvSpPr/>
      </dsp:nvSpPr>
      <dsp:spPr>
        <a:xfrm>
          <a:off x="0" y="2952330"/>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dirty="0" smtClean="0"/>
            <a:t>Regression analysis with </a:t>
          </a:r>
          <a:r>
            <a:rPr lang="en-US" altLang="zh-CN" sz="2400" kern="1200" dirty="0" err="1" smtClean="0"/>
            <a:t>Adaboost</a:t>
          </a:r>
          <a:r>
            <a:rPr lang="en-US" altLang="zh-CN" sz="2400" kern="1200" dirty="0" smtClean="0"/>
            <a:t> and Decision Tree to predict Annual Endowment received by universities</a:t>
          </a:r>
          <a:endParaRPr lang="zh-CN" altLang="en-US" sz="2400" kern="1200" dirty="0"/>
        </a:p>
      </dsp:txBody>
      <dsp:txXfrm>
        <a:off x="0" y="2952330"/>
        <a:ext cx="3387083" cy="2032249"/>
      </dsp:txXfrm>
    </dsp:sp>
    <dsp:sp modelId="{DB6B918A-5B51-4D96-8725-9220E082708E}">
      <dsp:nvSpPr>
        <dsp:cNvPr id="0" name=""/>
        <dsp:cNvSpPr/>
      </dsp:nvSpPr>
      <dsp:spPr>
        <a:xfrm>
          <a:off x="7561748" y="3922735"/>
          <a:ext cx="756072" cy="91440"/>
        </a:xfrm>
        <a:custGeom>
          <a:avLst/>
          <a:gdLst/>
          <a:ahLst/>
          <a:cxnLst/>
          <a:rect l="0" t="0" r="0" b="0"/>
          <a:pathLst>
            <a:path>
              <a:moveTo>
                <a:pt x="0" y="45720"/>
              </a:moveTo>
              <a:lnTo>
                <a:pt x="756072"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920117" y="3964560"/>
        <a:ext cx="39333" cy="7790"/>
      </dsp:txXfrm>
    </dsp:sp>
    <dsp:sp modelId="{0AFDB2E2-4F51-440F-834A-5D79C5098FDF}">
      <dsp:nvSpPr>
        <dsp:cNvPr id="0" name=""/>
        <dsp:cNvSpPr/>
      </dsp:nvSpPr>
      <dsp:spPr>
        <a:xfrm>
          <a:off x="4176465" y="2952330"/>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dirty="0" smtClean="0"/>
            <a:t>Visualize Decision Tree Model and Regression Analysis  Outcome</a:t>
          </a:r>
          <a:endParaRPr lang="zh-CN" altLang="en-US" sz="2400" kern="1200" dirty="0"/>
        </a:p>
      </dsp:txBody>
      <dsp:txXfrm>
        <a:off x="4176465" y="2952330"/>
        <a:ext cx="3387083" cy="2032249"/>
      </dsp:txXfrm>
    </dsp:sp>
    <dsp:sp modelId="{201EECC9-15D6-420F-9EA6-E494E777E45F}">
      <dsp:nvSpPr>
        <dsp:cNvPr id="0" name=""/>
        <dsp:cNvSpPr/>
      </dsp:nvSpPr>
      <dsp:spPr>
        <a:xfrm>
          <a:off x="8350220" y="2952330"/>
          <a:ext cx="3387083" cy="203224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CN" sz="2400" kern="1200" dirty="0" smtClean="0"/>
            <a:t>Looking for Correlations Between Variables by Generating Plot Matrix using </a:t>
          </a:r>
          <a:r>
            <a:rPr lang="en-US" altLang="zh-CN" sz="2400" kern="1200" dirty="0" err="1" smtClean="0"/>
            <a:t>Weka</a:t>
          </a:r>
          <a:endParaRPr lang="zh-CN" altLang="en-US" sz="2400" kern="1200" dirty="0"/>
        </a:p>
      </dsp:txBody>
      <dsp:txXfrm>
        <a:off x="8350220" y="2952330"/>
        <a:ext cx="3387083" cy="203224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t>2017/12/10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pPr/>
              <a:t>2017/12/10</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pPr/>
              <a:t>‹#›</a:t>
            </a:fld>
            <a:endParaRPr lang="zh-CN"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a:t>
            </a:fld>
            <a:endParaRPr lang="zh-CN" altLang="en-US" dirty="0"/>
          </a:p>
        </p:txBody>
      </p:sp>
    </p:spTree>
    <p:extLst>
      <p:ext uri="{BB962C8B-B14F-4D97-AF65-F5344CB8AC3E}">
        <p14:creationId xmlns:p14="http://schemas.microsoft.com/office/powerpoint/2010/main" val="9138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a:t>
            </a:fld>
            <a:endParaRPr lang="en-US" altLang="zh-CN" dirty="0"/>
          </a:p>
        </p:txBody>
      </p:sp>
    </p:spTree>
    <p:extLst>
      <p:ext uri="{BB962C8B-B14F-4D97-AF65-F5344CB8AC3E}">
        <p14:creationId xmlns:p14="http://schemas.microsoft.com/office/powerpoint/2010/main" val="204203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a:t>
            </a:fld>
            <a:endParaRPr lang="en-US" altLang="zh-CN"/>
          </a:p>
        </p:txBody>
      </p:sp>
    </p:spTree>
    <p:extLst>
      <p:ext uri="{BB962C8B-B14F-4D97-AF65-F5344CB8AC3E}">
        <p14:creationId xmlns:p14="http://schemas.microsoft.com/office/powerpoint/2010/main" val="295470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a:t>
            </a:fld>
            <a:endParaRPr lang="en-US" altLang="zh-CN"/>
          </a:p>
        </p:txBody>
      </p:sp>
    </p:spTree>
    <p:extLst>
      <p:ext uri="{BB962C8B-B14F-4D97-AF65-F5344CB8AC3E}">
        <p14:creationId xmlns:p14="http://schemas.microsoft.com/office/powerpoint/2010/main" val="973799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a:t>
            </a:fld>
            <a:endParaRPr lang="en-US" altLang="zh-CN"/>
          </a:p>
        </p:txBody>
      </p:sp>
    </p:spTree>
    <p:extLst>
      <p:ext uri="{BB962C8B-B14F-4D97-AF65-F5344CB8AC3E}">
        <p14:creationId xmlns:p14="http://schemas.microsoft.com/office/powerpoint/2010/main" val="3252846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6</a:t>
            </a:fld>
            <a:endParaRPr lang="en-US" altLang="zh-CN"/>
          </a:p>
        </p:txBody>
      </p:sp>
    </p:spTree>
    <p:extLst>
      <p:ext uri="{BB962C8B-B14F-4D97-AF65-F5344CB8AC3E}">
        <p14:creationId xmlns:p14="http://schemas.microsoft.com/office/powerpoint/2010/main" val="3330185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7</a:t>
            </a:fld>
            <a:endParaRPr lang="en-US" altLang="zh-CN"/>
          </a:p>
        </p:txBody>
      </p:sp>
    </p:spTree>
    <p:extLst>
      <p:ext uri="{BB962C8B-B14F-4D97-AF65-F5344CB8AC3E}">
        <p14:creationId xmlns:p14="http://schemas.microsoft.com/office/powerpoint/2010/main" val="1378384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8</a:t>
            </a:fld>
            <a:endParaRPr lang="en-US" altLang="zh-CN"/>
          </a:p>
        </p:txBody>
      </p:sp>
    </p:spTree>
    <p:extLst>
      <p:ext uri="{BB962C8B-B14F-4D97-AF65-F5344CB8AC3E}">
        <p14:creationId xmlns:p14="http://schemas.microsoft.com/office/powerpoint/2010/main" val="75245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smtClean="0"/>
              <a:t>单击此处编辑母版副标题样式</a:t>
            </a:r>
            <a:endParaRPr lang="zh-CN" altLang="en-U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6816">
              <a:defRPr/>
            </a:lvl6pPr>
            <a:lvl7pPr marL="1956816">
              <a:defRPr/>
            </a:lvl7pPr>
            <a:lvl8pPr marL="1956816">
              <a:defRPr/>
            </a:lvl8pPr>
            <a:lvl9pPr marL="1956816">
              <a:defRPr/>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t>2017/12/10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hasCustomPrompt="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872" indent="0">
              <a:buNone/>
              <a:defRPr/>
            </a:lvl6pPr>
            <a:lvl7pPr>
              <a:defRPr/>
            </a:lvl7pPr>
            <a:lvl8pPr>
              <a:defRPr baseline="0"/>
            </a:lvl8pPr>
            <a:lvl9pPr>
              <a:defRPr baseline="0"/>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t>2017/12/10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t>2017/12/10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smtClean="0"/>
              <a:t>单击此处编辑母版文本样式</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t>2017/12/10</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baseline="0"/>
            </a:lvl8pPr>
            <a:lvl9pPr marL="1956816">
              <a:defRPr sz="16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t>2017/12/10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smtClean="0"/>
              <a:t>单击此处编辑母版文本样式</a:t>
            </a:r>
          </a:p>
        </p:txBody>
      </p:sp>
      <p:sp>
        <p:nvSpPr>
          <p:cNvPr id="4" name="内容占位符 3"/>
          <p:cNvSpPr>
            <a:spLocks noGrp="1"/>
          </p:cNvSpPr>
          <p:nvPr>
            <p:ph sz="half" idx="2"/>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smtClean="0"/>
              <a:t>单击此处编辑母版文本样式</a:t>
            </a:r>
          </a:p>
        </p:txBody>
      </p:sp>
      <p:sp>
        <p:nvSpPr>
          <p:cNvPr id="6" name="内容占位符 5"/>
          <p:cNvSpPr>
            <a:spLocks noGrp="1"/>
          </p:cNvSpPr>
          <p:nvPr>
            <p:ph sz="quarter" idx="4"/>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00">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a:lvl8pPr>
            <a:lvl9pPr marL="1956816">
              <a:defRPr sz="160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t>2017/12/10</a:t>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t>2017/12/10</a:t>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t>2017/12/10</a:t>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t>‹#›</a:t>
            </a:fld>
            <a:endParaRPr lang="zh-CN" altLang="en-U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
        <p:nvSpPr>
          <p:cNvPr id="4" name="文本占位符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smtClean="0"/>
              <a:t>单击此处编辑母版文本样式</a:t>
            </a:r>
          </a:p>
        </p:txBody>
      </p:sp>
      <p:sp>
        <p:nvSpPr>
          <p:cNvPr id="3" name="内容占位符 2"/>
          <p:cNvSpPr>
            <a:spLocks noGrp="1"/>
          </p:cNvSpPr>
          <p:nvPr>
            <p:ph idx="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smtClean="0"/>
              <a:t>单击此处编辑母版文本样式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t>2017/12/10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smtClean="0"/>
              <a:t>单击此处编辑母版标题样式</a:t>
            </a:r>
            <a:endParaRPr lang="zh-CN" altLang="en-US" noProof="1"/>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smtClean="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smtClean="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t>2017/12/10</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t>2017/12/10</a:t>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98493" y="1988840"/>
            <a:ext cx="9900593" cy="2667000"/>
          </a:xfrm>
        </p:spPr>
        <p:txBody>
          <a:bodyPr rtlCol="0"/>
          <a:lstStyle/>
          <a:p>
            <a:pPr rtl="0"/>
            <a:r>
              <a:rPr lang="en-US" altLang="zh-CN" i="1" dirty="0" smtClean="0"/>
              <a:t>DATA INSIGHTS:</a:t>
            </a:r>
            <a:r>
              <a:rPr lang="en-US" altLang="zh-CN" dirty="0" smtClean="0"/>
              <a:t/>
            </a:r>
            <a:br>
              <a:rPr lang="en-US" altLang="zh-CN" dirty="0" smtClean="0"/>
            </a:br>
            <a:r>
              <a:rPr lang="en-US" altLang="zh-CN" sz="4400" dirty="0" smtClean="0"/>
              <a:t>Top-100 National Universities</a:t>
            </a:r>
            <a:endParaRPr lang="zh-CN" altLang="en-US" sz="4400" dirty="0"/>
          </a:p>
        </p:txBody>
      </p:sp>
      <p:sp>
        <p:nvSpPr>
          <p:cNvPr id="3" name="副标题 2"/>
          <p:cNvSpPr>
            <a:spLocks noGrp="1"/>
          </p:cNvSpPr>
          <p:nvPr>
            <p:ph type="subTitle" idx="1"/>
          </p:nvPr>
        </p:nvSpPr>
        <p:spPr/>
        <p:txBody>
          <a:bodyPr rtlCol="0">
            <a:normAutofit/>
          </a:bodyPr>
          <a:lstStyle/>
          <a:p>
            <a:pPr rtl="0"/>
            <a:r>
              <a:rPr lang="en-US" altLang="zh-CN" sz="3600" dirty="0" smtClean="0"/>
              <a:t>                                         </a:t>
            </a:r>
            <a:r>
              <a:rPr lang="en-US" altLang="zh-CN" sz="3600" dirty="0" err="1" smtClean="0"/>
              <a:t>Yanbang</a:t>
            </a:r>
            <a:r>
              <a:rPr lang="en-US" altLang="zh-CN" sz="3600" dirty="0" smtClean="0"/>
              <a:t> Wang</a:t>
            </a:r>
            <a:endParaRPr lang="zh-CN" altLang="en-US" sz="3600"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Microsoft YaHei UI" panose="020B0503020204020204" pitchFamily="34" charset="-122"/>
                <a:ea typeface="Microsoft YaHei UI" panose="020B0503020204020204" pitchFamily="34" charset="-122"/>
              </a:rPr>
              <a:t>Brief Summary:</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765820" y="1905000"/>
            <a:ext cx="10729192" cy="4267200"/>
          </a:xfrm>
        </p:spPr>
        <p:txBody>
          <a:bodyPr rtlCol="0">
            <a:normAutofit fontScale="85000" lnSpcReduction="20000"/>
          </a:bodyPr>
          <a:lstStyle/>
          <a:p>
            <a:pPr rtl="0"/>
            <a:r>
              <a:rPr lang="en-US" altLang="zh-CN" dirty="0" smtClean="0">
                <a:latin typeface="Microsoft YaHei UI" panose="020B0503020204020204" pitchFamily="34" charset="-122"/>
                <a:ea typeface="Microsoft YaHei UI" panose="020B0503020204020204" pitchFamily="34" charset="-122"/>
              </a:rPr>
              <a:t>Goal:  </a:t>
            </a:r>
          </a:p>
          <a:p>
            <a:pPr rtl="0"/>
            <a:r>
              <a:rPr lang="en-US" altLang="zh-CN" dirty="0" smtClean="0"/>
              <a:t>1. COLLECT metadata of top universities in the countries and PRESENT them in a more intuitive and interactive way</a:t>
            </a:r>
          </a:p>
          <a:p>
            <a:pPr rtl="0"/>
            <a:r>
              <a:rPr lang="en-US" altLang="zh-CN" dirty="0" smtClean="0">
                <a:latin typeface="Microsoft YaHei UI" panose="020B0503020204020204" pitchFamily="34" charset="-122"/>
                <a:ea typeface="Microsoft YaHei UI" panose="020B0503020204020204" pitchFamily="34" charset="-122"/>
              </a:rPr>
              <a:t>2. </a:t>
            </a:r>
            <a:r>
              <a:rPr lang="en-US" altLang="zh-CN" dirty="0" smtClean="0"/>
              <a:t>Challenging Question: what determines the amount of endowment a top university received annually?</a:t>
            </a:r>
          </a:p>
          <a:p>
            <a:pPr rtl="0"/>
            <a:r>
              <a:rPr lang="en-US" altLang="zh-CN" dirty="0" smtClean="0">
                <a:latin typeface="Microsoft YaHei UI" panose="020B0503020204020204" pitchFamily="34" charset="-122"/>
                <a:ea typeface="Microsoft YaHei UI" panose="020B0503020204020204" pitchFamily="34" charset="-122"/>
              </a:rPr>
              <a:t>3. </a:t>
            </a:r>
            <a:r>
              <a:rPr lang="en-US" altLang="zh-CN" dirty="0" smtClean="0"/>
              <a:t>Dig up interesting facts</a:t>
            </a:r>
            <a:endParaRPr lang="en-US" altLang="zh-CN" dirty="0" smtClean="0">
              <a:latin typeface="Microsoft YaHei UI" panose="020B0503020204020204" pitchFamily="34" charset="-122"/>
              <a:ea typeface="Microsoft YaHei UI" panose="020B0503020204020204" pitchFamily="34" charset="-122"/>
            </a:endParaRPr>
          </a:p>
          <a:p>
            <a:pPr rtl="0"/>
            <a:endParaRPr lang="zh-CN" altLang="en-US" dirty="0">
              <a:latin typeface="Microsoft YaHei UI" panose="020B0503020204020204" pitchFamily="34" charset="-122"/>
              <a:ea typeface="Microsoft YaHei UI" panose="020B0503020204020204" pitchFamily="34" charset="-122"/>
            </a:endParaRPr>
          </a:p>
          <a:p>
            <a:pPr rtl="0"/>
            <a:r>
              <a:rPr lang="en-US" altLang="zh-CN" dirty="0" smtClean="0">
                <a:latin typeface="Microsoft YaHei UI" panose="020B0503020204020204" pitchFamily="34" charset="-122"/>
                <a:ea typeface="Microsoft YaHei UI" panose="020B0503020204020204" pitchFamily="34" charset="-122"/>
              </a:rPr>
              <a:t>Motivation:</a:t>
            </a:r>
          </a:p>
          <a:p>
            <a:pPr rtl="0"/>
            <a:r>
              <a:rPr lang="en-US" altLang="zh-CN" dirty="0" smtClean="0"/>
              <a:t>US universities are very attractive to the rest of the world. One of the reasons is that the country has largest amount of prestigious private universities, which is very different from the rest of the world, where the government fund keeps being the majority of financial income. Therefore, it could be interesting and promising to look into the endowment those private universities receive every year.</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455984509"/>
              </p:ext>
            </p:extLst>
          </p:nvPr>
        </p:nvGraphicFramePr>
        <p:xfrm>
          <a:off x="261764" y="1340768"/>
          <a:ext cx="11737304" cy="5201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标题 1"/>
          <p:cNvSpPr>
            <a:spLocks noGrp="1"/>
          </p:cNvSpPr>
          <p:nvPr>
            <p:ph type="title"/>
          </p:nvPr>
        </p:nvSpPr>
        <p:spPr>
          <a:xfrm>
            <a:off x="621804" y="404664"/>
            <a:ext cx="9505056" cy="1020762"/>
          </a:xfrm>
        </p:spPr>
        <p:txBody>
          <a:bodyPr rtlCol="0"/>
          <a:lstStyle/>
          <a:p>
            <a:pPr rtl="0"/>
            <a:r>
              <a:rPr lang="en-US" altLang="zh-CN" dirty="0" smtClean="0"/>
              <a:t>Project </a:t>
            </a:r>
            <a:r>
              <a:rPr lang="en-US" altLang="zh-CN" dirty="0" smtClean="0">
                <a:latin typeface="Microsoft YaHei UI" panose="020B0503020204020204" pitchFamily="34" charset="-122"/>
                <a:ea typeface="Microsoft YaHei UI" panose="020B0503020204020204" pitchFamily="34" charset="-122"/>
              </a:rPr>
              <a:t>Pipeline</a:t>
            </a:r>
            <a:br>
              <a:rPr lang="en-US" altLang="zh-CN" dirty="0" smtClean="0">
                <a:latin typeface="Microsoft YaHei UI" panose="020B0503020204020204" pitchFamily="34" charset="-122"/>
                <a:ea typeface="Microsoft YaHei UI" panose="020B0503020204020204" pitchFamily="34" charset="-122"/>
              </a:rPr>
            </a:br>
            <a:r>
              <a:rPr lang="en-US" altLang="zh-CN" sz="2800" dirty="0" smtClean="0">
                <a:latin typeface="Microsoft YaHei UI" panose="020B0503020204020204" pitchFamily="34" charset="-122"/>
                <a:ea typeface="Microsoft YaHei UI" panose="020B0503020204020204" pitchFamily="34" charset="-122"/>
              </a:rPr>
              <a:t>(click on text to view visualization or </a:t>
            </a:r>
            <a:r>
              <a:rPr lang="en-US" altLang="zh-CN" sz="2800" dirty="0" err="1" smtClean="0">
                <a:latin typeface="Microsoft YaHei UI" panose="020B0503020204020204" pitchFamily="34" charset="-122"/>
                <a:ea typeface="Microsoft YaHei UI" panose="020B0503020204020204" pitchFamily="34" charset="-122"/>
              </a:rPr>
              <a:t>relavant</a:t>
            </a:r>
            <a:r>
              <a:rPr lang="en-US" altLang="zh-CN" sz="2800" dirty="0" smtClean="0">
                <a:latin typeface="Microsoft YaHei UI" panose="020B0503020204020204" pitchFamily="34" charset="-122"/>
                <a:ea typeface="Microsoft YaHei UI" panose="020B0503020204020204" pitchFamily="34" charset="-122"/>
              </a:rPr>
              <a:t> website):</a:t>
            </a:r>
            <a:endParaRPr lang="en-US" altLang="zh-CN" sz="28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- 2</a:t>
            </a:r>
          </a:p>
        </p:txBody>
      </p:sp>
      <p:sp>
        <p:nvSpPr>
          <p:cNvPr id="3" name="文本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p:cNvSpPr>
            <a:spLocks noGrp="1"/>
          </p:cNvSpPr>
          <p:nvPr>
            <p:ph sz="half" idx="2"/>
          </p:nvPr>
        </p:nvSpPr>
        <p:spPr/>
        <p:txBody>
          <a:bodyPr rtlCol="0">
            <a:normAutofit/>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文本占位符 4"/>
          <p:cNvSpPr>
            <a:spLocks noGrp="1"/>
          </p:cNvSpPr>
          <p:nvPr>
            <p:ph type="body" sz="quarter" idx="3"/>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 name="内容占位符 5"/>
          <p:cNvSpPr>
            <a:spLocks noGrp="1"/>
          </p:cNvSpPr>
          <p:nvPr>
            <p:ph sz="quarter" idx="4"/>
          </p:nvPr>
        </p:nvSpPr>
        <p:spPr/>
        <p:txBody>
          <a:bodyPr rtlCol="0">
            <a:normAutofit/>
          </a:bodyPr>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- 3</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- 4</a:t>
            </a:r>
          </a:p>
        </p:txBody>
      </p:sp>
      <p:sp>
        <p:nvSpPr>
          <p:cNvPr id="4" name="文本占位符 3"/>
          <p:cNvSpPr>
            <a:spLocks noGrp="1"/>
          </p:cNvSpPr>
          <p:nvPr>
            <p:ph type="body" sz="half" idx="2"/>
          </p:nvPr>
        </p:nvSpPr>
        <p:spPr/>
        <p:txBody>
          <a:bodyPr rtlCol="0">
            <a:normAutofit/>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 name="内容占位符 5"/>
          <p:cNvSpPr>
            <a:spLocks noGrp="1"/>
          </p:cNvSpPr>
          <p:nvPr>
            <p:ph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- 5</a:t>
            </a:r>
          </a:p>
        </p:txBody>
      </p:sp>
      <p:sp>
        <p:nvSpPr>
          <p:cNvPr id="6" name="图片占位符 5" descr="为添加图像预留的空占位符。单击占位符，选择要添加的图像。"/>
          <p:cNvSpPr>
            <a:spLocks noGrp="1"/>
          </p:cNvSpPr>
          <p:nvPr>
            <p:ph type="pic" idx="1"/>
          </p:nvPr>
        </p:nvSpPr>
        <p:spPr/>
      </p:sp>
      <p:sp>
        <p:nvSpPr>
          <p:cNvPr id="4" name="文本占位符 3"/>
          <p:cNvSpPr>
            <a:spLocks noGrp="1"/>
          </p:cNvSpPr>
          <p:nvPr>
            <p:ph type="body" sz="half" idx="2"/>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65_TF02804846_TF02804846" id="{118C6178-8627-4F1A-8ADE-4D23F9B5C89B}" vid="{47D4BC64-CC5E-41E6-96A6-68E3DA472C92}"/>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黑板教育演示文稿（宽屏）</Template>
  <TotalTime>74</TotalTime>
  <Words>223</Words>
  <Application>Microsoft Office PowerPoint</Application>
  <PresentationFormat>自定义</PresentationFormat>
  <Paragraphs>29</Paragraphs>
  <Slides>8</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Microsoft YaHei UI</vt:lpstr>
      <vt:lpstr>Arial</vt:lpstr>
      <vt:lpstr>Consolas</vt:lpstr>
      <vt:lpstr>黑板 16 x 9</vt:lpstr>
      <vt:lpstr>DATA INSIGHTS: Top-100 National Universities</vt:lpstr>
      <vt:lpstr>Brief Summary:</vt:lpstr>
      <vt:lpstr>Project Pipeline (click on text to view visualization or relavant website):</vt:lpstr>
      <vt:lpstr>添加幻灯片标题 - 2</vt:lpstr>
      <vt:lpstr>添加幻灯片标题 - 3</vt:lpstr>
      <vt:lpstr>PowerPoint 演示文稿</vt:lpstr>
      <vt:lpstr>添加幻灯片标题 - 4</vt:lpstr>
      <vt:lpstr>添加幻灯片标题 - 5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INSIGHTS: Top-100 National Universities</dc:title>
  <dc:creator>YB W</dc:creator>
  <cp:lastModifiedBy>YB W</cp:lastModifiedBy>
  <cp:revision>26</cp:revision>
  <dcterms:created xsi:type="dcterms:W3CDTF">2017-12-10T22:13:47Z</dcterms:created>
  <dcterms:modified xsi:type="dcterms:W3CDTF">2017-12-10T23:27:54Z</dcterms:modified>
</cp:coreProperties>
</file>