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256" r:id="rId2"/>
    <p:sldId id="257" r:id="rId3"/>
    <p:sldId id="258" r:id="rId4"/>
    <p:sldId id="260" r:id="rId5"/>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2" autoAdjust="0"/>
    <p:restoredTop sz="94599" autoAdjust="0"/>
  </p:normalViewPr>
  <p:slideViewPr>
    <p:cSldViewPr>
      <p:cViewPr varScale="1">
        <p:scale>
          <a:sx n="74" d="100"/>
          <a:sy n="74" d="100"/>
        </p:scale>
        <p:origin x="540" y="66"/>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hyperlink" Target="https://plot.ly/~ywangdr/6" TargetMode="External"/><Relationship Id="rId2" Type="http://schemas.openxmlformats.org/officeDocument/2006/relationships/hyperlink" Target="https://collegescorecard.ed.gov/data/documentation/" TargetMode="External"/><Relationship Id="rId1" Type="http://schemas.openxmlformats.org/officeDocument/2006/relationships/hyperlink" Target="https://www.usnews.com/best-colleges/rankings/national-universities?_mode=table" TargetMode="External"/><Relationship Id="rId6" Type="http://schemas.openxmlformats.org/officeDocument/2006/relationships/hyperlink" Target="https://raw.githubusercontent.com/Abel0828/SI330-Final-Project/master/plot%20matrix.png" TargetMode="External"/><Relationship Id="rId5" Type="http://schemas.openxmlformats.org/officeDocument/2006/relationships/hyperlink" Target="https://github.com/Abel0828/SI330-Final-Project/blob/master/Adaboost%20Training%20Result.pdf" TargetMode="External"/><Relationship Id="rId4" Type="http://schemas.openxmlformats.org/officeDocument/2006/relationships/hyperlink" Target="https://raw.githubusercontent.com/Abel0828/SI330-Final-Project/master/training_code.jpg"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plot.ly/~ywangdr/6" TargetMode="External"/><Relationship Id="rId2" Type="http://schemas.openxmlformats.org/officeDocument/2006/relationships/hyperlink" Target="https://collegescorecard.ed.gov/data/documentation/" TargetMode="External"/><Relationship Id="rId1" Type="http://schemas.openxmlformats.org/officeDocument/2006/relationships/hyperlink" Target="https://www.usnews.com/best-colleges/rankings/national-universities?_mode=table" TargetMode="External"/><Relationship Id="rId6" Type="http://schemas.openxmlformats.org/officeDocument/2006/relationships/hyperlink" Target="https://raw.githubusercontent.com/Abel0828/SI330-Final-Project/master/plot%20matrix.png" TargetMode="External"/><Relationship Id="rId5" Type="http://schemas.openxmlformats.org/officeDocument/2006/relationships/hyperlink" Target="https://github.com/Abel0828/SI330-Final-Project/blob/master/Adaboost%20Training%20Result.pdf" TargetMode="External"/><Relationship Id="rId4" Type="http://schemas.openxmlformats.org/officeDocument/2006/relationships/hyperlink" Target="https://raw.githubusercontent.com/Abel0828/SI330-Final-Project/master/training_code.jp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A3BC25-88C1-4AA9-AE30-89AAD60A13F9}" type="doc">
      <dgm:prSet loTypeId="urn:microsoft.com/office/officeart/2005/8/layout/bProcess3" loCatId="process" qsTypeId="urn:microsoft.com/office/officeart/2005/8/quickstyle/3d4" qsCatId="3D" csTypeId="urn:microsoft.com/office/officeart/2005/8/colors/accent1_2" csCatId="accent1" phldr="1"/>
      <dgm:spPr/>
      <dgm:t>
        <a:bodyPr/>
        <a:lstStyle/>
        <a:p>
          <a:endParaRPr lang="zh-CN" altLang="en-US"/>
        </a:p>
      </dgm:t>
    </dgm:pt>
    <dgm:pt modelId="{5897157F-C2A5-4CD4-953A-1172ABE45178}">
      <dgm:prSet phldrT="[文本]" custT="1"/>
      <dgm:spPr/>
      <dgm:t>
        <a:bodyPr/>
        <a:lstStyle/>
        <a:p>
          <a:r>
            <a:rPr lang="en-US" altLang="zh-CN" sz="2400" dirty="0" smtClean="0"/>
            <a:t>Scrape university information  from US News  University Ranking Website </a:t>
          </a:r>
          <a:r>
            <a:rPr lang="en-US" altLang="zh-CN" sz="2400" dirty="0" smtClean="0">
              <a:hlinkClick xmlns:r="http://schemas.openxmlformats.org/officeDocument/2006/relationships" r:id="rId1"/>
            </a:rPr>
            <a:t>(view source website)</a:t>
          </a:r>
          <a:endParaRPr lang="zh-CN" altLang="en-US" sz="2400" dirty="0"/>
        </a:p>
      </dgm:t>
    </dgm:pt>
    <dgm:pt modelId="{44EE7AFC-B8C3-417B-ADB7-2B478A71D4DD}" type="parTrans" cxnId="{E48FED01-F55C-4306-9D5D-241A151B327E}">
      <dgm:prSet/>
      <dgm:spPr/>
      <dgm:t>
        <a:bodyPr/>
        <a:lstStyle/>
        <a:p>
          <a:endParaRPr lang="zh-CN" altLang="en-US"/>
        </a:p>
      </dgm:t>
    </dgm:pt>
    <dgm:pt modelId="{5B3D9DAC-9D9A-494B-9333-F706859A71D3}" type="sibTrans" cxnId="{E48FED01-F55C-4306-9D5D-241A151B327E}">
      <dgm:prSet/>
      <dgm:spPr/>
      <dgm:t>
        <a:bodyPr/>
        <a:lstStyle/>
        <a:p>
          <a:endParaRPr lang="zh-CN" altLang="en-US"/>
        </a:p>
      </dgm:t>
    </dgm:pt>
    <dgm:pt modelId="{0708784D-A78D-40D1-A603-5E9C05012A72}">
      <dgm:prSet phldrT="[文本]"/>
      <dgm:spPr/>
      <dgm:t>
        <a:bodyPr/>
        <a:lstStyle/>
        <a:p>
          <a:r>
            <a:rPr lang="en-US" altLang="zh-CN" dirty="0" smtClean="0"/>
            <a:t>Use API to retrieve  Complementary College Scorecard Data from US Department of Education (</a:t>
          </a:r>
          <a:r>
            <a:rPr lang="en-US" altLang="zh-CN" dirty="0" smtClean="0">
              <a:hlinkClick xmlns:r="http://schemas.openxmlformats.org/officeDocument/2006/relationships" r:id="rId2"/>
            </a:rPr>
            <a:t>view source website</a:t>
          </a:r>
          <a:r>
            <a:rPr lang="en-US" altLang="zh-CN" dirty="0" smtClean="0"/>
            <a:t>)</a:t>
          </a:r>
          <a:endParaRPr lang="zh-CN" altLang="en-US" dirty="0">
            <a:solidFill>
              <a:schemeClr val="bg2"/>
            </a:solidFill>
          </a:endParaRPr>
        </a:p>
      </dgm:t>
    </dgm:pt>
    <dgm:pt modelId="{71825EA1-A159-469C-8410-974775235F32}" type="parTrans" cxnId="{9AEE8BC9-38B9-4CE0-9C92-AB5A66414F0A}">
      <dgm:prSet/>
      <dgm:spPr/>
      <dgm:t>
        <a:bodyPr/>
        <a:lstStyle/>
        <a:p>
          <a:endParaRPr lang="zh-CN" altLang="en-US"/>
        </a:p>
      </dgm:t>
    </dgm:pt>
    <dgm:pt modelId="{112B9D9E-0FA3-4013-BC1B-C12B5B836644}" type="sibTrans" cxnId="{9AEE8BC9-38B9-4CE0-9C92-AB5A66414F0A}">
      <dgm:prSet/>
      <dgm:spPr/>
      <dgm:t>
        <a:bodyPr/>
        <a:lstStyle/>
        <a:p>
          <a:endParaRPr lang="zh-CN" altLang="en-US"/>
        </a:p>
      </dgm:t>
    </dgm:pt>
    <dgm:pt modelId="{8A0E1230-9ABD-413A-A0CC-AAA2D542A7D9}">
      <dgm:prSet phldrT="[文本]"/>
      <dgm:spPr/>
      <dgm:t>
        <a:bodyPr/>
        <a:lstStyle/>
        <a:p>
          <a:r>
            <a:rPr lang="en-US" altLang="zh-CN" dirty="0" smtClean="0"/>
            <a:t>Output Data to CSV File + Present Data on National Map (</a:t>
          </a:r>
          <a:r>
            <a:rPr lang="en-US" altLang="zh-CN" dirty="0" smtClean="0">
              <a:hlinkClick xmlns:r="http://schemas.openxmlformats.org/officeDocument/2006/relationships" r:id="rId3"/>
            </a:rPr>
            <a:t>view map</a:t>
          </a:r>
          <a:r>
            <a:rPr lang="en-US" altLang="zh-CN" dirty="0" smtClean="0"/>
            <a:t>)</a:t>
          </a:r>
          <a:endParaRPr lang="zh-CN" altLang="en-US" dirty="0"/>
        </a:p>
      </dgm:t>
    </dgm:pt>
    <dgm:pt modelId="{461752AA-AC97-40D0-89AE-1612DF17FDF0}" type="parTrans" cxnId="{963E1F6A-BF58-449E-BD28-1086547539CD}">
      <dgm:prSet/>
      <dgm:spPr/>
      <dgm:t>
        <a:bodyPr/>
        <a:lstStyle/>
        <a:p>
          <a:endParaRPr lang="zh-CN" altLang="en-US"/>
        </a:p>
      </dgm:t>
    </dgm:pt>
    <dgm:pt modelId="{36D9EE36-7117-4FD3-8241-4A1EB07AEB25}" type="sibTrans" cxnId="{963E1F6A-BF58-449E-BD28-1086547539CD}">
      <dgm:prSet/>
      <dgm:spPr/>
      <dgm:t>
        <a:bodyPr/>
        <a:lstStyle/>
        <a:p>
          <a:endParaRPr lang="zh-CN" altLang="en-US"/>
        </a:p>
      </dgm:t>
    </dgm:pt>
    <dgm:pt modelId="{87FF4C46-0C4F-4574-88B4-2716C4B96D1B}">
      <dgm:prSet phldrT="[文本]"/>
      <dgm:spPr/>
      <dgm:t>
        <a:bodyPr/>
        <a:lstStyle/>
        <a:p>
          <a:r>
            <a:rPr lang="en-US" altLang="zh-CN" dirty="0" smtClean="0"/>
            <a:t>Regression analysis with </a:t>
          </a:r>
          <a:r>
            <a:rPr lang="en-US" altLang="zh-CN" dirty="0" err="1" smtClean="0"/>
            <a:t>Adaboost</a:t>
          </a:r>
          <a:r>
            <a:rPr lang="en-US" altLang="zh-CN" dirty="0" smtClean="0"/>
            <a:t> and Random Tree to Predict Annual Endowment received by universities (</a:t>
          </a:r>
          <a:r>
            <a:rPr lang="en-US" altLang="zh-CN" dirty="0" smtClean="0">
              <a:hlinkClick xmlns:r="http://schemas.openxmlformats.org/officeDocument/2006/relationships" r:id="rId4"/>
            </a:rPr>
            <a:t>view code</a:t>
          </a:r>
          <a:r>
            <a:rPr lang="en-US" altLang="zh-CN" dirty="0" smtClean="0"/>
            <a:t>)</a:t>
          </a:r>
          <a:endParaRPr lang="zh-CN" altLang="en-US" dirty="0"/>
        </a:p>
      </dgm:t>
    </dgm:pt>
    <dgm:pt modelId="{AAAD4338-CB5A-4C13-A68B-B3300234CB63}" type="parTrans" cxnId="{B5EEFAC8-5F40-4C33-AEF2-29BD237834B9}">
      <dgm:prSet/>
      <dgm:spPr/>
      <dgm:t>
        <a:bodyPr/>
        <a:lstStyle/>
        <a:p>
          <a:endParaRPr lang="zh-CN" altLang="en-US"/>
        </a:p>
      </dgm:t>
    </dgm:pt>
    <dgm:pt modelId="{5F23976C-2ABF-487C-B6B3-BDD2853B470F}" type="sibTrans" cxnId="{B5EEFAC8-5F40-4C33-AEF2-29BD237834B9}">
      <dgm:prSet/>
      <dgm:spPr/>
      <dgm:t>
        <a:bodyPr/>
        <a:lstStyle/>
        <a:p>
          <a:endParaRPr lang="zh-CN" altLang="en-US"/>
        </a:p>
      </dgm:t>
    </dgm:pt>
    <dgm:pt modelId="{FC29C58F-F993-41F0-B09E-3DBEA0B6963E}">
      <dgm:prSet phldrT="[文本]"/>
      <dgm:spPr/>
      <dgm:t>
        <a:bodyPr/>
        <a:lstStyle/>
        <a:p>
          <a:r>
            <a:rPr lang="en-US" altLang="zh-CN" dirty="0" smtClean="0"/>
            <a:t>Visualize Random Tree Model and Regression Analysis  Outcome (</a:t>
          </a:r>
          <a:r>
            <a:rPr lang="en-US" altLang="zh-CN" dirty="0" smtClean="0">
              <a:hlinkClick xmlns:r="http://schemas.openxmlformats.org/officeDocument/2006/relationships" r:id="rId5"/>
            </a:rPr>
            <a:t>view Regression Result</a:t>
          </a:r>
          <a:r>
            <a:rPr lang="en-US" altLang="zh-CN" dirty="0" smtClean="0"/>
            <a:t>)</a:t>
          </a:r>
          <a:endParaRPr lang="zh-CN" altLang="en-US" dirty="0"/>
        </a:p>
      </dgm:t>
    </dgm:pt>
    <dgm:pt modelId="{C2C942D0-C846-4E36-9021-8EBD0CA31FEE}" type="parTrans" cxnId="{E022C706-B2CA-4A7C-9DA1-20FACD4DDBA4}">
      <dgm:prSet/>
      <dgm:spPr/>
      <dgm:t>
        <a:bodyPr/>
        <a:lstStyle/>
        <a:p>
          <a:endParaRPr lang="zh-CN" altLang="en-US"/>
        </a:p>
      </dgm:t>
    </dgm:pt>
    <dgm:pt modelId="{27977215-1D04-4501-8FFE-F33C608745F0}" type="sibTrans" cxnId="{E022C706-B2CA-4A7C-9DA1-20FACD4DDBA4}">
      <dgm:prSet/>
      <dgm:spPr/>
      <dgm:t>
        <a:bodyPr/>
        <a:lstStyle/>
        <a:p>
          <a:endParaRPr lang="zh-CN" altLang="en-US"/>
        </a:p>
      </dgm:t>
    </dgm:pt>
    <dgm:pt modelId="{7B725E83-73E5-4FC8-A7E6-FCFF0B41361F}">
      <dgm:prSet/>
      <dgm:spPr/>
      <dgm:t>
        <a:bodyPr/>
        <a:lstStyle/>
        <a:p>
          <a:r>
            <a:rPr lang="en-US" altLang="zh-CN" dirty="0" smtClean="0"/>
            <a:t>Looking for Correlations Between Variables by Generating Plot Matrix Using </a:t>
          </a:r>
          <a:r>
            <a:rPr lang="en-US" altLang="zh-CN" dirty="0" err="1" smtClean="0"/>
            <a:t>Weka</a:t>
          </a:r>
          <a:r>
            <a:rPr lang="en-US" altLang="zh-CN" dirty="0" smtClean="0"/>
            <a:t> (</a:t>
          </a:r>
          <a:r>
            <a:rPr lang="en-US" altLang="zh-CN" dirty="0" smtClean="0">
              <a:hlinkClick xmlns:r="http://schemas.openxmlformats.org/officeDocument/2006/relationships" r:id="rId6"/>
            </a:rPr>
            <a:t>view plot </a:t>
          </a:r>
          <a:r>
            <a:rPr lang="en-US" altLang="zh-CN" dirty="0" err="1" smtClean="0">
              <a:hlinkClick xmlns:r="http://schemas.openxmlformats.org/officeDocument/2006/relationships" r:id="rId6"/>
            </a:rPr>
            <a:t>matrx</a:t>
          </a:r>
          <a:r>
            <a:rPr lang="en-US" altLang="zh-CN" dirty="0" smtClean="0"/>
            <a:t>)</a:t>
          </a:r>
          <a:endParaRPr lang="zh-CN" altLang="en-US" dirty="0"/>
        </a:p>
      </dgm:t>
    </dgm:pt>
    <dgm:pt modelId="{FCE678A2-004B-4E9F-B686-D044C290184F}" type="parTrans" cxnId="{6C1E2EFD-4EF0-4C35-8CCA-57E7C6B72F6B}">
      <dgm:prSet/>
      <dgm:spPr/>
      <dgm:t>
        <a:bodyPr/>
        <a:lstStyle/>
        <a:p>
          <a:endParaRPr lang="zh-CN" altLang="en-US"/>
        </a:p>
      </dgm:t>
    </dgm:pt>
    <dgm:pt modelId="{A2E8672A-54CE-434C-9BE0-0BF2CA9FA14A}" type="sibTrans" cxnId="{6C1E2EFD-4EF0-4C35-8CCA-57E7C6B72F6B}">
      <dgm:prSet/>
      <dgm:spPr/>
      <dgm:t>
        <a:bodyPr/>
        <a:lstStyle/>
        <a:p>
          <a:endParaRPr lang="zh-CN" altLang="en-US"/>
        </a:p>
      </dgm:t>
    </dgm:pt>
    <dgm:pt modelId="{0DB2AA83-9859-4F8E-815D-82FF0BE9FE7D}" type="pres">
      <dgm:prSet presAssocID="{29A3BC25-88C1-4AA9-AE30-89AAD60A13F9}" presName="Name0" presStyleCnt="0">
        <dgm:presLayoutVars>
          <dgm:dir/>
          <dgm:resizeHandles val="exact"/>
        </dgm:presLayoutVars>
      </dgm:prSet>
      <dgm:spPr/>
    </dgm:pt>
    <dgm:pt modelId="{CA016D45-3A03-4FAF-851D-F986CA568EEB}" type="pres">
      <dgm:prSet presAssocID="{5897157F-C2A5-4CD4-953A-1172ABE45178}" presName="node" presStyleLbl="node1" presStyleIdx="0" presStyleCnt="6">
        <dgm:presLayoutVars>
          <dgm:bulletEnabled val="1"/>
        </dgm:presLayoutVars>
      </dgm:prSet>
      <dgm:spPr/>
      <dgm:t>
        <a:bodyPr/>
        <a:lstStyle/>
        <a:p>
          <a:endParaRPr lang="zh-CN" altLang="en-US"/>
        </a:p>
      </dgm:t>
    </dgm:pt>
    <dgm:pt modelId="{F3D2ABD8-1940-407C-AE4C-7EE3C9FA8FF8}" type="pres">
      <dgm:prSet presAssocID="{5B3D9DAC-9D9A-494B-9333-F706859A71D3}" presName="sibTrans" presStyleLbl="sibTrans1D1" presStyleIdx="0" presStyleCnt="5"/>
      <dgm:spPr/>
    </dgm:pt>
    <dgm:pt modelId="{99071961-5902-43FC-9B9A-626C09AB7515}" type="pres">
      <dgm:prSet presAssocID="{5B3D9DAC-9D9A-494B-9333-F706859A71D3}" presName="connectorText" presStyleLbl="sibTrans1D1" presStyleIdx="0" presStyleCnt="5"/>
      <dgm:spPr/>
    </dgm:pt>
    <dgm:pt modelId="{9B5D69C8-4790-4332-B625-61A06BD83FFF}" type="pres">
      <dgm:prSet presAssocID="{0708784D-A78D-40D1-A603-5E9C05012A72}" presName="node" presStyleLbl="node1" presStyleIdx="1" presStyleCnt="6">
        <dgm:presLayoutVars>
          <dgm:bulletEnabled val="1"/>
        </dgm:presLayoutVars>
      </dgm:prSet>
      <dgm:spPr/>
      <dgm:t>
        <a:bodyPr/>
        <a:lstStyle/>
        <a:p>
          <a:endParaRPr lang="zh-CN" altLang="en-US"/>
        </a:p>
      </dgm:t>
    </dgm:pt>
    <dgm:pt modelId="{DD131713-FF17-4D45-ADB4-2B6C4D8D3C73}" type="pres">
      <dgm:prSet presAssocID="{112B9D9E-0FA3-4013-BC1B-C12B5B836644}" presName="sibTrans" presStyleLbl="sibTrans1D1" presStyleIdx="1" presStyleCnt="5"/>
      <dgm:spPr/>
    </dgm:pt>
    <dgm:pt modelId="{9B1323BC-4C71-4C40-9C84-20F08DD00BE6}" type="pres">
      <dgm:prSet presAssocID="{112B9D9E-0FA3-4013-BC1B-C12B5B836644}" presName="connectorText" presStyleLbl="sibTrans1D1" presStyleIdx="1" presStyleCnt="5"/>
      <dgm:spPr/>
    </dgm:pt>
    <dgm:pt modelId="{A3DEEF34-228C-437D-93A1-A999B295F9AA}" type="pres">
      <dgm:prSet presAssocID="{8A0E1230-9ABD-413A-A0CC-AAA2D542A7D9}" presName="node" presStyleLbl="node1" presStyleIdx="2" presStyleCnt="6">
        <dgm:presLayoutVars>
          <dgm:bulletEnabled val="1"/>
        </dgm:presLayoutVars>
      </dgm:prSet>
      <dgm:spPr/>
      <dgm:t>
        <a:bodyPr/>
        <a:lstStyle/>
        <a:p>
          <a:endParaRPr lang="zh-CN" altLang="en-US"/>
        </a:p>
      </dgm:t>
    </dgm:pt>
    <dgm:pt modelId="{7F2D6ECE-7B4C-44D5-B36E-69BEC2437D16}" type="pres">
      <dgm:prSet presAssocID="{36D9EE36-7117-4FD3-8241-4A1EB07AEB25}" presName="sibTrans" presStyleLbl="sibTrans1D1" presStyleIdx="2" presStyleCnt="5"/>
      <dgm:spPr/>
    </dgm:pt>
    <dgm:pt modelId="{5D225642-BCBC-447A-B848-2A37F0130C7F}" type="pres">
      <dgm:prSet presAssocID="{36D9EE36-7117-4FD3-8241-4A1EB07AEB25}" presName="connectorText" presStyleLbl="sibTrans1D1" presStyleIdx="2" presStyleCnt="5"/>
      <dgm:spPr/>
    </dgm:pt>
    <dgm:pt modelId="{06FBE632-A279-400C-B601-7968F8E3AF0D}" type="pres">
      <dgm:prSet presAssocID="{87FF4C46-0C4F-4574-88B4-2716C4B96D1B}" presName="node" presStyleLbl="node1" presStyleIdx="3" presStyleCnt="6" custLinFactNeighborX="-266" custLinFactNeighborY="-1860">
        <dgm:presLayoutVars>
          <dgm:bulletEnabled val="1"/>
        </dgm:presLayoutVars>
      </dgm:prSet>
      <dgm:spPr/>
      <dgm:t>
        <a:bodyPr/>
        <a:lstStyle/>
        <a:p>
          <a:endParaRPr lang="zh-CN" altLang="en-US"/>
        </a:p>
      </dgm:t>
    </dgm:pt>
    <dgm:pt modelId="{FBF26A09-BD3F-474A-A017-135C34950B3E}" type="pres">
      <dgm:prSet presAssocID="{5F23976C-2ABF-487C-B6B3-BDD2853B470F}" presName="sibTrans" presStyleLbl="sibTrans1D1" presStyleIdx="3" presStyleCnt="5"/>
      <dgm:spPr/>
    </dgm:pt>
    <dgm:pt modelId="{752BA961-14FF-4C66-BB15-B81F525B246F}" type="pres">
      <dgm:prSet presAssocID="{5F23976C-2ABF-487C-B6B3-BDD2853B470F}" presName="connectorText" presStyleLbl="sibTrans1D1" presStyleIdx="3" presStyleCnt="5"/>
      <dgm:spPr/>
    </dgm:pt>
    <dgm:pt modelId="{0AFDB2E2-4F51-440F-834A-5D79C5098FDF}" type="pres">
      <dgm:prSet presAssocID="{FC29C58F-F993-41F0-B09E-3DBEA0B6963E}" presName="node" presStyleLbl="node1" presStyleIdx="4" presStyleCnt="6" custLinFactNeighborX="40" custLinFactNeighborY="-1860">
        <dgm:presLayoutVars>
          <dgm:bulletEnabled val="1"/>
        </dgm:presLayoutVars>
      </dgm:prSet>
      <dgm:spPr/>
      <dgm:t>
        <a:bodyPr/>
        <a:lstStyle/>
        <a:p>
          <a:endParaRPr lang="zh-CN" altLang="en-US"/>
        </a:p>
      </dgm:t>
    </dgm:pt>
    <dgm:pt modelId="{DB6B918A-5B51-4D96-8725-9220E082708E}" type="pres">
      <dgm:prSet presAssocID="{27977215-1D04-4501-8FFE-F33C608745F0}" presName="sibTrans" presStyleLbl="sibTrans1D1" presStyleIdx="4" presStyleCnt="5"/>
      <dgm:spPr/>
    </dgm:pt>
    <dgm:pt modelId="{AC1F5EF3-D5BF-4678-A5AC-8C577516D4D2}" type="pres">
      <dgm:prSet presAssocID="{27977215-1D04-4501-8FFE-F33C608745F0}" presName="connectorText" presStyleLbl="sibTrans1D1" presStyleIdx="4" presStyleCnt="5"/>
      <dgm:spPr/>
    </dgm:pt>
    <dgm:pt modelId="{201EECC9-15D6-420F-9EA6-E494E777E45F}" type="pres">
      <dgm:prSet presAssocID="{7B725E83-73E5-4FC8-A7E6-FCFF0B41361F}" presName="node" presStyleLbl="node1" presStyleIdx="5" presStyleCnt="6" custLinFactNeighborX="346" custLinFactNeighborY="-1860">
        <dgm:presLayoutVars>
          <dgm:bulletEnabled val="1"/>
        </dgm:presLayoutVars>
      </dgm:prSet>
      <dgm:spPr/>
      <dgm:t>
        <a:bodyPr/>
        <a:lstStyle/>
        <a:p>
          <a:endParaRPr lang="zh-CN" altLang="en-US"/>
        </a:p>
      </dgm:t>
    </dgm:pt>
  </dgm:ptLst>
  <dgm:cxnLst>
    <dgm:cxn modelId="{D8913BED-6CA8-4C9F-B255-559F82C553AE}" type="presOf" srcId="{29A3BC25-88C1-4AA9-AE30-89AAD60A13F9}" destId="{0DB2AA83-9859-4F8E-815D-82FF0BE9FE7D}" srcOrd="0" destOrd="0" presId="urn:microsoft.com/office/officeart/2005/8/layout/bProcess3"/>
    <dgm:cxn modelId="{5B7D3E92-A62E-445C-93F6-8ABA5989F5A7}" type="presOf" srcId="{7B725E83-73E5-4FC8-A7E6-FCFF0B41361F}" destId="{201EECC9-15D6-420F-9EA6-E494E777E45F}" srcOrd="0" destOrd="0" presId="urn:microsoft.com/office/officeart/2005/8/layout/bProcess3"/>
    <dgm:cxn modelId="{651D4D57-4704-426E-B4BB-9DC253A310AF}" type="presOf" srcId="{112B9D9E-0FA3-4013-BC1B-C12B5B836644}" destId="{DD131713-FF17-4D45-ADB4-2B6C4D8D3C73}" srcOrd="0" destOrd="0" presId="urn:microsoft.com/office/officeart/2005/8/layout/bProcess3"/>
    <dgm:cxn modelId="{C9DBC8F4-1DB5-4BD3-84C5-C6C3ACF1B13F}" type="presOf" srcId="{8A0E1230-9ABD-413A-A0CC-AAA2D542A7D9}" destId="{A3DEEF34-228C-437D-93A1-A999B295F9AA}" srcOrd="0" destOrd="0" presId="urn:microsoft.com/office/officeart/2005/8/layout/bProcess3"/>
    <dgm:cxn modelId="{E022C706-B2CA-4A7C-9DA1-20FACD4DDBA4}" srcId="{29A3BC25-88C1-4AA9-AE30-89AAD60A13F9}" destId="{FC29C58F-F993-41F0-B09E-3DBEA0B6963E}" srcOrd="4" destOrd="0" parTransId="{C2C942D0-C846-4E36-9021-8EBD0CA31FEE}" sibTransId="{27977215-1D04-4501-8FFE-F33C608745F0}"/>
    <dgm:cxn modelId="{209A412C-EDE0-4FFE-BE47-D5C83C06F822}" type="presOf" srcId="{FC29C58F-F993-41F0-B09E-3DBEA0B6963E}" destId="{0AFDB2E2-4F51-440F-834A-5D79C5098FDF}" srcOrd="0" destOrd="0" presId="urn:microsoft.com/office/officeart/2005/8/layout/bProcess3"/>
    <dgm:cxn modelId="{6C1E2EFD-4EF0-4C35-8CCA-57E7C6B72F6B}" srcId="{29A3BC25-88C1-4AA9-AE30-89AAD60A13F9}" destId="{7B725E83-73E5-4FC8-A7E6-FCFF0B41361F}" srcOrd="5" destOrd="0" parTransId="{FCE678A2-004B-4E9F-B686-D044C290184F}" sibTransId="{A2E8672A-54CE-434C-9BE0-0BF2CA9FA14A}"/>
    <dgm:cxn modelId="{95BF35FD-6E62-4CCA-AD10-31A47124398D}" type="presOf" srcId="{112B9D9E-0FA3-4013-BC1B-C12B5B836644}" destId="{9B1323BC-4C71-4C40-9C84-20F08DD00BE6}" srcOrd="1" destOrd="0" presId="urn:microsoft.com/office/officeart/2005/8/layout/bProcess3"/>
    <dgm:cxn modelId="{B5EEFAC8-5F40-4C33-AEF2-29BD237834B9}" srcId="{29A3BC25-88C1-4AA9-AE30-89AAD60A13F9}" destId="{87FF4C46-0C4F-4574-88B4-2716C4B96D1B}" srcOrd="3" destOrd="0" parTransId="{AAAD4338-CB5A-4C13-A68B-B3300234CB63}" sibTransId="{5F23976C-2ABF-487C-B6B3-BDD2853B470F}"/>
    <dgm:cxn modelId="{2D540A18-8D7B-4AA7-B3CA-E7CE883BFF3E}" type="presOf" srcId="{36D9EE36-7117-4FD3-8241-4A1EB07AEB25}" destId="{7F2D6ECE-7B4C-44D5-B36E-69BEC2437D16}" srcOrd="0" destOrd="0" presId="urn:microsoft.com/office/officeart/2005/8/layout/bProcess3"/>
    <dgm:cxn modelId="{F1F4C3A3-038C-4152-85F1-AF6FE883D9CC}" type="presOf" srcId="{5897157F-C2A5-4CD4-953A-1172ABE45178}" destId="{CA016D45-3A03-4FAF-851D-F986CA568EEB}" srcOrd="0" destOrd="0" presId="urn:microsoft.com/office/officeart/2005/8/layout/bProcess3"/>
    <dgm:cxn modelId="{3C8BEB22-ACF8-4A9F-BC7A-C72539C48F9B}" type="presOf" srcId="{27977215-1D04-4501-8FFE-F33C608745F0}" destId="{AC1F5EF3-D5BF-4678-A5AC-8C577516D4D2}" srcOrd="1" destOrd="0" presId="urn:microsoft.com/office/officeart/2005/8/layout/bProcess3"/>
    <dgm:cxn modelId="{B41CA431-BC29-4AFA-92DD-0D79B4FF5813}" type="presOf" srcId="{27977215-1D04-4501-8FFE-F33C608745F0}" destId="{DB6B918A-5B51-4D96-8725-9220E082708E}" srcOrd="0" destOrd="0" presId="urn:microsoft.com/office/officeart/2005/8/layout/bProcess3"/>
    <dgm:cxn modelId="{9AEE8BC9-38B9-4CE0-9C92-AB5A66414F0A}" srcId="{29A3BC25-88C1-4AA9-AE30-89AAD60A13F9}" destId="{0708784D-A78D-40D1-A603-5E9C05012A72}" srcOrd="1" destOrd="0" parTransId="{71825EA1-A159-469C-8410-974775235F32}" sibTransId="{112B9D9E-0FA3-4013-BC1B-C12B5B836644}"/>
    <dgm:cxn modelId="{8B4CA2D8-24C6-456D-8F1C-4B31FAD8335D}" type="presOf" srcId="{87FF4C46-0C4F-4574-88B4-2716C4B96D1B}" destId="{06FBE632-A279-400C-B601-7968F8E3AF0D}" srcOrd="0" destOrd="0" presId="urn:microsoft.com/office/officeart/2005/8/layout/bProcess3"/>
    <dgm:cxn modelId="{9ED61C40-AD24-4C68-A3BF-90026A2C5000}" type="presOf" srcId="{5B3D9DAC-9D9A-494B-9333-F706859A71D3}" destId="{F3D2ABD8-1940-407C-AE4C-7EE3C9FA8FF8}" srcOrd="0" destOrd="0" presId="urn:microsoft.com/office/officeart/2005/8/layout/bProcess3"/>
    <dgm:cxn modelId="{4791EC68-1470-4234-8D46-BA9837AF8DDA}" type="presOf" srcId="{36D9EE36-7117-4FD3-8241-4A1EB07AEB25}" destId="{5D225642-BCBC-447A-B848-2A37F0130C7F}" srcOrd="1" destOrd="0" presId="urn:microsoft.com/office/officeart/2005/8/layout/bProcess3"/>
    <dgm:cxn modelId="{824DE91B-6D4D-4E7F-8E14-195108A5BFE1}" type="presOf" srcId="{5F23976C-2ABF-487C-B6B3-BDD2853B470F}" destId="{FBF26A09-BD3F-474A-A017-135C34950B3E}" srcOrd="0" destOrd="0" presId="urn:microsoft.com/office/officeart/2005/8/layout/bProcess3"/>
    <dgm:cxn modelId="{510C7DC3-8879-472C-8F1C-27ECB6FE6CFE}" type="presOf" srcId="{5F23976C-2ABF-487C-B6B3-BDD2853B470F}" destId="{752BA961-14FF-4C66-BB15-B81F525B246F}" srcOrd="1" destOrd="0" presId="urn:microsoft.com/office/officeart/2005/8/layout/bProcess3"/>
    <dgm:cxn modelId="{CEC7C577-3A34-4E66-91D2-D7059EB09C61}" type="presOf" srcId="{0708784D-A78D-40D1-A603-5E9C05012A72}" destId="{9B5D69C8-4790-4332-B625-61A06BD83FFF}" srcOrd="0" destOrd="0" presId="urn:microsoft.com/office/officeart/2005/8/layout/bProcess3"/>
    <dgm:cxn modelId="{963E1F6A-BF58-449E-BD28-1086547539CD}" srcId="{29A3BC25-88C1-4AA9-AE30-89AAD60A13F9}" destId="{8A0E1230-9ABD-413A-A0CC-AAA2D542A7D9}" srcOrd="2" destOrd="0" parTransId="{461752AA-AC97-40D0-89AE-1612DF17FDF0}" sibTransId="{36D9EE36-7117-4FD3-8241-4A1EB07AEB25}"/>
    <dgm:cxn modelId="{E48FED01-F55C-4306-9D5D-241A151B327E}" srcId="{29A3BC25-88C1-4AA9-AE30-89AAD60A13F9}" destId="{5897157F-C2A5-4CD4-953A-1172ABE45178}" srcOrd="0" destOrd="0" parTransId="{44EE7AFC-B8C3-417B-ADB7-2B478A71D4DD}" sibTransId="{5B3D9DAC-9D9A-494B-9333-F706859A71D3}"/>
    <dgm:cxn modelId="{11096F3D-A7C2-4107-BC3A-C851118D5A7D}" type="presOf" srcId="{5B3D9DAC-9D9A-494B-9333-F706859A71D3}" destId="{99071961-5902-43FC-9B9A-626C09AB7515}" srcOrd="1" destOrd="0" presId="urn:microsoft.com/office/officeart/2005/8/layout/bProcess3"/>
    <dgm:cxn modelId="{D2CBA18E-D132-4E27-91A3-1B6182B78DBF}" type="presParOf" srcId="{0DB2AA83-9859-4F8E-815D-82FF0BE9FE7D}" destId="{CA016D45-3A03-4FAF-851D-F986CA568EEB}" srcOrd="0" destOrd="0" presId="urn:microsoft.com/office/officeart/2005/8/layout/bProcess3"/>
    <dgm:cxn modelId="{783F2F58-EC75-4518-8E3E-2F4FABB22EDB}" type="presParOf" srcId="{0DB2AA83-9859-4F8E-815D-82FF0BE9FE7D}" destId="{F3D2ABD8-1940-407C-AE4C-7EE3C9FA8FF8}" srcOrd="1" destOrd="0" presId="urn:microsoft.com/office/officeart/2005/8/layout/bProcess3"/>
    <dgm:cxn modelId="{B9126882-8822-4A04-900B-5AD294FB06D7}" type="presParOf" srcId="{F3D2ABD8-1940-407C-AE4C-7EE3C9FA8FF8}" destId="{99071961-5902-43FC-9B9A-626C09AB7515}" srcOrd="0" destOrd="0" presId="urn:microsoft.com/office/officeart/2005/8/layout/bProcess3"/>
    <dgm:cxn modelId="{9F1E4912-A7DD-4EED-AD13-7D2BC8B76BDB}" type="presParOf" srcId="{0DB2AA83-9859-4F8E-815D-82FF0BE9FE7D}" destId="{9B5D69C8-4790-4332-B625-61A06BD83FFF}" srcOrd="2" destOrd="0" presId="urn:microsoft.com/office/officeart/2005/8/layout/bProcess3"/>
    <dgm:cxn modelId="{CD48668B-657A-48F5-B581-71552F9E9461}" type="presParOf" srcId="{0DB2AA83-9859-4F8E-815D-82FF0BE9FE7D}" destId="{DD131713-FF17-4D45-ADB4-2B6C4D8D3C73}" srcOrd="3" destOrd="0" presId="urn:microsoft.com/office/officeart/2005/8/layout/bProcess3"/>
    <dgm:cxn modelId="{524F3F59-FA50-4AD6-B30F-14723D9C4CAD}" type="presParOf" srcId="{DD131713-FF17-4D45-ADB4-2B6C4D8D3C73}" destId="{9B1323BC-4C71-4C40-9C84-20F08DD00BE6}" srcOrd="0" destOrd="0" presId="urn:microsoft.com/office/officeart/2005/8/layout/bProcess3"/>
    <dgm:cxn modelId="{97F22657-9EB5-4A7E-B234-2EFC73C52783}" type="presParOf" srcId="{0DB2AA83-9859-4F8E-815D-82FF0BE9FE7D}" destId="{A3DEEF34-228C-437D-93A1-A999B295F9AA}" srcOrd="4" destOrd="0" presId="urn:microsoft.com/office/officeart/2005/8/layout/bProcess3"/>
    <dgm:cxn modelId="{449C7D1C-6412-4885-90A7-2B22DC537BEB}" type="presParOf" srcId="{0DB2AA83-9859-4F8E-815D-82FF0BE9FE7D}" destId="{7F2D6ECE-7B4C-44D5-B36E-69BEC2437D16}" srcOrd="5" destOrd="0" presId="urn:microsoft.com/office/officeart/2005/8/layout/bProcess3"/>
    <dgm:cxn modelId="{B70B6F0F-F8D5-4C06-923C-7AB46E6DED7B}" type="presParOf" srcId="{7F2D6ECE-7B4C-44D5-B36E-69BEC2437D16}" destId="{5D225642-BCBC-447A-B848-2A37F0130C7F}" srcOrd="0" destOrd="0" presId="urn:microsoft.com/office/officeart/2005/8/layout/bProcess3"/>
    <dgm:cxn modelId="{FCAF352E-A02A-48DE-9AC8-49EB5FD488B5}" type="presParOf" srcId="{0DB2AA83-9859-4F8E-815D-82FF0BE9FE7D}" destId="{06FBE632-A279-400C-B601-7968F8E3AF0D}" srcOrd="6" destOrd="0" presId="urn:microsoft.com/office/officeart/2005/8/layout/bProcess3"/>
    <dgm:cxn modelId="{DB9FABDF-04D3-4C73-99B1-89B19B73F338}" type="presParOf" srcId="{0DB2AA83-9859-4F8E-815D-82FF0BE9FE7D}" destId="{FBF26A09-BD3F-474A-A017-135C34950B3E}" srcOrd="7" destOrd="0" presId="urn:microsoft.com/office/officeart/2005/8/layout/bProcess3"/>
    <dgm:cxn modelId="{EB92368B-BE15-4041-82BB-D6A6F31915C9}" type="presParOf" srcId="{FBF26A09-BD3F-474A-A017-135C34950B3E}" destId="{752BA961-14FF-4C66-BB15-B81F525B246F}" srcOrd="0" destOrd="0" presId="urn:microsoft.com/office/officeart/2005/8/layout/bProcess3"/>
    <dgm:cxn modelId="{40AD041C-540E-438F-A91A-4823958C3306}" type="presParOf" srcId="{0DB2AA83-9859-4F8E-815D-82FF0BE9FE7D}" destId="{0AFDB2E2-4F51-440F-834A-5D79C5098FDF}" srcOrd="8" destOrd="0" presId="urn:microsoft.com/office/officeart/2005/8/layout/bProcess3"/>
    <dgm:cxn modelId="{BB67A316-6028-46EE-9BE8-A9CF1AD6C58B}" type="presParOf" srcId="{0DB2AA83-9859-4F8E-815D-82FF0BE9FE7D}" destId="{DB6B918A-5B51-4D96-8725-9220E082708E}" srcOrd="9" destOrd="0" presId="urn:microsoft.com/office/officeart/2005/8/layout/bProcess3"/>
    <dgm:cxn modelId="{BB5F690E-280C-473D-8D4B-7473D25B9C9D}" type="presParOf" srcId="{DB6B918A-5B51-4D96-8725-9220E082708E}" destId="{AC1F5EF3-D5BF-4678-A5AC-8C577516D4D2}" srcOrd="0" destOrd="0" presId="urn:microsoft.com/office/officeart/2005/8/layout/bProcess3"/>
    <dgm:cxn modelId="{3715DA8F-C16E-4029-ADF7-B1961FB14868}" type="presParOf" srcId="{0DB2AA83-9859-4F8E-815D-82FF0BE9FE7D}" destId="{201EECC9-15D6-420F-9EA6-E494E777E45F}"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D2ABD8-1940-407C-AE4C-7EE3C9FA8FF8}">
      <dsp:nvSpPr>
        <dsp:cNvPr id="0" name=""/>
        <dsp:cNvSpPr/>
      </dsp:nvSpPr>
      <dsp:spPr>
        <a:xfrm>
          <a:off x="3394281" y="1149256"/>
          <a:ext cx="748429" cy="91440"/>
        </a:xfrm>
        <a:custGeom>
          <a:avLst/>
          <a:gdLst/>
          <a:ahLst/>
          <a:cxnLst/>
          <a:rect l="0" t="0" r="0" b="0"/>
          <a:pathLst>
            <a:path>
              <a:moveTo>
                <a:pt x="0" y="45720"/>
              </a:moveTo>
              <a:lnTo>
                <a:pt x="748429"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49020" y="1191081"/>
        <a:ext cx="38951" cy="7790"/>
      </dsp:txXfrm>
    </dsp:sp>
    <dsp:sp modelId="{CA016D45-3A03-4FAF-851D-F986CA568EEB}">
      <dsp:nvSpPr>
        <dsp:cNvPr id="0" name=""/>
        <dsp:cNvSpPr/>
      </dsp:nvSpPr>
      <dsp:spPr>
        <a:xfrm>
          <a:off x="8997" y="178851"/>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CN" sz="2400" kern="1200" dirty="0" smtClean="0"/>
            <a:t>Scrape university information  from US News  University Ranking Website </a:t>
          </a:r>
          <a:r>
            <a:rPr lang="en-US" altLang="zh-CN" sz="2400" kern="1200" dirty="0" smtClean="0">
              <a:hlinkClick xmlns:r="http://schemas.openxmlformats.org/officeDocument/2006/relationships" r:id="rId1"/>
            </a:rPr>
            <a:t>(view source website)</a:t>
          </a:r>
          <a:endParaRPr lang="zh-CN" altLang="en-US" sz="2400" kern="1200" dirty="0"/>
        </a:p>
      </dsp:txBody>
      <dsp:txXfrm>
        <a:off x="8997" y="178851"/>
        <a:ext cx="3387083" cy="2032249"/>
      </dsp:txXfrm>
    </dsp:sp>
    <dsp:sp modelId="{DD131713-FF17-4D45-ADB4-2B6C4D8D3C73}">
      <dsp:nvSpPr>
        <dsp:cNvPr id="0" name=""/>
        <dsp:cNvSpPr/>
      </dsp:nvSpPr>
      <dsp:spPr>
        <a:xfrm>
          <a:off x="7560393" y="1149256"/>
          <a:ext cx="748429" cy="91440"/>
        </a:xfrm>
        <a:custGeom>
          <a:avLst/>
          <a:gdLst/>
          <a:ahLst/>
          <a:cxnLst/>
          <a:rect l="0" t="0" r="0" b="0"/>
          <a:pathLst>
            <a:path>
              <a:moveTo>
                <a:pt x="0" y="45720"/>
              </a:moveTo>
              <a:lnTo>
                <a:pt x="748429"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915132" y="1191081"/>
        <a:ext cx="38951" cy="7790"/>
      </dsp:txXfrm>
    </dsp:sp>
    <dsp:sp modelId="{9B5D69C8-4790-4332-B625-61A06BD83FFF}">
      <dsp:nvSpPr>
        <dsp:cNvPr id="0" name=""/>
        <dsp:cNvSpPr/>
      </dsp:nvSpPr>
      <dsp:spPr>
        <a:xfrm>
          <a:off x="4175110" y="178851"/>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altLang="zh-CN" sz="2200" kern="1200" dirty="0" smtClean="0"/>
            <a:t>Use API to retrieve  Complementary College Scorecard Data from US Department of Education (</a:t>
          </a:r>
          <a:r>
            <a:rPr lang="en-US" altLang="zh-CN" sz="2200" kern="1200" dirty="0" smtClean="0">
              <a:hlinkClick xmlns:r="http://schemas.openxmlformats.org/officeDocument/2006/relationships" r:id="rId2"/>
            </a:rPr>
            <a:t>view source website</a:t>
          </a:r>
          <a:r>
            <a:rPr lang="en-US" altLang="zh-CN" sz="2200" kern="1200" dirty="0" smtClean="0"/>
            <a:t>)</a:t>
          </a:r>
          <a:endParaRPr lang="zh-CN" altLang="en-US" sz="2200" kern="1200" dirty="0">
            <a:solidFill>
              <a:schemeClr val="bg2"/>
            </a:solidFill>
          </a:endParaRPr>
        </a:p>
      </dsp:txBody>
      <dsp:txXfrm>
        <a:off x="4175110" y="178851"/>
        <a:ext cx="3387083" cy="2032249"/>
      </dsp:txXfrm>
    </dsp:sp>
    <dsp:sp modelId="{7F2D6ECE-7B4C-44D5-B36E-69BEC2437D16}">
      <dsp:nvSpPr>
        <dsp:cNvPr id="0" name=""/>
        <dsp:cNvSpPr/>
      </dsp:nvSpPr>
      <dsp:spPr>
        <a:xfrm>
          <a:off x="1693541" y="2209301"/>
          <a:ext cx="8341222" cy="710629"/>
        </a:xfrm>
        <a:custGeom>
          <a:avLst/>
          <a:gdLst/>
          <a:ahLst/>
          <a:cxnLst/>
          <a:rect l="0" t="0" r="0" b="0"/>
          <a:pathLst>
            <a:path>
              <a:moveTo>
                <a:pt x="8341222" y="0"/>
              </a:moveTo>
              <a:lnTo>
                <a:pt x="8341222" y="372414"/>
              </a:lnTo>
              <a:lnTo>
                <a:pt x="0" y="372414"/>
              </a:lnTo>
              <a:lnTo>
                <a:pt x="0" y="710629"/>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54800" y="2560720"/>
        <a:ext cx="418704" cy="7790"/>
      </dsp:txXfrm>
    </dsp:sp>
    <dsp:sp modelId="{A3DEEF34-228C-437D-93A1-A999B295F9AA}">
      <dsp:nvSpPr>
        <dsp:cNvPr id="0" name=""/>
        <dsp:cNvSpPr/>
      </dsp:nvSpPr>
      <dsp:spPr>
        <a:xfrm>
          <a:off x="8341222" y="178851"/>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altLang="zh-CN" sz="2200" kern="1200" dirty="0" smtClean="0"/>
            <a:t>Output Data to CSV File + Present Data on National Map (</a:t>
          </a:r>
          <a:r>
            <a:rPr lang="en-US" altLang="zh-CN" sz="2200" kern="1200" dirty="0" smtClean="0">
              <a:hlinkClick xmlns:r="http://schemas.openxmlformats.org/officeDocument/2006/relationships" r:id="rId3"/>
            </a:rPr>
            <a:t>view map</a:t>
          </a:r>
          <a:r>
            <a:rPr lang="en-US" altLang="zh-CN" sz="2200" kern="1200" dirty="0" smtClean="0"/>
            <a:t>)</a:t>
          </a:r>
          <a:endParaRPr lang="zh-CN" altLang="en-US" sz="2200" kern="1200" dirty="0"/>
        </a:p>
      </dsp:txBody>
      <dsp:txXfrm>
        <a:off x="8341222" y="178851"/>
        <a:ext cx="3387083" cy="2032249"/>
      </dsp:txXfrm>
    </dsp:sp>
    <dsp:sp modelId="{FBF26A09-BD3F-474A-A017-135C34950B3E}">
      <dsp:nvSpPr>
        <dsp:cNvPr id="0" name=""/>
        <dsp:cNvSpPr/>
      </dsp:nvSpPr>
      <dsp:spPr>
        <a:xfrm>
          <a:off x="3385283" y="3922735"/>
          <a:ext cx="758781" cy="91440"/>
        </a:xfrm>
        <a:custGeom>
          <a:avLst/>
          <a:gdLst/>
          <a:ahLst/>
          <a:cxnLst/>
          <a:rect l="0" t="0" r="0" b="0"/>
          <a:pathLst>
            <a:path>
              <a:moveTo>
                <a:pt x="0" y="45720"/>
              </a:moveTo>
              <a:lnTo>
                <a:pt x="758781"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44939" y="3964560"/>
        <a:ext cx="39469" cy="7790"/>
      </dsp:txXfrm>
    </dsp:sp>
    <dsp:sp modelId="{06FBE632-A279-400C-B601-7968F8E3AF0D}">
      <dsp:nvSpPr>
        <dsp:cNvPr id="0" name=""/>
        <dsp:cNvSpPr/>
      </dsp:nvSpPr>
      <dsp:spPr>
        <a:xfrm>
          <a:off x="0" y="2952330"/>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altLang="zh-CN" sz="2200" kern="1200" dirty="0" smtClean="0"/>
            <a:t>Regression analysis with </a:t>
          </a:r>
          <a:r>
            <a:rPr lang="en-US" altLang="zh-CN" sz="2200" kern="1200" dirty="0" err="1" smtClean="0"/>
            <a:t>Adaboost</a:t>
          </a:r>
          <a:r>
            <a:rPr lang="en-US" altLang="zh-CN" sz="2200" kern="1200" dirty="0" smtClean="0"/>
            <a:t> and Random Tree to Predict Annual Endowment received by universities (</a:t>
          </a:r>
          <a:r>
            <a:rPr lang="en-US" altLang="zh-CN" sz="2200" kern="1200" dirty="0" smtClean="0">
              <a:hlinkClick xmlns:r="http://schemas.openxmlformats.org/officeDocument/2006/relationships" r:id="rId4"/>
            </a:rPr>
            <a:t>view code</a:t>
          </a:r>
          <a:r>
            <a:rPr lang="en-US" altLang="zh-CN" sz="2200" kern="1200" dirty="0" smtClean="0"/>
            <a:t>)</a:t>
          </a:r>
          <a:endParaRPr lang="zh-CN" altLang="en-US" sz="2200" kern="1200" dirty="0"/>
        </a:p>
      </dsp:txBody>
      <dsp:txXfrm>
        <a:off x="0" y="2952330"/>
        <a:ext cx="3387083" cy="2032249"/>
      </dsp:txXfrm>
    </dsp:sp>
    <dsp:sp modelId="{DB6B918A-5B51-4D96-8725-9220E082708E}">
      <dsp:nvSpPr>
        <dsp:cNvPr id="0" name=""/>
        <dsp:cNvSpPr/>
      </dsp:nvSpPr>
      <dsp:spPr>
        <a:xfrm>
          <a:off x="7561748" y="3922735"/>
          <a:ext cx="756072" cy="91440"/>
        </a:xfrm>
        <a:custGeom>
          <a:avLst/>
          <a:gdLst/>
          <a:ahLst/>
          <a:cxnLst/>
          <a:rect l="0" t="0" r="0" b="0"/>
          <a:pathLst>
            <a:path>
              <a:moveTo>
                <a:pt x="0" y="45720"/>
              </a:moveTo>
              <a:lnTo>
                <a:pt x="756072"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920117" y="3964560"/>
        <a:ext cx="39333" cy="7790"/>
      </dsp:txXfrm>
    </dsp:sp>
    <dsp:sp modelId="{0AFDB2E2-4F51-440F-834A-5D79C5098FDF}">
      <dsp:nvSpPr>
        <dsp:cNvPr id="0" name=""/>
        <dsp:cNvSpPr/>
      </dsp:nvSpPr>
      <dsp:spPr>
        <a:xfrm>
          <a:off x="4176465" y="2952330"/>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altLang="zh-CN" sz="2200" kern="1200" dirty="0" smtClean="0"/>
            <a:t>Visualize Random Tree Model and Regression Analysis  Outcome (</a:t>
          </a:r>
          <a:r>
            <a:rPr lang="en-US" altLang="zh-CN" sz="2200" kern="1200" dirty="0" smtClean="0">
              <a:hlinkClick xmlns:r="http://schemas.openxmlformats.org/officeDocument/2006/relationships" r:id="rId5"/>
            </a:rPr>
            <a:t>view Regression Result</a:t>
          </a:r>
          <a:r>
            <a:rPr lang="en-US" altLang="zh-CN" sz="2200" kern="1200" dirty="0" smtClean="0"/>
            <a:t>)</a:t>
          </a:r>
          <a:endParaRPr lang="zh-CN" altLang="en-US" sz="2200" kern="1200" dirty="0"/>
        </a:p>
      </dsp:txBody>
      <dsp:txXfrm>
        <a:off x="4176465" y="2952330"/>
        <a:ext cx="3387083" cy="2032249"/>
      </dsp:txXfrm>
    </dsp:sp>
    <dsp:sp modelId="{201EECC9-15D6-420F-9EA6-E494E777E45F}">
      <dsp:nvSpPr>
        <dsp:cNvPr id="0" name=""/>
        <dsp:cNvSpPr/>
      </dsp:nvSpPr>
      <dsp:spPr>
        <a:xfrm>
          <a:off x="8350220" y="2952330"/>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altLang="zh-CN" sz="2200" kern="1200" dirty="0" smtClean="0"/>
            <a:t>Looking for Correlations Between Variables by Generating Plot Matrix Using </a:t>
          </a:r>
          <a:r>
            <a:rPr lang="en-US" altLang="zh-CN" sz="2200" kern="1200" dirty="0" err="1" smtClean="0"/>
            <a:t>Weka</a:t>
          </a:r>
          <a:r>
            <a:rPr lang="en-US" altLang="zh-CN" sz="2200" kern="1200" dirty="0" smtClean="0"/>
            <a:t> (</a:t>
          </a:r>
          <a:r>
            <a:rPr lang="en-US" altLang="zh-CN" sz="2200" kern="1200" dirty="0" smtClean="0">
              <a:hlinkClick xmlns:r="http://schemas.openxmlformats.org/officeDocument/2006/relationships" r:id="rId6"/>
            </a:rPr>
            <a:t>view plot </a:t>
          </a:r>
          <a:r>
            <a:rPr lang="en-US" altLang="zh-CN" sz="2200" kern="1200" dirty="0" err="1" smtClean="0">
              <a:hlinkClick xmlns:r="http://schemas.openxmlformats.org/officeDocument/2006/relationships" r:id="rId6"/>
            </a:rPr>
            <a:t>matrx</a:t>
          </a:r>
          <a:r>
            <a:rPr lang="en-US" altLang="zh-CN" sz="2200" kern="1200" dirty="0" smtClean="0"/>
            <a:t>)</a:t>
          </a:r>
          <a:endParaRPr lang="zh-CN" altLang="en-US" sz="2200" kern="1200" dirty="0"/>
        </a:p>
      </dsp:txBody>
      <dsp:txXfrm>
        <a:off x="8350220" y="2952330"/>
        <a:ext cx="3387083" cy="203224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F20B349-F2EE-40B7-9A96-7F76E2326DFA}" type="datetime1">
              <a:rPr lang="zh-CN" altLang="en-US" smtClean="0">
                <a:latin typeface="Microsoft YaHei UI" panose="020B0503020204020204" pitchFamily="34" charset="-122"/>
                <a:ea typeface="Microsoft YaHei UI" panose="020B0503020204020204" pitchFamily="34" charset="-122"/>
              </a:rPr>
              <a:t>2017/12/10</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79AF599-AE6F-4E1C-94D1-C707F302C5B5}" type="datetime1">
              <a:rPr lang="zh-CN" altLang="en-US" smtClean="0"/>
              <a:pPr/>
              <a:t>2017/12/10</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1F2A70B-78F2-4DCF-B53B-C990D2FAFB8A}" type="slidenum">
              <a:rPr lang="en-US" altLang="zh-CN" smtClean="0"/>
              <a:pPr/>
              <a:t>‹#›</a:t>
            </a:fld>
            <a:endParaRPr lang="zh-CN" altLang="en-US"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a:t>
            </a:fld>
            <a:endParaRPr lang="zh-CN" altLang="en-US" dirty="0"/>
          </a:p>
        </p:txBody>
      </p:sp>
    </p:spTree>
    <p:extLst>
      <p:ext uri="{BB962C8B-B14F-4D97-AF65-F5344CB8AC3E}">
        <p14:creationId xmlns:p14="http://schemas.microsoft.com/office/powerpoint/2010/main" val="91388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a:t>
            </a:fld>
            <a:endParaRPr lang="en-US" altLang="zh-CN" dirty="0"/>
          </a:p>
        </p:txBody>
      </p:sp>
    </p:spTree>
    <p:extLst>
      <p:ext uri="{BB962C8B-B14F-4D97-AF65-F5344CB8AC3E}">
        <p14:creationId xmlns:p14="http://schemas.microsoft.com/office/powerpoint/2010/main" val="204203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a:t>
            </a:fld>
            <a:endParaRPr lang="en-US" altLang="zh-CN"/>
          </a:p>
        </p:txBody>
      </p:sp>
    </p:spTree>
    <p:extLst>
      <p:ext uri="{BB962C8B-B14F-4D97-AF65-F5344CB8AC3E}">
        <p14:creationId xmlns:p14="http://schemas.microsoft.com/office/powerpoint/2010/main" val="295470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a:t>
            </a:fld>
            <a:endParaRPr lang="en-US" altLang="zh-CN"/>
          </a:p>
        </p:txBody>
      </p:sp>
    </p:spTree>
    <p:extLst>
      <p:ext uri="{BB962C8B-B14F-4D97-AF65-F5344CB8AC3E}">
        <p14:creationId xmlns:p14="http://schemas.microsoft.com/office/powerpoint/2010/main" val="973799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905000"/>
            <a:ext cx="9144000" cy="2667000"/>
          </a:xfrm>
        </p:spPr>
        <p:txBody>
          <a:bodyPr rtlCol="0">
            <a:noAutofit/>
          </a:bodyPr>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256" name="线条" descr="线条图形"/>
          <p:cNvGrpSpPr/>
          <p:nvPr/>
        </p:nvGrpSpPr>
        <p:grpSpPr bwMode="invGray">
          <a:xfrm>
            <a:off x="1584896" y="4724400"/>
            <a:ext cx="8631936" cy="64008"/>
            <a:chOff x="-4110038" y="2703513"/>
            <a:chExt cx="17394239" cy="160336"/>
          </a:xfrm>
          <a:solidFill>
            <a:schemeClr val="accent1"/>
          </a:solidFill>
        </p:grpSpPr>
        <p:sp>
          <p:nvSpPr>
            <p:cNvPr id="257"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9"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副标题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smtClean="0"/>
              <a:t>单击此处编辑母版副标题样式</a:t>
            </a:r>
            <a:endParaRPr lang="zh-CN" altLang="en-US" noProof="0"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7" name="线条" descr="线条图形"/>
          <p:cNvGrpSpPr/>
          <p:nvPr/>
        </p:nvGrpSpPr>
        <p:grpSpPr bwMode="invGray">
          <a:xfrm>
            <a:off x="1522413" y="1514475"/>
            <a:ext cx="10569575" cy="64008"/>
            <a:chOff x="1522413" y="1514475"/>
            <a:chExt cx="10569575" cy="64008"/>
          </a:xfrm>
        </p:grpSpPr>
        <p:sp>
          <p:nvSpPr>
            <p:cNvPr id="8" name="任意多边形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956816">
              <a:defRPr/>
            </a:lvl6pPr>
            <a:lvl7pPr marL="1956816">
              <a:defRPr/>
            </a:lvl7pPr>
            <a:lvl8pPr marL="1956816">
              <a:defRPr/>
            </a:lvl8pPr>
            <a:lvl9pPr marL="1956816">
              <a:defRPr/>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ACF6A5-CA30-4724-8A74-55B65EA2DB8E}" type="datetime1">
              <a:rPr lang="zh-CN" altLang="en-US" smtClean="0"/>
              <a:t>2017/12/10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361612" y="274639"/>
            <a:ext cx="1371600" cy="5901747"/>
          </a:xfrm>
        </p:spPr>
        <p:txBody>
          <a:bodyPr vert="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7" name="线条" descr="线条图形"/>
          <p:cNvGrpSpPr/>
          <p:nvPr/>
        </p:nvGrpSpPr>
        <p:grpSpPr bwMode="invGray">
          <a:xfrm rot="5400000">
            <a:off x="6864412" y="3472598"/>
            <a:ext cx="6492240" cy="64008"/>
            <a:chOff x="1522413" y="1514475"/>
            <a:chExt cx="10569575" cy="64008"/>
          </a:xfrm>
        </p:grpSpPr>
        <p:sp>
          <p:nvSpPr>
            <p:cNvPr id="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hasCustomPrompt="1"/>
          </p:nvPr>
        </p:nvSpPr>
        <p:spPr>
          <a:xfrm>
            <a:off x="608012" y="277813"/>
            <a:ext cx="9144001" cy="5898573"/>
          </a:xfrm>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261872" indent="0">
              <a:buNone/>
              <a:defRPr/>
            </a:lvl6pPr>
            <a:lvl7pPr>
              <a:defRPr/>
            </a:lvl7pPr>
            <a:lvl8pPr>
              <a:defRPr baseline="0"/>
            </a:lvl8pPr>
            <a:lvl9pPr>
              <a:defRPr baseline="0"/>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B0CA52-F532-4FDA-A3F9-4BF9C8E5C82E}" type="datetime1">
              <a:rPr lang="zh-CN" altLang="en-US" smtClean="0"/>
              <a:t>2017/12/10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167" name="线条" descr="线条图形"/>
          <p:cNvGrpSpPr/>
          <p:nvPr/>
        </p:nvGrpSpPr>
        <p:grpSpPr bwMode="invGray">
          <a:xfrm>
            <a:off x="1522413" y="1514475"/>
            <a:ext cx="10569575" cy="64008"/>
            <a:chOff x="1522413" y="1514475"/>
            <a:chExt cx="10569575" cy="64008"/>
          </a:xfrm>
        </p:grpSpPr>
        <p:sp>
          <p:nvSpPr>
            <p:cNvPr id="16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idx="1"/>
          </p:nvPr>
        </p:nvSpPr>
        <p:spPr/>
        <p:txBody>
          <a:bodyPr rtlCol="0"/>
          <a:lstStyle>
            <a:lvl1pPr>
              <a:defRPr>
                <a:latin typeface="Microsoft YaHei UI" panose="020B0503020204020204" pitchFamily="34" charset="-122"/>
                <a:ea typeface="Microsoft YaHei UI" panose="020B0503020204020204" pitchFamily="34" charset="-122"/>
              </a:defRPr>
            </a:lvl1pPr>
            <a:lvl2pPr marL="548640">
              <a:defRPr>
                <a:latin typeface="Microsoft YaHei UI" panose="020B0503020204020204" pitchFamily="34" charset="-122"/>
                <a:ea typeface="Microsoft YaHei UI" panose="020B0503020204020204" pitchFamily="34" charset="-122"/>
              </a:defRPr>
            </a:lvl2pPr>
            <a:lvl3pPr marL="777240">
              <a:defRPr>
                <a:latin typeface="Microsoft YaHei UI" panose="020B0503020204020204" pitchFamily="34" charset="-122"/>
                <a:ea typeface="Microsoft YaHei UI" panose="020B0503020204020204" pitchFamily="34" charset="-122"/>
              </a:defRPr>
            </a:lvl3pPr>
            <a:lvl4pPr marL="1005840">
              <a:defRPr>
                <a:latin typeface="Microsoft YaHei UI" panose="020B0503020204020204" pitchFamily="34" charset="-122"/>
                <a:ea typeface="Microsoft YaHei UI" panose="020B0503020204020204" pitchFamily="34" charset="-122"/>
              </a:defRPr>
            </a:lvl4pPr>
            <a:lvl5pPr marL="1234440">
              <a:defRPr>
                <a:latin typeface="Microsoft YaHei UI" panose="020B0503020204020204" pitchFamily="34" charset="-122"/>
                <a:ea typeface="Microsoft YaHei UI" panose="020B0503020204020204" pitchFamily="34" charset="-122"/>
              </a:defRPr>
            </a:lvl5pPr>
            <a:lvl6pPr marL="1463040">
              <a:defRPr baseline="0"/>
            </a:lvl6pPr>
            <a:lvl7pPr marL="1691640">
              <a:defRPr baseline="0"/>
            </a:lvl7pPr>
            <a:lvl8pPr marL="1920240">
              <a:defRPr baseline="0"/>
            </a:lvl8pPr>
            <a:lvl9pPr marL="2148840">
              <a:defRPr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AAE51B8-C16C-4D58-B4E7-426249342FB6}" type="datetime1">
              <a:rPr lang="zh-CN" altLang="en-US" smtClean="0"/>
              <a:t>2017/12/10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Autofit/>
          </a:bodyPr>
          <a:lstStyle>
            <a:lvl1pPr algn="l">
              <a:defRPr sz="4400" b="0" cap="none" baseline="0">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255" name="线条" descr="线条图形"/>
          <p:cNvGrpSpPr/>
          <p:nvPr/>
        </p:nvGrpSpPr>
        <p:grpSpPr bwMode="invGray">
          <a:xfrm>
            <a:off x="1584896" y="4724400"/>
            <a:ext cx="8631936" cy="64008"/>
            <a:chOff x="-4110038" y="2703513"/>
            <a:chExt cx="17394239" cy="160336"/>
          </a:xfrm>
          <a:solidFill>
            <a:schemeClr val="accent1"/>
          </a:solidFill>
        </p:grpSpPr>
        <p:sp>
          <p:nvSpPr>
            <p:cNvPr id="256"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7"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smtClean="0"/>
              <a:t>单击此处编辑母版文本样式</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E642744-2BC1-482F-8D65-D67812FCF761}" type="datetime1">
              <a:rPr lang="zh-CN" altLang="en-US" smtClean="0"/>
              <a:t>2017/12/10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158" name="线条" descr="线条图形"/>
          <p:cNvGrpSpPr/>
          <p:nvPr/>
        </p:nvGrpSpPr>
        <p:grpSpPr bwMode="invGray">
          <a:xfrm>
            <a:off x="1522413" y="1514475"/>
            <a:ext cx="10569575" cy="64008"/>
            <a:chOff x="1522413" y="1514475"/>
            <a:chExt cx="10569575" cy="64008"/>
          </a:xfrm>
        </p:grpSpPr>
        <p:sp>
          <p:nvSpPr>
            <p:cNvPr id="159"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0"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1"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sz="half" idx="1"/>
          </p:nvPr>
        </p:nvSpPr>
        <p:spPr>
          <a:xfrm>
            <a:off x="1522413" y="1905000"/>
            <a:ext cx="4419599"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内容占位符 3"/>
          <p:cNvSpPr>
            <a:spLocks noGrp="1"/>
          </p:cNvSpPr>
          <p:nvPr>
            <p:ph sz="half" idx="2"/>
          </p:nvPr>
        </p:nvSpPr>
        <p:spPr>
          <a:xfrm>
            <a:off x="6246815" y="1905000"/>
            <a:ext cx="4419598"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baseline="0"/>
            </a:lvl8pPr>
            <a:lvl9pPr marL="1956816">
              <a:defRPr sz="1600"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57C6E4D-621D-4515-8831-14D98E9F728C}" type="datetime1">
              <a:rPr lang="zh-CN" altLang="en-US" smtClean="0"/>
              <a:t>2017/12/10</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160" name="线条" descr="线条图形"/>
          <p:cNvGrpSpPr/>
          <p:nvPr/>
        </p:nvGrpSpPr>
        <p:grpSpPr bwMode="invGray">
          <a:xfrm>
            <a:off x="1522413" y="1514475"/>
            <a:ext cx="10569575" cy="64008"/>
            <a:chOff x="1522413" y="1514475"/>
            <a:chExt cx="10569575" cy="64008"/>
          </a:xfrm>
        </p:grpSpPr>
        <p:sp>
          <p:nvSpPr>
            <p:cNvPr id="161" name="任意多边形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smtClean="0"/>
              <a:t>单击此处编辑母版文本样式</a:t>
            </a:r>
          </a:p>
        </p:txBody>
      </p:sp>
      <p:sp>
        <p:nvSpPr>
          <p:cNvPr id="4" name="内容占位符 3"/>
          <p:cNvSpPr>
            <a:spLocks noGrp="1"/>
          </p:cNvSpPr>
          <p:nvPr>
            <p:ph sz="half" idx="2"/>
          </p:nvPr>
        </p:nvSpPr>
        <p:spPr>
          <a:xfrm>
            <a:off x="1522413"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文本占位符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smtClean="0"/>
              <a:t>单击此处编辑母版文本样式</a:t>
            </a:r>
          </a:p>
        </p:txBody>
      </p:sp>
      <p:sp>
        <p:nvSpPr>
          <p:cNvPr id="6" name="内容占位符 5"/>
          <p:cNvSpPr>
            <a:spLocks noGrp="1"/>
          </p:cNvSpPr>
          <p:nvPr>
            <p:ph sz="quarter" idx="4"/>
          </p:nvPr>
        </p:nvSpPr>
        <p:spPr>
          <a:xfrm>
            <a:off x="6249860"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marL="1263600">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a:lvl8pPr>
            <a:lvl9pPr marL="1956816">
              <a:defRPr sz="16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157F41-EA24-4D6C-B76B-51104A4FF3D3}" type="datetime1">
              <a:rPr lang="zh-CN" altLang="en-US" smtClean="0"/>
              <a:t>2017/12/10</a:t>
            </a:fld>
            <a:endParaRPr lang="zh-CN" altLang="en-US" dirty="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156" name="线条" descr="线条图形"/>
          <p:cNvGrpSpPr/>
          <p:nvPr/>
        </p:nvGrpSpPr>
        <p:grpSpPr bwMode="invGray">
          <a:xfrm>
            <a:off x="1522413" y="1514475"/>
            <a:ext cx="10569575" cy="64008"/>
            <a:chOff x="1522413" y="1514475"/>
            <a:chExt cx="10569575" cy="64008"/>
          </a:xfrm>
        </p:grpSpPr>
        <p:sp>
          <p:nvSpPr>
            <p:cNvPr id="157"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8"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9"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0"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1"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2"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3"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4"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5"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6"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7"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8"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9"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0"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1"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2"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3"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4"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5"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6"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7"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8"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9"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0"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1"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2"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3"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4"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5"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6"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7"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8"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9"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0"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1"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2"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3"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4"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5"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6"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7"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8"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9"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0"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1"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2"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3"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4"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5"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6"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7"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8"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9"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0"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1"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2"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3"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4"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5"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6"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7"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8"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9"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0"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1"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2"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3"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4"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5"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6"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7"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8"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9"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30"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41E27CD-26C5-4927-9077-9E87DDF8ECF7}" type="datetime1">
              <a:rPr lang="zh-CN" altLang="en-US" smtClean="0"/>
              <a:t>2017/12/10</a:t>
            </a:fld>
            <a:endParaRPr lang="zh-CN" altLang="en-US" dirty="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1"/>
          <p:cNvSpPr>
            <a:spLocks noGrp="1"/>
          </p:cNvSpPr>
          <p:nvPr>
            <p:ph type="dt" sz="half" idx="10"/>
          </p:nvPr>
        </p:nvSpPr>
        <p:spPr/>
        <p:txBody>
          <a:bodyPr rtlCol="0"/>
          <a:lstStyle/>
          <a:p>
            <a:pPr rtl="0"/>
            <a:fld id="{6DE0B1C2-D5D7-4DF1-B631-6247EDFA3201}" type="datetime1">
              <a:rPr lang="zh-CN" altLang="en-US" noProof="0" smtClean="0"/>
              <a:t>2017/12/10</a:t>
            </a:fld>
            <a:endParaRPr lang="zh-CN" altLang="en-US" noProof="0" dirty="0"/>
          </a:p>
        </p:txBody>
      </p:sp>
      <p:sp>
        <p:nvSpPr>
          <p:cNvPr id="4" name="幻灯片编号占位符 3"/>
          <p:cNvSpPr>
            <a:spLocks noGrp="1"/>
          </p:cNvSpPr>
          <p:nvPr>
            <p:ph type="sldNum" sz="quarter" idx="12"/>
          </p:nvPr>
        </p:nvSpPr>
        <p:spPr/>
        <p:txBody>
          <a:bodyPr rtlCol="0"/>
          <a:lstStyle/>
          <a:p>
            <a:pPr rtl="0"/>
            <a:fld id="{25BA54BD-C84D-46CE-8B72-31BFB26ABA43}" type="slidenum">
              <a:rPr lang="en-US" altLang="zh-CN" noProof="0" smtClean="0"/>
              <a:t>‹#›</a:t>
            </a:fld>
            <a:endParaRPr lang="zh-CN" altLang="en-U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sp>
        <p:nvSpPr>
          <p:cNvPr id="4" name="文本占位符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smtClean="0"/>
              <a:t>单击此处编辑母版文本样式</a:t>
            </a:r>
          </a:p>
        </p:txBody>
      </p:sp>
      <p:sp>
        <p:nvSpPr>
          <p:cNvPr id="3" name="内容占位符 2"/>
          <p:cNvSpPr>
            <a:spLocks noGrp="1"/>
          </p:cNvSpPr>
          <p:nvPr>
            <p:ph idx="1"/>
          </p:nvPr>
        </p:nvSpPr>
        <p:spPr>
          <a:xfrm>
            <a:off x="4710022" y="1905000"/>
            <a:ext cx="5669280" cy="40386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grpSp>
        <p:nvGrpSpPr>
          <p:cNvPr id="615" name="框架" descr="方框图形"/>
          <p:cNvGrpSpPr/>
          <p:nvPr/>
        </p:nvGrpSpPr>
        <p:grpSpPr bwMode="invGray">
          <a:xfrm>
            <a:off x="4417839" y="1630821"/>
            <a:ext cx="6291028" cy="4575885"/>
            <a:chOff x="4417839" y="1630821"/>
            <a:chExt cx="6291028" cy="4575885"/>
          </a:xfrm>
        </p:grpSpPr>
        <p:grpSp>
          <p:nvGrpSpPr>
            <p:cNvPr id="616" name="组 615"/>
            <p:cNvGrpSpPr/>
            <p:nvPr/>
          </p:nvGrpSpPr>
          <p:grpSpPr bwMode="invGray">
            <a:xfrm>
              <a:off x="5414491" y="1630821"/>
              <a:ext cx="5294376" cy="4114800"/>
              <a:chOff x="3310555" y="716546"/>
              <a:chExt cx="5294376" cy="4114800"/>
            </a:xfrm>
          </p:grpSpPr>
          <p:grpSp>
            <p:nvGrpSpPr>
              <p:cNvPr id="768" name="组 767"/>
              <p:cNvGrpSpPr/>
              <p:nvPr/>
            </p:nvGrpSpPr>
            <p:grpSpPr bwMode="invGray">
              <a:xfrm flipH="1">
                <a:off x="3310555" y="737968"/>
                <a:ext cx="5294376" cy="54864"/>
                <a:chOff x="1522413" y="1514475"/>
                <a:chExt cx="10569575" cy="64008"/>
              </a:xfrm>
              <a:solidFill>
                <a:schemeClr val="accent1"/>
              </a:solidFill>
            </p:grpSpPr>
            <p:sp>
              <p:nvSpPr>
                <p:cNvPr id="844" name="任意多边形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6" name="任意多边形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769" name="组 768"/>
              <p:cNvGrpSpPr/>
              <p:nvPr/>
            </p:nvGrpSpPr>
            <p:grpSpPr bwMode="invGray">
              <a:xfrm rot="16200000" flipH="1">
                <a:off x="6492229" y="2755658"/>
                <a:ext cx="4114800" cy="36576"/>
                <a:chOff x="1522413" y="1514475"/>
                <a:chExt cx="10569575" cy="64008"/>
              </a:xfrm>
              <a:solidFill>
                <a:schemeClr val="accent1"/>
              </a:solidFill>
            </p:grpSpPr>
            <p:sp>
              <p:nvSpPr>
                <p:cNvPr id="770" name="任意多边形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2" name="任意多边形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nvGrpSpPr>
            <p:cNvPr id="617" name="组 616"/>
            <p:cNvGrpSpPr/>
            <p:nvPr/>
          </p:nvGrpSpPr>
          <p:grpSpPr bwMode="invGray">
            <a:xfrm rot="10800000">
              <a:off x="4417839" y="2091906"/>
              <a:ext cx="5294376" cy="4114800"/>
              <a:chOff x="3310555" y="716546"/>
              <a:chExt cx="5294376" cy="4114800"/>
            </a:xfrm>
          </p:grpSpPr>
          <p:grpSp>
            <p:nvGrpSpPr>
              <p:cNvPr id="618" name="组 617"/>
              <p:cNvGrpSpPr/>
              <p:nvPr/>
            </p:nvGrpSpPr>
            <p:grpSpPr bwMode="invGray">
              <a:xfrm flipH="1">
                <a:off x="3310555" y="737968"/>
                <a:ext cx="5294376" cy="54864"/>
                <a:chOff x="1522413" y="1514475"/>
                <a:chExt cx="10569575" cy="64008"/>
              </a:xfrm>
              <a:solidFill>
                <a:schemeClr val="accent1"/>
              </a:solidFill>
            </p:grpSpPr>
            <p:sp>
              <p:nvSpPr>
                <p:cNvPr id="694" name="任意多边形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6" name="任意多边形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619" name="组 618"/>
              <p:cNvGrpSpPr/>
              <p:nvPr/>
            </p:nvGrpSpPr>
            <p:grpSpPr bwMode="invGray">
              <a:xfrm rot="16200000" flipH="1">
                <a:off x="6492229" y="2755658"/>
                <a:ext cx="4114800" cy="36576"/>
                <a:chOff x="1522413" y="1514475"/>
                <a:chExt cx="10569575" cy="64008"/>
              </a:xfrm>
              <a:solidFill>
                <a:schemeClr val="accent1"/>
              </a:solidFill>
            </p:grpSpPr>
            <p:sp>
              <p:nvSpPr>
                <p:cNvPr id="620" name="任意多边形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6D0992-68C0-47A5-BA2C-3DDCADB492E0}" type="datetime1">
              <a:rPr lang="zh-CN" altLang="en-US" smtClean="0"/>
              <a:t>2017/12/10</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1" smtClean="0"/>
              <a:t>单击此处编辑母版标题样式</a:t>
            </a:r>
            <a:endParaRPr lang="zh-CN" altLang="en-US" noProof="1"/>
          </a:p>
        </p:txBody>
      </p:sp>
      <p:sp>
        <p:nvSpPr>
          <p:cNvPr id="3" name="图片占位符 2" descr="为添加图像预留的空占位符。单击占位符，选择要添加的图像。"/>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smtClean="0"/>
              <a:t>单击图标添加图片</a:t>
            </a:r>
            <a:endParaRPr lang="zh-CN" altLang="en-US" noProof="0" dirty="0"/>
          </a:p>
        </p:txBody>
      </p:sp>
      <p:grpSp>
        <p:nvGrpSpPr>
          <p:cNvPr id="614" name="框架" descr="方框图形"/>
          <p:cNvGrpSpPr/>
          <p:nvPr/>
        </p:nvGrpSpPr>
        <p:grpSpPr bwMode="invGray">
          <a:xfrm flipH="1">
            <a:off x="1447500" y="1630821"/>
            <a:ext cx="6291028" cy="4575885"/>
            <a:chOff x="4417839" y="1630821"/>
            <a:chExt cx="6291028" cy="4575885"/>
          </a:xfrm>
        </p:grpSpPr>
        <p:grpSp>
          <p:nvGrpSpPr>
            <p:cNvPr id="615" name="组 614"/>
            <p:cNvGrpSpPr/>
            <p:nvPr/>
          </p:nvGrpSpPr>
          <p:grpSpPr bwMode="invGray">
            <a:xfrm>
              <a:off x="5414491" y="1630821"/>
              <a:ext cx="5294376" cy="4114800"/>
              <a:chOff x="3310555" y="716546"/>
              <a:chExt cx="5294376" cy="4114800"/>
            </a:xfrm>
          </p:grpSpPr>
          <p:grpSp>
            <p:nvGrpSpPr>
              <p:cNvPr id="767" name="组 766"/>
              <p:cNvGrpSpPr/>
              <p:nvPr/>
            </p:nvGrpSpPr>
            <p:grpSpPr bwMode="invGray">
              <a:xfrm flipH="1">
                <a:off x="3310555" y="737968"/>
                <a:ext cx="5294376" cy="54864"/>
                <a:chOff x="1522413" y="1514475"/>
                <a:chExt cx="10569575" cy="64008"/>
              </a:xfrm>
              <a:solidFill>
                <a:schemeClr val="accent1"/>
              </a:solidFill>
            </p:grpSpPr>
            <p:sp>
              <p:nvSpPr>
                <p:cNvPr id="843" name="任意多边形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4" name="任意多边形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768" name="组 767"/>
              <p:cNvGrpSpPr/>
              <p:nvPr/>
            </p:nvGrpSpPr>
            <p:grpSpPr bwMode="invGray">
              <a:xfrm rot="16200000" flipH="1">
                <a:off x="6492229" y="2755658"/>
                <a:ext cx="4114800" cy="36576"/>
                <a:chOff x="1522413" y="1514475"/>
                <a:chExt cx="10569575" cy="64008"/>
              </a:xfrm>
              <a:solidFill>
                <a:schemeClr val="accent1"/>
              </a:solidFill>
            </p:grpSpPr>
            <p:sp>
              <p:nvSpPr>
                <p:cNvPr id="769" name="任意多边形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0" name="任意多边形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nvGrpSpPr>
            <p:cNvPr id="616" name="组 615"/>
            <p:cNvGrpSpPr/>
            <p:nvPr/>
          </p:nvGrpSpPr>
          <p:grpSpPr bwMode="invGray">
            <a:xfrm rot="10800000">
              <a:off x="4417839" y="2091906"/>
              <a:ext cx="5294376" cy="4114800"/>
              <a:chOff x="3310555" y="716546"/>
              <a:chExt cx="5294376" cy="4114800"/>
            </a:xfrm>
          </p:grpSpPr>
          <p:grpSp>
            <p:nvGrpSpPr>
              <p:cNvPr id="617" name="组 616"/>
              <p:cNvGrpSpPr/>
              <p:nvPr/>
            </p:nvGrpSpPr>
            <p:grpSpPr bwMode="invGray">
              <a:xfrm flipH="1">
                <a:off x="3310555" y="737968"/>
                <a:ext cx="5294376" cy="54864"/>
                <a:chOff x="1522413" y="1514475"/>
                <a:chExt cx="10569575" cy="64008"/>
              </a:xfrm>
              <a:solidFill>
                <a:schemeClr val="accent1"/>
              </a:solidFill>
            </p:grpSpPr>
            <p:sp>
              <p:nvSpPr>
                <p:cNvPr id="693" name="任意多边形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4" name="任意多边形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618" name="组 617"/>
              <p:cNvGrpSpPr/>
              <p:nvPr/>
            </p:nvGrpSpPr>
            <p:grpSpPr bwMode="invGray">
              <a:xfrm rot="16200000" flipH="1">
                <a:off x="6492229" y="2755658"/>
                <a:ext cx="4114800" cy="36576"/>
                <a:chOff x="1522413" y="1514475"/>
                <a:chExt cx="10569575" cy="64008"/>
              </a:xfrm>
              <a:solidFill>
                <a:schemeClr val="accent1"/>
              </a:solidFill>
            </p:grpSpPr>
            <p:sp>
              <p:nvSpPr>
                <p:cNvPr id="619" name="任意多边形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0" name="任意多边形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3" name="任意多边形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4" name="任意多边形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5" name="任意多边形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6" name="任意多边形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7" name="任意多边形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8" name="任意多边形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9" name="任意多边形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0" name="任意多边形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1" name="任意多边形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2" name="任意多边形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3" name="任意多边形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4" name="任意多边形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5" name="任意多边形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6" name="任意多边形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7" name="任意多边形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8" name="任意多边形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9" name="任意多边形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0" name="任意多边形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1" name="任意多边形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2" name="任意多边形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3" name="任意多边形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4" name="任意多边形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5" name="任意多边形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6" name="任意多边形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7" name="任意多边形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8" name="任意多边形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9" name="任意多边形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0" name="任意多边形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1" name="任意多边形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2" name="任意多边形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3" name="任意多边形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4" name="任意多边形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5" name="任意多边形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6" name="任意多边形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7" name="任意多边形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8" name="任意多边形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9" name="任意多边形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0" name="任意多边形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1" name="任意多边形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2" name="任意多边形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3" name="任意多边形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4" name="任意多边形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5" name="任意多边形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6" name="任意多边形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7" name="任意多边形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8" name="任意多边形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9" name="任意多边形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0" name="任意多边形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1" name="任意多边形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2" name="任意多边形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3" name="任意多边形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4" name="任意多边形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5" name="任意多边形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6" name="任意多边形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7" name="任意多边形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8" name="任意多边形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9" name="任意多边形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0" name="任意多边形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1" name="任意多边形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2" name="任意多边形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3" name="任意多边形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4" name="任意多边形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5" name="任意多边形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6" name="任意多边形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7" name="任意多边形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8" name="任意多边形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9" name="任意多边形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0" name="任意多边形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1" name="任意多边形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2" name="任意多边形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sp>
        <p:nvSpPr>
          <p:cNvPr id="4" name="文本占位符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1" smtClean="0"/>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9FDE26-7774-42D9-B09F-897A3804FF77}" type="datetime1">
              <a:rPr lang="zh-CN" altLang="en-US" smtClean="0"/>
              <a:t>2017/12/10</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3"/>
          <p:cNvSpPr>
            <a:spLocks noGrp="1"/>
          </p:cNvSpPr>
          <p:nvPr>
            <p:ph type="dt" sz="half" idx="2"/>
          </p:nvPr>
        </p:nvSpPr>
        <p:spPr>
          <a:xfrm>
            <a:off x="7923212" y="6400801"/>
            <a:ext cx="1396259"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F03606D-7858-4AA2-9E18-693315C12F6C}" type="datetime1">
              <a:rPr lang="zh-CN" altLang="en-US" noProof="0" smtClean="0"/>
              <a:t>2017/12/10</a:t>
            </a:fld>
            <a:endParaRPr lang="zh-CN" altLang="en-US" noProof="0" dirty="0"/>
          </a:p>
        </p:txBody>
      </p:sp>
      <p:sp>
        <p:nvSpPr>
          <p:cNvPr id="6" name="幻灯片编号占位符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5BA54BD-C84D-46CE-8B72-31BFB26ABA43}" type="slidenum">
              <a:rPr lang="en-US" altLang="zh-CN" noProof="0" smtClean="0"/>
              <a:pPr/>
              <a:t>‹#›</a:t>
            </a:fld>
            <a:endParaRPr lang="zh-CN" altLang="en-U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98493" y="1988840"/>
            <a:ext cx="9900593" cy="2667000"/>
          </a:xfrm>
        </p:spPr>
        <p:txBody>
          <a:bodyPr rtlCol="0"/>
          <a:lstStyle/>
          <a:p>
            <a:pPr rtl="0"/>
            <a:r>
              <a:rPr lang="en-US" altLang="zh-CN" i="1" dirty="0" smtClean="0"/>
              <a:t>DATA INSIGHTS:</a:t>
            </a:r>
            <a:r>
              <a:rPr lang="en-US" altLang="zh-CN" dirty="0" smtClean="0"/>
              <a:t/>
            </a:r>
            <a:br>
              <a:rPr lang="en-US" altLang="zh-CN" dirty="0" smtClean="0"/>
            </a:br>
            <a:r>
              <a:rPr lang="en-US" altLang="zh-CN" sz="4400" dirty="0" smtClean="0"/>
              <a:t>Top-100 National Universities</a:t>
            </a:r>
            <a:endParaRPr lang="zh-CN" altLang="en-US" sz="4400" dirty="0"/>
          </a:p>
        </p:txBody>
      </p:sp>
      <p:sp>
        <p:nvSpPr>
          <p:cNvPr id="3" name="副标题 2"/>
          <p:cNvSpPr>
            <a:spLocks noGrp="1"/>
          </p:cNvSpPr>
          <p:nvPr>
            <p:ph type="subTitle" idx="1"/>
          </p:nvPr>
        </p:nvSpPr>
        <p:spPr/>
        <p:txBody>
          <a:bodyPr rtlCol="0">
            <a:normAutofit/>
          </a:bodyPr>
          <a:lstStyle/>
          <a:p>
            <a:pPr rtl="0"/>
            <a:r>
              <a:rPr lang="en-US" altLang="zh-CN" sz="3600" dirty="0" smtClean="0"/>
              <a:t>                                         </a:t>
            </a:r>
            <a:r>
              <a:rPr lang="en-US" altLang="zh-CN" sz="3600" dirty="0" err="1" smtClean="0"/>
              <a:t>Yanbang</a:t>
            </a:r>
            <a:r>
              <a:rPr lang="en-US" altLang="zh-CN" sz="3600" dirty="0" smtClean="0"/>
              <a:t> Wang</a:t>
            </a:r>
            <a:endParaRPr lang="zh-CN" altLang="en-US" sz="3600"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981844" y="-243408"/>
            <a:ext cx="9143998" cy="1020762"/>
          </a:xfrm>
        </p:spPr>
        <p:txBody>
          <a:bodyPr rtlCol="0"/>
          <a:lstStyle/>
          <a:p>
            <a:pPr rtl="0"/>
            <a:r>
              <a:rPr lang="en-US" altLang="zh-CN" dirty="0" smtClean="0">
                <a:latin typeface="Microsoft YaHei UI" panose="020B0503020204020204" pitchFamily="34" charset="-122"/>
                <a:ea typeface="Microsoft YaHei UI" panose="020B0503020204020204" pitchFamily="34" charset="-122"/>
              </a:rPr>
              <a:t>Brief Summary:</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477788" y="1124744"/>
            <a:ext cx="11305256" cy="5832648"/>
          </a:xfrm>
        </p:spPr>
        <p:txBody>
          <a:bodyPr rtlCol="0">
            <a:normAutofit fontScale="92500" lnSpcReduction="20000"/>
          </a:bodyPr>
          <a:lstStyle/>
          <a:p>
            <a:pPr marL="0" indent="0" rtl="0">
              <a:buNone/>
            </a:pPr>
            <a:r>
              <a:rPr lang="en-US" altLang="zh-CN" sz="3000" dirty="0" smtClean="0">
                <a:latin typeface="Microsoft YaHei UI" panose="020B0503020204020204" pitchFamily="34" charset="-122"/>
                <a:ea typeface="Microsoft YaHei UI" panose="020B0503020204020204" pitchFamily="34" charset="-122"/>
              </a:rPr>
              <a:t>Goal:  </a:t>
            </a:r>
          </a:p>
          <a:p>
            <a:pPr rtl="0"/>
            <a:r>
              <a:rPr lang="en-US" altLang="zh-CN" dirty="0" smtClean="0"/>
              <a:t>1. COLLECT metadata of top universities in the countries and PRESENT them in a more intuitive and interactive way</a:t>
            </a:r>
          </a:p>
          <a:p>
            <a:pPr rtl="0"/>
            <a:r>
              <a:rPr lang="en-US" altLang="zh-CN" dirty="0" smtClean="0">
                <a:latin typeface="Microsoft YaHei UI" panose="020B0503020204020204" pitchFamily="34" charset="-122"/>
                <a:ea typeface="Microsoft YaHei UI" panose="020B0503020204020204" pitchFamily="34" charset="-122"/>
              </a:rPr>
              <a:t>2. </a:t>
            </a:r>
            <a:r>
              <a:rPr lang="en-US" altLang="zh-CN" dirty="0" smtClean="0"/>
              <a:t>Challenging Question: what determines the amount of endowment a top university received annually?</a:t>
            </a:r>
          </a:p>
          <a:p>
            <a:pPr rtl="0"/>
            <a:r>
              <a:rPr lang="en-US" altLang="zh-CN" dirty="0" smtClean="0">
                <a:latin typeface="Microsoft YaHei UI" panose="020B0503020204020204" pitchFamily="34" charset="-122"/>
                <a:ea typeface="Microsoft YaHei UI" panose="020B0503020204020204" pitchFamily="34" charset="-122"/>
              </a:rPr>
              <a:t>3. </a:t>
            </a:r>
            <a:r>
              <a:rPr lang="en-US" altLang="zh-CN" dirty="0" smtClean="0"/>
              <a:t>Dig up interesting facts</a:t>
            </a:r>
            <a:endParaRPr lang="zh-CN" altLang="en-US" dirty="0">
              <a:latin typeface="Microsoft YaHei UI" panose="020B0503020204020204" pitchFamily="34" charset="-122"/>
              <a:ea typeface="Microsoft YaHei UI" panose="020B0503020204020204" pitchFamily="34" charset="-122"/>
            </a:endParaRPr>
          </a:p>
          <a:p>
            <a:pPr marL="0" indent="0" rtl="0">
              <a:buNone/>
            </a:pPr>
            <a:r>
              <a:rPr lang="en-US" altLang="zh-CN" sz="3000" dirty="0" smtClean="0">
                <a:latin typeface="Microsoft YaHei UI" panose="020B0503020204020204" pitchFamily="34" charset="-122"/>
                <a:ea typeface="Microsoft YaHei UI" panose="020B0503020204020204" pitchFamily="34" charset="-122"/>
              </a:rPr>
              <a:t>Motivation:</a:t>
            </a:r>
          </a:p>
          <a:p>
            <a:pPr marL="0" indent="0" rtl="0">
              <a:buNone/>
            </a:pPr>
            <a:r>
              <a:rPr lang="en-US" altLang="zh-CN" dirty="0" smtClean="0"/>
              <a:t>US universities are very attractive to the rest of the world. One of the reasons is that the country has largest amount of prestigious private universities, which is very different from the rest of the world, where the government fund keeps being the majority of financial income. Therefore, it could be interesting and promising to look into the endowment those private universities receive every year.</a:t>
            </a:r>
            <a:endParaRPr lang="en-US" altLang="zh-CN" dirty="0">
              <a:latin typeface="Microsoft YaHei UI" panose="020B0503020204020204" pitchFamily="34" charset="-122"/>
              <a:ea typeface="Microsoft YaHei UI" panose="020B0503020204020204" pitchFamily="34" charset="-122"/>
            </a:endParaRPr>
          </a:p>
          <a:p>
            <a:pPr marL="0" lvl="0" indent="0">
              <a:buNone/>
            </a:pPr>
            <a:r>
              <a:rPr lang="en-US" altLang="zh-CN" dirty="0"/>
              <a:t>Data Sources</a:t>
            </a:r>
            <a:r>
              <a:rPr lang="en-US" altLang="zh-CN" dirty="0" smtClean="0"/>
              <a:t>:</a:t>
            </a:r>
          </a:p>
          <a:p>
            <a:pPr marL="0" lvl="0" indent="0">
              <a:buNone/>
            </a:pPr>
            <a:r>
              <a:rPr lang="en-US" altLang="zh-CN" dirty="0" smtClean="0"/>
              <a:t>US News 2018 </a:t>
            </a:r>
            <a:r>
              <a:rPr lang="en-US" altLang="zh-CN" dirty="0"/>
              <a:t>National University Ranking: https://www.usnews.com/best-colleges/rankings/national-universities</a:t>
            </a:r>
            <a:endParaRPr lang="en-US" altLang="zh-CN" dirty="0" smtClean="0"/>
          </a:p>
          <a:p>
            <a:pPr marL="0" lvl="0" indent="0">
              <a:buNone/>
            </a:pPr>
            <a:r>
              <a:rPr lang="en-US" altLang="zh-CN" dirty="0" smtClean="0"/>
              <a:t>College </a:t>
            </a:r>
            <a:r>
              <a:rPr lang="en-US" altLang="zh-CN" dirty="0"/>
              <a:t>Scorecard </a:t>
            </a:r>
            <a:r>
              <a:rPr lang="en-US" altLang="zh-CN" dirty="0" smtClean="0"/>
              <a:t>Data API</a:t>
            </a:r>
            <a:r>
              <a:rPr lang="en-US" altLang="zh-CN" dirty="0"/>
              <a:t>:  https://collegescorecard.ed.gov/data/documentation/</a:t>
            </a:r>
            <a:endParaRPr lang="zh-CN" altLang="en-US" dirty="0"/>
          </a:p>
          <a:p>
            <a:pPr marL="0" indent="0" rtl="0">
              <a:buNone/>
            </a:pPr>
            <a:endParaRPr lang="en-US" altLang="zh-CN" dirty="0" smtClean="0"/>
          </a:p>
          <a:p>
            <a:pPr marL="0" indent="0" rtl="0">
              <a:buNone/>
            </a:pPr>
            <a:endParaRPr lang="en-US" altLang="zh-CN" dirty="0" smtClean="0"/>
          </a:p>
          <a:p>
            <a:pPr marL="0" indent="0" rtl="0">
              <a:buNone/>
            </a:pP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3715979361"/>
              </p:ext>
            </p:extLst>
          </p:nvPr>
        </p:nvGraphicFramePr>
        <p:xfrm>
          <a:off x="261764" y="1340768"/>
          <a:ext cx="11737304" cy="5201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标题 1"/>
          <p:cNvSpPr>
            <a:spLocks noGrp="1"/>
          </p:cNvSpPr>
          <p:nvPr>
            <p:ph type="title"/>
          </p:nvPr>
        </p:nvSpPr>
        <p:spPr>
          <a:xfrm>
            <a:off x="621804" y="404664"/>
            <a:ext cx="9505056" cy="1020762"/>
          </a:xfrm>
        </p:spPr>
        <p:txBody>
          <a:bodyPr rtlCol="0"/>
          <a:lstStyle/>
          <a:p>
            <a:pPr rtl="0"/>
            <a:r>
              <a:rPr lang="en-US" altLang="zh-CN" dirty="0" smtClean="0"/>
              <a:t>Project </a:t>
            </a:r>
            <a:r>
              <a:rPr lang="en-US" altLang="zh-CN" dirty="0" smtClean="0">
                <a:latin typeface="Microsoft YaHei UI" panose="020B0503020204020204" pitchFamily="34" charset="-122"/>
                <a:ea typeface="Microsoft YaHei UI" panose="020B0503020204020204" pitchFamily="34" charset="-122"/>
              </a:rPr>
              <a:t>Pipeline</a:t>
            </a:r>
            <a:br>
              <a:rPr lang="en-US" altLang="zh-CN" dirty="0" smtClean="0">
                <a:latin typeface="Microsoft YaHei UI" panose="020B0503020204020204" pitchFamily="34" charset="-122"/>
                <a:ea typeface="Microsoft YaHei UI" panose="020B0503020204020204" pitchFamily="34" charset="-122"/>
              </a:rPr>
            </a:br>
            <a:r>
              <a:rPr lang="en-US" altLang="zh-CN" sz="2800" dirty="0" smtClean="0">
                <a:latin typeface="Microsoft YaHei UI" panose="020B0503020204020204" pitchFamily="34" charset="-122"/>
                <a:ea typeface="Microsoft YaHei UI" panose="020B0503020204020204" pitchFamily="34" charset="-122"/>
              </a:rPr>
              <a:t>(click on </a:t>
            </a:r>
            <a:r>
              <a:rPr lang="en-US" altLang="zh-CN" sz="2800" dirty="0" err="1" smtClean="0"/>
              <a:t>url</a:t>
            </a:r>
            <a:r>
              <a:rPr lang="en-US" altLang="zh-CN" sz="2800" dirty="0" smtClean="0">
                <a:latin typeface="Microsoft YaHei UI" panose="020B0503020204020204" pitchFamily="34" charset="-122"/>
                <a:ea typeface="Microsoft YaHei UI" panose="020B0503020204020204" pitchFamily="34" charset="-122"/>
              </a:rPr>
              <a:t> to view visualization or </a:t>
            </a:r>
            <a:r>
              <a:rPr lang="en-US" altLang="zh-CN" sz="2800" dirty="0" err="1" smtClean="0">
                <a:latin typeface="Microsoft YaHei UI" panose="020B0503020204020204" pitchFamily="34" charset="-122"/>
                <a:ea typeface="Microsoft YaHei UI" panose="020B0503020204020204" pitchFamily="34" charset="-122"/>
              </a:rPr>
              <a:t>relavant</a:t>
            </a:r>
            <a:r>
              <a:rPr lang="en-US" altLang="zh-CN" sz="2800" dirty="0" smtClean="0">
                <a:latin typeface="Microsoft YaHei UI" panose="020B0503020204020204" pitchFamily="34" charset="-122"/>
                <a:ea typeface="Microsoft YaHei UI" panose="020B0503020204020204" pitchFamily="34" charset="-122"/>
              </a:rPr>
              <a:t> website):</a:t>
            </a:r>
            <a:endParaRPr lang="en-US" altLang="zh-CN" sz="28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9836" y="274638"/>
            <a:ext cx="9756576" cy="1020762"/>
          </a:xfrm>
        </p:spPr>
        <p:txBody>
          <a:bodyPr rtlCol="0">
            <a:normAutofit/>
          </a:bodyPr>
          <a:lstStyle/>
          <a:p>
            <a:pPr rtl="0"/>
            <a:r>
              <a:rPr lang="en-US" altLang="zh-CN" dirty="0" smtClean="0">
                <a:latin typeface="Microsoft YaHei UI" panose="020B0503020204020204" pitchFamily="34" charset="-122"/>
                <a:ea typeface="Microsoft YaHei UI" panose="020B0503020204020204" pitchFamily="34" charset="-122"/>
              </a:rPr>
              <a:t>Interesting Facts </a:t>
            </a:r>
            <a:r>
              <a:rPr lang="en-US" altLang="zh-CN" sz="2400" i="1" dirty="0" smtClean="0">
                <a:latin typeface="Microsoft YaHei UI" panose="020B0503020204020204" pitchFamily="34" charset="-122"/>
                <a:ea typeface="Microsoft YaHei UI" panose="020B0503020204020204" pitchFamily="34" charset="-122"/>
              </a:rPr>
              <a:t>(that come along as by-product and may or may not be relevant to the project)</a:t>
            </a:r>
            <a:endParaRPr lang="en-US" altLang="zh-CN" sz="2400" i="1" dirty="0">
              <a:latin typeface="Microsoft YaHei UI" panose="020B0503020204020204" pitchFamily="34" charset="-122"/>
              <a:ea typeface="Microsoft YaHei UI" panose="020B0503020204020204" pitchFamily="34" charset="-122"/>
            </a:endParaRPr>
          </a:p>
        </p:txBody>
      </p:sp>
      <p:sp>
        <p:nvSpPr>
          <p:cNvPr id="7" name="文本占位符 2"/>
          <p:cNvSpPr>
            <a:spLocks noGrp="1"/>
          </p:cNvSpPr>
          <p:nvPr>
            <p:ph type="body" idx="1"/>
          </p:nvPr>
        </p:nvSpPr>
        <p:spPr>
          <a:xfrm>
            <a:off x="621804" y="1573792"/>
            <a:ext cx="11233248" cy="5095568"/>
          </a:xfrm>
        </p:spPr>
        <p:txBody>
          <a:bodyPr rtlCol="0">
            <a:normAutofit/>
          </a:bodyPr>
          <a:lstStyle/>
          <a:p>
            <a:pPr rtl="0"/>
            <a:r>
              <a:rPr lang="en-US" altLang="zh-CN" dirty="0" smtClean="0">
                <a:latin typeface="Microsoft YaHei UI" panose="020B0503020204020204" pitchFamily="34" charset="-122"/>
                <a:ea typeface="Microsoft YaHei UI" panose="020B0503020204020204" pitchFamily="34" charset="-122"/>
              </a:rPr>
              <a:t>1. With </a:t>
            </a:r>
            <a:r>
              <a:rPr lang="en-US" altLang="zh-CN" dirty="0" smtClean="0"/>
              <a:t>attribute selection algorithm, it became evident on my dataset that, a</a:t>
            </a:r>
            <a:r>
              <a:rPr lang="en-US" altLang="zh-CN" dirty="0" smtClean="0">
                <a:latin typeface="Microsoft YaHei UI" panose="020B0503020204020204" pitchFamily="34" charset="-122"/>
                <a:ea typeface="Microsoft YaHei UI" panose="020B0503020204020204" pitchFamily="34" charset="-122"/>
              </a:rPr>
              <a:t>mong all factors to consider,  ranking of a university is the foremost attribute to determine a university’s annually received endowment, followed by its type (private/public), and then history (years since founded)</a:t>
            </a:r>
          </a:p>
          <a:p>
            <a:pPr rtl="0"/>
            <a:endParaRPr lang="en-US" altLang="zh-CN" dirty="0" smtClean="0">
              <a:latin typeface="Microsoft YaHei UI" panose="020B0503020204020204" pitchFamily="34" charset="-122"/>
              <a:ea typeface="Microsoft YaHei UI" panose="020B0503020204020204" pitchFamily="34" charset="-122"/>
            </a:endParaRPr>
          </a:p>
          <a:p>
            <a:r>
              <a:rPr lang="en-US" altLang="zh-CN" dirty="0" smtClean="0"/>
              <a:t>2. The </a:t>
            </a:r>
            <a:r>
              <a:rPr lang="en-US" altLang="zh-CN" dirty="0"/>
              <a:t>correlation coefficient between graduation rate and university ranking is very close to -1 (meaning that they are almost of perfect negative </a:t>
            </a:r>
            <a:r>
              <a:rPr lang="en-US" altLang="zh-CN" dirty="0" smtClean="0"/>
              <a:t>relationship, </a:t>
            </a:r>
            <a:r>
              <a:rPr lang="en-US" altLang="zh-CN" dirty="0"/>
              <a:t>i.e. “lower the </a:t>
            </a:r>
            <a:r>
              <a:rPr lang="en-US" altLang="zh-CN" dirty="0" smtClean="0"/>
              <a:t>ranking your </a:t>
            </a:r>
            <a:r>
              <a:rPr lang="en-US" altLang="zh-CN" dirty="0"/>
              <a:t>university </a:t>
            </a:r>
            <a:r>
              <a:rPr lang="en-US" altLang="zh-CN" dirty="0" smtClean="0"/>
              <a:t>has, </a:t>
            </a:r>
            <a:r>
              <a:rPr lang="en-US" altLang="zh-CN" dirty="0"/>
              <a:t>higher the possibility you are not going to be able to graduate</a:t>
            </a:r>
            <a:r>
              <a:rPr lang="en-US" altLang="zh-CN" dirty="0" smtClean="0"/>
              <a:t>!”)</a:t>
            </a:r>
          </a:p>
          <a:p>
            <a:endParaRPr lang="en-US" altLang="zh-CN" dirty="0"/>
          </a:p>
          <a:p>
            <a:r>
              <a:rPr lang="en-US" altLang="zh-CN" dirty="0" smtClean="0"/>
              <a:t>3. Forget about last point if you are from University of Chicago(rank: #3), which has the lowest graduation among universities within its tier. </a:t>
            </a:r>
          </a:p>
          <a:p>
            <a:endParaRPr lang="en-US" altLang="zh-CN" dirty="0"/>
          </a:p>
          <a:p>
            <a:r>
              <a:rPr lang="en-US" altLang="zh-CN" dirty="0" smtClean="0"/>
              <a:t>4. …</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黑板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65_TF02804846_TF02804846" id="{118C6178-8627-4F1A-8ADE-4D23F9B5C89B}" vid="{47D4BC64-CC5E-41E6-96A6-68E3DA472C92}"/>
    </a:ext>
  </a:extLst>
</a:theme>
</file>

<file path=ppt/theme/theme2.xml><?xml version="1.0" encoding="utf-8"?>
<a:theme xmlns:a="http://schemas.openxmlformats.org/drawingml/2006/main" name="办公室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黑板教育演示文稿（宽屏）</Template>
  <TotalTime>370</TotalTime>
  <Words>402</Words>
  <Application>Microsoft Office PowerPoint</Application>
  <PresentationFormat>自定义</PresentationFormat>
  <Paragraphs>32</Paragraphs>
  <Slides>4</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Microsoft YaHei UI</vt:lpstr>
      <vt:lpstr>Arial</vt:lpstr>
      <vt:lpstr>Consolas</vt:lpstr>
      <vt:lpstr>黑板 16 x 9</vt:lpstr>
      <vt:lpstr>DATA INSIGHTS: Top-100 National Universities</vt:lpstr>
      <vt:lpstr>Brief Summary:</vt:lpstr>
      <vt:lpstr>Project Pipeline (click on url to view visualization or relavant website):</vt:lpstr>
      <vt:lpstr>Interesting Facts (that come along as by-product and may or may not be relevant to the project)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INSIGHTS: Top-100 National Universities</dc:title>
  <dc:creator>YB W</dc:creator>
  <cp:lastModifiedBy>YB W</cp:lastModifiedBy>
  <cp:revision>52</cp:revision>
  <dcterms:created xsi:type="dcterms:W3CDTF">2017-12-10T22:13:47Z</dcterms:created>
  <dcterms:modified xsi:type="dcterms:W3CDTF">2017-12-11T04:23:55Z</dcterms:modified>
</cp:coreProperties>
</file>