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0"/>
  </p:notesMasterIdLst>
  <p:sldIdLst>
    <p:sldId id="306" r:id="rId2"/>
    <p:sldId id="307" r:id="rId3"/>
    <p:sldId id="308" r:id="rId4"/>
    <p:sldId id="297" r:id="rId5"/>
    <p:sldId id="319" r:id="rId6"/>
    <p:sldId id="334" r:id="rId7"/>
    <p:sldId id="335" r:id="rId8"/>
    <p:sldId id="332" r:id="rId9"/>
    <p:sldId id="333" r:id="rId10"/>
    <p:sldId id="331" r:id="rId11"/>
    <p:sldId id="328" r:id="rId12"/>
    <p:sldId id="327" r:id="rId13"/>
    <p:sldId id="329" r:id="rId14"/>
    <p:sldId id="318" r:id="rId15"/>
    <p:sldId id="336" r:id="rId16"/>
    <p:sldId id="337" r:id="rId17"/>
    <p:sldId id="301" r:id="rId18"/>
    <p:sldId id="310" r:id="rId19"/>
  </p:sldIdLst>
  <p:sldSz cx="12192000" cy="6858000"/>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uario de Windows" initials="UdW" lastIdx="2" clrIdx="0">
    <p:extLst>
      <p:ext uri="{19B8F6BF-5375-455C-9EA6-DF929625EA0E}">
        <p15:presenceInfo xmlns:p15="http://schemas.microsoft.com/office/powerpoint/2012/main" userId="Usuario de Window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FE9D"/>
    <a:srgbClr val="A5FEA0"/>
    <a:srgbClr val="6DFB92"/>
    <a:srgbClr val="50FA7D"/>
    <a:srgbClr val="06C237"/>
    <a:srgbClr val="4472C4"/>
    <a:srgbClr val="F3F3F3"/>
    <a:srgbClr val="EE6226"/>
    <a:srgbClr val="F8F8F8"/>
    <a:srgbClr val="F9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18" autoAdjust="0"/>
    <p:restoredTop sz="94364" autoAdjust="0"/>
  </p:normalViewPr>
  <p:slideViewPr>
    <p:cSldViewPr snapToGrid="0">
      <p:cViewPr varScale="1">
        <p:scale>
          <a:sx n="75" d="100"/>
          <a:sy n="75" d="100"/>
        </p:scale>
        <p:origin x="4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B4E508-55B6-41C7-9668-2FF1419A563A}" type="datetimeFigureOut">
              <a:rPr lang="en-US" smtClean="0"/>
              <a:t>8/3/2021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E4FDDF-9B11-4E0B-93E5-1B334A4AF43E}" type="slidenum">
              <a:rPr lang="en-US" smtClean="0"/>
              <a:t>‹#›</a:t>
            </a:fld>
            <a:endParaRPr lang="en-US"/>
          </a:p>
        </p:txBody>
      </p:sp>
    </p:spTree>
    <p:extLst>
      <p:ext uri="{BB962C8B-B14F-4D97-AF65-F5344CB8AC3E}">
        <p14:creationId xmlns:p14="http://schemas.microsoft.com/office/powerpoint/2010/main" val="3256974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O aprendizado de máquina (ML) é apresentado como uma tecnologia promissora para ser usada para DOA. Os métodos baseados em ML são orientados por dados e, portanto, podem ser mais robustos do que outros métodos, pois se adaptam melhor às imperfeições da geometria da matriz e às imperfeições do sensor. Eles também não dependem da forma da geometria da matriz [20]. Além disso, o ML oferece implementação e simplicidade de baixo custo.</a:t>
            </a:r>
            <a:endParaRPr lang="en-US" dirty="0"/>
          </a:p>
        </p:txBody>
      </p:sp>
      <p:sp>
        <p:nvSpPr>
          <p:cNvPr id="4" name="Slide Number Placeholder 3"/>
          <p:cNvSpPr>
            <a:spLocks noGrp="1"/>
          </p:cNvSpPr>
          <p:nvPr>
            <p:ph type="sldNum" sz="quarter" idx="10"/>
          </p:nvPr>
        </p:nvSpPr>
        <p:spPr/>
        <p:txBody>
          <a:bodyPr/>
          <a:lstStyle/>
          <a:p>
            <a:fld id="{71E4FDDF-9B11-4E0B-93E5-1B334A4AF43E}" type="slidenum">
              <a:rPr lang="en-US" smtClean="0"/>
              <a:t>1</a:t>
            </a:fld>
            <a:endParaRPr lang="en-US"/>
          </a:p>
        </p:txBody>
      </p:sp>
    </p:spTree>
    <p:extLst>
      <p:ext uri="{BB962C8B-B14F-4D97-AF65-F5344CB8AC3E}">
        <p14:creationId xmlns:p14="http://schemas.microsoft.com/office/powerpoint/2010/main" val="2051584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mc:Choice>
        <mc:Fallback xmlns="">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We consider a system which consists of a single channel receiver, and a circular antenna array equipped with N direction antennas, see Fig. 1. The antenna array is connected to the receiver using a non-reflective Single-Pole-N-Throw (SPNT) RF </a:t>
                </a:r>
                <a:r>
                  <a:rPr lang="en-US" sz="1200" b="0" i="0" u="none" strike="noStrike" kern="1200" baseline="0" dirty="0" err="1" smtClean="0">
                    <a:solidFill>
                      <a:schemeClr val="tx1"/>
                    </a:solidFill>
                    <a:latin typeface="+mn-lt"/>
                    <a:ea typeface="+mn-ea"/>
                    <a:cs typeface="+mn-cs"/>
                  </a:rPr>
                  <a:t>switch.</a:t>
                </a:r>
                <a:r>
                  <a:rPr lang="en-US" dirty="0" err="1" smtClean="0"/>
                  <a:t>By</a:t>
                </a:r>
                <a:r>
                  <a:rPr lang="en-US" dirty="0" smtClean="0"/>
                  <a:t> processing the</a:t>
                </a:r>
                <a:r>
                  <a:rPr lang="en-US" baseline="0" dirty="0" smtClean="0"/>
                  <a:t> </a:t>
                </a:r>
                <a:r>
                  <a:rPr lang="en-US" dirty="0" smtClean="0"/>
                  <a:t>signals that are transmitted from the drone to its ground controller, the single channel receiver measures the received signal power at</a:t>
                </a:r>
                <a:r>
                  <a:rPr lang="en-US" baseline="0" dirty="0" smtClean="0"/>
                  <a:t> </a:t>
                </a:r>
                <a:r>
                  <a:rPr lang="en-US" dirty="0" smtClean="0"/>
                  <a:t>the each antenna using a RF switching mechanism. </a:t>
                </a:r>
              </a:p>
              <a:p>
                <a:pPr marL="171450" indent="-171450">
                  <a:buFont typeface="Arial" panose="020B0604020202020204" pitchFamily="34" charset="0"/>
                  <a:buChar char="•"/>
                </a:pPr>
                <a:r>
                  <a:rPr lang="en-US" dirty="0" smtClean="0"/>
                  <a:t>Then, the obtained power values are fed to the proposed sparse </a:t>
                </a:r>
                <a:r>
                  <a:rPr lang="en-US" dirty="0" err="1" smtClean="0"/>
                  <a:t>denoising</a:t>
                </a:r>
                <a:r>
                  <a:rPr lang="en-US" dirty="0" smtClean="0"/>
                  <a:t> </a:t>
                </a:r>
                <a:r>
                  <a:rPr lang="en-US" dirty="0" err="1" smtClean="0"/>
                  <a:t>autoencoder</a:t>
                </a:r>
                <a:r>
                  <a:rPr lang="en-US" dirty="0" smtClean="0"/>
                  <a:t> (SDAE)-based deep neural network (DNN). More precisely, the first hidden layer of the network extracts a robust sparse representation of the received power values. Then, the rest of the network utilizes this sparse representation to classify the direction of the drone signal.</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solidFill>
                      <a:schemeClr val="bg1"/>
                    </a:solidFill>
                  </a:rPr>
                  <a:t>Since they consider a practical DF method in this paper, </a:t>
                </a:r>
                <a:r>
                  <a:rPr lang="en-US" i="0">
                    <a:solidFill>
                      <a:schemeClr val="bg1"/>
                    </a:solidFill>
                    <a:latin typeface="Cambria Math" panose="02040503050406030204" pitchFamily="18" charset="0"/>
                  </a:rPr>
                  <a:t>𝑎</a:t>
                </a:r>
                <a:r>
                  <a:rPr lang="en-US" i="0" smtClean="0">
                    <a:solidFill>
                      <a:schemeClr val="bg1"/>
                    </a:solidFill>
                    <a:latin typeface="Cambria Math" panose="02040503050406030204" pitchFamily="18" charset="0"/>
                  </a:rPr>
                  <a:t>_</a:t>
                </a:r>
                <a:r>
                  <a:rPr lang="en-US" i="0">
                    <a:solidFill>
                      <a:schemeClr val="bg1"/>
                    </a:solidFill>
                    <a:latin typeface="Cambria Math" panose="02040503050406030204" pitchFamily="18" charset="0"/>
                  </a:rPr>
                  <a:t>𝑛 (𝜃)</a:t>
                </a:r>
                <a:r>
                  <a:rPr lang="es-CU" b="0" i="0" smtClean="0">
                    <a:solidFill>
                      <a:schemeClr val="bg1"/>
                    </a:solidFill>
                    <a:latin typeface="Cambria Math" panose="02040503050406030204" pitchFamily="18" charset="0"/>
                  </a:rPr>
                  <a:t>  and </a:t>
                </a:r>
                <a:r>
                  <a:rPr lang="en-US" i="0">
                    <a:solidFill>
                      <a:schemeClr val="bg1"/>
                    </a:solidFill>
                    <a:latin typeface="Cambria Math" panose="02040503050406030204" pitchFamily="18" charset="0"/>
                  </a:rPr>
                  <a:t>𝑠(𝑘)</a:t>
                </a:r>
                <a:endParaRPr lang="en-US" sz="1200" dirty="0" smtClean="0">
                  <a:solidFill>
                    <a:schemeClr val="bg1"/>
                  </a:solidFill>
                </a:endParaRPr>
              </a:p>
              <a:p>
                <a:pPr marL="171450" indent="-171450">
                  <a:buFont typeface="Arial" panose="020B0604020202020204" pitchFamily="34" charset="0"/>
                  <a:buChar char="•"/>
                </a:pPr>
                <a:r>
                  <a:rPr lang="en-US" dirty="0" smtClean="0"/>
                  <a:t> </a:t>
                </a:r>
              </a:p>
            </p:txBody>
          </p:sp>
        </mc:Fallback>
      </mc:AlternateContent>
      <p:sp>
        <p:nvSpPr>
          <p:cNvPr id="4" name="Slide Number Placeholder 3"/>
          <p:cNvSpPr>
            <a:spLocks noGrp="1"/>
          </p:cNvSpPr>
          <p:nvPr>
            <p:ph type="sldNum" sz="quarter" idx="10"/>
          </p:nvPr>
        </p:nvSpPr>
        <p:spPr/>
        <p:txBody>
          <a:bodyPr/>
          <a:lstStyle/>
          <a:p>
            <a:fld id="{71E4FDDF-9B11-4E0B-93E5-1B334A4AF43E}" type="slidenum">
              <a:rPr lang="en-US" smtClean="0"/>
              <a:t>12</a:t>
            </a:fld>
            <a:endParaRPr lang="en-US"/>
          </a:p>
        </p:txBody>
      </p:sp>
    </p:spTree>
    <p:extLst>
      <p:ext uri="{BB962C8B-B14F-4D97-AF65-F5344CB8AC3E}">
        <p14:creationId xmlns:p14="http://schemas.microsoft.com/office/powerpoint/2010/main" val="51731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mc:Choice>
        <mc:Fallback xmlns="">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We consider a system which consists of a single channel receiver, and a circular antenna array equipped with N direction antennas, see Fig. 1. The antenna array is connected to the receiver using a non-reflective Single-Pole-N-Throw (SPNT) RF </a:t>
                </a:r>
                <a:r>
                  <a:rPr lang="en-US" sz="1200" b="0" i="0" u="none" strike="noStrike" kern="1200" baseline="0" dirty="0" err="1" smtClean="0">
                    <a:solidFill>
                      <a:schemeClr val="tx1"/>
                    </a:solidFill>
                    <a:latin typeface="+mn-lt"/>
                    <a:ea typeface="+mn-ea"/>
                    <a:cs typeface="+mn-cs"/>
                  </a:rPr>
                  <a:t>switch.</a:t>
                </a:r>
                <a:r>
                  <a:rPr lang="en-US" dirty="0" err="1" smtClean="0"/>
                  <a:t>By</a:t>
                </a:r>
                <a:r>
                  <a:rPr lang="en-US" dirty="0" smtClean="0"/>
                  <a:t> processing the</a:t>
                </a:r>
                <a:r>
                  <a:rPr lang="en-US" baseline="0" dirty="0" smtClean="0"/>
                  <a:t> </a:t>
                </a:r>
                <a:r>
                  <a:rPr lang="en-US" dirty="0" smtClean="0"/>
                  <a:t>signals that are transmitted from the drone to its ground controller, the single channel receiver measures the received signal power at</a:t>
                </a:r>
                <a:r>
                  <a:rPr lang="en-US" baseline="0" dirty="0" smtClean="0"/>
                  <a:t> </a:t>
                </a:r>
                <a:r>
                  <a:rPr lang="en-US" dirty="0" smtClean="0"/>
                  <a:t>the each antenna using a RF switching mechanism. </a:t>
                </a:r>
              </a:p>
              <a:p>
                <a:pPr marL="171450" indent="-171450">
                  <a:buFont typeface="Arial" panose="020B0604020202020204" pitchFamily="34" charset="0"/>
                  <a:buChar char="•"/>
                </a:pPr>
                <a:r>
                  <a:rPr lang="en-US" dirty="0" smtClean="0"/>
                  <a:t>Then, the obtained power values are fed to the proposed sparse </a:t>
                </a:r>
                <a:r>
                  <a:rPr lang="en-US" dirty="0" err="1" smtClean="0"/>
                  <a:t>denoising</a:t>
                </a:r>
                <a:r>
                  <a:rPr lang="en-US" dirty="0" smtClean="0"/>
                  <a:t> </a:t>
                </a:r>
                <a:r>
                  <a:rPr lang="en-US" dirty="0" err="1" smtClean="0"/>
                  <a:t>autoencoder</a:t>
                </a:r>
                <a:r>
                  <a:rPr lang="en-US" dirty="0" smtClean="0"/>
                  <a:t> (SDAE)-based deep neural network (DNN). More precisely, the first hidden layer of the network extracts a robust sparse representation of the received power values. Then, the rest of the network utilizes this sparse representation to classify the direction of the drone signal.</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solidFill>
                      <a:schemeClr val="bg1"/>
                    </a:solidFill>
                  </a:rPr>
                  <a:t>Since they consider a practical DF method in this paper, </a:t>
                </a:r>
                <a:r>
                  <a:rPr lang="en-US" i="0">
                    <a:solidFill>
                      <a:schemeClr val="bg1"/>
                    </a:solidFill>
                    <a:latin typeface="Cambria Math" panose="02040503050406030204" pitchFamily="18" charset="0"/>
                  </a:rPr>
                  <a:t>𝑎</a:t>
                </a:r>
                <a:r>
                  <a:rPr lang="en-US" i="0" smtClean="0">
                    <a:solidFill>
                      <a:schemeClr val="bg1"/>
                    </a:solidFill>
                    <a:latin typeface="Cambria Math" panose="02040503050406030204" pitchFamily="18" charset="0"/>
                  </a:rPr>
                  <a:t>_</a:t>
                </a:r>
                <a:r>
                  <a:rPr lang="en-US" i="0">
                    <a:solidFill>
                      <a:schemeClr val="bg1"/>
                    </a:solidFill>
                    <a:latin typeface="Cambria Math" panose="02040503050406030204" pitchFamily="18" charset="0"/>
                  </a:rPr>
                  <a:t>𝑛 (𝜃)</a:t>
                </a:r>
                <a:r>
                  <a:rPr lang="es-CU" b="0" i="0" smtClean="0">
                    <a:solidFill>
                      <a:schemeClr val="bg1"/>
                    </a:solidFill>
                    <a:latin typeface="Cambria Math" panose="02040503050406030204" pitchFamily="18" charset="0"/>
                  </a:rPr>
                  <a:t>  and </a:t>
                </a:r>
                <a:r>
                  <a:rPr lang="en-US" i="0">
                    <a:solidFill>
                      <a:schemeClr val="bg1"/>
                    </a:solidFill>
                    <a:latin typeface="Cambria Math" panose="02040503050406030204" pitchFamily="18" charset="0"/>
                  </a:rPr>
                  <a:t>𝑠(𝑘)</a:t>
                </a:r>
                <a:endParaRPr lang="en-US" sz="1200" dirty="0" smtClean="0">
                  <a:solidFill>
                    <a:schemeClr val="bg1"/>
                  </a:solidFill>
                </a:endParaRPr>
              </a:p>
              <a:p>
                <a:pPr marL="171450" indent="-171450">
                  <a:buFont typeface="Arial" panose="020B0604020202020204" pitchFamily="34" charset="0"/>
                  <a:buChar char="•"/>
                </a:pPr>
                <a:r>
                  <a:rPr lang="en-US" dirty="0" smtClean="0"/>
                  <a:t> </a:t>
                </a:r>
              </a:p>
            </p:txBody>
          </p:sp>
        </mc:Fallback>
      </mc:AlternateContent>
      <p:sp>
        <p:nvSpPr>
          <p:cNvPr id="4" name="Slide Number Placeholder 3"/>
          <p:cNvSpPr>
            <a:spLocks noGrp="1"/>
          </p:cNvSpPr>
          <p:nvPr>
            <p:ph type="sldNum" sz="quarter" idx="10"/>
          </p:nvPr>
        </p:nvSpPr>
        <p:spPr/>
        <p:txBody>
          <a:bodyPr/>
          <a:lstStyle/>
          <a:p>
            <a:fld id="{71E4FDDF-9B11-4E0B-93E5-1B334A4AF43E}" type="slidenum">
              <a:rPr lang="en-US" smtClean="0"/>
              <a:t>13</a:t>
            </a:fld>
            <a:endParaRPr lang="en-US"/>
          </a:p>
        </p:txBody>
      </p:sp>
    </p:spTree>
    <p:extLst>
      <p:ext uri="{BB962C8B-B14F-4D97-AF65-F5344CB8AC3E}">
        <p14:creationId xmlns:p14="http://schemas.microsoft.com/office/powerpoint/2010/main" val="2894458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mc:Choice>
        <mc:Fallback xmlns="">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We consider a system which consists of a single channel receiver, and a circular antenna array equipped with N direction antennas, see Fig. 1. The antenna array is connected to the receiver using a non-reflective Single-Pole-N-Throw (SPNT) RF </a:t>
                </a:r>
                <a:r>
                  <a:rPr lang="en-US" sz="1200" b="0" i="0" u="none" strike="noStrike" kern="1200" baseline="0" dirty="0" err="1" smtClean="0">
                    <a:solidFill>
                      <a:schemeClr val="tx1"/>
                    </a:solidFill>
                    <a:latin typeface="+mn-lt"/>
                    <a:ea typeface="+mn-ea"/>
                    <a:cs typeface="+mn-cs"/>
                  </a:rPr>
                  <a:t>switch.</a:t>
                </a:r>
                <a:r>
                  <a:rPr lang="en-US" dirty="0" err="1" smtClean="0"/>
                  <a:t>By</a:t>
                </a:r>
                <a:r>
                  <a:rPr lang="en-US" dirty="0" smtClean="0"/>
                  <a:t> processing the</a:t>
                </a:r>
                <a:r>
                  <a:rPr lang="en-US" baseline="0" dirty="0" smtClean="0"/>
                  <a:t> </a:t>
                </a:r>
                <a:r>
                  <a:rPr lang="en-US" dirty="0" smtClean="0"/>
                  <a:t>signals that are transmitted from the drone to its ground controller, the single channel receiver measures the received signal power at</a:t>
                </a:r>
                <a:r>
                  <a:rPr lang="en-US" baseline="0" dirty="0" smtClean="0"/>
                  <a:t> </a:t>
                </a:r>
                <a:r>
                  <a:rPr lang="en-US" dirty="0" smtClean="0"/>
                  <a:t>the each antenna using a RF switching mechanism. </a:t>
                </a:r>
              </a:p>
              <a:p>
                <a:pPr marL="171450" indent="-171450">
                  <a:buFont typeface="Arial" panose="020B0604020202020204" pitchFamily="34" charset="0"/>
                  <a:buChar char="•"/>
                </a:pPr>
                <a:r>
                  <a:rPr lang="en-US" dirty="0" smtClean="0"/>
                  <a:t>Then, the obtained power values are fed to the proposed sparse </a:t>
                </a:r>
                <a:r>
                  <a:rPr lang="en-US" dirty="0" err="1" smtClean="0"/>
                  <a:t>denoising</a:t>
                </a:r>
                <a:r>
                  <a:rPr lang="en-US" dirty="0" smtClean="0"/>
                  <a:t> </a:t>
                </a:r>
                <a:r>
                  <a:rPr lang="en-US" dirty="0" err="1" smtClean="0"/>
                  <a:t>autoencoder</a:t>
                </a:r>
                <a:r>
                  <a:rPr lang="en-US" dirty="0" smtClean="0"/>
                  <a:t> (SDAE)-based deep neural network (DNN). More precisely, the first hidden layer of the network extracts a robust sparse representation of the received power values. Then, the rest of the network utilizes this sparse representation to classify the direction of the drone signal.</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solidFill>
                      <a:schemeClr val="bg1"/>
                    </a:solidFill>
                  </a:rPr>
                  <a:t>Since they consider a practical DF method in this paper, </a:t>
                </a:r>
                <a:r>
                  <a:rPr lang="en-US" i="0">
                    <a:solidFill>
                      <a:schemeClr val="bg1"/>
                    </a:solidFill>
                    <a:latin typeface="Cambria Math" panose="02040503050406030204" pitchFamily="18" charset="0"/>
                  </a:rPr>
                  <a:t>𝑎</a:t>
                </a:r>
                <a:r>
                  <a:rPr lang="en-US" i="0" smtClean="0">
                    <a:solidFill>
                      <a:schemeClr val="bg1"/>
                    </a:solidFill>
                    <a:latin typeface="Cambria Math" panose="02040503050406030204" pitchFamily="18" charset="0"/>
                  </a:rPr>
                  <a:t>_</a:t>
                </a:r>
                <a:r>
                  <a:rPr lang="en-US" i="0">
                    <a:solidFill>
                      <a:schemeClr val="bg1"/>
                    </a:solidFill>
                    <a:latin typeface="Cambria Math" panose="02040503050406030204" pitchFamily="18" charset="0"/>
                  </a:rPr>
                  <a:t>𝑛 (𝜃)</a:t>
                </a:r>
                <a:r>
                  <a:rPr lang="es-CU" b="0" i="0" smtClean="0">
                    <a:solidFill>
                      <a:schemeClr val="bg1"/>
                    </a:solidFill>
                    <a:latin typeface="Cambria Math" panose="02040503050406030204" pitchFamily="18" charset="0"/>
                  </a:rPr>
                  <a:t>  and </a:t>
                </a:r>
                <a:r>
                  <a:rPr lang="en-US" i="0">
                    <a:solidFill>
                      <a:schemeClr val="bg1"/>
                    </a:solidFill>
                    <a:latin typeface="Cambria Math" panose="02040503050406030204" pitchFamily="18" charset="0"/>
                  </a:rPr>
                  <a:t>𝑠(𝑘)</a:t>
                </a:r>
                <a:endParaRPr lang="en-US" sz="1200" dirty="0" smtClean="0">
                  <a:solidFill>
                    <a:schemeClr val="bg1"/>
                  </a:solidFill>
                </a:endParaRPr>
              </a:p>
              <a:p>
                <a:pPr marL="171450" indent="-171450">
                  <a:buFont typeface="Arial" panose="020B0604020202020204" pitchFamily="34" charset="0"/>
                  <a:buChar char="•"/>
                </a:pPr>
                <a:r>
                  <a:rPr lang="en-US" dirty="0" smtClean="0"/>
                  <a:t> </a:t>
                </a:r>
              </a:p>
            </p:txBody>
          </p:sp>
        </mc:Fallback>
      </mc:AlternateContent>
      <p:sp>
        <p:nvSpPr>
          <p:cNvPr id="4" name="Slide Number Placeholder 3"/>
          <p:cNvSpPr>
            <a:spLocks noGrp="1"/>
          </p:cNvSpPr>
          <p:nvPr>
            <p:ph type="sldNum" sz="quarter" idx="10"/>
          </p:nvPr>
        </p:nvSpPr>
        <p:spPr/>
        <p:txBody>
          <a:bodyPr/>
          <a:lstStyle/>
          <a:p>
            <a:fld id="{71E4FDDF-9B11-4E0B-93E5-1B334A4AF43E}" type="slidenum">
              <a:rPr lang="en-US" smtClean="0"/>
              <a:t>14</a:t>
            </a:fld>
            <a:endParaRPr lang="en-US"/>
          </a:p>
        </p:txBody>
      </p:sp>
    </p:spTree>
    <p:extLst>
      <p:ext uri="{BB962C8B-B14F-4D97-AF65-F5344CB8AC3E}">
        <p14:creationId xmlns:p14="http://schemas.microsoft.com/office/powerpoint/2010/main" val="4260135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b="0" i="0" u="none" strike="noStrike" kern="1200" baseline="0" dirty="0">
                    <a:solidFill>
                      <a:schemeClr val="tx1"/>
                    </a:solidFill>
                    <a:latin typeface="+mn-lt"/>
                    <a:ea typeface="+mn-ea"/>
                    <a:cs typeface="+mn-cs"/>
                  </a:rPr>
                  <a:t>Consideramos um sistema que consiste em um receptor de canal único e um conjunto de antenas circulares equipadas com antenas de direção N, veja a Fig. 1</a:t>
                </a:r>
              </a:p>
              <a:p>
                <a:pPr marL="171450" indent="-171450">
                  <a:buFont typeface="Arial" panose="020B0604020202020204" pitchFamily="34" charset="0"/>
                  <a:buChar char="•"/>
                </a:pPr>
                <a:r>
                  <a:rPr lang="pt-BR" sz="1200" b="0" i="0" u="none" strike="noStrike" kern="1200" baseline="0" dirty="0">
                    <a:solidFill>
                      <a:schemeClr val="tx1"/>
                    </a:solidFill>
                    <a:latin typeface="+mn-lt"/>
                    <a:ea typeface="+mn-ea"/>
                    <a:cs typeface="+mn-cs"/>
                  </a:rPr>
                  <a:t>O conjunto de antenas está conectado ao receptor usando um comutador RF SPNT (Single-Pole-N-Throw) não reflexivo. O período de troca é Ts. Suponha que um sinal de drone de campo distante colide com o conjunto de antenas com o ângulo de azimute </a:t>
                </a:r>
                <a14:m>
                  <m:oMath xmlns:m="http://schemas.openxmlformats.org/officeDocument/2006/math">
                    <m:r>
                      <a:rPr lang="en-US" b="1" i="1" smtClean="0">
                        <a:solidFill>
                          <a:schemeClr val="bg1"/>
                        </a:solidFill>
                        <a:latin typeface="Cambria Math" panose="02040503050406030204" pitchFamily="18" charset="0"/>
                      </a:rPr>
                      <m:t>𝜽</m:t>
                    </m:r>
                  </m:oMath>
                </a14:m>
                <a:r>
                  <a:rPr lang="pt-BR" sz="1200" b="0" i="0" u="none" strike="noStrike" kern="1200" baseline="0" dirty="0">
                    <a:solidFill>
                      <a:schemeClr val="tx1"/>
                    </a:solidFill>
                    <a:latin typeface="+mn-lt"/>
                    <a:ea typeface="+mn-ea"/>
                    <a:cs typeface="+mn-cs"/>
                  </a:rPr>
                  <a:t> ∈ [0 2pi). O sinal recebido no n-ésimo elemento da antena pode ser dado como (1). SPNT = Interruptor de antena de polo único N-</a:t>
                </a:r>
                <a:r>
                  <a:rPr lang="pt-BR" sz="1200" b="0" i="0" u="none" strike="noStrike" kern="1200" baseline="0" dirty="0" err="1">
                    <a:solidFill>
                      <a:schemeClr val="tx1"/>
                    </a:solidFill>
                    <a:latin typeface="+mn-lt"/>
                    <a:ea typeface="+mn-ea"/>
                    <a:cs typeface="+mn-cs"/>
                  </a:rPr>
                  <a:t>throw</a:t>
                </a:r>
                <a:endParaRPr lang="pt-BR"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pt-BR" sz="1200" b="0" i="0" u="none" strike="noStrike" kern="1200" baseline="0" dirty="0">
                    <a:solidFill>
                      <a:schemeClr val="tx1"/>
                    </a:solidFill>
                    <a:latin typeface="+mn-lt"/>
                    <a:ea typeface="+mn-ea"/>
                    <a:cs typeface="+mn-cs"/>
                  </a:rPr>
                  <a:t>O método proposto é o seguinte. </a:t>
                </a:r>
              </a:p>
              <a:p>
                <a:pPr marL="171450" indent="-171450">
                  <a:buFont typeface="Arial" panose="020B0604020202020204" pitchFamily="34" charset="0"/>
                  <a:buChar char="•"/>
                </a:pPr>
                <a:r>
                  <a:rPr lang="pt-BR" sz="1200" b="0" i="0" u="none" strike="noStrike" kern="1200" baseline="0" dirty="0">
                    <a:solidFill>
                      <a:schemeClr val="tx1"/>
                    </a:solidFill>
                    <a:latin typeface="+mn-lt"/>
                    <a:ea typeface="+mn-ea"/>
                    <a:cs typeface="+mn-cs"/>
                  </a:rPr>
                  <a:t>O receptor ativa seqüencialmente um elemento de antena de cada vez usando o comutador RF SPNT e mede o valor de energia recebido correspondente. Durante a ativação da n-ésima antena, Pn é medido, onde n ∈ {1, · · ·, N}. Um único ciclo de comutação é equivalente a N ativações, iniciando da primeira antena à N-ésima antena.</a:t>
                </a:r>
              </a:p>
              <a:p>
                <a:pPr marL="171450" indent="-171450">
                  <a:buFont typeface="Arial" panose="020B0604020202020204" pitchFamily="34" charset="0"/>
                  <a:buChar char="•"/>
                </a:pPr>
                <a:r>
                  <a:rPr lang="pt-BR" dirty="0"/>
                  <a:t>Seja p = [P1, · ·, PN] ote denotar as medições de potência correspondentes a um único ciclo de comutação.</a:t>
                </a:r>
                <a:endParaRPr lang="en-US" dirty="0"/>
              </a:p>
            </p:txBody>
          </p:sp>
        </mc:Choice>
        <mc:Fallback xmlns="">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We consider a system which consists of a single channel receiver, and a circular antenna array equipped with N direction antennas, see Fig. 1. The antenna array is connected to the receiver using a non-reflective Single-Pole-N-Throw (SPNT) RF </a:t>
                </a:r>
                <a:r>
                  <a:rPr lang="en-US" sz="1200" b="0" i="0" u="none" strike="noStrike" kern="1200" baseline="0" dirty="0" err="1" smtClean="0">
                    <a:solidFill>
                      <a:schemeClr val="tx1"/>
                    </a:solidFill>
                    <a:latin typeface="+mn-lt"/>
                    <a:ea typeface="+mn-ea"/>
                    <a:cs typeface="+mn-cs"/>
                  </a:rPr>
                  <a:t>switch.</a:t>
                </a:r>
                <a:r>
                  <a:rPr lang="en-US" dirty="0" err="1" smtClean="0"/>
                  <a:t>By</a:t>
                </a:r>
                <a:r>
                  <a:rPr lang="en-US" dirty="0" smtClean="0"/>
                  <a:t> processing the</a:t>
                </a:r>
                <a:r>
                  <a:rPr lang="en-US" baseline="0" dirty="0" smtClean="0"/>
                  <a:t> </a:t>
                </a:r>
                <a:r>
                  <a:rPr lang="en-US" dirty="0" smtClean="0"/>
                  <a:t>signals that are transmitted from the drone to its ground controller, the single channel receiver measures the received signal power at</a:t>
                </a:r>
                <a:r>
                  <a:rPr lang="en-US" baseline="0" dirty="0" smtClean="0"/>
                  <a:t> </a:t>
                </a:r>
                <a:r>
                  <a:rPr lang="en-US" dirty="0" smtClean="0"/>
                  <a:t>the each antenna using a RF switching mechanism. </a:t>
                </a:r>
              </a:p>
              <a:p>
                <a:pPr marL="171450" indent="-171450">
                  <a:buFont typeface="Arial" panose="020B0604020202020204" pitchFamily="34" charset="0"/>
                  <a:buChar char="•"/>
                </a:pPr>
                <a:r>
                  <a:rPr lang="en-US" dirty="0" smtClean="0"/>
                  <a:t>Then, the obtained power values are fed to the proposed sparse </a:t>
                </a:r>
                <a:r>
                  <a:rPr lang="en-US" dirty="0" err="1" smtClean="0"/>
                  <a:t>denoising</a:t>
                </a:r>
                <a:r>
                  <a:rPr lang="en-US" dirty="0" smtClean="0"/>
                  <a:t> </a:t>
                </a:r>
                <a:r>
                  <a:rPr lang="en-US" dirty="0" err="1" smtClean="0"/>
                  <a:t>autoencoder</a:t>
                </a:r>
                <a:r>
                  <a:rPr lang="en-US" dirty="0" smtClean="0"/>
                  <a:t> (SDAE)-based deep neural network (DNN). More precisely, the first hidden layer of the network extracts a robust sparse representation of the received power values. Then, the rest of the network utilizes this sparse representation to classify the direction of the drone signal.</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solidFill>
                      <a:schemeClr val="bg1"/>
                    </a:solidFill>
                  </a:rPr>
                  <a:t>Since they consider a practical DF method in this paper, </a:t>
                </a:r>
                <a:r>
                  <a:rPr lang="en-US" i="0">
                    <a:solidFill>
                      <a:schemeClr val="bg1"/>
                    </a:solidFill>
                    <a:latin typeface="Cambria Math" panose="02040503050406030204" pitchFamily="18" charset="0"/>
                  </a:rPr>
                  <a:t>𝑎</a:t>
                </a:r>
                <a:r>
                  <a:rPr lang="en-US" i="0" smtClean="0">
                    <a:solidFill>
                      <a:schemeClr val="bg1"/>
                    </a:solidFill>
                    <a:latin typeface="Cambria Math" panose="02040503050406030204" pitchFamily="18" charset="0"/>
                  </a:rPr>
                  <a:t>_</a:t>
                </a:r>
                <a:r>
                  <a:rPr lang="en-US" i="0">
                    <a:solidFill>
                      <a:schemeClr val="bg1"/>
                    </a:solidFill>
                    <a:latin typeface="Cambria Math" panose="02040503050406030204" pitchFamily="18" charset="0"/>
                  </a:rPr>
                  <a:t>𝑛 (𝜃)</a:t>
                </a:r>
                <a:r>
                  <a:rPr lang="es-CU" b="0" i="0" smtClean="0">
                    <a:solidFill>
                      <a:schemeClr val="bg1"/>
                    </a:solidFill>
                    <a:latin typeface="Cambria Math" panose="02040503050406030204" pitchFamily="18" charset="0"/>
                  </a:rPr>
                  <a:t>  and </a:t>
                </a:r>
                <a:r>
                  <a:rPr lang="en-US" i="0">
                    <a:solidFill>
                      <a:schemeClr val="bg1"/>
                    </a:solidFill>
                    <a:latin typeface="Cambria Math" panose="02040503050406030204" pitchFamily="18" charset="0"/>
                  </a:rPr>
                  <a:t>𝑠(𝑘)</a:t>
                </a:r>
                <a:endParaRPr lang="en-US" sz="1200" dirty="0" smtClean="0">
                  <a:solidFill>
                    <a:schemeClr val="bg1"/>
                  </a:solidFill>
                </a:endParaRPr>
              </a:p>
              <a:p>
                <a:pPr marL="171450" indent="-171450">
                  <a:buFont typeface="Arial" panose="020B0604020202020204" pitchFamily="34" charset="0"/>
                  <a:buChar char="•"/>
                </a:pPr>
                <a:r>
                  <a:rPr lang="en-US" dirty="0" smtClean="0"/>
                  <a:t> </a:t>
                </a:r>
              </a:p>
            </p:txBody>
          </p:sp>
        </mc:Fallback>
      </mc:AlternateContent>
      <p:sp>
        <p:nvSpPr>
          <p:cNvPr id="4" name="Slide Number Placeholder 3"/>
          <p:cNvSpPr>
            <a:spLocks noGrp="1"/>
          </p:cNvSpPr>
          <p:nvPr>
            <p:ph type="sldNum" sz="quarter" idx="10"/>
          </p:nvPr>
        </p:nvSpPr>
        <p:spPr/>
        <p:txBody>
          <a:bodyPr/>
          <a:lstStyle/>
          <a:p>
            <a:fld id="{71E4FDDF-9B11-4E0B-93E5-1B334A4AF43E}" type="slidenum">
              <a:rPr lang="en-US" smtClean="0"/>
              <a:t>15</a:t>
            </a:fld>
            <a:endParaRPr lang="en-US"/>
          </a:p>
        </p:txBody>
      </p:sp>
    </p:spTree>
    <p:extLst>
      <p:ext uri="{BB962C8B-B14F-4D97-AF65-F5344CB8AC3E}">
        <p14:creationId xmlns:p14="http://schemas.microsoft.com/office/powerpoint/2010/main" val="3607574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b="0" i="0" u="none" strike="noStrike" kern="1200" baseline="0" dirty="0">
                    <a:solidFill>
                      <a:schemeClr val="tx1"/>
                    </a:solidFill>
                    <a:latin typeface="+mn-lt"/>
                    <a:ea typeface="+mn-ea"/>
                    <a:cs typeface="+mn-cs"/>
                  </a:rPr>
                  <a:t>Consideramos um sistema que consiste em um receptor de canal único e um conjunto de antenas circulares equipadas com antenas de direção N, veja a Fig. 1</a:t>
                </a:r>
              </a:p>
              <a:p>
                <a:pPr marL="171450" indent="-171450">
                  <a:buFont typeface="Arial" panose="020B0604020202020204" pitchFamily="34" charset="0"/>
                  <a:buChar char="•"/>
                </a:pPr>
                <a:r>
                  <a:rPr lang="pt-BR" sz="1200" b="0" i="0" u="none" strike="noStrike" kern="1200" baseline="0" dirty="0">
                    <a:solidFill>
                      <a:schemeClr val="tx1"/>
                    </a:solidFill>
                    <a:latin typeface="+mn-lt"/>
                    <a:ea typeface="+mn-ea"/>
                    <a:cs typeface="+mn-cs"/>
                  </a:rPr>
                  <a:t>O conjunto de antenas está conectado ao receptor usando um comutador RF SPNT (Single-Pole-N-Throw) não reflexivo. O período de troca é Ts. Suponha que um sinal de drone de campo distante colide com o conjunto de antenas com o ângulo de azimute </a:t>
                </a:r>
                <a14:m>
                  <m:oMath xmlns:m="http://schemas.openxmlformats.org/officeDocument/2006/math">
                    <m:r>
                      <a:rPr lang="en-US" b="1" i="1" smtClean="0">
                        <a:solidFill>
                          <a:schemeClr val="bg1"/>
                        </a:solidFill>
                        <a:latin typeface="Cambria Math" panose="02040503050406030204" pitchFamily="18" charset="0"/>
                      </a:rPr>
                      <m:t>𝜽</m:t>
                    </m:r>
                  </m:oMath>
                </a14:m>
                <a:r>
                  <a:rPr lang="pt-BR" sz="1200" b="0" i="0" u="none" strike="noStrike" kern="1200" baseline="0" dirty="0">
                    <a:solidFill>
                      <a:schemeClr val="tx1"/>
                    </a:solidFill>
                    <a:latin typeface="+mn-lt"/>
                    <a:ea typeface="+mn-ea"/>
                    <a:cs typeface="+mn-cs"/>
                  </a:rPr>
                  <a:t> ∈ [0 2pi). O sinal recebido no n-ésimo elemento da antena pode ser dado como (1). SPNT = Interruptor de antena de polo único N-</a:t>
                </a:r>
                <a:r>
                  <a:rPr lang="pt-BR" sz="1200" b="0" i="0" u="none" strike="noStrike" kern="1200" baseline="0" dirty="0" err="1">
                    <a:solidFill>
                      <a:schemeClr val="tx1"/>
                    </a:solidFill>
                    <a:latin typeface="+mn-lt"/>
                    <a:ea typeface="+mn-ea"/>
                    <a:cs typeface="+mn-cs"/>
                  </a:rPr>
                  <a:t>throw</a:t>
                </a:r>
                <a:endParaRPr lang="pt-BR"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pt-BR" sz="1200" b="0" i="0" u="none" strike="noStrike" kern="1200" baseline="0" dirty="0">
                    <a:solidFill>
                      <a:schemeClr val="tx1"/>
                    </a:solidFill>
                    <a:latin typeface="+mn-lt"/>
                    <a:ea typeface="+mn-ea"/>
                    <a:cs typeface="+mn-cs"/>
                  </a:rPr>
                  <a:t>O método proposto é o seguinte. </a:t>
                </a:r>
              </a:p>
              <a:p>
                <a:pPr marL="171450" indent="-171450">
                  <a:buFont typeface="Arial" panose="020B0604020202020204" pitchFamily="34" charset="0"/>
                  <a:buChar char="•"/>
                </a:pPr>
                <a:r>
                  <a:rPr lang="pt-BR" sz="1200" b="0" i="0" u="none" strike="noStrike" kern="1200" baseline="0" dirty="0">
                    <a:solidFill>
                      <a:schemeClr val="tx1"/>
                    </a:solidFill>
                    <a:latin typeface="+mn-lt"/>
                    <a:ea typeface="+mn-ea"/>
                    <a:cs typeface="+mn-cs"/>
                  </a:rPr>
                  <a:t>O receptor ativa seqüencialmente um elemento de antena de cada vez usando o comutador RF SPNT e mede o valor de energia recebido correspondente. Durante a ativação da n-ésima antena, Pn é medido, onde n ∈ {1, · · ·, N}. Um único ciclo de comutação é equivalente a N ativações, iniciando da primeira antena à N-ésima antena.</a:t>
                </a:r>
              </a:p>
              <a:p>
                <a:pPr marL="171450" indent="-171450">
                  <a:buFont typeface="Arial" panose="020B0604020202020204" pitchFamily="34" charset="0"/>
                  <a:buChar char="•"/>
                </a:pPr>
                <a:r>
                  <a:rPr lang="pt-BR" dirty="0"/>
                  <a:t>Seja p = [P1, · ·, PN] ote denotar as medições de potência correspondentes a um único ciclo de comutação.</a:t>
                </a:r>
                <a:endParaRPr lang="en-US" dirty="0"/>
              </a:p>
            </p:txBody>
          </p:sp>
        </mc:Choice>
        <mc:Fallback xmlns="">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We consider a system which consists of a single channel receiver, and a circular antenna array equipped with N direction antennas, see Fig. 1. The antenna array is connected to the receiver using a non-reflective Single-Pole-N-Throw (SPNT) RF </a:t>
                </a:r>
                <a:r>
                  <a:rPr lang="en-US" sz="1200" b="0" i="0" u="none" strike="noStrike" kern="1200" baseline="0" dirty="0" err="1" smtClean="0">
                    <a:solidFill>
                      <a:schemeClr val="tx1"/>
                    </a:solidFill>
                    <a:latin typeface="+mn-lt"/>
                    <a:ea typeface="+mn-ea"/>
                    <a:cs typeface="+mn-cs"/>
                  </a:rPr>
                  <a:t>switch.</a:t>
                </a:r>
                <a:r>
                  <a:rPr lang="en-US" dirty="0" err="1" smtClean="0"/>
                  <a:t>By</a:t>
                </a:r>
                <a:r>
                  <a:rPr lang="en-US" dirty="0" smtClean="0"/>
                  <a:t> processing the</a:t>
                </a:r>
                <a:r>
                  <a:rPr lang="en-US" baseline="0" dirty="0" smtClean="0"/>
                  <a:t> </a:t>
                </a:r>
                <a:r>
                  <a:rPr lang="en-US" dirty="0" smtClean="0"/>
                  <a:t>signals that are transmitted from the drone to its ground controller, the single channel receiver measures the received signal power at</a:t>
                </a:r>
                <a:r>
                  <a:rPr lang="en-US" baseline="0" dirty="0" smtClean="0"/>
                  <a:t> </a:t>
                </a:r>
                <a:r>
                  <a:rPr lang="en-US" dirty="0" smtClean="0"/>
                  <a:t>the each antenna using a RF switching mechanism. </a:t>
                </a:r>
              </a:p>
              <a:p>
                <a:pPr marL="171450" indent="-171450">
                  <a:buFont typeface="Arial" panose="020B0604020202020204" pitchFamily="34" charset="0"/>
                  <a:buChar char="•"/>
                </a:pPr>
                <a:r>
                  <a:rPr lang="en-US" dirty="0" smtClean="0"/>
                  <a:t>Then, the obtained power values are fed to the proposed sparse </a:t>
                </a:r>
                <a:r>
                  <a:rPr lang="en-US" dirty="0" err="1" smtClean="0"/>
                  <a:t>denoising</a:t>
                </a:r>
                <a:r>
                  <a:rPr lang="en-US" dirty="0" smtClean="0"/>
                  <a:t> </a:t>
                </a:r>
                <a:r>
                  <a:rPr lang="en-US" dirty="0" err="1" smtClean="0"/>
                  <a:t>autoencoder</a:t>
                </a:r>
                <a:r>
                  <a:rPr lang="en-US" dirty="0" smtClean="0"/>
                  <a:t> (SDAE)-based deep neural network (DNN). More precisely, the first hidden layer of the network extracts a robust sparse representation of the received power values. Then, the rest of the network utilizes this sparse representation to classify the direction of the drone signal.</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solidFill>
                      <a:schemeClr val="bg1"/>
                    </a:solidFill>
                  </a:rPr>
                  <a:t>Since they consider a practical DF method in this paper, </a:t>
                </a:r>
                <a:r>
                  <a:rPr lang="en-US" i="0">
                    <a:solidFill>
                      <a:schemeClr val="bg1"/>
                    </a:solidFill>
                    <a:latin typeface="Cambria Math" panose="02040503050406030204" pitchFamily="18" charset="0"/>
                  </a:rPr>
                  <a:t>𝑎</a:t>
                </a:r>
                <a:r>
                  <a:rPr lang="en-US" i="0" smtClean="0">
                    <a:solidFill>
                      <a:schemeClr val="bg1"/>
                    </a:solidFill>
                    <a:latin typeface="Cambria Math" panose="02040503050406030204" pitchFamily="18" charset="0"/>
                  </a:rPr>
                  <a:t>_</a:t>
                </a:r>
                <a:r>
                  <a:rPr lang="en-US" i="0">
                    <a:solidFill>
                      <a:schemeClr val="bg1"/>
                    </a:solidFill>
                    <a:latin typeface="Cambria Math" panose="02040503050406030204" pitchFamily="18" charset="0"/>
                  </a:rPr>
                  <a:t>𝑛 (𝜃)</a:t>
                </a:r>
                <a:r>
                  <a:rPr lang="es-CU" b="0" i="0" smtClean="0">
                    <a:solidFill>
                      <a:schemeClr val="bg1"/>
                    </a:solidFill>
                    <a:latin typeface="Cambria Math" panose="02040503050406030204" pitchFamily="18" charset="0"/>
                  </a:rPr>
                  <a:t>  and </a:t>
                </a:r>
                <a:r>
                  <a:rPr lang="en-US" i="0">
                    <a:solidFill>
                      <a:schemeClr val="bg1"/>
                    </a:solidFill>
                    <a:latin typeface="Cambria Math" panose="02040503050406030204" pitchFamily="18" charset="0"/>
                  </a:rPr>
                  <a:t>𝑠(𝑘)</a:t>
                </a:r>
                <a:endParaRPr lang="en-US" sz="1200" dirty="0" smtClean="0">
                  <a:solidFill>
                    <a:schemeClr val="bg1"/>
                  </a:solidFill>
                </a:endParaRPr>
              </a:p>
              <a:p>
                <a:pPr marL="171450" indent="-171450">
                  <a:buFont typeface="Arial" panose="020B0604020202020204" pitchFamily="34" charset="0"/>
                  <a:buChar char="•"/>
                </a:pPr>
                <a:r>
                  <a:rPr lang="en-US" dirty="0" smtClean="0"/>
                  <a:t> </a:t>
                </a:r>
              </a:p>
            </p:txBody>
          </p:sp>
        </mc:Fallback>
      </mc:AlternateContent>
      <p:sp>
        <p:nvSpPr>
          <p:cNvPr id="4" name="Slide Number Placeholder 3"/>
          <p:cNvSpPr>
            <a:spLocks noGrp="1"/>
          </p:cNvSpPr>
          <p:nvPr>
            <p:ph type="sldNum" sz="quarter" idx="10"/>
          </p:nvPr>
        </p:nvSpPr>
        <p:spPr/>
        <p:txBody>
          <a:bodyPr/>
          <a:lstStyle/>
          <a:p>
            <a:fld id="{71E4FDDF-9B11-4E0B-93E5-1B334A4AF43E}" type="slidenum">
              <a:rPr lang="en-US" smtClean="0"/>
              <a:t>17</a:t>
            </a:fld>
            <a:endParaRPr lang="en-US"/>
          </a:p>
        </p:txBody>
      </p:sp>
    </p:spTree>
    <p:extLst>
      <p:ext uri="{BB962C8B-B14F-4D97-AF65-F5344CB8AC3E}">
        <p14:creationId xmlns:p14="http://schemas.microsoft.com/office/powerpoint/2010/main" val="856001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b="0" i="0" u="none" strike="noStrike" kern="1200" baseline="0" dirty="0">
                    <a:solidFill>
                      <a:schemeClr val="tx1"/>
                    </a:solidFill>
                    <a:latin typeface="+mn-lt"/>
                    <a:ea typeface="+mn-ea"/>
                    <a:cs typeface="+mn-cs"/>
                  </a:rPr>
                  <a:t>Consideramos um sistema que consiste em um receptor de canal único e um conjunto de antenas circulares equipadas com antenas de direção N, veja a Fig. 1</a:t>
                </a:r>
              </a:p>
              <a:p>
                <a:pPr marL="171450" indent="-171450">
                  <a:buFont typeface="Arial" panose="020B0604020202020204" pitchFamily="34" charset="0"/>
                  <a:buChar char="•"/>
                </a:pPr>
                <a:r>
                  <a:rPr lang="pt-BR" sz="1200" b="0" i="0" u="none" strike="noStrike" kern="1200" baseline="0" dirty="0">
                    <a:solidFill>
                      <a:schemeClr val="tx1"/>
                    </a:solidFill>
                    <a:latin typeface="+mn-lt"/>
                    <a:ea typeface="+mn-ea"/>
                    <a:cs typeface="+mn-cs"/>
                  </a:rPr>
                  <a:t>O conjunto de antenas está conectado ao receptor usando um comutador RF SPNT (Single-Pole-N-Throw) não reflexivo. O período de troca é Ts. Suponha que um sinal de drone de campo distante colide com o conjunto de antenas com o ângulo de azimute </a:t>
                </a:r>
                <a14:m>
                  <m:oMath xmlns:m="http://schemas.openxmlformats.org/officeDocument/2006/math">
                    <m:r>
                      <a:rPr lang="en-US" b="1" i="1" smtClean="0">
                        <a:solidFill>
                          <a:schemeClr val="bg1"/>
                        </a:solidFill>
                        <a:latin typeface="Cambria Math" panose="02040503050406030204" pitchFamily="18" charset="0"/>
                      </a:rPr>
                      <m:t>𝜽</m:t>
                    </m:r>
                  </m:oMath>
                </a14:m>
                <a:r>
                  <a:rPr lang="pt-BR" sz="1200" b="0" i="0" u="none" strike="noStrike" kern="1200" baseline="0" dirty="0">
                    <a:solidFill>
                      <a:schemeClr val="tx1"/>
                    </a:solidFill>
                    <a:latin typeface="+mn-lt"/>
                    <a:ea typeface="+mn-ea"/>
                    <a:cs typeface="+mn-cs"/>
                  </a:rPr>
                  <a:t> ∈ [0 2pi). O sinal recebido no n-ésimo elemento da antena pode ser dado como (1). SPNT = Interruptor de antena de polo único N-</a:t>
                </a:r>
                <a:r>
                  <a:rPr lang="pt-BR" sz="1200" b="0" i="0" u="none" strike="noStrike" kern="1200" baseline="0" dirty="0" err="1">
                    <a:solidFill>
                      <a:schemeClr val="tx1"/>
                    </a:solidFill>
                    <a:latin typeface="+mn-lt"/>
                    <a:ea typeface="+mn-ea"/>
                    <a:cs typeface="+mn-cs"/>
                  </a:rPr>
                  <a:t>throw</a:t>
                </a:r>
                <a:endParaRPr lang="pt-BR"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pt-BR" sz="1200" b="0" i="0" u="none" strike="noStrike" kern="1200" baseline="0" dirty="0">
                    <a:solidFill>
                      <a:schemeClr val="tx1"/>
                    </a:solidFill>
                    <a:latin typeface="+mn-lt"/>
                    <a:ea typeface="+mn-ea"/>
                    <a:cs typeface="+mn-cs"/>
                  </a:rPr>
                  <a:t>O método proposto é o seguinte. </a:t>
                </a:r>
              </a:p>
              <a:p>
                <a:pPr marL="171450" indent="-171450">
                  <a:buFont typeface="Arial" panose="020B0604020202020204" pitchFamily="34" charset="0"/>
                  <a:buChar char="•"/>
                </a:pPr>
                <a:r>
                  <a:rPr lang="pt-BR" sz="1200" b="0" i="0" u="none" strike="noStrike" kern="1200" baseline="0" dirty="0">
                    <a:solidFill>
                      <a:schemeClr val="tx1"/>
                    </a:solidFill>
                    <a:latin typeface="+mn-lt"/>
                    <a:ea typeface="+mn-ea"/>
                    <a:cs typeface="+mn-cs"/>
                  </a:rPr>
                  <a:t>O receptor ativa seqüencialmente um elemento de antena de cada vez usando o comutador RF SPNT e mede o valor de energia recebido correspondente. Durante a ativação da n-ésima antena, Pn é medido, onde n ∈ {1, · · ·, N}. Um único ciclo de comutação é equivalente a N ativações, iniciando da primeira antena à N-ésima antena.</a:t>
                </a:r>
              </a:p>
              <a:p>
                <a:pPr marL="171450" indent="-171450">
                  <a:buFont typeface="Arial" panose="020B0604020202020204" pitchFamily="34" charset="0"/>
                  <a:buChar char="•"/>
                </a:pPr>
                <a:r>
                  <a:rPr lang="pt-BR" dirty="0"/>
                  <a:t>Seja p = [P1, · ·, PN] ote denotar as medições de potência correspondentes a um único ciclo de comutação.</a:t>
                </a:r>
                <a:endParaRPr lang="en-US" dirty="0"/>
              </a:p>
            </p:txBody>
          </p:sp>
        </mc:Choice>
        <mc:Fallback xmlns="">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We consider a system which consists of a single channel receiver, and a circular antenna array equipped with N direction antennas, see Fig. 1. The antenna array is connected to the receiver using a non-reflective Single-Pole-N-Throw (SPNT) RF </a:t>
                </a:r>
                <a:r>
                  <a:rPr lang="en-US" sz="1200" b="0" i="0" u="none" strike="noStrike" kern="1200" baseline="0" dirty="0" err="1" smtClean="0">
                    <a:solidFill>
                      <a:schemeClr val="tx1"/>
                    </a:solidFill>
                    <a:latin typeface="+mn-lt"/>
                    <a:ea typeface="+mn-ea"/>
                    <a:cs typeface="+mn-cs"/>
                  </a:rPr>
                  <a:t>switch.</a:t>
                </a:r>
                <a:r>
                  <a:rPr lang="en-US" dirty="0" err="1" smtClean="0"/>
                  <a:t>By</a:t>
                </a:r>
                <a:r>
                  <a:rPr lang="en-US" dirty="0" smtClean="0"/>
                  <a:t> processing the</a:t>
                </a:r>
                <a:r>
                  <a:rPr lang="en-US" baseline="0" dirty="0" smtClean="0"/>
                  <a:t> </a:t>
                </a:r>
                <a:r>
                  <a:rPr lang="en-US" dirty="0" smtClean="0"/>
                  <a:t>signals that are transmitted from the drone to its ground controller, the single channel receiver measures the received signal power at</a:t>
                </a:r>
                <a:r>
                  <a:rPr lang="en-US" baseline="0" dirty="0" smtClean="0"/>
                  <a:t> </a:t>
                </a:r>
                <a:r>
                  <a:rPr lang="en-US" dirty="0" smtClean="0"/>
                  <a:t>the each antenna using a RF switching mechanism. </a:t>
                </a:r>
              </a:p>
              <a:p>
                <a:pPr marL="171450" indent="-171450">
                  <a:buFont typeface="Arial" panose="020B0604020202020204" pitchFamily="34" charset="0"/>
                  <a:buChar char="•"/>
                </a:pPr>
                <a:r>
                  <a:rPr lang="en-US" dirty="0" smtClean="0"/>
                  <a:t>Then, the obtained power values are fed to the proposed sparse </a:t>
                </a:r>
                <a:r>
                  <a:rPr lang="en-US" dirty="0" err="1" smtClean="0"/>
                  <a:t>denoising</a:t>
                </a:r>
                <a:r>
                  <a:rPr lang="en-US" dirty="0" smtClean="0"/>
                  <a:t> </a:t>
                </a:r>
                <a:r>
                  <a:rPr lang="en-US" dirty="0" err="1" smtClean="0"/>
                  <a:t>autoencoder</a:t>
                </a:r>
                <a:r>
                  <a:rPr lang="en-US" dirty="0" smtClean="0"/>
                  <a:t> (SDAE)-based deep neural network (DNN). More precisely, the first hidden layer of the network extracts a robust sparse representation of the received power values. Then, the rest of the network utilizes this sparse representation to classify the direction of the drone signal.</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solidFill>
                      <a:schemeClr val="bg1"/>
                    </a:solidFill>
                  </a:rPr>
                  <a:t>Since they consider a practical DF method in this paper, </a:t>
                </a:r>
                <a:r>
                  <a:rPr lang="en-US" i="0">
                    <a:solidFill>
                      <a:schemeClr val="bg1"/>
                    </a:solidFill>
                    <a:latin typeface="Cambria Math" panose="02040503050406030204" pitchFamily="18" charset="0"/>
                  </a:rPr>
                  <a:t>𝑎</a:t>
                </a:r>
                <a:r>
                  <a:rPr lang="en-US" i="0" smtClean="0">
                    <a:solidFill>
                      <a:schemeClr val="bg1"/>
                    </a:solidFill>
                    <a:latin typeface="Cambria Math" panose="02040503050406030204" pitchFamily="18" charset="0"/>
                  </a:rPr>
                  <a:t>_</a:t>
                </a:r>
                <a:r>
                  <a:rPr lang="en-US" i="0">
                    <a:solidFill>
                      <a:schemeClr val="bg1"/>
                    </a:solidFill>
                    <a:latin typeface="Cambria Math" panose="02040503050406030204" pitchFamily="18" charset="0"/>
                  </a:rPr>
                  <a:t>𝑛 (𝜃)</a:t>
                </a:r>
                <a:r>
                  <a:rPr lang="es-CU" b="0" i="0" smtClean="0">
                    <a:solidFill>
                      <a:schemeClr val="bg1"/>
                    </a:solidFill>
                    <a:latin typeface="Cambria Math" panose="02040503050406030204" pitchFamily="18" charset="0"/>
                  </a:rPr>
                  <a:t>  and </a:t>
                </a:r>
                <a:r>
                  <a:rPr lang="en-US" i="0">
                    <a:solidFill>
                      <a:schemeClr val="bg1"/>
                    </a:solidFill>
                    <a:latin typeface="Cambria Math" panose="02040503050406030204" pitchFamily="18" charset="0"/>
                  </a:rPr>
                  <a:t>𝑠(𝑘)</a:t>
                </a:r>
                <a:endParaRPr lang="en-US" sz="1200" dirty="0" smtClean="0">
                  <a:solidFill>
                    <a:schemeClr val="bg1"/>
                  </a:solidFill>
                </a:endParaRPr>
              </a:p>
              <a:p>
                <a:pPr marL="171450" indent="-171450">
                  <a:buFont typeface="Arial" panose="020B0604020202020204" pitchFamily="34" charset="0"/>
                  <a:buChar char="•"/>
                </a:pPr>
                <a:r>
                  <a:rPr lang="en-US" dirty="0" smtClean="0"/>
                  <a:t> </a:t>
                </a:r>
              </a:p>
            </p:txBody>
          </p:sp>
        </mc:Fallback>
      </mc:AlternateContent>
      <p:sp>
        <p:nvSpPr>
          <p:cNvPr id="4" name="Slide Number Placeholder 3"/>
          <p:cNvSpPr>
            <a:spLocks noGrp="1"/>
          </p:cNvSpPr>
          <p:nvPr>
            <p:ph type="sldNum" sz="quarter" idx="10"/>
          </p:nvPr>
        </p:nvSpPr>
        <p:spPr/>
        <p:txBody>
          <a:bodyPr/>
          <a:lstStyle/>
          <a:p>
            <a:fld id="{71E4FDDF-9B11-4E0B-93E5-1B334A4AF43E}" type="slidenum">
              <a:rPr lang="en-US" smtClean="0"/>
              <a:t>18</a:t>
            </a:fld>
            <a:endParaRPr lang="en-US"/>
          </a:p>
        </p:txBody>
      </p:sp>
    </p:spTree>
    <p:extLst>
      <p:ext uri="{BB962C8B-B14F-4D97-AF65-F5344CB8AC3E}">
        <p14:creationId xmlns:p14="http://schemas.microsoft.com/office/powerpoint/2010/main" val="3511397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pode-se concluir que as técnicas gerais de ML podem oferecer melhores métodos de DOA do que os mencionados acima. ML tem sido usado principalmente para melhorar o ângulo de azimute ou a resolução do ângulo de elevação e a velocidade de computação. Além disso, vários estudos foram realizados para encontrar o endereço de várias fontes. No entanto, o estudo da abordagem de resposta completa DOA baseada em ML (conhecimento do azimute e do ângulo de elevação) não foi profundamente estudado. O motivo é o grande tamanho dos dados de treinamento que não são suportados por todos os modelos, como NN. No entanto, a estimativa dos ângulos de elevação e azimute é crucial e tem muitas aplicações em vários campos da engenharia. Por exemplo, com uma informação DOA completa, é possível melhorar a cobertura de transmissão nas comunicações sem fio, evitando interferências e aumentando a capacidade do sistema. Mais especificamente, o conhecimento do azimute e do ângulo de elevação traria um melhor aproveitamento da tecnologia BF nas redes móveis de próxima geração.</a:t>
            </a:r>
            <a:endParaRPr lang="en-US" dirty="0"/>
          </a:p>
        </p:txBody>
      </p:sp>
      <p:sp>
        <p:nvSpPr>
          <p:cNvPr id="4" name="Slide Number Placeholder 3"/>
          <p:cNvSpPr>
            <a:spLocks noGrp="1"/>
          </p:cNvSpPr>
          <p:nvPr>
            <p:ph type="sldNum" sz="quarter" idx="10"/>
          </p:nvPr>
        </p:nvSpPr>
        <p:spPr/>
        <p:txBody>
          <a:bodyPr/>
          <a:lstStyle/>
          <a:p>
            <a:fld id="{71E4FDDF-9B11-4E0B-93E5-1B334A4AF43E}" type="slidenum">
              <a:rPr lang="en-US" smtClean="0"/>
              <a:t>2</a:t>
            </a:fld>
            <a:endParaRPr lang="en-US"/>
          </a:p>
        </p:txBody>
      </p:sp>
    </p:spTree>
    <p:extLst>
      <p:ext uri="{BB962C8B-B14F-4D97-AF65-F5344CB8AC3E}">
        <p14:creationId xmlns:p14="http://schemas.microsoft.com/office/powerpoint/2010/main" val="1638574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O aprendizado de máquina (ML) é apresentado como uma tecnologia promissora para ser usada para DOA. Os métodos baseados em ML são orientados por dados e, portanto, podem ser mais robustos do que outros métodos, pois se adaptam melhor às imperfeições da geometria da matriz e às imperfeições do sensor. Eles também não dependem da forma da geometria da matriz [20]. Além disso, o ML oferece implementação e simplicidade de baixo custo.</a:t>
            </a:r>
            <a:endParaRPr lang="en-US" dirty="0"/>
          </a:p>
        </p:txBody>
      </p:sp>
      <p:sp>
        <p:nvSpPr>
          <p:cNvPr id="4" name="Slide Number Placeholder 3"/>
          <p:cNvSpPr>
            <a:spLocks noGrp="1"/>
          </p:cNvSpPr>
          <p:nvPr>
            <p:ph type="sldNum" sz="quarter" idx="10"/>
          </p:nvPr>
        </p:nvSpPr>
        <p:spPr/>
        <p:txBody>
          <a:bodyPr/>
          <a:lstStyle/>
          <a:p>
            <a:fld id="{71E4FDDF-9B11-4E0B-93E5-1B334A4AF43E}" type="slidenum">
              <a:rPr lang="en-US" smtClean="0"/>
              <a:t>3</a:t>
            </a:fld>
            <a:endParaRPr lang="en-US"/>
          </a:p>
        </p:txBody>
      </p:sp>
    </p:spTree>
    <p:extLst>
      <p:ext uri="{BB962C8B-B14F-4D97-AF65-F5344CB8AC3E}">
        <p14:creationId xmlns:p14="http://schemas.microsoft.com/office/powerpoint/2010/main" val="535989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b="0" i="0" u="none" strike="noStrike" kern="1200" baseline="0" dirty="0">
                    <a:solidFill>
                      <a:schemeClr val="tx1"/>
                    </a:solidFill>
                    <a:latin typeface="+mn-lt"/>
                    <a:ea typeface="+mn-ea"/>
                    <a:cs typeface="+mn-cs"/>
                  </a:rPr>
                  <a:t>Consideramos um sistema que consiste em um receptor de canal único e um conjunto de antenas circulares equipadas com antenas de direção N, veja a Fig. 1</a:t>
                </a:r>
              </a:p>
              <a:p>
                <a:pPr marL="171450" indent="-171450">
                  <a:buFont typeface="Arial" panose="020B0604020202020204" pitchFamily="34" charset="0"/>
                  <a:buChar char="•"/>
                </a:pPr>
                <a:r>
                  <a:rPr lang="pt-BR" sz="1200" b="0" i="0" u="none" strike="noStrike" kern="1200" baseline="0" dirty="0">
                    <a:solidFill>
                      <a:schemeClr val="tx1"/>
                    </a:solidFill>
                    <a:latin typeface="+mn-lt"/>
                    <a:ea typeface="+mn-ea"/>
                    <a:cs typeface="+mn-cs"/>
                  </a:rPr>
                  <a:t>O conjunto de antenas está conectado ao receptor usando um comutador RF SPNT (Single-Pole-N-Throw) não reflexivo. O período de troca é Ts. Suponha que um sinal de drone de campo distante colide com o conjunto de antenas com o ângulo de azimute </a:t>
                </a:r>
                <a14:m>
                  <m:oMath xmlns:m="http://schemas.openxmlformats.org/officeDocument/2006/math">
                    <m:r>
                      <a:rPr lang="en-US" b="1" i="1" smtClean="0">
                        <a:solidFill>
                          <a:schemeClr val="bg1"/>
                        </a:solidFill>
                        <a:latin typeface="Cambria Math" panose="02040503050406030204" pitchFamily="18" charset="0"/>
                      </a:rPr>
                      <m:t>𝜽</m:t>
                    </m:r>
                  </m:oMath>
                </a14:m>
                <a:r>
                  <a:rPr lang="pt-BR" sz="1200" b="0" i="0" u="none" strike="noStrike" kern="1200" baseline="0" dirty="0">
                    <a:solidFill>
                      <a:schemeClr val="tx1"/>
                    </a:solidFill>
                    <a:latin typeface="+mn-lt"/>
                    <a:ea typeface="+mn-ea"/>
                    <a:cs typeface="+mn-cs"/>
                  </a:rPr>
                  <a:t> ∈ [0 2pi). O sinal recebido no n-ésimo elemento da antena pode ser dado como (1). SPNT = Interruptor de antena de polo único N-</a:t>
                </a:r>
                <a:r>
                  <a:rPr lang="pt-BR" sz="1200" b="0" i="0" u="none" strike="noStrike" kern="1200" baseline="0" dirty="0" err="1">
                    <a:solidFill>
                      <a:schemeClr val="tx1"/>
                    </a:solidFill>
                    <a:latin typeface="+mn-lt"/>
                    <a:ea typeface="+mn-ea"/>
                    <a:cs typeface="+mn-cs"/>
                  </a:rPr>
                  <a:t>throw</a:t>
                </a:r>
                <a:endParaRPr lang="pt-BR"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pt-BR" sz="1200" b="0" i="0" u="none" strike="noStrike" kern="1200" baseline="0" dirty="0">
                    <a:solidFill>
                      <a:schemeClr val="tx1"/>
                    </a:solidFill>
                    <a:latin typeface="+mn-lt"/>
                    <a:ea typeface="+mn-ea"/>
                    <a:cs typeface="+mn-cs"/>
                  </a:rPr>
                  <a:t>O método proposto é o seguinte. </a:t>
                </a:r>
              </a:p>
              <a:p>
                <a:pPr marL="171450" indent="-171450">
                  <a:buFont typeface="Arial" panose="020B0604020202020204" pitchFamily="34" charset="0"/>
                  <a:buChar char="•"/>
                </a:pPr>
                <a:r>
                  <a:rPr lang="pt-BR" sz="1200" b="0" i="0" u="none" strike="noStrike" kern="1200" baseline="0" dirty="0">
                    <a:solidFill>
                      <a:schemeClr val="tx1"/>
                    </a:solidFill>
                    <a:latin typeface="+mn-lt"/>
                    <a:ea typeface="+mn-ea"/>
                    <a:cs typeface="+mn-cs"/>
                  </a:rPr>
                  <a:t>O receptor ativa seqüencialmente um elemento de antena de cada vez usando o comutador RF SPNT e mede o valor de energia recebido correspondente. Durante a ativação da n-ésima antena, Pn é medido, onde n ∈ {1, · · ·, N}. Um único ciclo de comutação é equivalente a N ativações, iniciando da primeira antena à N-ésima antena.</a:t>
                </a:r>
              </a:p>
              <a:p>
                <a:pPr marL="171450" indent="-171450">
                  <a:buFont typeface="Arial" panose="020B0604020202020204" pitchFamily="34" charset="0"/>
                  <a:buChar char="•"/>
                </a:pPr>
                <a:r>
                  <a:rPr lang="pt-BR" dirty="0"/>
                  <a:t>Seja p = [P1, · ·, PN] ote denotar as medições de potência correspondentes a um único ciclo de comutação.</a:t>
                </a:r>
                <a:endParaRPr lang="en-US" dirty="0"/>
              </a:p>
            </p:txBody>
          </p:sp>
        </mc:Choice>
        <mc:Fallback xmlns="">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We consider a system which consists of a single channel receiver, and a circular antenna array equipped with N direction antennas, see Fig. 1. The antenna array is connected to the receiver using a non-reflective Single-Pole-N-Throw (SPNT) RF </a:t>
                </a:r>
                <a:r>
                  <a:rPr lang="en-US" sz="1200" b="0" i="0" u="none" strike="noStrike" kern="1200" baseline="0" dirty="0" err="1" smtClean="0">
                    <a:solidFill>
                      <a:schemeClr val="tx1"/>
                    </a:solidFill>
                    <a:latin typeface="+mn-lt"/>
                    <a:ea typeface="+mn-ea"/>
                    <a:cs typeface="+mn-cs"/>
                  </a:rPr>
                  <a:t>switch.</a:t>
                </a:r>
                <a:r>
                  <a:rPr lang="en-US" dirty="0" err="1" smtClean="0"/>
                  <a:t>By</a:t>
                </a:r>
                <a:r>
                  <a:rPr lang="en-US" dirty="0" smtClean="0"/>
                  <a:t> processing the</a:t>
                </a:r>
                <a:r>
                  <a:rPr lang="en-US" baseline="0" dirty="0" smtClean="0"/>
                  <a:t> </a:t>
                </a:r>
                <a:r>
                  <a:rPr lang="en-US" dirty="0" smtClean="0"/>
                  <a:t>signals that are transmitted from the drone to its ground controller, the single channel receiver measures the received signal power at</a:t>
                </a:r>
                <a:r>
                  <a:rPr lang="en-US" baseline="0" dirty="0" smtClean="0"/>
                  <a:t> </a:t>
                </a:r>
                <a:r>
                  <a:rPr lang="en-US" dirty="0" smtClean="0"/>
                  <a:t>the each antenna using a RF switching mechanism. </a:t>
                </a:r>
              </a:p>
              <a:p>
                <a:pPr marL="171450" indent="-171450">
                  <a:buFont typeface="Arial" panose="020B0604020202020204" pitchFamily="34" charset="0"/>
                  <a:buChar char="•"/>
                </a:pPr>
                <a:r>
                  <a:rPr lang="en-US" dirty="0" smtClean="0"/>
                  <a:t>Then, the obtained power values are fed to the proposed sparse </a:t>
                </a:r>
                <a:r>
                  <a:rPr lang="en-US" dirty="0" err="1" smtClean="0"/>
                  <a:t>denoising</a:t>
                </a:r>
                <a:r>
                  <a:rPr lang="en-US" dirty="0" smtClean="0"/>
                  <a:t> </a:t>
                </a:r>
                <a:r>
                  <a:rPr lang="en-US" dirty="0" err="1" smtClean="0"/>
                  <a:t>autoencoder</a:t>
                </a:r>
                <a:r>
                  <a:rPr lang="en-US" dirty="0" smtClean="0"/>
                  <a:t> (SDAE)-based deep neural network (DNN). More precisely, the first hidden layer of the network extracts a robust sparse representation of the received power values. Then, the rest of the network utilizes this sparse representation to classify the direction of the drone signal.</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solidFill>
                      <a:schemeClr val="bg1"/>
                    </a:solidFill>
                  </a:rPr>
                  <a:t>Since they consider a practical DF method in this paper, </a:t>
                </a:r>
                <a:r>
                  <a:rPr lang="en-US" i="0">
                    <a:solidFill>
                      <a:schemeClr val="bg1"/>
                    </a:solidFill>
                    <a:latin typeface="Cambria Math" panose="02040503050406030204" pitchFamily="18" charset="0"/>
                  </a:rPr>
                  <a:t>𝑎</a:t>
                </a:r>
                <a:r>
                  <a:rPr lang="en-US" i="0" smtClean="0">
                    <a:solidFill>
                      <a:schemeClr val="bg1"/>
                    </a:solidFill>
                    <a:latin typeface="Cambria Math" panose="02040503050406030204" pitchFamily="18" charset="0"/>
                  </a:rPr>
                  <a:t>_</a:t>
                </a:r>
                <a:r>
                  <a:rPr lang="en-US" i="0">
                    <a:solidFill>
                      <a:schemeClr val="bg1"/>
                    </a:solidFill>
                    <a:latin typeface="Cambria Math" panose="02040503050406030204" pitchFamily="18" charset="0"/>
                  </a:rPr>
                  <a:t>𝑛 (𝜃)</a:t>
                </a:r>
                <a:r>
                  <a:rPr lang="es-CU" b="0" i="0" smtClean="0">
                    <a:solidFill>
                      <a:schemeClr val="bg1"/>
                    </a:solidFill>
                    <a:latin typeface="Cambria Math" panose="02040503050406030204" pitchFamily="18" charset="0"/>
                  </a:rPr>
                  <a:t>  and </a:t>
                </a:r>
                <a:r>
                  <a:rPr lang="en-US" i="0">
                    <a:solidFill>
                      <a:schemeClr val="bg1"/>
                    </a:solidFill>
                    <a:latin typeface="Cambria Math" panose="02040503050406030204" pitchFamily="18" charset="0"/>
                  </a:rPr>
                  <a:t>𝑠(𝑘)</a:t>
                </a:r>
                <a:endParaRPr lang="en-US" sz="1200" dirty="0" smtClean="0">
                  <a:solidFill>
                    <a:schemeClr val="bg1"/>
                  </a:solidFill>
                </a:endParaRPr>
              </a:p>
              <a:p>
                <a:pPr marL="171450" indent="-171450">
                  <a:buFont typeface="Arial" panose="020B0604020202020204" pitchFamily="34" charset="0"/>
                  <a:buChar char="•"/>
                </a:pPr>
                <a:r>
                  <a:rPr lang="en-US" dirty="0" smtClean="0"/>
                  <a:t> </a:t>
                </a:r>
              </a:p>
            </p:txBody>
          </p:sp>
        </mc:Fallback>
      </mc:AlternateContent>
      <p:sp>
        <p:nvSpPr>
          <p:cNvPr id="4" name="Slide Number Placeholder 3"/>
          <p:cNvSpPr>
            <a:spLocks noGrp="1"/>
          </p:cNvSpPr>
          <p:nvPr>
            <p:ph type="sldNum" sz="quarter" idx="10"/>
          </p:nvPr>
        </p:nvSpPr>
        <p:spPr/>
        <p:txBody>
          <a:bodyPr/>
          <a:lstStyle/>
          <a:p>
            <a:fld id="{71E4FDDF-9B11-4E0B-93E5-1B334A4AF43E}" type="slidenum">
              <a:rPr lang="en-US" smtClean="0"/>
              <a:t>4</a:t>
            </a:fld>
            <a:endParaRPr lang="en-US"/>
          </a:p>
        </p:txBody>
      </p:sp>
    </p:spTree>
    <p:extLst>
      <p:ext uri="{BB962C8B-B14F-4D97-AF65-F5344CB8AC3E}">
        <p14:creationId xmlns:p14="http://schemas.microsoft.com/office/powerpoint/2010/main" val="3320115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mc:Choice>
        <mc:Fallback xmlns="">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We consider a system which consists of a single channel receiver, and a circular antenna array equipped with N direction antennas, see Fig. 1. The antenna array is connected to the receiver using a non-reflective Single-Pole-N-Throw (SPNT) RF </a:t>
                </a:r>
                <a:r>
                  <a:rPr lang="en-US" sz="1200" b="0" i="0" u="none" strike="noStrike" kern="1200" baseline="0" dirty="0" err="1" smtClean="0">
                    <a:solidFill>
                      <a:schemeClr val="tx1"/>
                    </a:solidFill>
                    <a:latin typeface="+mn-lt"/>
                    <a:ea typeface="+mn-ea"/>
                    <a:cs typeface="+mn-cs"/>
                  </a:rPr>
                  <a:t>switch.</a:t>
                </a:r>
                <a:r>
                  <a:rPr lang="en-US" dirty="0" err="1" smtClean="0"/>
                  <a:t>By</a:t>
                </a:r>
                <a:r>
                  <a:rPr lang="en-US" dirty="0" smtClean="0"/>
                  <a:t> processing the</a:t>
                </a:r>
                <a:r>
                  <a:rPr lang="en-US" baseline="0" dirty="0" smtClean="0"/>
                  <a:t> </a:t>
                </a:r>
                <a:r>
                  <a:rPr lang="en-US" dirty="0" smtClean="0"/>
                  <a:t>signals that are transmitted from the drone to its ground controller, the single channel receiver measures the received signal power at</a:t>
                </a:r>
                <a:r>
                  <a:rPr lang="en-US" baseline="0" dirty="0" smtClean="0"/>
                  <a:t> </a:t>
                </a:r>
                <a:r>
                  <a:rPr lang="en-US" dirty="0" smtClean="0"/>
                  <a:t>the each antenna using a RF switching mechanism. </a:t>
                </a:r>
              </a:p>
              <a:p>
                <a:pPr marL="171450" indent="-171450">
                  <a:buFont typeface="Arial" panose="020B0604020202020204" pitchFamily="34" charset="0"/>
                  <a:buChar char="•"/>
                </a:pPr>
                <a:r>
                  <a:rPr lang="en-US" dirty="0" smtClean="0"/>
                  <a:t>Then, the obtained power values are fed to the proposed sparse </a:t>
                </a:r>
                <a:r>
                  <a:rPr lang="en-US" dirty="0" err="1" smtClean="0"/>
                  <a:t>denoising</a:t>
                </a:r>
                <a:r>
                  <a:rPr lang="en-US" dirty="0" smtClean="0"/>
                  <a:t> </a:t>
                </a:r>
                <a:r>
                  <a:rPr lang="en-US" dirty="0" err="1" smtClean="0"/>
                  <a:t>autoencoder</a:t>
                </a:r>
                <a:r>
                  <a:rPr lang="en-US" dirty="0" smtClean="0"/>
                  <a:t> (SDAE)-based deep neural network (DNN). More precisely, the first hidden layer of the network extracts a robust sparse representation of the received power values. Then, the rest of the network utilizes this sparse representation to classify the direction of the drone signal.</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solidFill>
                      <a:schemeClr val="bg1"/>
                    </a:solidFill>
                  </a:rPr>
                  <a:t>Since they consider a practical DF method in this paper, </a:t>
                </a:r>
                <a:r>
                  <a:rPr lang="en-US" i="0">
                    <a:solidFill>
                      <a:schemeClr val="bg1"/>
                    </a:solidFill>
                    <a:latin typeface="Cambria Math" panose="02040503050406030204" pitchFamily="18" charset="0"/>
                  </a:rPr>
                  <a:t>𝑎</a:t>
                </a:r>
                <a:r>
                  <a:rPr lang="en-US" i="0" smtClean="0">
                    <a:solidFill>
                      <a:schemeClr val="bg1"/>
                    </a:solidFill>
                    <a:latin typeface="Cambria Math" panose="02040503050406030204" pitchFamily="18" charset="0"/>
                  </a:rPr>
                  <a:t>_</a:t>
                </a:r>
                <a:r>
                  <a:rPr lang="en-US" i="0">
                    <a:solidFill>
                      <a:schemeClr val="bg1"/>
                    </a:solidFill>
                    <a:latin typeface="Cambria Math" panose="02040503050406030204" pitchFamily="18" charset="0"/>
                  </a:rPr>
                  <a:t>𝑛 (𝜃)</a:t>
                </a:r>
                <a:r>
                  <a:rPr lang="es-CU" b="0" i="0" smtClean="0">
                    <a:solidFill>
                      <a:schemeClr val="bg1"/>
                    </a:solidFill>
                    <a:latin typeface="Cambria Math" panose="02040503050406030204" pitchFamily="18" charset="0"/>
                  </a:rPr>
                  <a:t>  and </a:t>
                </a:r>
                <a:r>
                  <a:rPr lang="en-US" i="0">
                    <a:solidFill>
                      <a:schemeClr val="bg1"/>
                    </a:solidFill>
                    <a:latin typeface="Cambria Math" panose="02040503050406030204" pitchFamily="18" charset="0"/>
                  </a:rPr>
                  <a:t>𝑠(𝑘)</a:t>
                </a:r>
                <a:endParaRPr lang="en-US" sz="1200" dirty="0" smtClean="0">
                  <a:solidFill>
                    <a:schemeClr val="bg1"/>
                  </a:solidFill>
                </a:endParaRPr>
              </a:p>
              <a:p>
                <a:pPr marL="171450" indent="-171450">
                  <a:buFont typeface="Arial" panose="020B0604020202020204" pitchFamily="34" charset="0"/>
                  <a:buChar char="•"/>
                </a:pPr>
                <a:r>
                  <a:rPr lang="en-US" dirty="0" smtClean="0"/>
                  <a:t> </a:t>
                </a:r>
              </a:p>
            </p:txBody>
          </p:sp>
        </mc:Fallback>
      </mc:AlternateContent>
      <p:sp>
        <p:nvSpPr>
          <p:cNvPr id="4" name="Slide Number Placeholder 3"/>
          <p:cNvSpPr>
            <a:spLocks noGrp="1"/>
          </p:cNvSpPr>
          <p:nvPr>
            <p:ph type="sldNum" sz="quarter" idx="10"/>
          </p:nvPr>
        </p:nvSpPr>
        <p:spPr/>
        <p:txBody>
          <a:bodyPr/>
          <a:lstStyle/>
          <a:p>
            <a:fld id="{71E4FDDF-9B11-4E0B-93E5-1B334A4AF43E}" type="slidenum">
              <a:rPr lang="en-US" smtClean="0"/>
              <a:t>5</a:t>
            </a:fld>
            <a:endParaRPr lang="en-US"/>
          </a:p>
        </p:txBody>
      </p:sp>
    </p:spTree>
    <p:extLst>
      <p:ext uri="{BB962C8B-B14F-4D97-AF65-F5344CB8AC3E}">
        <p14:creationId xmlns:p14="http://schemas.microsoft.com/office/powerpoint/2010/main" val="762046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mc:Choice>
        <mc:Fallback xmlns="">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We consider a system which consists of a single channel receiver, and a circular antenna array equipped with N direction antennas, see Fig. 1. The antenna array is connected to the receiver using a non-reflective Single-Pole-N-Throw (SPNT) RF </a:t>
                </a:r>
                <a:r>
                  <a:rPr lang="en-US" sz="1200" b="0" i="0" u="none" strike="noStrike" kern="1200" baseline="0" dirty="0" err="1" smtClean="0">
                    <a:solidFill>
                      <a:schemeClr val="tx1"/>
                    </a:solidFill>
                    <a:latin typeface="+mn-lt"/>
                    <a:ea typeface="+mn-ea"/>
                    <a:cs typeface="+mn-cs"/>
                  </a:rPr>
                  <a:t>switch.</a:t>
                </a:r>
                <a:r>
                  <a:rPr lang="en-US" dirty="0" err="1" smtClean="0"/>
                  <a:t>By</a:t>
                </a:r>
                <a:r>
                  <a:rPr lang="en-US" dirty="0" smtClean="0"/>
                  <a:t> processing the</a:t>
                </a:r>
                <a:r>
                  <a:rPr lang="en-US" baseline="0" dirty="0" smtClean="0"/>
                  <a:t> </a:t>
                </a:r>
                <a:r>
                  <a:rPr lang="en-US" dirty="0" smtClean="0"/>
                  <a:t>signals that are transmitted from the drone to its ground controller, the single channel receiver measures the received signal power at</a:t>
                </a:r>
                <a:r>
                  <a:rPr lang="en-US" baseline="0" dirty="0" smtClean="0"/>
                  <a:t> </a:t>
                </a:r>
                <a:r>
                  <a:rPr lang="en-US" dirty="0" smtClean="0"/>
                  <a:t>the each antenna using a RF switching mechanism. </a:t>
                </a:r>
              </a:p>
              <a:p>
                <a:pPr marL="171450" indent="-171450">
                  <a:buFont typeface="Arial" panose="020B0604020202020204" pitchFamily="34" charset="0"/>
                  <a:buChar char="•"/>
                </a:pPr>
                <a:r>
                  <a:rPr lang="en-US" dirty="0" smtClean="0"/>
                  <a:t>Then, the obtained power values are fed to the proposed sparse </a:t>
                </a:r>
                <a:r>
                  <a:rPr lang="en-US" dirty="0" err="1" smtClean="0"/>
                  <a:t>denoising</a:t>
                </a:r>
                <a:r>
                  <a:rPr lang="en-US" dirty="0" smtClean="0"/>
                  <a:t> </a:t>
                </a:r>
                <a:r>
                  <a:rPr lang="en-US" dirty="0" err="1" smtClean="0"/>
                  <a:t>autoencoder</a:t>
                </a:r>
                <a:r>
                  <a:rPr lang="en-US" dirty="0" smtClean="0"/>
                  <a:t> (SDAE)-based deep neural network (DNN). More precisely, the first hidden layer of the network extracts a robust sparse representation of the received power values. Then, the rest of the network utilizes this sparse representation to classify the direction of the drone signal.</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solidFill>
                      <a:schemeClr val="bg1"/>
                    </a:solidFill>
                  </a:rPr>
                  <a:t>Since they consider a practical DF method in this paper, </a:t>
                </a:r>
                <a:r>
                  <a:rPr lang="en-US" i="0">
                    <a:solidFill>
                      <a:schemeClr val="bg1"/>
                    </a:solidFill>
                    <a:latin typeface="Cambria Math" panose="02040503050406030204" pitchFamily="18" charset="0"/>
                  </a:rPr>
                  <a:t>𝑎</a:t>
                </a:r>
                <a:r>
                  <a:rPr lang="en-US" i="0" smtClean="0">
                    <a:solidFill>
                      <a:schemeClr val="bg1"/>
                    </a:solidFill>
                    <a:latin typeface="Cambria Math" panose="02040503050406030204" pitchFamily="18" charset="0"/>
                  </a:rPr>
                  <a:t>_</a:t>
                </a:r>
                <a:r>
                  <a:rPr lang="en-US" i="0">
                    <a:solidFill>
                      <a:schemeClr val="bg1"/>
                    </a:solidFill>
                    <a:latin typeface="Cambria Math" panose="02040503050406030204" pitchFamily="18" charset="0"/>
                  </a:rPr>
                  <a:t>𝑛 (𝜃)</a:t>
                </a:r>
                <a:r>
                  <a:rPr lang="es-CU" b="0" i="0" smtClean="0">
                    <a:solidFill>
                      <a:schemeClr val="bg1"/>
                    </a:solidFill>
                    <a:latin typeface="Cambria Math" panose="02040503050406030204" pitchFamily="18" charset="0"/>
                  </a:rPr>
                  <a:t>  and </a:t>
                </a:r>
                <a:r>
                  <a:rPr lang="en-US" i="0">
                    <a:solidFill>
                      <a:schemeClr val="bg1"/>
                    </a:solidFill>
                    <a:latin typeface="Cambria Math" panose="02040503050406030204" pitchFamily="18" charset="0"/>
                  </a:rPr>
                  <a:t>𝑠(𝑘)</a:t>
                </a:r>
                <a:endParaRPr lang="en-US" sz="1200" dirty="0" smtClean="0">
                  <a:solidFill>
                    <a:schemeClr val="bg1"/>
                  </a:solidFill>
                </a:endParaRPr>
              </a:p>
              <a:p>
                <a:pPr marL="171450" indent="-171450">
                  <a:buFont typeface="Arial" panose="020B0604020202020204" pitchFamily="34" charset="0"/>
                  <a:buChar char="•"/>
                </a:pPr>
                <a:r>
                  <a:rPr lang="en-US" dirty="0" smtClean="0"/>
                  <a:t> </a:t>
                </a:r>
              </a:p>
            </p:txBody>
          </p:sp>
        </mc:Fallback>
      </mc:AlternateContent>
      <p:sp>
        <p:nvSpPr>
          <p:cNvPr id="4" name="Slide Number Placeholder 3"/>
          <p:cNvSpPr>
            <a:spLocks noGrp="1"/>
          </p:cNvSpPr>
          <p:nvPr>
            <p:ph type="sldNum" sz="quarter" idx="10"/>
          </p:nvPr>
        </p:nvSpPr>
        <p:spPr/>
        <p:txBody>
          <a:bodyPr/>
          <a:lstStyle/>
          <a:p>
            <a:fld id="{71E4FDDF-9B11-4E0B-93E5-1B334A4AF43E}" type="slidenum">
              <a:rPr lang="en-US" smtClean="0"/>
              <a:t>8</a:t>
            </a:fld>
            <a:endParaRPr lang="en-US"/>
          </a:p>
        </p:txBody>
      </p:sp>
    </p:spTree>
    <p:extLst>
      <p:ext uri="{BB962C8B-B14F-4D97-AF65-F5344CB8AC3E}">
        <p14:creationId xmlns:p14="http://schemas.microsoft.com/office/powerpoint/2010/main" val="3235400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mc:Choice>
        <mc:Fallback xmlns="">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We consider a system which consists of a single channel receiver, and a circular antenna array equipped with N direction antennas, see Fig. 1. The antenna array is connected to the receiver using a non-reflective Single-Pole-N-Throw (SPNT) RF </a:t>
                </a:r>
                <a:r>
                  <a:rPr lang="en-US" sz="1200" b="0" i="0" u="none" strike="noStrike" kern="1200" baseline="0" dirty="0" err="1" smtClean="0">
                    <a:solidFill>
                      <a:schemeClr val="tx1"/>
                    </a:solidFill>
                    <a:latin typeface="+mn-lt"/>
                    <a:ea typeface="+mn-ea"/>
                    <a:cs typeface="+mn-cs"/>
                  </a:rPr>
                  <a:t>switch.</a:t>
                </a:r>
                <a:r>
                  <a:rPr lang="en-US" dirty="0" err="1" smtClean="0"/>
                  <a:t>By</a:t>
                </a:r>
                <a:r>
                  <a:rPr lang="en-US" dirty="0" smtClean="0"/>
                  <a:t> processing the</a:t>
                </a:r>
                <a:r>
                  <a:rPr lang="en-US" baseline="0" dirty="0" smtClean="0"/>
                  <a:t> </a:t>
                </a:r>
                <a:r>
                  <a:rPr lang="en-US" dirty="0" smtClean="0"/>
                  <a:t>signals that are transmitted from the drone to its ground controller, the single channel receiver measures the received signal power at</a:t>
                </a:r>
                <a:r>
                  <a:rPr lang="en-US" baseline="0" dirty="0" smtClean="0"/>
                  <a:t> </a:t>
                </a:r>
                <a:r>
                  <a:rPr lang="en-US" dirty="0" smtClean="0"/>
                  <a:t>the each antenna using a RF switching mechanism. </a:t>
                </a:r>
              </a:p>
              <a:p>
                <a:pPr marL="171450" indent="-171450">
                  <a:buFont typeface="Arial" panose="020B0604020202020204" pitchFamily="34" charset="0"/>
                  <a:buChar char="•"/>
                </a:pPr>
                <a:r>
                  <a:rPr lang="en-US" dirty="0" smtClean="0"/>
                  <a:t>Then, the obtained power values are fed to the proposed sparse </a:t>
                </a:r>
                <a:r>
                  <a:rPr lang="en-US" dirty="0" err="1" smtClean="0"/>
                  <a:t>denoising</a:t>
                </a:r>
                <a:r>
                  <a:rPr lang="en-US" dirty="0" smtClean="0"/>
                  <a:t> </a:t>
                </a:r>
                <a:r>
                  <a:rPr lang="en-US" dirty="0" err="1" smtClean="0"/>
                  <a:t>autoencoder</a:t>
                </a:r>
                <a:r>
                  <a:rPr lang="en-US" dirty="0" smtClean="0"/>
                  <a:t> (SDAE)-based deep neural network (DNN). More precisely, the first hidden layer of the network extracts a robust sparse representation of the received power values. Then, the rest of the network utilizes this sparse representation to classify the direction of the drone signal.</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solidFill>
                      <a:schemeClr val="bg1"/>
                    </a:solidFill>
                  </a:rPr>
                  <a:t>Since they consider a practical DF method in this paper, </a:t>
                </a:r>
                <a:r>
                  <a:rPr lang="en-US" i="0">
                    <a:solidFill>
                      <a:schemeClr val="bg1"/>
                    </a:solidFill>
                    <a:latin typeface="Cambria Math" panose="02040503050406030204" pitchFamily="18" charset="0"/>
                  </a:rPr>
                  <a:t>𝑎</a:t>
                </a:r>
                <a:r>
                  <a:rPr lang="en-US" i="0" smtClean="0">
                    <a:solidFill>
                      <a:schemeClr val="bg1"/>
                    </a:solidFill>
                    <a:latin typeface="Cambria Math" panose="02040503050406030204" pitchFamily="18" charset="0"/>
                  </a:rPr>
                  <a:t>_</a:t>
                </a:r>
                <a:r>
                  <a:rPr lang="en-US" i="0">
                    <a:solidFill>
                      <a:schemeClr val="bg1"/>
                    </a:solidFill>
                    <a:latin typeface="Cambria Math" panose="02040503050406030204" pitchFamily="18" charset="0"/>
                  </a:rPr>
                  <a:t>𝑛 (𝜃)</a:t>
                </a:r>
                <a:r>
                  <a:rPr lang="es-CU" b="0" i="0" smtClean="0">
                    <a:solidFill>
                      <a:schemeClr val="bg1"/>
                    </a:solidFill>
                    <a:latin typeface="Cambria Math" panose="02040503050406030204" pitchFamily="18" charset="0"/>
                  </a:rPr>
                  <a:t>  and </a:t>
                </a:r>
                <a:r>
                  <a:rPr lang="en-US" i="0">
                    <a:solidFill>
                      <a:schemeClr val="bg1"/>
                    </a:solidFill>
                    <a:latin typeface="Cambria Math" panose="02040503050406030204" pitchFamily="18" charset="0"/>
                  </a:rPr>
                  <a:t>𝑠(𝑘)</a:t>
                </a:r>
                <a:endParaRPr lang="en-US" sz="1200" dirty="0" smtClean="0">
                  <a:solidFill>
                    <a:schemeClr val="bg1"/>
                  </a:solidFill>
                </a:endParaRPr>
              </a:p>
              <a:p>
                <a:pPr marL="171450" indent="-171450">
                  <a:buFont typeface="Arial" panose="020B0604020202020204" pitchFamily="34" charset="0"/>
                  <a:buChar char="•"/>
                </a:pPr>
                <a:r>
                  <a:rPr lang="en-US" dirty="0" smtClean="0"/>
                  <a:t> </a:t>
                </a:r>
              </a:p>
            </p:txBody>
          </p:sp>
        </mc:Fallback>
      </mc:AlternateContent>
      <p:sp>
        <p:nvSpPr>
          <p:cNvPr id="4" name="Slide Number Placeholder 3"/>
          <p:cNvSpPr>
            <a:spLocks noGrp="1"/>
          </p:cNvSpPr>
          <p:nvPr>
            <p:ph type="sldNum" sz="quarter" idx="10"/>
          </p:nvPr>
        </p:nvSpPr>
        <p:spPr/>
        <p:txBody>
          <a:bodyPr/>
          <a:lstStyle/>
          <a:p>
            <a:fld id="{71E4FDDF-9B11-4E0B-93E5-1B334A4AF43E}" type="slidenum">
              <a:rPr lang="en-US" smtClean="0"/>
              <a:t>9</a:t>
            </a:fld>
            <a:endParaRPr lang="en-US"/>
          </a:p>
        </p:txBody>
      </p:sp>
    </p:spTree>
    <p:extLst>
      <p:ext uri="{BB962C8B-B14F-4D97-AF65-F5344CB8AC3E}">
        <p14:creationId xmlns:p14="http://schemas.microsoft.com/office/powerpoint/2010/main" val="199981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mc:Choice>
        <mc:Fallback xmlns="">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We consider a system which consists of a single channel receiver, and a circular antenna array equipped with N direction antennas, see Fig. 1. The antenna array is connected to the receiver using a non-reflective Single-Pole-N-Throw (SPNT) RF </a:t>
                </a:r>
                <a:r>
                  <a:rPr lang="en-US" sz="1200" b="0" i="0" u="none" strike="noStrike" kern="1200" baseline="0" dirty="0" err="1" smtClean="0">
                    <a:solidFill>
                      <a:schemeClr val="tx1"/>
                    </a:solidFill>
                    <a:latin typeface="+mn-lt"/>
                    <a:ea typeface="+mn-ea"/>
                    <a:cs typeface="+mn-cs"/>
                  </a:rPr>
                  <a:t>switch.</a:t>
                </a:r>
                <a:r>
                  <a:rPr lang="en-US" dirty="0" err="1" smtClean="0"/>
                  <a:t>By</a:t>
                </a:r>
                <a:r>
                  <a:rPr lang="en-US" dirty="0" smtClean="0"/>
                  <a:t> processing the</a:t>
                </a:r>
                <a:r>
                  <a:rPr lang="en-US" baseline="0" dirty="0" smtClean="0"/>
                  <a:t> </a:t>
                </a:r>
                <a:r>
                  <a:rPr lang="en-US" dirty="0" smtClean="0"/>
                  <a:t>signals that are transmitted from the drone to its ground controller, the single channel receiver measures the received signal power at</a:t>
                </a:r>
                <a:r>
                  <a:rPr lang="en-US" baseline="0" dirty="0" smtClean="0"/>
                  <a:t> </a:t>
                </a:r>
                <a:r>
                  <a:rPr lang="en-US" dirty="0" smtClean="0"/>
                  <a:t>the each antenna using a RF switching mechanism. </a:t>
                </a:r>
              </a:p>
              <a:p>
                <a:pPr marL="171450" indent="-171450">
                  <a:buFont typeface="Arial" panose="020B0604020202020204" pitchFamily="34" charset="0"/>
                  <a:buChar char="•"/>
                </a:pPr>
                <a:r>
                  <a:rPr lang="en-US" dirty="0" smtClean="0"/>
                  <a:t>Then, the obtained power values are fed to the proposed sparse </a:t>
                </a:r>
                <a:r>
                  <a:rPr lang="en-US" dirty="0" err="1" smtClean="0"/>
                  <a:t>denoising</a:t>
                </a:r>
                <a:r>
                  <a:rPr lang="en-US" dirty="0" smtClean="0"/>
                  <a:t> </a:t>
                </a:r>
                <a:r>
                  <a:rPr lang="en-US" dirty="0" err="1" smtClean="0"/>
                  <a:t>autoencoder</a:t>
                </a:r>
                <a:r>
                  <a:rPr lang="en-US" dirty="0" smtClean="0"/>
                  <a:t> (SDAE)-based deep neural network (DNN). More precisely, the first hidden layer of the network extracts a robust sparse representation of the received power values. Then, the rest of the network utilizes this sparse representation to classify the direction of the drone signal.</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solidFill>
                      <a:schemeClr val="bg1"/>
                    </a:solidFill>
                  </a:rPr>
                  <a:t>Since they consider a practical DF method in this paper, </a:t>
                </a:r>
                <a:r>
                  <a:rPr lang="en-US" i="0">
                    <a:solidFill>
                      <a:schemeClr val="bg1"/>
                    </a:solidFill>
                    <a:latin typeface="Cambria Math" panose="02040503050406030204" pitchFamily="18" charset="0"/>
                  </a:rPr>
                  <a:t>𝑎</a:t>
                </a:r>
                <a:r>
                  <a:rPr lang="en-US" i="0" smtClean="0">
                    <a:solidFill>
                      <a:schemeClr val="bg1"/>
                    </a:solidFill>
                    <a:latin typeface="Cambria Math" panose="02040503050406030204" pitchFamily="18" charset="0"/>
                  </a:rPr>
                  <a:t>_</a:t>
                </a:r>
                <a:r>
                  <a:rPr lang="en-US" i="0">
                    <a:solidFill>
                      <a:schemeClr val="bg1"/>
                    </a:solidFill>
                    <a:latin typeface="Cambria Math" panose="02040503050406030204" pitchFamily="18" charset="0"/>
                  </a:rPr>
                  <a:t>𝑛 (𝜃)</a:t>
                </a:r>
                <a:r>
                  <a:rPr lang="es-CU" b="0" i="0" smtClean="0">
                    <a:solidFill>
                      <a:schemeClr val="bg1"/>
                    </a:solidFill>
                    <a:latin typeface="Cambria Math" panose="02040503050406030204" pitchFamily="18" charset="0"/>
                  </a:rPr>
                  <a:t>  and </a:t>
                </a:r>
                <a:r>
                  <a:rPr lang="en-US" i="0">
                    <a:solidFill>
                      <a:schemeClr val="bg1"/>
                    </a:solidFill>
                    <a:latin typeface="Cambria Math" panose="02040503050406030204" pitchFamily="18" charset="0"/>
                  </a:rPr>
                  <a:t>𝑠(𝑘)</a:t>
                </a:r>
                <a:endParaRPr lang="en-US" sz="1200" dirty="0" smtClean="0">
                  <a:solidFill>
                    <a:schemeClr val="bg1"/>
                  </a:solidFill>
                </a:endParaRPr>
              </a:p>
              <a:p>
                <a:pPr marL="171450" indent="-171450">
                  <a:buFont typeface="Arial" panose="020B0604020202020204" pitchFamily="34" charset="0"/>
                  <a:buChar char="•"/>
                </a:pPr>
                <a:r>
                  <a:rPr lang="en-US" dirty="0" smtClean="0"/>
                  <a:t> </a:t>
                </a:r>
              </a:p>
            </p:txBody>
          </p:sp>
        </mc:Fallback>
      </mc:AlternateContent>
      <p:sp>
        <p:nvSpPr>
          <p:cNvPr id="4" name="Slide Number Placeholder 3"/>
          <p:cNvSpPr>
            <a:spLocks noGrp="1"/>
          </p:cNvSpPr>
          <p:nvPr>
            <p:ph type="sldNum" sz="quarter" idx="10"/>
          </p:nvPr>
        </p:nvSpPr>
        <p:spPr/>
        <p:txBody>
          <a:bodyPr/>
          <a:lstStyle/>
          <a:p>
            <a:fld id="{71E4FDDF-9B11-4E0B-93E5-1B334A4AF43E}" type="slidenum">
              <a:rPr lang="en-US" smtClean="0"/>
              <a:t>10</a:t>
            </a:fld>
            <a:endParaRPr lang="en-US"/>
          </a:p>
        </p:txBody>
      </p:sp>
    </p:spTree>
    <p:extLst>
      <p:ext uri="{BB962C8B-B14F-4D97-AF65-F5344CB8AC3E}">
        <p14:creationId xmlns:p14="http://schemas.microsoft.com/office/powerpoint/2010/main" val="160412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mc:Choice>
        <mc:Fallback xmlns="">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We consider a system which consists of a single channel receiver, and a circular antenna array equipped with N direction antennas, see Fig. 1. The antenna array is connected to the receiver using a non-reflective Single-Pole-N-Throw (SPNT) RF </a:t>
                </a:r>
                <a:r>
                  <a:rPr lang="en-US" sz="1200" b="0" i="0" u="none" strike="noStrike" kern="1200" baseline="0" dirty="0" err="1" smtClean="0">
                    <a:solidFill>
                      <a:schemeClr val="tx1"/>
                    </a:solidFill>
                    <a:latin typeface="+mn-lt"/>
                    <a:ea typeface="+mn-ea"/>
                    <a:cs typeface="+mn-cs"/>
                  </a:rPr>
                  <a:t>switch.</a:t>
                </a:r>
                <a:r>
                  <a:rPr lang="en-US" dirty="0" err="1" smtClean="0"/>
                  <a:t>By</a:t>
                </a:r>
                <a:r>
                  <a:rPr lang="en-US" dirty="0" smtClean="0"/>
                  <a:t> processing the</a:t>
                </a:r>
                <a:r>
                  <a:rPr lang="en-US" baseline="0" dirty="0" smtClean="0"/>
                  <a:t> </a:t>
                </a:r>
                <a:r>
                  <a:rPr lang="en-US" dirty="0" smtClean="0"/>
                  <a:t>signals that are transmitted from the drone to its ground controller, the single channel receiver measures the received signal power at</a:t>
                </a:r>
                <a:r>
                  <a:rPr lang="en-US" baseline="0" dirty="0" smtClean="0"/>
                  <a:t> </a:t>
                </a:r>
                <a:r>
                  <a:rPr lang="en-US" dirty="0" smtClean="0"/>
                  <a:t>the each antenna using a RF switching mechanism. </a:t>
                </a:r>
              </a:p>
              <a:p>
                <a:pPr marL="171450" indent="-171450">
                  <a:buFont typeface="Arial" panose="020B0604020202020204" pitchFamily="34" charset="0"/>
                  <a:buChar char="•"/>
                </a:pPr>
                <a:r>
                  <a:rPr lang="en-US" dirty="0" smtClean="0"/>
                  <a:t>Then, the obtained power values are fed to the proposed sparse </a:t>
                </a:r>
                <a:r>
                  <a:rPr lang="en-US" dirty="0" err="1" smtClean="0"/>
                  <a:t>denoising</a:t>
                </a:r>
                <a:r>
                  <a:rPr lang="en-US" dirty="0" smtClean="0"/>
                  <a:t> </a:t>
                </a:r>
                <a:r>
                  <a:rPr lang="en-US" dirty="0" err="1" smtClean="0"/>
                  <a:t>autoencoder</a:t>
                </a:r>
                <a:r>
                  <a:rPr lang="en-US" dirty="0" smtClean="0"/>
                  <a:t> (SDAE)-based deep neural network (DNN). More precisely, the first hidden layer of the network extracts a robust sparse representation of the received power values. Then, the rest of the network utilizes this sparse representation to classify the direction of the drone signal.</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solidFill>
                      <a:schemeClr val="bg1"/>
                    </a:solidFill>
                  </a:rPr>
                  <a:t>Since they consider a practical DF method in this paper, </a:t>
                </a:r>
                <a:r>
                  <a:rPr lang="en-US" i="0">
                    <a:solidFill>
                      <a:schemeClr val="bg1"/>
                    </a:solidFill>
                    <a:latin typeface="Cambria Math" panose="02040503050406030204" pitchFamily="18" charset="0"/>
                  </a:rPr>
                  <a:t>𝑎</a:t>
                </a:r>
                <a:r>
                  <a:rPr lang="en-US" i="0" smtClean="0">
                    <a:solidFill>
                      <a:schemeClr val="bg1"/>
                    </a:solidFill>
                    <a:latin typeface="Cambria Math" panose="02040503050406030204" pitchFamily="18" charset="0"/>
                  </a:rPr>
                  <a:t>_</a:t>
                </a:r>
                <a:r>
                  <a:rPr lang="en-US" i="0">
                    <a:solidFill>
                      <a:schemeClr val="bg1"/>
                    </a:solidFill>
                    <a:latin typeface="Cambria Math" panose="02040503050406030204" pitchFamily="18" charset="0"/>
                  </a:rPr>
                  <a:t>𝑛 (𝜃)</a:t>
                </a:r>
                <a:r>
                  <a:rPr lang="es-CU" b="0" i="0" smtClean="0">
                    <a:solidFill>
                      <a:schemeClr val="bg1"/>
                    </a:solidFill>
                    <a:latin typeface="Cambria Math" panose="02040503050406030204" pitchFamily="18" charset="0"/>
                  </a:rPr>
                  <a:t>  and </a:t>
                </a:r>
                <a:r>
                  <a:rPr lang="en-US" i="0">
                    <a:solidFill>
                      <a:schemeClr val="bg1"/>
                    </a:solidFill>
                    <a:latin typeface="Cambria Math" panose="02040503050406030204" pitchFamily="18" charset="0"/>
                  </a:rPr>
                  <a:t>𝑠(𝑘)</a:t>
                </a:r>
                <a:endParaRPr lang="en-US" sz="1200" dirty="0" smtClean="0">
                  <a:solidFill>
                    <a:schemeClr val="bg1"/>
                  </a:solidFill>
                </a:endParaRPr>
              </a:p>
              <a:p>
                <a:pPr marL="171450" indent="-171450">
                  <a:buFont typeface="Arial" panose="020B0604020202020204" pitchFamily="34" charset="0"/>
                  <a:buChar char="•"/>
                </a:pPr>
                <a:r>
                  <a:rPr lang="en-US" dirty="0" smtClean="0"/>
                  <a:t> </a:t>
                </a:r>
              </a:p>
            </p:txBody>
          </p:sp>
        </mc:Fallback>
      </mc:AlternateContent>
      <p:sp>
        <p:nvSpPr>
          <p:cNvPr id="4" name="Slide Number Placeholder 3"/>
          <p:cNvSpPr>
            <a:spLocks noGrp="1"/>
          </p:cNvSpPr>
          <p:nvPr>
            <p:ph type="sldNum" sz="quarter" idx="10"/>
          </p:nvPr>
        </p:nvSpPr>
        <p:spPr/>
        <p:txBody>
          <a:bodyPr/>
          <a:lstStyle/>
          <a:p>
            <a:fld id="{71E4FDDF-9B11-4E0B-93E5-1B334A4AF43E}" type="slidenum">
              <a:rPr lang="en-US" smtClean="0"/>
              <a:t>11</a:t>
            </a:fld>
            <a:endParaRPr lang="en-US"/>
          </a:p>
        </p:txBody>
      </p:sp>
    </p:spTree>
    <p:extLst>
      <p:ext uri="{BB962C8B-B14F-4D97-AF65-F5344CB8AC3E}">
        <p14:creationId xmlns:p14="http://schemas.microsoft.com/office/powerpoint/2010/main" val="3405334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F853D21-B102-47A9-B208-E0B1370815B2}"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0FEFD-EF2C-4EED-A30D-46AD8F6A8518}" type="slidenum">
              <a:rPr lang="en-US" smtClean="0"/>
              <a:t>‹#›</a:t>
            </a:fld>
            <a:endParaRPr lang="en-US"/>
          </a:p>
        </p:txBody>
      </p:sp>
    </p:spTree>
    <p:extLst>
      <p:ext uri="{BB962C8B-B14F-4D97-AF65-F5344CB8AC3E}">
        <p14:creationId xmlns:p14="http://schemas.microsoft.com/office/powerpoint/2010/main" val="4099683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853D21-B102-47A9-B208-E0B1370815B2}"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0FEFD-EF2C-4EED-A30D-46AD8F6A8518}" type="slidenum">
              <a:rPr lang="en-US" smtClean="0"/>
              <a:t>‹#›</a:t>
            </a:fld>
            <a:endParaRPr lang="en-US"/>
          </a:p>
        </p:txBody>
      </p:sp>
    </p:spTree>
    <p:extLst>
      <p:ext uri="{BB962C8B-B14F-4D97-AF65-F5344CB8AC3E}">
        <p14:creationId xmlns:p14="http://schemas.microsoft.com/office/powerpoint/2010/main" val="4144006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853D21-B102-47A9-B208-E0B1370815B2}"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0FEFD-EF2C-4EED-A30D-46AD8F6A8518}" type="slidenum">
              <a:rPr lang="en-US" smtClean="0"/>
              <a:t>‹#›</a:t>
            </a:fld>
            <a:endParaRPr lang="en-US"/>
          </a:p>
        </p:txBody>
      </p:sp>
    </p:spTree>
    <p:extLst>
      <p:ext uri="{BB962C8B-B14F-4D97-AF65-F5344CB8AC3E}">
        <p14:creationId xmlns:p14="http://schemas.microsoft.com/office/powerpoint/2010/main" val="2907352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853D21-B102-47A9-B208-E0B1370815B2}"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0FEFD-EF2C-4EED-A30D-46AD8F6A8518}" type="slidenum">
              <a:rPr lang="en-US" smtClean="0"/>
              <a:t>‹#›</a:t>
            </a:fld>
            <a:endParaRPr lang="en-US"/>
          </a:p>
        </p:txBody>
      </p:sp>
    </p:spTree>
    <p:extLst>
      <p:ext uri="{BB962C8B-B14F-4D97-AF65-F5344CB8AC3E}">
        <p14:creationId xmlns:p14="http://schemas.microsoft.com/office/powerpoint/2010/main" val="1148687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853D21-B102-47A9-B208-E0B1370815B2}"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0FEFD-EF2C-4EED-A30D-46AD8F6A8518}" type="slidenum">
              <a:rPr lang="en-US" smtClean="0"/>
              <a:t>‹#›</a:t>
            </a:fld>
            <a:endParaRPr lang="en-US"/>
          </a:p>
        </p:txBody>
      </p:sp>
    </p:spTree>
    <p:extLst>
      <p:ext uri="{BB962C8B-B14F-4D97-AF65-F5344CB8AC3E}">
        <p14:creationId xmlns:p14="http://schemas.microsoft.com/office/powerpoint/2010/main" val="2703849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F853D21-B102-47A9-B208-E0B1370815B2}" type="datetimeFigureOut">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C0FEFD-EF2C-4EED-A30D-46AD8F6A8518}" type="slidenum">
              <a:rPr lang="en-US" smtClean="0"/>
              <a:t>‹#›</a:t>
            </a:fld>
            <a:endParaRPr lang="en-US"/>
          </a:p>
        </p:txBody>
      </p:sp>
    </p:spTree>
    <p:extLst>
      <p:ext uri="{BB962C8B-B14F-4D97-AF65-F5344CB8AC3E}">
        <p14:creationId xmlns:p14="http://schemas.microsoft.com/office/powerpoint/2010/main" val="695194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853D21-B102-47A9-B208-E0B1370815B2}" type="datetimeFigureOut">
              <a:rPr lang="en-US" smtClean="0"/>
              <a:t>8/3/2021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C0FEFD-EF2C-4EED-A30D-46AD8F6A8518}" type="slidenum">
              <a:rPr lang="en-US" smtClean="0"/>
              <a:t>‹#›</a:t>
            </a:fld>
            <a:endParaRPr lang="en-US"/>
          </a:p>
        </p:txBody>
      </p:sp>
    </p:spTree>
    <p:extLst>
      <p:ext uri="{BB962C8B-B14F-4D97-AF65-F5344CB8AC3E}">
        <p14:creationId xmlns:p14="http://schemas.microsoft.com/office/powerpoint/2010/main" val="4189567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853D21-B102-47A9-B208-E0B1370815B2}" type="datetimeFigureOut">
              <a:rPr lang="en-US" smtClean="0"/>
              <a:t>8/3/2021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C0FEFD-EF2C-4EED-A30D-46AD8F6A8518}" type="slidenum">
              <a:rPr lang="en-US" smtClean="0"/>
              <a:t>‹#›</a:t>
            </a:fld>
            <a:endParaRPr lang="en-US"/>
          </a:p>
        </p:txBody>
      </p:sp>
    </p:spTree>
    <p:extLst>
      <p:ext uri="{BB962C8B-B14F-4D97-AF65-F5344CB8AC3E}">
        <p14:creationId xmlns:p14="http://schemas.microsoft.com/office/powerpoint/2010/main" val="3316669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853D21-B102-47A9-B208-E0B1370815B2}" type="datetimeFigureOut">
              <a:rPr lang="en-US" smtClean="0"/>
              <a:t>8/3/2021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C0FEFD-EF2C-4EED-A30D-46AD8F6A8518}" type="slidenum">
              <a:rPr lang="en-US" smtClean="0"/>
              <a:t>‹#›</a:t>
            </a:fld>
            <a:endParaRPr lang="en-US"/>
          </a:p>
        </p:txBody>
      </p:sp>
    </p:spTree>
    <p:extLst>
      <p:ext uri="{BB962C8B-B14F-4D97-AF65-F5344CB8AC3E}">
        <p14:creationId xmlns:p14="http://schemas.microsoft.com/office/powerpoint/2010/main" val="276997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853D21-B102-47A9-B208-E0B1370815B2}" type="datetimeFigureOut">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C0FEFD-EF2C-4EED-A30D-46AD8F6A8518}" type="slidenum">
              <a:rPr lang="en-US" smtClean="0"/>
              <a:t>‹#›</a:t>
            </a:fld>
            <a:endParaRPr lang="en-US"/>
          </a:p>
        </p:txBody>
      </p:sp>
    </p:spTree>
    <p:extLst>
      <p:ext uri="{BB962C8B-B14F-4D97-AF65-F5344CB8AC3E}">
        <p14:creationId xmlns:p14="http://schemas.microsoft.com/office/powerpoint/2010/main" val="3396576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853D21-B102-47A9-B208-E0B1370815B2}" type="datetimeFigureOut">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C0FEFD-EF2C-4EED-A30D-46AD8F6A8518}" type="slidenum">
              <a:rPr lang="en-US" smtClean="0"/>
              <a:t>‹#›</a:t>
            </a:fld>
            <a:endParaRPr lang="en-US"/>
          </a:p>
        </p:txBody>
      </p:sp>
    </p:spTree>
    <p:extLst>
      <p:ext uri="{BB962C8B-B14F-4D97-AF65-F5344CB8AC3E}">
        <p14:creationId xmlns:p14="http://schemas.microsoft.com/office/powerpoint/2010/main" val="79711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853D21-B102-47A9-B208-E0B1370815B2}" type="datetimeFigureOut">
              <a:rPr lang="en-US" smtClean="0"/>
              <a:t>8/3/2021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C0FEFD-EF2C-4EED-A30D-46AD8F6A8518}" type="slidenum">
              <a:rPr lang="en-US" smtClean="0"/>
              <a:t>‹#›</a:t>
            </a:fld>
            <a:endParaRPr lang="en-US"/>
          </a:p>
        </p:txBody>
      </p:sp>
    </p:spTree>
    <p:extLst>
      <p:ext uri="{BB962C8B-B14F-4D97-AF65-F5344CB8AC3E}">
        <p14:creationId xmlns:p14="http://schemas.microsoft.com/office/powerpoint/2010/main" val="267081309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10.png"/><Relationship Id="rId13" Type="http://schemas.openxmlformats.org/officeDocument/2006/relationships/image" Target="../media/image260.png"/><Relationship Id="rId18" Type="http://schemas.openxmlformats.org/officeDocument/2006/relationships/image" Target="../media/image39.png"/><Relationship Id="rId3" Type="http://schemas.openxmlformats.org/officeDocument/2006/relationships/image" Target="../media/image162.png"/><Relationship Id="rId21" Type="http://schemas.openxmlformats.org/officeDocument/2006/relationships/image" Target="../media/image42.png"/><Relationship Id="rId7" Type="http://schemas.openxmlformats.org/officeDocument/2006/relationships/image" Target="../media/image200.png"/><Relationship Id="rId12" Type="http://schemas.openxmlformats.org/officeDocument/2006/relationships/image" Target="../media/image250.png"/><Relationship Id="rId17" Type="http://schemas.openxmlformats.org/officeDocument/2006/relationships/image" Target="../media/image38.png"/><Relationship Id="rId2" Type="http://schemas.openxmlformats.org/officeDocument/2006/relationships/notesSlide" Target="../notesSlides/notesSlide8.xml"/><Relationship Id="rId16" Type="http://schemas.openxmlformats.org/officeDocument/2006/relationships/image" Target="../media/image37.png"/><Relationship Id="rId20"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190.png"/><Relationship Id="rId11" Type="http://schemas.openxmlformats.org/officeDocument/2006/relationships/image" Target="../media/image240.png"/><Relationship Id="rId24" Type="http://schemas.openxmlformats.org/officeDocument/2006/relationships/image" Target="../media/image45.png"/><Relationship Id="rId5" Type="http://schemas.openxmlformats.org/officeDocument/2006/relationships/image" Target="../media/image36.png"/><Relationship Id="rId15" Type="http://schemas.openxmlformats.org/officeDocument/2006/relationships/image" Target="../media/image2.png"/><Relationship Id="rId23" Type="http://schemas.openxmlformats.org/officeDocument/2006/relationships/image" Target="../media/image44.png"/><Relationship Id="rId10" Type="http://schemas.openxmlformats.org/officeDocument/2006/relationships/image" Target="../media/image230.png"/><Relationship Id="rId19" Type="http://schemas.openxmlformats.org/officeDocument/2006/relationships/image" Target="../media/image40.png"/><Relationship Id="rId4" Type="http://schemas.openxmlformats.org/officeDocument/2006/relationships/image" Target="../media/image290.png"/><Relationship Id="rId9" Type="http://schemas.openxmlformats.org/officeDocument/2006/relationships/image" Target="../media/image222.png"/><Relationship Id="rId14" Type="http://schemas.openxmlformats.org/officeDocument/2006/relationships/image" Target="../media/image270.png"/><Relationship Id="rId22" Type="http://schemas.openxmlformats.org/officeDocument/2006/relationships/image" Target="../media/image43.png"/></Relationships>
</file>

<file path=ppt/slides/_rels/slide11.xml.rels><?xml version="1.0" encoding="UTF-8" standalone="yes"?>
<Relationships xmlns="http://schemas.openxmlformats.org/package/2006/relationships"><Relationship Id="rId8" Type="http://schemas.openxmlformats.org/officeDocument/2006/relationships/image" Target="../media/image210.png"/><Relationship Id="rId13" Type="http://schemas.openxmlformats.org/officeDocument/2006/relationships/image" Target="../media/image49.png"/><Relationship Id="rId18" Type="http://schemas.openxmlformats.org/officeDocument/2006/relationships/image" Target="../media/image52.png"/><Relationship Id="rId3" Type="http://schemas.openxmlformats.org/officeDocument/2006/relationships/image" Target="../media/image162.png"/><Relationship Id="rId21" Type="http://schemas.openxmlformats.org/officeDocument/2006/relationships/image" Target="../media/image41.png"/><Relationship Id="rId7" Type="http://schemas.openxmlformats.org/officeDocument/2006/relationships/image" Target="../media/image200.png"/><Relationship Id="rId12" Type="http://schemas.openxmlformats.org/officeDocument/2006/relationships/image" Target="../media/image48.png"/><Relationship Id="rId17" Type="http://schemas.openxmlformats.org/officeDocument/2006/relationships/image" Target="../media/image37.png"/><Relationship Id="rId2" Type="http://schemas.openxmlformats.org/officeDocument/2006/relationships/notesSlide" Target="../notesSlides/notesSlide9.xml"/><Relationship Id="rId16" Type="http://schemas.openxmlformats.org/officeDocument/2006/relationships/image" Target="../media/image2.png"/><Relationship Id="rId20"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190.png"/><Relationship Id="rId11" Type="http://schemas.openxmlformats.org/officeDocument/2006/relationships/image" Target="../media/image240.png"/><Relationship Id="rId5" Type="http://schemas.openxmlformats.org/officeDocument/2006/relationships/image" Target="../media/image36.png"/><Relationship Id="rId15" Type="http://schemas.openxmlformats.org/officeDocument/2006/relationships/image" Target="../media/image51.png"/><Relationship Id="rId10" Type="http://schemas.openxmlformats.org/officeDocument/2006/relationships/image" Target="../media/image47.png"/><Relationship Id="rId19" Type="http://schemas.openxmlformats.org/officeDocument/2006/relationships/image" Target="../media/image39.png"/><Relationship Id="rId4" Type="http://schemas.openxmlformats.org/officeDocument/2006/relationships/image" Target="../media/image290.png"/><Relationship Id="rId9" Type="http://schemas.openxmlformats.org/officeDocument/2006/relationships/image" Target="../media/image46.png"/><Relationship Id="rId14" Type="http://schemas.openxmlformats.org/officeDocument/2006/relationships/image" Target="../media/image50.png"/></Relationships>
</file>

<file path=ppt/slides/_rels/slide12.xml.rels><?xml version="1.0" encoding="UTF-8" standalone="yes"?>
<Relationships xmlns="http://schemas.openxmlformats.org/package/2006/relationships"><Relationship Id="rId8" Type="http://schemas.openxmlformats.org/officeDocument/2006/relationships/image" Target="../media/image210.png"/><Relationship Id="rId13" Type="http://schemas.openxmlformats.org/officeDocument/2006/relationships/image" Target="../media/image55.png"/><Relationship Id="rId18" Type="http://schemas.openxmlformats.org/officeDocument/2006/relationships/image" Target="../media/image60.png"/><Relationship Id="rId3" Type="http://schemas.openxmlformats.org/officeDocument/2006/relationships/image" Target="../media/image162.png"/><Relationship Id="rId21" Type="http://schemas.openxmlformats.org/officeDocument/2006/relationships/image" Target="../media/image49.png"/><Relationship Id="rId7" Type="http://schemas.openxmlformats.org/officeDocument/2006/relationships/image" Target="../media/image200.png"/><Relationship Id="rId12" Type="http://schemas.openxmlformats.org/officeDocument/2006/relationships/image" Target="../media/image2.png"/><Relationship Id="rId17" Type="http://schemas.openxmlformats.org/officeDocument/2006/relationships/image" Target="../media/image59.png"/><Relationship Id="rId2" Type="http://schemas.openxmlformats.org/officeDocument/2006/relationships/notesSlide" Target="../notesSlides/notesSlide10.xml"/><Relationship Id="rId16" Type="http://schemas.openxmlformats.org/officeDocument/2006/relationships/image" Target="../media/image58.png"/><Relationship Id="rId20"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190.png"/><Relationship Id="rId11" Type="http://schemas.openxmlformats.org/officeDocument/2006/relationships/image" Target="../media/image54.png"/><Relationship Id="rId5" Type="http://schemas.openxmlformats.org/officeDocument/2006/relationships/image" Target="../media/image36.png"/><Relationship Id="rId15" Type="http://schemas.openxmlformats.org/officeDocument/2006/relationships/image" Target="../media/image57.png"/><Relationship Id="rId10" Type="http://schemas.openxmlformats.org/officeDocument/2006/relationships/image" Target="../media/image53.png"/><Relationship Id="rId19" Type="http://schemas.openxmlformats.org/officeDocument/2006/relationships/image" Target="../media/image61.png"/><Relationship Id="rId4" Type="http://schemas.openxmlformats.org/officeDocument/2006/relationships/image" Target="../media/image290.png"/><Relationship Id="rId9" Type="http://schemas.openxmlformats.org/officeDocument/2006/relationships/image" Target="../media/image46.png"/><Relationship Id="rId14" Type="http://schemas.openxmlformats.org/officeDocument/2006/relationships/image" Target="../media/image56.png"/><Relationship Id="rId22" Type="http://schemas.openxmlformats.org/officeDocument/2006/relationships/image" Target="../media/image50.png"/></Relationships>
</file>

<file path=ppt/slides/_rels/slide13.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55.png"/><Relationship Id="rId18" Type="http://schemas.openxmlformats.org/officeDocument/2006/relationships/image" Target="../media/image60.png"/><Relationship Id="rId3" Type="http://schemas.openxmlformats.org/officeDocument/2006/relationships/image" Target="../media/image162.png"/><Relationship Id="rId21" Type="http://schemas.openxmlformats.org/officeDocument/2006/relationships/image" Target="../media/image49.png"/><Relationship Id="rId7" Type="http://schemas.openxmlformats.org/officeDocument/2006/relationships/image" Target="../media/image200.png"/><Relationship Id="rId12" Type="http://schemas.openxmlformats.org/officeDocument/2006/relationships/image" Target="../media/image2.png"/><Relationship Id="rId17" Type="http://schemas.openxmlformats.org/officeDocument/2006/relationships/image" Target="../media/image59.png"/><Relationship Id="rId2" Type="http://schemas.openxmlformats.org/officeDocument/2006/relationships/notesSlide" Target="../notesSlides/notesSlide11.xml"/><Relationship Id="rId16" Type="http://schemas.openxmlformats.org/officeDocument/2006/relationships/image" Target="../media/image58.png"/><Relationship Id="rId20"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190.png"/><Relationship Id="rId11" Type="http://schemas.openxmlformats.org/officeDocument/2006/relationships/image" Target="../media/image54.png"/><Relationship Id="rId5" Type="http://schemas.openxmlformats.org/officeDocument/2006/relationships/image" Target="../media/image36.png"/><Relationship Id="rId15" Type="http://schemas.openxmlformats.org/officeDocument/2006/relationships/image" Target="../media/image57.png"/><Relationship Id="rId10" Type="http://schemas.openxmlformats.org/officeDocument/2006/relationships/image" Target="../media/image53.png"/><Relationship Id="rId19" Type="http://schemas.openxmlformats.org/officeDocument/2006/relationships/image" Target="../media/image240.png"/><Relationship Id="rId4" Type="http://schemas.openxmlformats.org/officeDocument/2006/relationships/image" Target="../media/image290.png"/><Relationship Id="rId9" Type="http://schemas.openxmlformats.org/officeDocument/2006/relationships/image" Target="../media/image46.png"/><Relationship Id="rId14" Type="http://schemas.openxmlformats.org/officeDocument/2006/relationships/image" Target="../media/image56.png"/><Relationship Id="rId22" Type="http://schemas.openxmlformats.org/officeDocument/2006/relationships/image" Target="../media/image50.png"/></Relationships>
</file>

<file path=ppt/slides/_rels/slide14.xml.rels><?xml version="1.0" encoding="UTF-8" standalone="yes"?>
<Relationships xmlns="http://schemas.openxmlformats.org/package/2006/relationships"><Relationship Id="rId8" Type="http://schemas.openxmlformats.org/officeDocument/2006/relationships/image" Target="../media/image151.png"/><Relationship Id="rId13" Type="http://schemas.openxmlformats.org/officeDocument/2006/relationships/image" Target="../media/image201.png"/><Relationship Id="rId3" Type="http://schemas.openxmlformats.org/officeDocument/2006/relationships/image" Target="../media/image112.png"/><Relationship Id="rId7" Type="http://schemas.openxmlformats.org/officeDocument/2006/relationships/image" Target="../media/image141.png"/><Relationship Id="rId12" Type="http://schemas.openxmlformats.org/officeDocument/2006/relationships/image" Target="../media/image191.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42.png"/><Relationship Id="rId11" Type="http://schemas.openxmlformats.org/officeDocument/2006/relationships/image" Target="../media/image181.png"/><Relationship Id="rId5" Type="http://schemas.openxmlformats.org/officeDocument/2006/relationships/image" Target="../media/image132.png"/><Relationship Id="rId10" Type="http://schemas.openxmlformats.org/officeDocument/2006/relationships/image" Target="../media/image171.png"/><Relationship Id="rId4" Type="http://schemas.openxmlformats.org/officeDocument/2006/relationships/image" Target="../media/image120.png"/><Relationship Id="rId9" Type="http://schemas.openxmlformats.org/officeDocument/2006/relationships/image" Target="../media/image161.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1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60.png"/><Relationship Id="rId3" Type="http://schemas.openxmlformats.org/officeDocument/2006/relationships/image" Target="../media/image2.png"/><Relationship Id="rId7" Type="http://schemas.openxmlformats.org/officeDocument/2006/relationships/image" Target="../media/image15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40.png"/><Relationship Id="rId5" Type="http://schemas.openxmlformats.org/officeDocument/2006/relationships/image" Target="../media/image130.png"/><Relationship Id="rId4" Type="http://schemas.openxmlformats.org/officeDocument/2006/relationships/image" Target="../media/image69.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png"/><Relationship Id="rId18" Type="http://schemas.openxmlformats.org/officeDocument/2006/relationships/image" Target="../media/image13.png"/><Relationship Id="rId3" Type="http://schemas.openxmlformats.org/officeDocument/2006/relationships/image" Target="../media/image111.png"/><Relationship Id="rId7" Type="http://schemas.openxmlformats.org/officeDocument/2006/relationships/image" Target="../media/image8.png"/><Relationship Id="rId17" Type="http://schemas.openxmlformats.org/officeDocument/2006/relationships/image" Target="../media/image12.png"/><Relationship Id="rId2" Type="http://schemas.openxmlformats.org/officeDocument/2006/relationships/notesSlide" Target="../notesSlides/notesSlide5.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213.png"/><Relationship Id="rId5" Type="http://schemas.openxmlformats.org/officeDocument/2006/relationships/image" Target="../media/image6.png"/><Relationship Id="rId15" Type="http://schemas.openxmlformats.org/officeDocument/2006/relationships/image" Target="../media/image10.png"/><Relationship Id="rId10" Type="http://schemas.openxmlformats.org/officeDocument/2006/relationships/image" Target="../media/image110.png"/><Relationship Id="rId19" Type="http://schemas.openxmlformats.org/officeDocument/2006/relationships/image" Target="../media/image14.png"/><Relationship Id="rId4" Type="http://schemas.openxmlformats.org/officeDocument/2006/relationships/image" Target="../media/image510.png"/><Relationship Id="rId9" Type="http://schemas.openxmlformats.org/officeDocument/2006/relationships/image" Target="../media/image212.png"/><Relationship Id="rId14" Type="http://schemas.openxmlformats.org/officeDocument/2006/relationships/image" Target="../media/image5.png"/></Relationships>
</file>

<file path=ppt/slides/_rels/slide6.xml.rels><?xml version="1.0" encoding="UTF-8" standalone="yes"?>
<Relationships xmlns="http://schemas.openxmlformats.org/package/2006/relationships"><Relationship Id="rId18" Type="http://schemas.openxmlformats.org/officeDocument/2006/relationships/image" Target="../media/image39.png"/><Relationship Id="rId26" Type="http://schemas.openxmlformats.org/officeDocument/2006/relationships/image" Target="../media/image23.png"/><Relationship Id="rId3" Type="http://schemas.openxmlformats.org/officeDocument/2006/relationships/image" Target="../media/image16.png"/><Relationship Id="rId21" Type="http://schemas.openxmlformats.org/officeDocument/2006/relationships/image" Target="../media/image18.png"/><Relationship Id="rId25" Type="http://schemas.openxmlformats.org/officeDocument/2006/relationships/image" Target="../media/image22.png"/><Relationship Id="rId2" Type="http://schemas.openxmlformats.org/officeDocument/2006/relationships/image" Target="../media/image2.png"/><Relationship Id="rId20" Type="http://schemas.openxmlformats.org/officeDocument/2006/relationships/image" Target="../media/image17.png"/><Relationship Id="rId1" Type="http://schemas.openxmlformats.org/officeDocument/2006/relationships/slideLayout" Target="../slideLayouts/slideLayout7.xml"/><Relationship Id="rId24" Type="http://schemas.openxmlformats.org/officeDocument/2006/relationships/image" Target="../media/image21.png"/><Relationship Id="rId23" Type="http://schemas.openxmlformats.org/officeDocument/2006/relationships/image" Target="../media/image20.png"/><Relationship Id="rId19" Type="http://schemas.openxmlformats.org/officeDocument/2006/relationships/image" Target="../media/image40.png"/><Relationship Id="rId22"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1" Type="http://schemas.openxmlformats.org/officeDocument/2006/relationships/image" Target="../media/image28.png"/><Relationship Id="rId2" Type="http://schemas.openxmlformats.org/officeDocument/2006/relationships/image" Target="../media/image24.png"/><Relationship Id="rId20" Type="http://schemas.openxmlformats.org/officeDocument/2006/relationships/image" Target="../media/image27.png"/><Relationship Id="rId1" Type="http://schemas.openxmlformats.org/officeDocument/2006/relationships/slideLayout" Target="../slideLayouts/slideLayout7.xml"/><Relationship Id="rId24" Type="http://schemas.openxmlformats.org/officeDocument/2006/relationships/image" Target="../media/image31.png"/><Relationship Id="rId5" Type="http://schemas.openxmlformats.org/officeDocument/2006/relationships/image" Target="../media/image26.png"/><Relationship Id="rId23" Type="http://schemas.openxmlformats.org/officeDocument/2006/relationships/image" Target="../media/image30.png"/><Relationship Id="rId19" Type="http://schemas.openxmlformats.org/officeDocument/2006/relationships/image" Target="../media/image40.png"/><Relationship Id="rId4" Type="http://schemas.openxmlformats.org/officeDocument/2006/relationships/image" Target="../media/image25.png"/><Relationship Id="rId22" Type="http://schemas.openxmlformats.org/officeDocument/2006/relationships/image" Target="../media/image29.png"/></Relationships>
</file>

<file path=ppt/slides/_rels/slide8.xml.rels><?xml version="1.0" encoding="UTF-8" standalone="yes"?>
<Relationships xmlns="http://schemas.openxmlformats.org/package/2006/relationships"><Relationship Id="rId8" Type="http://schemas.openxmlformats.org/officeDocument/2006/relationships/image" Target="../media/image210.png"/><Relationship Id="rId13" Type="http://schemas.openxmlformats.org/officeDocument/2006/relationships/image" Target="../media/image260.png"/><Relationship Id="rId3" Type="http://schemas.openxmlformats.org/officeDocument/2006/relationships/image" Target="../media/image162.png"/><Relationship Id="rId7" Type="http://schemas.openxmlformats.org/officeDocument/2006/relationships/image" Target="../media/image200.png"/><Relationship Id="rId12" Type="http://schemas.openxmlformats.org/officeDocument/2006/relationships/image" Target="../media/image25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90.png"/><Relationship Id="rId11" Type="http://schemas.openxmlformats.org/officeDocument/2006/relationships/image" Target="../media/image240.png"/><Relationship Id="rId5" Type="http://schemas.openxmlformats.org/officeDocument/2006/relationships/image" Target="../media/image180.png"/><Relationship Id="rId15" Type="http://schemas.openxmlformats.org/officeDocument/2006/relationships/image" Target="../media/image3.png"/><Relationship Id="rId10" Type="http://schemas.openxmlformats.org/officeDocument/2006/relationships/image" Target="../media/image230.png"/><Relationship Id="rId4" Type="http://schemas.openxmlformats.org/officeDocument/2006/relationships/image" Target="../media/image170.png"/><Relationship Id="rId9" Type="http://schemas.openxmlformats.org/officeDocument/2006/relationships/image" Target="../media/image222.png"/><Relationship Id="rId14" Type="http://schemas.openxmlformats.org/officeDocument/2006/relationships/image" Target="../media/image270.png"/></Relationships>
</file>

<file path=ppt/slides/_rels/slide9.xml.rels><?xml version="1.0" encoding="UTF-8" standalone="yes"?>
<Relationships xmlns="http://schemas.openxmlformats.org/package/2006/relationships"><Relationship Id="rId8" Type="http://schemas.openxmlformats.org/officeDocument/2006/relationships/image" Target="../media/image210.png"/><Relationship Id="rId13" Type="http://schemas.openxmlformats.org/officeDocument/2006/relationships/image" Target="../media/image260.png"/><Relationship Id="rId18" Type="http://schemas.openxmlformats.org/officeDocument/2006/relationships/image" Target="../media/image34.png"/><Relationship Id="rId3" Type="http://schemas.openxmlformats.org/officeDocument/2006/relationships/image" Target="../media/image162.png"/><Relationship Id="rId7" Type="http://schemas.openxmlformats.org/officeDocument/2006/relationships/image" Target="../media/image200.png"/><Relationship Id="rId12" Type="http://schemas.openxmlformats.org/officeDocument/2006/relationships/image" Target="../media/image250.png"/><Relationship Id="rId17" Type="http://schemas.openxmlformats.org/officeDocument/2006/relationships/image" Target="../media/image33.png"/><Relationship Id="rId2" Type="http://schemas.openxmlformats.org/officeDocument/2006/relationships/notesSlide" Target="../notesSlides/notesSlide7.xml"/><Relationship Id="rId16" Type="http://schemas.openxmlformats.org/officeDocument/2006/relationships/image" Target="../media/image320.png"/><Relationship Id="rId1" Type="http://schemas.openxmlformats.org/officeDocument/2006/relationships/slideLayout" Target="../slideLayouts/slideLayout7.xml"/><Relationship Id="rId6" Type="http://schemas.openxmlformats.org/officeDocument/2006/relationships/image" Target="../media/image190.png"/><Relationship Id="rId11" Type="http://schemas.openxmlformats.org/officeDocument/2006/relationships/image" Target="../media/image240.png"/><Relationship Id="rId5" Type="http://schemas.openxmlformats.org/officeDocument/2006/relationships/image" Target="../media/image300.png"/><Relationship Id="rId15" Type="http://schemas.openxmlformats.org/officeDocument/2006/relationships/image" Target="../media/image310.png"/><Relationship Id="rId10" Type="http://schemas.openxmlformats.org/officeDocument/2006/relationships/image" Target="../media/image230.png"/><Relationship Id="rId19" Type="http://schemas.openxmlformats.org/officeDocument/2006/relationships/image" Target="../media/image35.png"/><Relationship Id="rId4" Type="http://schemas.openxmlformats.org/officeDocument/2006/relationships/image" Target="../media/image290.png"/><Relationship Id="rId9" Type="http://schemas.openxmlformats.org/officeDocument/2006/relationships/image" Target="../media/image222.png"/><Relationship Id="rId14" Type="http://schemas.openxmlformats.org/officeDocument/2006/relationships/image" Target="../media/image27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US" dirty="0" smtClean="0">
                <a:solidFill>
                  <a:srgbClr val="4472C4"/>
                </a:solidFill>
                <a:latin typeface="Gadugi" panose="020B0502040204020203" pitchFamily="34" charset="0"/>
                <a:ea typeface="Gadugi" panose="020B0502040204020203" pitchFamily="34" charset="0"/>
              </a:rPr>
              <a:t>RELATED WORK</a:t>
            </a:r>
            <a:endParaRPr lang="en-US" dirty="0">
              <a:solidFill>
                <a:srgbClr val="4472C4"/>
              </a:solidFill>
              <a:latin typeface="Gadugi" panose="020B0502040204020203" pitchFamily="34" charset="0"/>
              <a:ea typeface="Gadugi" panose="020B0502040204020203" pitchFamily="34" charset="0"/>
            </a:endParaRPr>
          </a:p>
        </p:txBody>
      </p:sp>
      <p:sp>
        <p:nvSpPr>
          <p:cNvPr id="9" name="Content Placeholder 8"/>
          <p:cNvSpPr>
            <a:spLocks noGrp="1"/>
          </p:cNvSpPr>
          <p:nvPr>
            <p:ph idx="1"/>
          </p:nvPr>
        </p:nvSpPr>
        <p:spPr/>
        <p:txBody>
          <a:bodyPr/>
          <a:lstStyle/>
          <a:p>
            <a:r>
              <a:rPr lang="en-US" b="1" i="1" dirty="0">
                <a:solidFill>
                  <a:schemeClr val="bg1"/>
                </a:solidFill>
              </a:rPr>
              <a:t>The Maximum Likelihood </a:t>
            </a:r>
            <a:r>
              <a:rPr lang="en-US" b="1" i="1" dirty="0" smtClean="0">
                <a:solidFill>
                  <a:schemeClr val="bg1"/>
                </a:solidFill>
              </a:rPr>
              <a:t>Estimation (MLE)</a:t>
            </a:r>
          </a:p>
          <a:p>
            <a:r>
              <a:rPr lang="en-US" b="1" i="1" dirty="0" smtClean="0">
                <a:solidFill>
                  <a:schemeClr val="bg1"/>
                </a:solidFill>
              </a:rPr>
              <a:t>Subspace-Based </a:t>
            </a:r>
            <a:r>
              <a:rPr lang="en-US" b="1" i="1" dirty="0">
                <a:solidFill>
                  <a:schemeClr val="bg1"/>
                </a:solidFill>
              </a:rPr>
              <a:t>A</a:t>
            </a:r>
            <a:r>
              <a:rPr lang="en-US" b="1" i="1" dirty="0" smtClean="0">
                <a:solidFill>
                  <a:schemeClr val="bg1"/>
                </a:solidFill>
              </a:rPr>
              <a:t>pproaches (MUSIC AND ESPRIT) </a:t>
            </a:r>
          </a:p>
          <a:p>
            <a:r>
              <a:rPr lang="en-US" b="1" i="1" dirty="0">
                <a:solidFill>
                  <a:schemeClr val="bg1"/>
                </a:solidFill>
              </a:rPr>
              <a:t>Sparse Signal Reconstruction (SSR</a:t>
            </a:r>
            <a:r>
              <a:rPr lang="en-US" b="1" i="1" dirty="0" smtClean="0">
                <a:solidFill>
                  <a:schemeClr val="bg1"/>
                </a:solidFill>
              </a:rPr>
              <a:t>)</a:t>
            </a:r>
          </a:p>
          <a:p>
            <a:r>
              <a:rPr lang="es-CU" b="1" i="1" dirty="0" smtClean="0">
                <a:solidFill>
                  <a:schemeClr val="bg1"/>
                </a:solidFill>
              </a:rPr>
              <a:t>Machine Learning (ML)</a:t>
            </a:r>
            <a:endParaRPr lang="en-US" b="1" i="1" dirty="0" smtClean="0">
              <a:solidFill>
                <a:schemeClr val="bg1"/>
              </a:solidFill>
            </a:endParaRPr>
          </a:p>
        </p:txBody>
      </p:sp>
      <p:pic>
        <p:nvPicPr>
          <p:cNvPr id="10" name="Content Placeholder 3"/>
          <p:cNvPicPr>
            <a:picLocks/>
          </p:cNvPicPr>
          <p:nvPr/>
        </p:nvPicPr>
        <p:blipFill>
          <a:blip r:embed="rId3"/>
          <a:stretch>
            <a:fillRect/>
          </a:stretch>
        </p:blipFill>
        <p:spPr>
          <a:xfrm>
            <a:off x="6380018" y="2906784"/>
            <a:ext cx="5811982" cy="3951215"/>
          </a:xfrm>
          <a:prstGeom prst="rect">
            <a:avLst/>
          </a:prstGeom>
        </p:spPr>
      </p:pic>
    </p:spTree>
    <p:extLst>
      <p:ext uri="{BB962C8B-B14F-4D97-AF65-F5344CB8AC3E}">
        <p14:creationId xmlns:p14="http://schemas.microsoft.com/office/powerpoint/2010/main" val="3640360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Parallelogram 2"/>
              <p:cNvSpPr/>
              <p:nvPr/>
            </p:nvSpPr>
            <p:spPr>
              <a:xfrm>
                <a:off x="280934" y="66576"/>
                <a:ext cx="4618800" cy="547573"/>
              </a:xfrm>
              <a:prstGeom prst="parallelogram">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pt-BR" sz="1600" dirty="0" smtClean="0"/>
                  <a:t>Set input parameters: </a:t>
                </a:r>
                <a14:m>
                  <m:oMath xmlns:m="http://schemas.openxmlformats.org/officeDocument/2006/math">
                    <m:r>
                      <a:rPr lang="es-CU" sz="1400" b="0" i="1" smtClean="0">
                        <a:latin typeface="Cambria Math" panose="02040503050406030204" pitchFamily="18" charset="0"/>
                      </a:rPr>
                      <m:t>𝑁</m:t>
                    </m:r>
                    <m:r>
                      <a:rPr lang="es-CU" sz="1400" b="0" i="1" smtClean="0">
                        <a:latin typeface="Cambria Math" panose="02040503050406030204" pitchFamily="18" charset="0"/>
                      </a:rPr>
                      <m:t>, </m:t>
                    </m:r>
                    <m:r>
                      <a:rPr lang="es-CU" sz="1400" b="0" i="1" smtClean="0">
                        <a:latin typeface="Cambria Math" panose="02040503050406030204" pitchFamily="18" charset="0"/>
                      </a:rPr>
                      <m:t>𝑓</m:t>
                    </m:r>
                    <m:r>
                      <a:rPr lang="es-CU" sz="1400" b="0" i="1" smtClean="0">
                        <a:latin typeface="Cambria Math" panose="02040503050406030204" pitchFamily="18" charset="0"/>
                        <a:ea typeface="Cambria Math" panose="02040503050406030204" pitchFamily="18" charset="0"/>
                      </a:rPr>
                      <m:t>, </m:t>
                    </m:r>
                    <m:r>
                      <a:rPr lang="es-CU" sz="1400" b="0" i="1" smtClean="0">
                        <a:latin typeface="Cambria Math" panose="02040503050406030204" pitchFamily="18" charset="0"/>
                        <a:ea typeface="Cambria Math" panose="02040503050406030204" pitchFamily="18" charset="0"/>
                      </a:rPr>
                      <m:t>𝑟</m:t>
                    </m:r>
                    <m:r>
                      <a:rPr lang="es-CU" sz="1400" b="0" i="1" smtClean="0">
                        <a:latin typeface="Cambria Math" panose="02040503050406030204" pitchFamily="18" charset="0"/>
                        <a:ea typeface="Cambria Math" panose="02040503050406030204" pitchFamily="18" charset="0"/>
                      </a:rPr>
                      <m:t>,</m:t>
                    </m:r>
                    <m:r>
                      <a:rPr lang="es-CU" sz="1400" i="1">
                        <a:latin typeface="Cambria Math" panose="02040503050406030204" pitchFamily="18" charset="0"/>
                      </a:rPr>
                      <m:t>𝑎𝑛𝑡𝑒𝑛𝑛𝑎𝑇𝑦𝑝𝑒</m:t>
                    </m:r>
                    <m:r>
                      <a:rPr lang="es-CU" sz="1400" b="0" i="1" smtClean="0">
                        <a:latin typeface="Cambria Math" panose="02040503050406030204" pitchFamily="18" charset="0"/>
                        <a:ea typeface="Cambria Math" panose="02040503050406030204" pitchFamily="18" charset="0"/>
                      </a:rPr>
                      <m:t>, </m:t>
                    </m:r>
                    <m:sSub>
                      <m:sSubPr>
                        <m:ctrlPr>
                          <a:rPr lang="es-CU" sz="1400" i="1" smtClean="0">
                            <a:latin typeface="Cambria Math" panose="02040503050406030204" pitchFamily="18" charset="0"/>
                          </a:rPr>
                        </m:ctrlPr>
                      </m:sSubPr>
                      <m:e>
                        <m:r>
                          <a:rPr lang="es-CU" sz="1400" i="1">
                            <a:latin typeface="Cambria Math" panose="02040503050406030204" pitchFamily="18" charset="0"/>
                          </a:rPr>
                          <m:t>𝐺</m:t>
                        </m:r>
                      </m:e>
                      <m:sub>
                        <m:r>
                          <a:rPr lang="es-CU" sz="1400" i="1">
                            <a:latin typeface="Cambria Math" panose="02040503050406030204" pitchFamily="18" charset="0"/>
                          </a:rPr>
                          <m:t>𝑡</m:t>
                        </m:r>
                      </m:sub>
                    </m:sSub>
                    <m:r>
                      <a:rPr lang="es-CU" sz="1400" b="0" i="1" smtClean="0">
                        <a:latin typeface="Cambria Math" panose="02040503050406030204" pitchFamily="18" charset="0"/>
                      </a:rPr>
                      <m:t>,  </m:t>
                    </m:r>
                    <m:sSub>
                      <m:sSubPr>
                        <m:ctrlPr>
                          <a:rPr lang="es-CU" sz="1400" i="1">
                            <a:latin typeface="Cambria Math" panose="02040503050406030204" pitchFamily="18" charset="0"/>
                          </a:rPr>
                        </m:ctrlPr>
                      </m:sSubPr>
                      <m:e>
                        <m:r>
                          <a:rPr lang="es-CU" sz="1400" i="1">
                            <a:latin typeface="Cambria Math" panose="02040503050406030204" pitchFamily="18" charset="0"/>
                          </a:rPr>
                          <m:t>𝑃</m:t>
                        </m:r>
                      </m:e>
                      <m:sub>
                        <m:r>
                          <a:rPr lang="es-CU" sz="1400" i="1">
                            <a:latin typeface="Cambria Math" panose="02040503050406030204" pitchFamily="18" charset="0"/>
                          </a:rPr>
                          <m:t>𝑡</m:t>
                        </m:r>
                      </m:sub>
                    </m:sSub>
                    <m:r>
                      <a:rPr lang="es-CU" sz="1400" b="0" i="1" smtClean="0">
                        <a:latin typeface="Cambria Math" panose="02040503050406030204" pitchFamily="18" charset="0"/>
                        <a:ea typeface="Cambria Math" panose="02040503050406030204" pitchFamily="18" charset="0"/>
                      </a:rPr>
                      <m:t>,  </m:t>
                    </m:r>
                    <m:r>
                      <a:rPr lang="es-CU" sz="1400" b="0" i="1" smtClean="0">
                        <a:latin typeface="Cambria Math" panose="02040503050406030204" pitchFamily="18" charset="0"/>
                        <a:ea typeface="Cambria Math" panose="02040503050406030204" pitchFamily="18" charset="0"/>
                      </a:rPr>
                      <m:t>𝑖𝑡𝑒𝑟</m:t>
                    </m:r>
                    <m:r>
                      <a:rPr lang="es-CU" sz="1400" b="0" i="1" smtClean="0">
                        <a:latin typeface="Cambria Math" panose="02040503050406030204" pitchFamily="18" charset="0"/>
                        <a:ea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s-CU" sz="1600" b="0" i="1" smtClean="0">
                            <a:latin typeface="Cambria Math" panose="02040503050406030204" pitchFamily="18" charset="0"/>
                          </a:rPr>
                          <m:t>𝐹</m:t>
                        </m:r>
                      </m:sub>
                    </m:sSub>
                  </m:oMath>
                </a14:m>
                <a:r>
                  <a:rPr lang="en-US" sz="1400" dirty="0" smtClean="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𝜃</m:t>
                        </m:r>
                      </m:e>
                      <m:sub>
                        <m:r>
                          <a:rPr lang="es-CU" sz="1600" b="0" i="1" smtClean="0">
                            <a:latin typeface="Cambria Math" panose="02040503050406030204" pitchFamily="18" charset="0"/>
                          </a:rPr>
                          <m:t>𝐹</m:t>
                        </m:r>
                      </m:sub>
                    </m:sSub>
                  </m:oMath>
                </a14:m>
                <a:endParaRPr lang="en-US" sz="1600" dirty="0"/>
              </a:p>
            </p:txBody>
          </p:sp>
        </mc:Choice>
        <mc:Fallback xmlns="">
          <p:sp>
            <p:nvSpPr>
              <p:cNvPr id="3" name="Parallelogram 2"/>
              <p:cNvSpPr>
                <a:spLocks noRot="1" noChangeAspect="1" noMove="1" noResize="1" noEditPoints="1" noAdjustHandles="1" noChangeArrowheads="1" noChangeShapeType="1" noTextEdit="1"/>
              </p:cNvSpPr>
              <p:nvPr/>
            </p:nvSpPr>
            <p:spPr>
              <a:xfrm>
                <a:off x="280934" y="66576"/>
                <a:ext cx="4618800" cy="547573"/>
              </a:xfrm>
              <a:prstGeom prst="parallelogram">
                <a:avLst/>
              </a:prstGeom>
              <a:blipFill>
                <a:blip r:embed="rId3"/>
                <a:stretch>
                  <a:fillRect t="-5435" b="-11957"/>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Flowchart: Process 34"/>
              <p:cNvSpPr/>
              <p:nvPr/>
            </p:nvSpPr>
            <p:spPr>
              <a:xfrm>
                <a:off x="280800" y="722767"/>
                <a:ext cx="4644000" cy="625921"/>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sz="1600" dirty="0" smtClean="0"/>
                  <a:t>Calculate </a:t>
                </a:r>
                <a14:m>
                  <m:oMath xmlns:m="http://schemas.openxmlformats.org/officeDocument/2006/math">
                    <m:sSub>
                      <m:sSubPr>
                        <m:ctrlPr>
                          <a:rPr lang="es-CU" sz="1600" b="1" i="1">
                            <a:latin typeface="Cambria Math" panose="02040503050406030204" pitchFamily="18" charset="0"/>
                          </a:rPr>
                        </m:ctrlPr>
                      </m:sSubPr>
                      <m:e>
                        <m:r>
                          <a:rPr lang="es-CU" sz="1600" b="1" i="0">
                            <a:latin typeface="Cambria Math" panose="02040503050406030204" pitchFamily="18" charset="0"/>
                          </a:rPr>
                          <m:t>𝐆</m:t>
                        </m:r>
                      </m:e>
                      <m:sub>
                        <m:r>
                          <a:rPr lang="es-CU" sz="1600" b="1" i="0">
                            <a:latin typeface="Cambria Math" panose="02040503050406030204" pitchFamily="18" charset="0"/>
                          </a:rPr>
                          <m:t>𝐧</m:t>
                        </m:r>
                      </m:sub>
                    </m:sSub>
                  </m:oMath>
                </a14:m>
                <a:r>
                  <a:rPr lang="es-CU" sz="1600" dirty="0" smtClean="0"/>
                  <a:t>[</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s-CU" sz="1600" i="1">
                            <a:latin typeface="Cambria Math" panose="02040503050406030204" pitchFamily="18" charset="0"/>
                          </a:rPr>
                          <m:t>𝐹</m:t>
                        </m:r>
                      </m:sub>
                    </m:sSub>
                  </m:oMath>
                </a14:m>
                <a:r>
                  <a:rPr lang="es-CU" sz="1600" dirty="0" smtClean="0"/>
                  <a:t>x</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𝜃</m:t>
                        </m:r>
                      </m:e>
                      <m:sub>
                        <m:r>
                          <a:rPr lang="es-CU" sz="1600" i="1">
                            <a:latin typeface="Cambria Math" panose="02040503050406030204" pitchFamily="18" charset="0"/>
                          </a:rPr>
                          <m:t>𝐹</m:t>
                        </m:r>
                      </m:sub>
                    </m:sSub>
                  </m:oMath>
                </a14:m>
                <a:r>
                  <a:rPr lang="es-CU" sz="1600" dirty="0" smtClean="0"/>
                  <a:t>]:</a:t>
                </a:r>
              </a:p>
              <a:p>
                <a:pPr algn="ctr"/>
                <a14:m>
                  <m:oMathPara xmlns:m="http://schemas.openxmlformats.org/officeDocument/2006/math">
                    <m:oMathParaPr>
                      <m:jc m:val="centerGroup"/>
                    </m:oMathParaPr>
                    <m:oMath xmlns:m="http://schemas.openxmlformats.org/officeDocument/2006/math">
                      <m:sSub>
                        <m:sSubPr>
                          <m:ctrlPr>
                            <a:rPr lang="es-CU" sz="1600" b="1" i="1">
                              <a:latin typeface="Cambria Math" panose="02040503050406030204" pitchFamily="18" charset="0"/>
                            </a:rPr>
                          </m:ctrlPr>
                        </m:sSubPr>
                        <m:e>
                          <m:r>
                            <a:rPr lang="es-CU" sz="1600" b="1" i="0">
                              <a:latin typeface="Cambria Math" panose="02040503050406030204" pitchFamily="18" charset="0"/>
                            </a:rPr>
                            <m:t>𝐆</m:t>
                          </m:r>
                        </m:e>
                        <m:sub>
                          <m:r>
                            <a:rPr lang="es-CU" sz="1600" b="1" i="0">
                              <a:latin typeface="Cambria Math" panose="02040503050406030204" pitchFamily="18" charset="0"/>
                            </a:rPr>
                            <m:t>𝐧</m:t>
                          </m:r>
                        </m:sub>
                      </m:sSub>
                      <m:r>
                        <a:rPr lang="es-CU" sz="1600" b="0" i="1" smtClean="0">
                          <a:latin typeface="Cambria Math" panose="02040503050406030204" pitchFamily="18" charset="0"/>
                        </a:rPr>
                        <m:t>=</m:t>
                      </m:r>
                      <m:r>
                        <a:rPr lang="es-CU" sz="1600" b="0" i="1" smtClean="0">
                          <a:latin typeface="Cambria Math" panose="02040503050406030204" pitchFamily="18" charset="0"/>
                        </a:rPr>
                        <m:t>𝑝𝑎𝑡𝑡𝑒𝑟𝑛𝐴𝑧𝑖𝑚𝑢𝑡h</m:t>
                      </m:r>
                      <m:r>
                        <a:rPr lang="es-CU" sz="1600" b="0" i="1" smtClean="0">
                          <a:latin typeface="Cambria Math" panose="02040503050406030204" pitchFamily="18" charset="0"/>
                        </a:rPr>
                        <m:t>(</m:t>
                      </m:r>
                      <m:r>
                        <a:rPr lang="es-CU" sz="1600" b="0" i="1" smtClean="0">
                          <a:latin typeface="Cambria Math" panose="02040503050406030204" pitchFamily="18" charset="0"/>
                        </a:rPr>
                        <m:t>𝑎𝑛𝑡𝑒𝑛𝑛𝑎𝑇𝑦𝑝𝑒</m:t>
                      </m:r>
                      <m:r>
                        <a:rPr lang="es-CU" sz="1600" b="0" i="1" smtClean="0">
                          <a:latin typeface="Cambria Math" panose="02040503050406030204" pitchFamily="18" charset="0"/>
                        </a:rPr>
                        <m:t>, </m:t>
                      </m:r>
                      <m:r>
                        <a:rPr lang="es-CU" sz="1600" b="0" i="1" smtClean="0">
                          <a:latin typeface="Cambria Math" panose="02040503050406030204" pitchFamily="18" charset="0"/>
                        </a:rPr>
                        <m:t>𝑓</m:t>
                      </m:r>
                      <m:r>
                        <a:rPr lang="es-CU" sz="1600" b="0" i="1" smtClean="0">
                          <a:latin typeface="Cambria Math" panose="02040503050406030204" pitchFamily="18" charset="0"/>
                        </a:rPr>
                        <m:t>,(0,1,180))</m:t>
                      </m:r>
                    </m:oMath>
                  </m:oMathPara>
                </a14:m>
                <a:endParaRPr lang="es-CU" sz="1600" dirty="0" smtClean="0"/>
              </a:p>
            </p:txBody>
          </p:sp>
        </mc:Choice>
        <mc:Fallback xmlns="">
          <p:sp>
            <p:nvSpPr>
              <p:cNvPr id="35" name="Flowchart: Process 34"/>
              <p:cNvSpPr>
                <a:spLocks noRot="1" noChangeAspect="1" noMove="1" noResize="1" noEditPoints="1" noAdjustHandles="1" noChangeArrowheads="1" noChangeShapeType="1" noTextEdit="1"/>
              </p:cNvSpPr>
              <p:nvPr/>
            </p:nvSpPr>
            <p:spPr>
              <a:xfrm>
                <a:off x="280800" y="722767"/>
                <a:ext cx="4644000" cy="625921"/>
              </a:xfrm>
              <a:prstGeom prst="flowChartProcess">
                <a:avLst/>
              </a:prstGeom>
              <a:blipFill>
                <a:blip r:embed="rId4"/>
                <a:stretch>
                  <a:fillRect b="-962"/>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Flowchart: Process 44"/>
              <p:cNvSpPr/>
              <p:nvPr/>
            </p:nvSpPr>
            <p:spPr>
              <a:xfrm>
                <a:off x="280800" y="1510097"/>
                <a:ext cx="4644000" cy="1082977"/>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sz="1600" dirty="0" smtClean="0"/>
                  <a:t>Calculate </a:t>
                </a:r>
                <a:r>
                  <a:rPr lang="en-US" sz="1600" b="1" dirty="0" err="1"/>
                  <a:t>antenna_cordinates</a:t>
                </a:r>
                <a:r>
                  <a:rPr lang="es-CU" sz="1600" dirty="0" smtClean="0"/>
                  <a:t> [</a:t>
                </a:r>
                <a14:m>
                  <m:oMath xmlns:m="http://schemas.openxmlformats.org/officeDocument/2006/math">
                    <m:r>
                      <a:rPr lang="es-CU" sz="1600" i="1">
                        <a:latin typeface="Cambria Math" panose="02040503050406030204" pitchFamily="18" charset="0"/>
                      </a:rPr>
                      <m:t>𝑁</m:t>
                    </m:r>
                    <m:r>
                      <m:rPr>
                        <m:nor/>
                      </m:rPr>
                      <a:rPr lang="es-CU" sz="1600" dirty="0">
                        <a:solidFill>
                          <a:prstClr val="black"/>
                        </a:solidFill>
                      </a:rPr>
                      <m:t>x</m:t>
                    </m:r>
                  </m:oMath>
                </a14:m>
                <a:r>
                  <a:rPr lang="es-CU" sz="1600" dirty="0" smtClean="0"/>
                  <a:t>3]:</a:t>
                </a:r>
                <a:endParaRPr lang="es-CU" sz="1600" b="0" dirty="0" smtClean="0"/>
              </a:p>
              <a:p>
                <a:pPr algn="ct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6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n-US" sz="1600" i="1">
                          <a:effectLst/>
                          <a:latin typeface="Cambria Math" panose="02040503050406030204" pitchFamily="18" charset="0"/>
                          <a:ea typeface="Calibri" panose="020F0502020204030204" pitchFamily="34" charset="0"/>
                          <a:cs typeface="Times New Roman" panose="02020603050405020304" pitchFamily="18" charset="0"/>
                        </a:rPr>
                        <m:t>𝑟</m:t>
                      </m:r>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n-US" sz="1600" i="1">
                          <a:effectLst/>
                          <a:latin typeface="Cambria Math" panose="02040503050406030204" pitchFamily="18" charset="0"/>
                          <a:ea typeface="Calibri" panose="020F0502020204030204" pitchFamily="34" charset="0"/>
                          <a:cs typeface="Times New Roman" panose="02020603050405020304" pitchFamily="18" charset="0"/>
                        </a:rPr>
                        <m:t>𝑐𝑜𝑠</m:t>
                      </m:r>
                      <m:d>
                        <m:dPr>
                          <m:ctrlPr>
                            <a:rPr lang="en-US" sz="1600" i="1">
                              <a:effectLst/>
                              <a:latin typeface="Cambria Math" panose="02040503050406030204" pitchFamily="18" charset="0"/>
                              <a:ea typeface="Times New Roman" panose="02020603050405020304" pitchFamily="18" charset="0"/>
                            </a:rPr>
                          </m:ctrlPr>
                        </m:dPr>
                        <m:e>
                          <m:sSub>
                            <m:sSubPr>
                              <m:ctrlPr>
                                <a:rPr lang="en-US" sz="1600" i="1" dirty="0">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𝜑</m:t>
                              </m:r>
                            </m:e>
                            <m:sub>
                              <m:r>
                                <a:rPr lang="es-CU" sz="1600" i="1" dirty="0">
                                  <a:solidFill>
                                    <a:schemeClr val="bg1"/>
                                  </a:solidFill>
                                  <a:latin typeface="Cambria Math" panose="02040503050406030204" pitchFamily="18" charset="0"/>
                                </a:rPr>
                                <m:t>𝑛</m:t>
                              </m:r>
                            </m:sub>
                          </m:sSub>
                        </m:e>
                      </m:d>
                    </m:oMath>
                  </m:oMathPara>
                </a14:m>
                <a:endParaRPr lang="es-CU" sz="1600" dirty="0" smtClean="0"/>
              </a:p>
              <a:p>
                <a:pPr algn="ct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6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n-US" sz="1600" i="1">
                          <a:effectLst/>
                          <a:latin typeface="Cambria Math" panose="02040503050406030204" pitchFamily="18" charset="0"/>
                          <a:ea typeface="Calibri" panose="020F0502020204030204" pitchFamily="34" charset="0"/>
                          <a:cs typeface="Times New Roman" panose="02020603050405020304" pitchFamily="18" charset="0"/>
                        </a:rPr>
                        <m:t>𝑟</m:t>
                      </m:r>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n-US" sz="1600" i="1">
                          <a:effectLst/>
                          <a:latin typeface="Cambria Math" panose="02040503050406030204" pitchFamily="18" charset="0"/>
                          <a:ea typeface="Calibri" panose="020F0502020204030204" pitchFamily="34" charset="0"/>
                          <a:cs typeface="Times New Roman" panose="02020603050405020304" pitchFamily="18" charset="0"/>
                        </a:rPr>
                        <m:t>𝑠𝑖𝑛</m:t>
                      </m:r>
                      <m:d>
                        <m:dPr>
                          <m:ctrlPr>
                            <a:rPr lang="en-US" sz="1600" i="1">
                              <a:effectLst/>
                              <a:latin typeface="Cambria Math" panose="02040503050406030204" pitchFamily="18" charset="0"/>
                              <a:ea typeface="Times New Roman" panose="02020603050405020304" pitchFamily="18" charset="0"/>
                            </a:rPr>
                          </m:ctrlPr>
                        </m:dPr>
                        <m:e>
                          <m:sSub>
                            <m:sSubPr>
                              <m:ctrlPr>
                                <a:rPr lang="en-US" sz="1600" i="1" dirty="0">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𝜑</m:t>
                              </m:r>
                            </m:e>
                            <m:sub>
                              <m:r>
                                <a:rPr lang="es-CU" sz="1600" i="1" dirty="0">
                                  <a:solidFill>
                                    <a:schemeClr val="bg1"/>
                                  </a:solidFill>
                                  <a:latin typeface="Cambria Math" panose="02040503050406030204" pitchFamily="18" charset="0"/>
                                </a:rPr>
                                <m:t>𝑛</m:t>
                              </m:r>
                            </m:sub>
                          </m:sSub>
                        </m:e>
                      </m:d>
                    </m:oMath>
                  </m:oMathPara>
                </a14:m>
                <a:endParaRPr lang="es-CU" sz="1600" dirty="0" smtClean="0"/>
              </a:p>
              <a:p>
                <a:pPr algn="ctr"/>
                <a:r>
                  <a:rPr lang="en-US" sz="1600" dirty="0" smtClean="0"/>
                  <a:t>                              </a:t>
                </a:r>
                <a14:m>
                  <m:oMath xmlns:m="http://schemas.openxmlformats.org/officeDocument/2006/math">
                    <m:sSub>
                      <m:sSubPr>
                        <m:ctrlPr>
                          <a:rPr lang="en-US" sz="1600" i="1">
                            <a:latin typeface="Cambria Math" panose="02040503050406030204" pitchFamily="18" charset="0"/>
                          </a:rPr>
                        </m:ctrlPr>
                      </m:sSubPr>
                      <m:e>
                        <m:r>
                          <a:rPr lang="en-US" sz="16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en-US" sz="16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US" sz="1600" i="1">
                        <a:effectLst/>
                        <a:latin typeface="Cambria Math" panose="02040503050406030204" pitchFamily="18" charset="0"/>
                        <a:ea typeface="Calibri" panose="020F0502020204030204" pitchFamily="34" charset="0"/>
                        <a:cs typeface="Times New Roman" panose="02020603050405020304" pitchFamily="18" charset="0"/>
                      </a:rPr>
                      <m:t>=0</m:t>
                    </m:r>
                    <m:r>
                      <a:rPr lang="es-CU" sz="1600" b="0" i="1" smtClean="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600" i="1" dirty="0">
                            <a:solidFill>
                              <a:schemeClr val="bg1"/>
                            </a:solidFill>
                            <a:latin typeface="Cambria Math" panose="02040503050406030204" pitchFamily="18" charset="0"/>
                          </a:rPr>
                        </m:ctrlPr>
                      </m:sSubPr>
                      <m:e>
                        <m:r>
                          <a:rPr lang="es-CU" sz="1600" b="0" i="1" dirty="0" smtClean="0">
                            <a:solidFill>
                              <a:schemeClr val="bg1"/>
                            </a:solidFill>
                            <a:latin typeface="Cambria Math" panose="02040503050406030204" pitchFamily="18" charset="0"/>
                          </a:rPr>
                          <m:t>                         </m:t>
                        </m:r>
                        <m:r>
                          <a:rPr lang="en-US" sz="1600" i="1">
                            <a:solidFill>
                              <a:schemeClr val="bg1"/>
                            </a:solidFill>
                            <a:latin typeface="Cambria Math" panose="02040503050406030204" pitchFamily="18" charset="0"/>
                          </a:rPr>
                          <m:t>𝜑</m:t>
                        </m:r>
                      </m:e>
                      <m:sub>
                        <m:r>
                          <a:rPr lang="es-CU" sz="1600" i="1" dirty="0">
                            <a:solidFill>
                              <a:schemeClr val="bg1"/>
                            </a:solidFill>
                            <a:latin typeface="Cambria Math" panose="02040503050406030204" pitchFamily="18" charset="0"/>
                          </a:rPr>
                          <m:t>𝑛</m:t>
                        </m:r>
                      </m:sub>
                    </m:sSub>
                    <m:r>
                      <a:rPr lang="es-CU" sz="1600" b="0" i="1" dirty="0" smtClean="0">
                        <a:latin typeface="Cambria Math" panose="02040503050406030204" pitchFamily="18" charset="0"/>
                      </a:rPr>
                      <m:t>=</m:t>
                    </m:r>
                    <m:f>
                      <m:fPr>
                        <m:ctrlPr>
                          <a:rPr lang="es-CU" sz="1600" b="0" i="1" dirty="0" smtClean="0">
                            <a:latin typeface="Cambria Math" panose="02040503050406030204" pitchFamily="18" charset="0"/>
                          </a:rPr>
                        </m:ctrlPr>
                      </m:fPr>
                      <m:num>
                        <m:r>
                          <a:rPr lang="es-CU" sz="1600" b="0" i="1" dirty="0" smtClean="0">
                            <a:latin typeface="Cambria Math" panose="02040503050406030204" pitchFamily="18" charset="0"/>
                          </a:rPr>
                          <m:t>360∗</m:t>
                        </m:r>
                        <m:r>
                          <a:rPr lang="es-CU" sz="1600" b="0" i="1" dirty="0" smtClean="0">
                            <a:latin typeface="Cambria Math" panose="02040503050406030204" pitchFamily="18" charset="0"/>
                          </a:rPr>
                          <m:t>𝑛</m:t>
                        </m:r>
                      </m:num>
                      <m:den>
                        <m:r>
                          <a:rPr lang="es-CU" sz="1600" b="0" i="1" dirty="0" smtClean="0">
                            <a:latin typeface="Cambria Math" panose="02040503050406030204" pitchFamily="18" charset="0"/>
                          </a:rPr>
                          <m:t>𝑁</m:t>
                        </m:r>
                      </m:den>
                    </m:f>
                  </m:oMath>
                </a14:m>
                <a:endParaRPr lang="es-CU" sz="1600" dirty="0" smtClean="0"/>
              </a:p>
            </p:txBody>
          </p:sp>
        </mc:Choice>
        <mc:Fallback xmlns="">
          <p:sp>
            <p:nvSpPr>
              <p:cNvPr id="45" name="Flowchart: Process 44"/>
              <p:cNvSpPr>
                <a:spLocks noRot="1" noChangeAspect="1" noMove="1" noResize="1" noEditPoints="1" noAdjustHandles="1" noChangeArrowheads="1" noChangeShapeType="1" noTextEdit="1"/>
              </p:cNvSpPr>
              <p:nvPr/>
            </p:nvSpPr>
            <p:spPr>
              <a:xfrm>
                <a:off x="280800" y="1510097"/>
                <a:ext cx="4644000" cy="1082977"/>
              </a:xfrm>
              <a:prstGeom prst="flowChartProcess">
                <a:avLst/>
              </a:prstGeom>
              <a:blipFill>
                <a:blip r:embed="rId5"/>
                <a:stretch>
                  <a:fillRect t="-5028" b="-3911"/>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Flowchart: Decision 37"/>
              <p:cNvSpPr/>
              <p:nvPr/>
            </p:nvSpPr>
            <p:spPr>
              <a:xfrm>
                <a:off x="1663359" y="2716448"/>
                <a:ext cx="1882506" cy="498927"/>
              </a:xfrm>
              <a:prstGeom prst="flowChartDecision">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i="1" dirty="0" smtClean="0">
                    <a:ea typeface="Cambria Math" panose="02040503050406030204" pitchFamily="18" charset="0"/>
                  </a:rPr>
                  <a:t>i </a:t>
                </a:r>
                <a14:m>
                  <m:oMath xmlns:m="http://schemas.openxmlformats.org/officeDocument/2006/math">
                    <m:r>
                      <a:rPr lang="el-GR" sz="1600" i="1" smtClean="0">
                        <a:latin typeface="Cambria Math" panose="02040503050406030204" pitchFamily="18" charset="0"/>
                        <a:ea typeface="Cambria Math" panose="02040503050406030204" pitchFamily="18" charset="0"/>
                      </a:rPr>
                      <m:t>≤</m:t>
                    </m:r>
                    <m:r>
                      <a:rPr lang="es-CU" sz="1600" b="0" i="1" smtClean="0">
                        <a:latin typeface="Cambria Math" panose="02040503050406030204" pitchFamily="18" charset="0"/>
                        <a:ea typeface="Cambria Math" panose="02040503050406030204" pitchFamily="18" charset="0"/>
                      </a:rPr>
                      <m:t>𝑖𝑡𝑒𝑟</m:t>
                    </m:r>
                  </m:oMath>
                </a14:m>
                <a:endParaRPr lang="en-US" sz="1600" dirty="0"/>
              </a:p>
            </p:txBody>
          </p:sp>
        </mc:Choice>
        <mc:Fallback xmlns="">
          <p:sp>
            <p:nvSpPr>
              <p:cNvPr id="38" name="Flowchart: Decision 37"/>
              <p:cNvSpPr>
                <a:spLocks noRot="1" noChangeAspect="1" noMove="1" noResize="1" noEditPoints="1" noAdjustHandles="1" noChangeArrowheads="1" noChangeShapeType="1" noTextEdit="1"/>
              </p:cNvSpPr>
              <p:nvPr/>
            </p:nvSpPr>
            <p:spPr>
              <a:xfrm>
                <a:off x="1663359" y="2716448"/>
                <a:ext cx="1882506" cy="498927"/>
              </a:xfrm>
              <a:prstGeom prst="flowChartDecision">
                <a:avLst/>
              </a:prstGeom>
              <a:blipFill>
                <a:blip r:embed="rId6"/>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Flowchart: Process 38"/>
              <p:cNvSpPr/>
              <p:nvPr/>
            </p:nvSpPr>
            <p:spPr>
              <a:xfrm>
                <a:off x="280800" y="3394319"/>
                <a:ext cx="4644000" cy="360000"/>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s-CU" sz="1600" b="0" i="1" smtClean="0">
                        <a:solidFill>
                          <a:schemeClr val="bg1"/>
                        </a:solidFill>
                        <a:latin typeface="Cambria Math" panose="02040503050406030204" pitchFamily="18" charset="0"/>
                      </a:rPr>
                      <m:t>𝑝</m:t>
                    </m:r>
                  </m:oMath>
                </a14:m>
                <a:r>
                  <a:rPr lang="es-CU" sz="1600" dirty="0" smtClean="0">
                    <a:solidFill>
                      <a:schemeClr val="bg1"/>
                    </a:solidFill>
                  </a:rPr>
                  <a:t>: </a:t>
                </a:r>
                <a:r>
                  <a:rPr lang="en-US" sz="1600" dirty="0" smtClean="0"/>
                  <a:t>random </a:t>
                </a:r>
                <a:r>
                  <a:rPr lang="en-US" sz="1600" dirty="0"/>
                  <a:t>number between 10 meters and 1 km</a:t>
                </a:r>
                <a:endParaRPr lang="es-CU" sz="1600" dirty="0" smtClean="0"/>
              </a:p>
            </p:txBody>
          </p:sp>
        </mc:Choice>
        <mc:Fallback xmlns="">
          <p:sp>
            <p:nvSpPr>
              <p:cNvPr id="39" name="Flowchart: Process 38"/>
              <p:cNvSpPr>
                <a:spLocks noRot="1" noChangeAspect="1" noMove="1" noResize="1" noEditPoints="1" noAdjustHandles="1" noChangeArrowheads="1" noChangeShapeType="1" noTextEdit="1"/>
              </p:cNvSpPr>
              <p:nvPr/>
            </p:nvSpPr>
            <p:spPr>
              <a:xfrm>
                <a:off x="280800" y="3394319"/>
                <a:ext cx="4644000" cy="360000"/>
              </a:xfrm>
              <a:prstGeom prst="flowChartProcess">
                <a:avLst/>
              </a:prstGeom>
              <a:blipFill>
                <a:blip r:embed="rId7"/>
                <a:stretch>
                  <a:fillRect b="-16393"/>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6240380" y="5584660"/>
                <a:ext cx="4608000" cy="9360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sz="1600" dirty="0" smtClean="0"/>
                  <a:t>Calculate </a:t>
                </a:r>
                <a14:m>
                  <m:oMath xmlns:m="http://schemas.openxmlformats.org/officeDocument/2006/math">
                    <m:sSub>
                      <m:sSubPr>
                        <m:ctrlPr>
                          <a:rPr lang="es-CU" sz="1600" i="1">
                            <a:latin typeface="Cambria Math" panose="02040503050406030204" pitchFamily="18" charset="0"/>
                          </a:rPr>
                        </m:ctrlPr>
                      </m:sSubPr>
                      <m:e>
                        <m:r>
                          <a:rPr lang="es-CU" sz="1600" b="0" i="1" smtClean="0">
                            <a:latin typeface="Cambria Math" panose="02040503050406030204" pitchFamily="18" charset="0"/>
                          </a:rPr>
                          <m:t>𝑃</m:t>
                        </m:r>
                      </m:e>
                      <m:sub>
                        <m:r>
                          <a:rPr lang="es-CU" sz="1600" b="0" i="1">
                            <a:latin typeface="Cambria Math" panose="02040503050406030204" pitchFamily="18" charset="0"/>
                          </a:rPr>
                          <m:t>𝑟</m:t>
                        </m:r>
                      </m:sub>
                    </m:sSub>
                  </m:oMath>
                </a14:m>
                <a:r>
                  <a:rPr lang="es-CU" sz="1600" dirty="0" smtClean="0"/>
                  <a:t>:</a:t>
                </a:r>
                <a:endParaRPr lang="es-CU" sz="1600" dirty="0"/>
              </a:p>
              <a:p>
                <a:pPr algn="ct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s-CU" sz="1600" b="0" i="1" smtClean="0">
                              <a:latin typeface="Cambria Math" panose="02040503050406030204" pitchFamily="18" charset="0"/>
                            </a:rPr>
                            <m:t>𝑃</m:t>
                          </m:r>
                        </m:e>
                        <m:sub>
                          <m:r>
                            <a:rPr lang="es-CU" sz="1600" b="0" i="1" smtClean="0">
                              <a:latin typeface="Cambria Math" panose="02040503050406030204" pitchFamily="18" charset="0"/>
                            </a:rPr>
                            <m:t>𝑟</m:t>
                          </m:r>
                        </m:sub>
                      </m:sSub>
                      <m:r>
                        <a:rPr lang="es-CU" sz="1600" b="0" i="1" smtClean="0">
                          <a:latin typeface="Cambria Math" panose="02040503050406030204" pitchFamily="18" charset="0"/>
                        </a:rPr>
                        <m:t>=</m:t>
                      </m:r>
                      <m:f>
                        <m:fPr>
                          <m:ctrlPr>
                            <a:rPr lang="es-CU" sz="1600" b="0" i="1" smtClean="0">
                              <a:latin typeface="Cambria Math" panose="02040503050406030204" pitchFamily="18" charset="0"/>
                            </a:rPr>
                          </m:ctrlPr>
                        </m:fPr>
                        <m:num>
                          <m:sSub>
                            <m:sSubPr>
                              <m:ctrlPr>
                                <a:rPr lang="es-CU" sz="1600" b="1" i="1">
                                  <a:latin typeface="Cambria Math" panose="02040503050406030204" pitchFamily="18" charset="0"/>
                                </a:rPr>
                              </m:ctrlPr>
                            </m:sSubPr>
                            <m:e>
                              <m:r>
                                <a:rPr lang="es-CU" sz="1600" b="1" i="0">
                                  <a:latin typeface="Cambria Math" panose="02040503050406030204" pitchFamily="18" charset="0"/>
                                </a:rPr>
                                <m:t>𝐆</m:t>
                              </m:r>
                            </m:e>
                            <m:sub>
                              <m:r>
                                <a:rPr lang="es-CU" sz="1600" b="1" i="0" smtClean="0">
                                  <a:latin typeface="Cambria Math" panose="02040503050406030204" pitchFamily="18" charset="0"/>
                                </a:rPr>
                                <m:t>𝐧</m:t>
                              </m:r>
                            </m:sub>
                          </m:sSub>
                          <m:r>
                            <a:rPr lang="es-CU" sz="1600" b="0" i="1" smtClean="0">
                              <a:latin typeface="Cambria Math" panose="02040503050406030204" pitchFamily="18" charset="0"/>
                            </a:rPr>
                            <m:t>(</m:t>
                          </m:r>
                          <m:sSub>
                            <m:sSubPr>
                              <m:ctrlPr>
                                <a:rPr lang="es-CU" sz="1600" i="1">
                                  <a:latin typeface="Cambria Math" panose="02040503050406030204" pitchFamily="18" charset="0"/>
                                </a:rPr>
                              </m:ctrlPr>
                            </m:sSubPr>
                            <m:e>
                              <m:r>
                                <a:rPr lang="en-US" sz="1600" i="1">
                                  <a:latin typeface="Cambria Math" panose="02040503050406030204" pitchFamily="18" charset="0"/>
                                </a:rPr>
                                <m:t>𝜙</m:t>
                              </m:r>
                            </m:e>
                            <m:sub>
                              <m:r>
                                <a:rPr lang="es-CU" sz="1600" i="1">
                                  <a:latin typeface="Cambria Math" panose="02040503050406030204" pitchFamily="18" charset="0"/>
                                </a:rPr>
                                <m:t>𝑛</m:t>
                              </m:r>
                            </m:sub>
                          </m:sSub>
                          <m:r>
                            <a:rPr lang="es-CU" sz="1600" b="0" i="1" smtClean="0">
                              <a:latin typeface="Cambria Math" panose="02040503050406030204" pitchFamily="18" charset="0"/>
                            </a:rPr>
                            <m:t>,</m:t>
                          </m:r>
                          <m:sSub>
                            <m:sSubPr>
                              <m:ctrlPr>
                                <a:rPr lang="es-CU" sz="1600" i="1">
                                  <a:latin typeface="Cambria Math" panose="02040503050406030204" pitchFamily="18" charset="0"/>
                                </a:rPr>
                              </m:ctrlPr>
                            </m:sSubPr>
                            <m:e>
                              <m:r>
                                <a:rPr lang="en-US" sz="1600" i="1">
                                  <a:latin typeface="Cambria Math" panose="02040503050406030204" pitchFamily="18" charset="0"/>
                                </a:rPr>
                                <m:t>𝜃</m:t>
                              </m:r>
                            </m:e>
                            <m:sub>
                              <m:r>
                                <a:rPr lang="es-CU" sz="1600" i="1">
                                  <a:latin typeface="Cambria Math" panose="02040503050406030204" pitchFamily="18" charset="0"/>
                                </a:rPr>
                                <m:t>𝑛</m:t>
                              </m:r>
                            </m:sub>
                          </m:sSub>
                          <m:r>
                            <a:rPr lang="es-CU" sz="1600" b="0" i="1" smtClean="0">
                              <a:latin typeface="Cambria Math" panose="02040503050406030204" pitchFamily="18" charset="0"/>
                            </a:rPr>
                            <m:t>)</m:t>
                          </m:r>
                          <m:r>
                            <a:rPr lang="es-CU" sz="1600" i="1">
                              <a:latin typeface="Cambria Math" panose="02040503050406030204" pitchFamily="18" charset="0"/>
                            </a:rPr>
                            <m:t>∗</m:t>
                          </m:r>
                          <m:sSub>
                            <m:sSubPr>
                              <m:ctrlPr>
                                <a:rPr lang="es-CU" sz="1600" i="1">
                                  <a:latin typeface="Cambria Math" panose="02040503050406030204" pitchFamily="18" charset="0"/>
                                </a:rPr>
                              </m:ctrlPr>
                            </m:sSubPr>
                            <m:e>
                              <m:r>
                                <a:rPr lang="es-CU" sz="1600" i="1">
                                  <a:latin typeface="Cambria Math" panose="02040503050406030204" pitchFamily="18" charset="0"/>
                                </a:rPr>
                                <m:t>𝐺</m:t>
                              </m:r>
                            </m:e>
                            <m:sub>
                              <m:r>
                                <a:rPr lang="es-CU" sz="1600" i="1">
                                  <a:latin typeface="Cambria Math" panose="02040503050406030204" pitchFamily="18" charset="0"/>
                                </a:rPr>
                                <m:t>𝑡</m:t>
                              </m:r>
                            </m:sub>
                          </m:sSub>
                          <m:r>
                            <a:rPr lang="es-CU" sz="1600" i="1">
                              <a:latin typeface="Cambria Math" panose="02040503050406030204" pitchFamily="18" charset="0"/>
                            </a:rPr>
                            <m:t>∗</m:t>
                          </m:r>
                          <m:sSub>
                            <m:sSubPr>
                              <m:ctrlPr>
                                <a:rPr lang="es-CU" sz="1600" i="1">
                                  <a:latin typeface="Cambria Math" panose="02040503050406030204" pitchFamily="18" charset="0"/>
                                </a:rPr>
                              </m:ctrlPr>
                            </m:sSubPr>
                            <m:e>
                              <m:r>
                                <a:rPr lang="es-CU" sz="1600" i="1">
                                  <a:latin typeface="Cambria Math" panose="02040503050406030204" pitchFamily="18" charset="0"/>
                                </a:rPr>
                                <m:t>𝑃</m:t>
                              </m:r>
                            </m:e>
                            <m:sub>
                              <m:r>
                                <a:rPr lang="es-CU" sz="1600" i="1">
                                  <a:latin typeface="Cambria Math" panose="02040503050406030204" pitchFamily="18" charset="0"/>
                                </a:rPr>
                                <m:t>𝑡</m:t>
                              </m:r>
                            </m:sub>
                          </m:sSub>
                          <m:r>
                            <a:rPr lang="es-CU" sz="1600" i="1">
                              <a:latin typeface="Cambria Math" panose="02040503050406030204" pitchFamily="18" charset="0"/>
                            </a:rPr>
                            <m:t>∗</m:t>
                          </m:r>
                          <m:sSup>
                            <m:sSupPr>
                              <m:ctrlPr>
                                <a:rPr lang="es-CU" sz="1600" i="1">
                                  <a:latin typeface="Cambria Math" panose="02040503050406030204" pitchFamily="18" charset="0"/>
                                </a:rPr>
                              </m:ctrlPr>
                            </m:sSupPr>
                            <m:e>
                              <m:r>
                                <a:rPr lang="es-CU" sz="1600" i="1">
                                  <a:latin typeface="Cambria Math" panose="02040503050406030204" pitchFamily="18" charset="0"/>
                                </a:rPr>
                                <m:t>𝑐</m:t>
                              </m:r>
                            </m:e>
                            <m:sup>
                              <m:r>
                                <a:rPr lang="es-CU" sz="1600" i="1">
                                  <a:latin typeface="Cambria Math" panose="02040503050406030204" pitchFamily="18" charset="0"/>
                                </a:rPr>
                                <m:t>2</m:t>
                              </m:r>
                            </m:sup>
                          </m:sSup>
                        </m:num>
                        <m:den>
                          <m:sSup>
                            <m:sSupPr>
                              <m:ctrlPr>
                                <a:rPr lang="es-CU" sz="1600" b="0" i="1" smtClean="0">
                                  <a:latin typeface="Cambria Math" panose="02040503050406030204" pitchFamily="18" charset="0"/>
                                </a:rPr>
                              </m:ctrlPr>
                            </m:sSupPr>
                            <m:e>
                              <m:r>
                                <a:rPr lang="es-CU" sz="1600" b="0" i="1" smtClean="0">
                                  <a:latin typeface="Cambria Math" panose="02040503050406030204" pitchFamily="18" charset="0"/>
                                </a:rPr>
                                <m:t>(</m:t>
                              </m:r>
                              <m:r>
                                <a:rPr lang="es-CU" sz="1600" i="1">
                                  <a:latin typeface="Cambria Math" panose="02040503050406030204" pitchFamily="18" charset="0"/>
                                </a:rPr>
                                <m:t>4∗</m:t>
                              </m:r>
                              <m:r>
                                <a:rPr lang="es-CU" sz="1600" i="1">
                                  <a:latin typeface="Cambria Math" panose="02040503050406030204" pitchFamily="18" charset="0"/>
                                  <a:ea typeface="Cambria Math" panose="02040503050406030204" pitchFamily="18" charset="0"/>
                                </a:rPr>
                                <m:t>𝜋</m:t>
                              </m:r>
                              <m:r>
                                <a:rPr lang="es-CU" sz="1600" i="1">
                                  <a:latin typeface="Cambria Math" panose="02040503050406030204" pitchFamily="18" charset="0"/>
                                  <a:ea typeface="Cambria Math" panose="02040503050406030204" pitchFamily="18" charset="0"/>
                                </a:rPr>
                                <m:t>∗</m:t>
                              </m:r>
                              <m:r>
                                <a:rPr lang="es-CU" sz="1600" i="1">
                                  <a:latin typeface="Cambria Math" panose="02040503050406030204" pitchFamily="18" charset="0"/>
                                  <a:ea typeface="Cambria Math" panose="02040503050406030204" pitchFamily="18" charset="0"/>
                                </a:rPr>
                                <m:t>𝑑</m:t>
                              </m:r>
                              <m:r>
                                <a:rPr lang="es-CU" sz="1600" i="1">
                                  <a:latin typeface="Cambria Math" panose="02040503050406030204" pitchFamily="18" charset="0"/>
                                  <a:ea typeface="Cambria Math" panose="02040503050406030204" pitchFamily="18" charset="0"/>
                                </a:rPr>
                                <m:t>∗</m:t>
                              </m:r>
                              <m:r>
                                <a:rPr lang="es-CU" sz="1600" i="1">
                                  <a:latin typeface="Cambria Math" panose="02040503050406030204" pitchFamily="18" charset="0"/>
                                  <a:ea typeface="Cambria Math" panose="02040503050406030204" pitchFamily="18" charset="0"/>
                                </a:rPr>
                                <m:t>𝑓</m:t>
                              </m:r>
                              <m:r>
                                <a:rPr lang="es-CU" sz="1600" b="0" i="1" smtClean="0">
                                  <a:latin typeface="Cambria Math" panose="02040503050406030204" pitchFamily="18" charset="0"/>
                                  <a:ea typeface="Cambria Math" panose="02040503050406030204" pitchFamily="18" charset="0"/>
                                </a:rPr>
                                <m:t>)</m:t>
                              </m:r>
                            </m:e>
                            <m:sup>
                              <m:r>
                                <a:rPr lang="es-CU" sz="1600" b="0" i="1" smtClean="0">
                                  <a:latin typeface="Cambria Math" panose="02040503050406030204" pitchFamily="18" charset="0"/>
                                </a:rPr>
                                <m:t>2</m:t>
                              </m:r>
                            </m:sup>
                          </m:sSup>
                        </m:den>
                      </m:f>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6240380" y="5584660"/>
                <a:ext cx="4608000" cy="936000"/>
              </a:xfrm>
              <a:prstGeom prst="rect">
                <a:avLst/>
              </a:prstGeom>
              <a:blipFill>
                <a:blip r:embed="rId8"/>
                <a:stretch>
                  <a:fillRect/>
                </a:stretch>
              </a:blipFill>
              <a:ln>
                <a:solidFill>
                  <a:schemeClr val="bg1"/>
                </a:solidFill>
              </a:ln>
            </p:spPr>
            <p:txBody>
              <a:bodyPr/>
              <a:lstStyle/>
              <a:p>
                <a:r>
                  <a:rPr lang="en-US">
                    <a:noFill/>
                  </a:rPr>
                  <a:t> </a:t>
                </a:r>
              </a:p>
            </p:txBody>
          </p:sp>
        </mc:Fallback>
      </mc:AlternateContent>
      <p:cxnSp>
        <p:nvCxnSpPr>
          <p:cNvPr id="15" name="Straight Arrow Connector 14"/>
          <p:cNvCxnSpPr>
            <a:stCxn id="3" idx="4"/>
            <a:endCxn id="35" idx="0"/>
          </p:cNvCxnSpPr>
          <p:nvPr/>
        </p:nvCxnSpPr>
        <p:spPr>
          <a:xfrm>
            <a:off x="2590334" y="614149"/>
            <a:ext cx="12466" cy="108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35" idx="2"/>
            <a:endCxn id="45" idx="0"/>
          </p:cNvCxnSpPr>
          <p:nvPr/>
        </p:nvCxnSpPr>
        <p:spPr>
          <a:xfrm>
            <a:off x="2602800" y="1348688"/>
            <a:ext cx="0" cy="161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45" idx="2"/>
            <a:endCxn id="38" idx="0"/>
          </p:cNvCxnSpPr>
          <p:nvPr/>
        </p:nvCxnSpPr>
        <p:spPr>
          <a:xfrm>
            <a:off x="2602800" y="2593074"/>
            <a:ext cx="1812" cy="123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38" idx="2"/>
            <a:endCxn id="39" idx="0"/>
          </p:cNvCxnSpPr>
          <p:nvPr/>
        </p:nvCxnSpPr>
        <p:spPr>
          <a:xfrm flipH="1">
            <a:off x="2602800" y="3215375"/>
            <a:ext cx="1812" cy="1789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39" idx="2"/>
            <a:endCxn id="92" idx="0"/>
          </p:cNvCxnSpPr>
          <p:nvPr/>
        </p:nvCxnSpPr>
        <p:spPr>
          <a:xfrm flipH="1">
            <a:off x="2587958" y="3754319"/>
            <a:ext cx="14842" cy="1232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38" idx="1"/>
            <a:endCxn id="123" idx="3"/>
          </p:cNvCxnSpPr>
          <p:nvPr/>
        </p:nvCxnSpPr>
        <p:spPr>
          <a:xfrm flipH="1">
            <a:off x="1340315" y="2965912"/>
            <a:ext cx="323044" cy="52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8" name="Flowchart: Process 27"/>
              <p:cNvSpPr/>
              <p:nvPr/>
            </p:nvSpPr>
            <p:spPr>
              <a:xfrm>
                <a:off x="280800" y="5113467"/>
                <a:ext cx="4608000" cy="1015488"/>
              </a:xfrm>
              <a:prstGeom prst="flowChartProcess">
                <a:avLst/>
              </a:prstGeom>
              <a:ln w="127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sz="1600" i="1" dirty="0">
                    <a:ea typeface="Cambria Math" panose="02040503050406030204" pitchFamily="18" charset="0"/>
                  </a:rPr>
                  <a:t>Calculate the coordinates of the source:</a:t>
                </a:r>
              </a:p>
              <a:p>
                <a:pPr algn="ct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𝑥</m:t>
                          </m:r>
                        </m:e>
                        <m:sub>
                          <m:r>
                            <a:rPr lang="es-CU" sz="1600" i="1">
                              <a:latin typeface="Cambria Math" panose="02040503050406030204" pitchFamily="18" charset="0"/>
                              <a:ea typeface="Cambria Math" panose="02040503050406030204" pitchFamily="18" charset="0"/>
                            </a:rPr>
                            <m:t>𝑡</m:t>
                          </m:r>
                        </m:sub>
                      </m:sSub>
                      <m:r>
                        <a:rPr lang="en-US" sz="1600" i="1">
                          <a:latin typeface="Cambria Math" panose="02040503050406030204" pitchFamily="18" charset="0"/>
                          <a:ea typeface="Cambria Math" panose="02040503050406030204" pitchFamily="18" charset="0"/>
                        </a:rPr>
                        <m:t>=</m:t>
                      </m:r>
                      <m:r>
                        <a:rPr lang="es-CU" sz="1600" i="1">
                          <a:latin typeface="Cambria Math" panose="02040503050406030204" pitchFamily="18" charset="0"/>
                          <a:ea typeface="Cambria Math" panose="02040503050406030204" pitchFamily="18" charset="0"/>
                        </a:rPr>
                        <m:t>𝑝</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𝑐𝑜𝑠</m:t>
                      </m:r>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𝜙</m:t>
                              </m:r>
                            </m:e>
                            <m:sub>
                              <m:r>
                                <a:rPr lang="es-CU" sz="1600" i="1">
                                  <a:latin typeface="Cambria Math" panose="02040503050406030204" pitchFamily="18" charset="0"/>
                                  <a:ea typeface="Cambria Math" panose="02040503050406030204" pitchFamily="18" charset="0"/>
                                </a:rPr>
                                <m:t>𝑡</m:t>
                              </m:r>
                            </m:sub>
                          </m:sSub>
                        </m:e>
                      </m:d>
                      <m:r>
                        <a:rPr lang="es-CU" sz="1600" i="1">
                          <a:latin typeface="Cambria Math" panose="02040503050406030204" pitchFamily="18" charset="0"/>
                          <a:ea typeface="Cambria Math" panose="02040503050406030204" pitchFamily="18" charset="0"/>
                        </a:rPr>
                        <m:t>∗</m:t>
                      </m:r>
                      <m:r>
                        <m:rPr>
                          <m:sty m:val="p"/>
                        </m:rPr>
                        <a:rPr lang="es-CU" sz="1600" i="1">
                          <a:latin typeface="Cambria Math" panose="02040503050406030204" pitchFamily="18" charset="0"/>
                          <a:ea typeface="Cambria Math" panose="02040503050406030204" pitchFamily="18" charset="0"/>
                        </a:rPr>
                        <m:t>cos</m:t>
                      </m:r>
                      <m:r>
                        <a:rPr lang="es-CU"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s-CU" sz="1600" i="1">
                              <a:latin typeface="Cambria Math" panose="02040503050406030204" pitchFamily="18" charset="0"/>
                              <a:ea typeface="Cambria Math" panose="02040503050406030204" pitchFamily="18" charset="0"/>
                            </a:rPr>
                            <m:t>𝑡</m:t>
                          </m:r>
                        </m:sub>
                      </m:sSub>
                      <m:r>
                        <a:rPr lang="es-CU" sz="1600" i="1">
                          <a:latin typeface="Cambria Math" panose="02040503050406030204" pitchFamily="18" charset="0"/>
                          <a:ea typeface="Cambria Math" panose="02040503050406030204" pitchFamily="18" charset="0"/>
                        </a:rPr>
                        <m:t>)</m:t>
                      </m:r>
                    </m:oMath>
                  </m:oMathPara>
                </a14:m>
                <a:endParaRPr lang="es-CU" sz="1600" i="1"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𝑦</m:t>
                          </m:r>
                        </m:e>
                        <m:sub>
                          <m:r>
                            <a:rPr lang="es-CU" sz="1600" i="1">
                              <a:latin typeface="Cambria Math" panose="02040503050406030204" pitchFamily="18" charset="0"/>
                              <a:ea typeface="Cambria Math" panose="02040503050406030204" pitchFamily="18" charset="0"/>
                            </a:rPr>
                            <m:t>𝑡</m:t>
                          </m:r>
                        </m:sub>
                      </m:sSub>
                      <m:r>
                        <a:rPr lang="en-US" sz="1600" i="1">
                          <a:latin typeface="Cambria Math" panose="02040503050406030204" pitchFamily="18" charset="0"/>
                          <a:ea typeface="Cambria Math" panose="02040503050406030204" pitchFamily="18" charset="0"/>
                        </a:rPr>
                        <m:t>=</m:t>
                      </m:r>
                      <m:r>
                        <a:rPr lang="es-CU" sz="1600" i="1">
                          <a:latin typeface="Cambria Math" panose="02040503050406030204" pitchFamily="18" charset="0"/>
                          <a:ea typeface="Cambria Math" panose="02040503050406030204" pitchFamily="18" charset="0"/>
                        </a:rPr>
                        <m:t>𝑝</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𝑠𝑖𝑛</m:t>
                      </m:r>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𝜙</m:t>
                              </m:r>
                            </m:e>
                            <m:sub>
                              <m:r>
                                <a:rPr lang="es-CU" sz="1600" i="1">
                                  <a:latin typeface="Cambria Math" panose="02040503050406030204" pitchFamily="18" charset="0"/>
                                  <a:ea typeface="Cambria Math" panose="02040503050406030204" pitchFamily="18" charset="0"/>
                                </a:rPr>
                                <m:t>𝑡</m:t>
                              </m:r>
                            </m:sub>
                          </m:sSub>
                        </m:e>
                      </m:d>
                      <m:r>
                        <a:rPr lang="es-CU" sz="1600" i="1">
                          <a:latin typeface="Cambria Math" panose="02040503050406030204" pitchFamily="18" charset="0"/>
                          <a:ea typeface="Cambria Math" panose="02040503050406030204" pitchFamily="18" charset="0"/>
                        </a:rPr>
                        <m:t>∗</m:t>
                      </m:r>
                      <m:r>
                        <m:rPr>
                          <m:sty m:val="p"/>
                        </m:rPr>
                        <a:rPr lang="es-CU" sz="1600" i="1">
                          <a:latin typeface="Cambria Math" panose="02040503050406030204" pitchFamily="18" charset="0"/>
                          <a:ea typeface="Cambria Math" panose="02040503050406030204" pitchFamily="18" charset="0"/>
                        </a:rPr>
                        <m:t>cos</m:t>
                      </m:r>
                      <m:r>
                        <a:rPr lang="es-CU"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s-CU" sz="1600" i="1">
                              <a:latin typeface="Cambria Math" panose="02040503050406030204" pitchFamily="18" charset="0"/>
                              <a:ea typeface="Cambria Math" panose="02040503050406030204" pitchFamily="18" charset="0"/>
                            </a:rPr>
                            <m:t>𝑡</m:t>
                          </m:r>
                        </m:sub>
                      </m:sSub>
                      <m:r>
                        <a:rPr lang="es-CU" sz="1600" i="1">
                          <a:latin typeface="Cambria Math" panose="02040503050406030204" pitchFamily="18" charset="0"/>
                          <a:ea typeface="Cambria Math" panose="02040503050406030204" pitchFamily="18" charset="0"/>
                        </a:rPr>
                        <m:t>)</m:t>
                      </m:r>
                    </m:oMath>
                  </m:oMathPara>
                </a14:m>
                <a:endParaRPr lang="es-CU" sz="1600" i="1"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𝑧</m:t>
                          </m:r>
                        </m:e>
                        <m:sub>
                          <m:r>
                            <a:rPr lang="es-CU" sz="1600" i="1">
                              <a:latin typeface="Cambria Math" panose="02040503050406030204" pitchFamily="18" charset="0"/>
                              <a:ea typeface="Cambria Math" panose="02040503050406030204" pitchFamily="18" charset="0"/>
                            </a:rPr>
                            <m:t>𝑡</m:t>
                          </m:r>
                        </m:sub>
                      </m:sSub>
                      <m:r>
                        <a:rPr lang="en-US" sz="1600" i="1">
                          <a:latin typeface="Cambria Math" panose="02040503050406030204" pitchFamily="18" charset="0"/>
                          <a:ea typeface="Cambria Math" panose="02040503050406030204" pitchFamily="18" charset="0"/>
                        </a:rPr>
                        <m:t>=</m:t>
                      </m:r>
                      <m:r>
                        <a:rPr lang="es-CU" sz="1600" i="1">
                          <a:latin typeface="Cambria Math" panose="02040503050406030204" pitchFamily="18" charset="0"/>
                          <a:ea typeface="Cambria Math" panose="02040503050406030204" pitchFamily="18" charset="0"/>
                        </a:rPr>
                        <m:t>𝑝</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𝑠𝑖𝑛</m:t>
                      </m:r>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s-CU" sz="1600" i="1">
                                  <a:latin typeface="Cambria Math" panose="02040503050406030204" pitchFamily="18" charset="0"/>
                                  <a:ea typeface="Cambria Math" panose="02040503050406030204" pitchFamily="18" charset="0"/>
                                </a:rPr>
                                <m:t>𝑡</m:t>
                              </m:r>
                            </m:sub>
                          </m:sSub>
                        </m:e>
                      </m:d>
                    </m:oMath>
                  </m:oMathPara>
                </a14:m>
                <a:endParaRPr lang="es-CU" sz="1600" i="1" dirty="0">
                  <a:ea typeface="Cambria Math" panose="02040503050406030204" pitchFamily="18" charset="0"/>
                </a:endParaRPr>
              </a:p>
            </p:txBody>
          </p:sp>
        </mc:Choice>
        <mc:Fallback xmlns="">
          <p:sp>
            <p:nvSpPr>
              <p:cNvPr id="28" name="Flowchart: Process 27"/>
              <p:cNvSpPr>
                <a:spLocks noRot="1" noChangeAspect="1" noMove="1" noResize="1" noEditPoints="1" noAdjustHandles="1" noChangeArrowheads="1" noChangeShapeType="1" noTextEdit="1"/>
              </p:cNvSpPr>
              <p:nvPr/>
            </p:nvSpPr>
            <p:spPr>
              <a:xfrm>
                <a:off x="280800" y="5113467"/>
                <a:ext cx="4608000" cy="1015488"/>
              </a:xfrm>
              <a:prstGeom prst="flowChartProcess">
                <a:avLst/>
              </a:prstGeom>
              <a:blipFill>
                <a:blip r:embed="rId9"/>
                <a:stretch>
                  <a:fillRect t="-3571" b="-3571"/>
                </a:stretch>
              </a:blipFill>
              <a:ln w="127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Flowchart: Process 40"/>
              <p:cNvSpPr/>
              <p:nvPr/>
            </p:nvSpPr>
            <p:spPr>
              <a:xfrm>
                <a:off x="5592504" y="3850787"/>
                <a:ext cx="5904000" cy="720000"/>
              </a:xfrm>
              <a:prstGeom prst="flowChartProcess">
                <a:avLst/>
              </a:prstGeom>
              <a:ln w="127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sz="1600" dirty="0"/>
                  <a:t>Calculate</a:t>
                </a:r>
                <a:r>
                  <a:rPr lang="en-US" sz="1600" dirty="0"/>
                  <a:t> the distance between the source and each of the antennas</a:t>
                </a:r>
                <a:r>
                  <a:rPr lang="es-CU" sz="1600" dirty="0"/>
                  <a:t>:</a:t>
                </a:r>
              </a:p>
              <a:p>
                <a:pPr algn="ctr"/>
                <a14:m>
                  <m:oMathPara xmlns:m="http://schemas.openxmlformats.org/officeDocument/2006/math">
                    <m:oMathParaPr>
                      <m:jc m:val="centerGroup"/>
                    </m:oMathParaPr>
                    <m:oMath xmlns:m="http://schemas.openxmlformats.org/officeDocument/2006/math">
                      <m:r>
                        <a:rPr lang="es-CU" sz="1600">
                          <a:latin typeface="Cambria Math" panose="02040503050406030204" pitchFamily="18" charset="0"/>
                        </a:rPr>
                        <m:t>𝑑</m:t>
                      </m:r>
                      <m:r>
                        <a:rPr lang="en-US" sz="1600">
                          <a:latin typeface="Cambria Math" panose="02040503050406030204" pitchFamily="18" charset="0"/>
                        </a:rPr>
                        <m:t>=</m:t>
                      </m:r>
                      <m:rad>
                        <m:radPr>
                          <m:degHide m:val="on"/>
                          <m:ctrlPr>
                            <a:rPr lang="en-US" sz="1600" i="1">
                              <a:latin typeface="Cambria Math" panose="02040503050406030204" pitchFamily="18" charset="0"/>
                            </a:rPr>
                          </m:ctrlPr>
                        </m:radPr>
                        <m:deg/>
                        <m:e>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s-CU" sz="1600">
                                          <a:latin typeface="Cambria Math" panose="02040503050406030204" pitchFamily="18" charset="0"/>
                                        </a:rPr>
                                        <m:t>𝑥</m:t>
                                      </m:r>
                                    </m:e>
                                    <m:sub>
                                      <m:r>
                                        <a:rPr lang="es-CU" sz="1600">
                                          <a:latin typeface="Cambria Math" panose="02040503050406030204" pitchFamily="18" charset="0"/>
                                        </a:rPr>
                                        <m:t>𝑡</m:t>
                                      </m:r>
                                    </m:sub>
                                  </m:sSub>
                                  <m:r>
                                    <a:rPr lang="es-CU" sz="1600">
                                      <a:latin typeface="Cambria Math" panose="02040503050406030204" pitchFamily="18" charset="0"/>
                                    </a:rPr>
                                    <m:t>−</m:t>
                                  </m:r>
                                  <m:sSub>
                                    <m:sSubPr>
                                      <m:ctrlPr>
                                        <a:rPr lang="es-CU" sz="1600" i="1">
                                          <a:latin typeface="Cambria Math" panose="02040503050406030204" pitchFamily="18" charset="0"/>
                                        </a:rPr>
                                      </m:ctrlPr>
                                    </m:sSubPr>
                                    <m:e>
                                      <m:r>
                                        <a:rPr lang="es-CU" sz="1600">
                                          <a:latin typeface="Cambria Math" panose="02040503050406030204" pitchFamily="18" charset="0"/>
                                        </a:rPr>
                                        <m:t>𝑥</m:t>
                                      </m:r>
                                    </m:e>
                                    <m:sub>
                                      <m:r>
                                        <a:rPr lang="es-CU" sz="1600">
                                          <a:latin typeface="Cambria Math" panose="02040503050406030204" pitchFamily="18" charset="0"/>
                                        </a:rPr>
                                        <m:t>𝑛</m:t>
                                      </m:r>
                                    </m:sub>
                                  </m:sSub>
                                </m:e>
                              </m:d>
                            </m:e>
                            <m:sup>
                              <m:r>
                                <a:rPr lang="es-CU" sz="1600">
                                  <a:latin typeface="Cambria Math" panose="02040503050406030204" pitchFamily="18" charset="0"/>
                                </a:rPr>
                                <m:t>2</m:t>
                              </m:r>
                            </m:sup>
                          </m:sSup>
                          <m:r>
                            <a:rPr lang="es-CU" sz="1600">
                              <a:latin typeface="Cambria Math" panose="02040503050406030204" pitchFamily="18" charset="0"/>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s-CU" sz="1600">
                                          <a:latin typeface="Cambria Math" panose="02040503050406030204" pitchFamily="18" charset="0"/>
                                        </a:rPr>
                                        <m:t>𝑦</m:t>
                                      </m:r>
                                    </m:e>
                                    <m:sub>
                                      <m:r>
                                        <a:rPr lang="es-CU" sz="1600">
                                          <a:latin typeface="Cambria Math" panose="02040503050406030204" pitchFamily="18" charset="0"/>
                                        </a:rPr>
                                        <m:t>𝑡</m:t>
                                      </m:r>
                                    </m:sub>
                                  </m:sSub>
                                  <m:r>
                                    <a:rPr lang="es-CU" sz="1600">
                                      <a:latin typeface="Cambria Math" panose="02040503050406030204" pitchFamily="18" charset="0"/>
                                    </a:rPr>
                                    <m:t>−</m:t>
                                  </m:r>
                                  <m:sSub>
                                    <m:sSubPr>
                                      <m:ctrlPr>
                                        <a:rPr lang="es-CU" sz="1600" i="1">
                                          <a:latin typeface="Cambria Math" panose="02040503050406030204" pitchFamily="18" charset="0"/>
                                        </a:rPr>
                                      </m:ctrlPr>
                                    </m:sSubPr>
                                    <m:e>
                                      <m:r>
                                        <a:rPr lang="es-CU" sz="1600">
                                          <a:latin typeface="Cambria Math" panose="02040503050406030204" pitchFamily="18" charset="0"/>
                                        </a:rPr>
                                        <m:t>𝑦</m:t>
                                      </m:r>
                                    </m:e>
                                    <m:sub>
                                      <m:r>
                                        <a:rPr lang="es-CU" sz="1600">
                                          <a:latin typeface="Cambria Math" panose="02040503050406030204" pitchFamily="18" charset="0"/>
                                        </a:rPr>
                                        <m:t>𝑛</m:t>
                                      </m:r>
                                    </m:sub>
                                  </m:sSub>
                                </m:e>
                              </m:d>
                            </m:e>
                            <m:sup>
                              <m:r>
                                <a:rPr lang="es-CU" sz="1600">
                                  <a:latin typeface="Cambria Math" panose="02040503050406030204" pitchFamily="18" charset="0"/>
                                </a:rPr>
                                <m:t>2</m:t>
                              </m:r>
                            </m:sup>
                          </m:sSup>
                          <m:r>
                            <a:rPr lang="es-CU" sz="1600">
                              <a:latin typeface="Cambria Math" panose="02040503050406030204" pitchFamily="18" charset="0"/>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s-CU" sz="1600">
                                          <a:latin typeface="Cambria Math" panose="02040503050406030204" pitchFamily="18" charset="0"/>
                                        </a:rPr>
                                        <m:t>𝑧</m:t>
                                      </m:r>
                                    </m:e>
                                    <m:sub>
                                      <m:r>
                                        <a:rPr lang="es-CU" sz="1600">
                                          <a:latin typeface="Cambria Math" panose="02040503050406030204" pitchFamily="18" charset="0"/>
                                        </a:rPr>
                                        <m:t>𝑡</m:t>
                                      </m:r>
                                    </m:sub>
                                  </m:sSub>
                                  <m:r>
                                    <a:rPr lang="es-CU" sz="1600">
                                      <a:latin typeface="Cambria Math" panose="02040503050406030204" pitchFamily="18" charset="0"/>
                                    </a:rPr>
                                    <m:t>−</m:t>
                                  </m:r>
                                  <m:sSub>
                                    <m:sSubPr>
                                      <m:ctrlPr>
                                        <a:rPr lang="es-CU" sz="1600" i="1">
                                          <a:latin typeface="Cambria Math" panose="02040503050406030204" pitchFamily="18" charset="0"/>
                                        </a:rPr>
                                      </m:ctrlPr>
                                    </m:sSubPr>
                                    <m:e>
                                      <m:r>
                                        <a:rPr lang="es-CU" sz="1600">
                                          <a:latin typeface="Cambria Math" panose="02040503050406030204" pitchFamily="18" charset="0"/>
                                        </a:rPr>
                                        <m:t>𝑧</m:t>
                                      </m:r>
                                    </m:e>
                                    <m:sub>
                                      <m:r>
                                        <a:rPr lang="es-CU" sz="1600">
                                          <a:latin typeface="Cambria Math" panose="02040503050406030204" pitchFamily="18" charset="0"/>
                                        </a:rPr>
                                        <m:t>𝑛</m:t>
                                      </m:r>
                                    </m:sub>
                                  </m:sSub>
                                </m:e>
                              </m:d>
                            </m:e>
                            <m:sup>
                              <m:r>
                                <a:rPr lang="es-CU" sz="1600">
                                  <a:latin typeface="Cambria Math" panose="02040503050406030204" pitchFamily="18" charset="0"/>
                                </a:rPr>
                                <m:t>2</m:t>
                              </m:r>
                            </m:sup>
                          </m:sSup>
                        </m:e>
                      </m:rad>
                    </m:oMath>
                  </m:oMathPara>
                </a14:m>
                <a:endParaRPr lang="es-CU" sz="1600" dirty="0"/>
              </a:p>
            </p:txBody>
          </p:sp>
        </mc:Choice>
        <mc:Fallback xmlns="">
          <p:sp>
            <p:nvSpPr>
              <p:cNvPr id="41" name="Flowchart: Process 40"/>
              <p:cNvSpPr>
                <a:spLocks noRot="1" noChangeAspect="1" noMove="1" noResize="1" noEditPoints="1" noAdjustHandles="1" noChangeArrowheads="1" noChangeShapeType="1" noTextEdit="1"/>
              </p:cNvSpPr>
              <p:nvPr/>
            </p:nvSpPr>
            <p:spPr>
              <a:xfrm>
                <a:off x="5592504" y="3850787"/>
                <a:ext cx="5904000" cy="720000"/>
              </a:xfrm>
              <a:prstGeom prst="flowChartProcess">
                <a:avLst/>
              </a:prstGeom>
              <a:blipFill>
                <a:blip r:embed="rId10"/>
                <a:stretch>
                  <a:fillRect l="-103" r="-103"/>
                </a:stretch>
              </a:blipFill>
              <a:ln w="12700">
                <a:solidFill>
                  <a:schemeClr val="bg1"/>
                </a:solidFill>
              </a:ln>
            </p:spPr>
            <p:txBody>
              <a:bodyPr/>
              <a:lstStyle/>
              <a:p>
                <a:r>
                  <a:rPr lang="en-US">
                    <a:noFill/>
                  </a:rPr>
                  <a:t> </a:t>
                </a:r>
              </a:p>
            </p:txBody>
          </p:sp>
        </mc:Fallback>
      </mc:AlternateContent>
      <p:cxnSp>
        <p:nvCxnSpPr>
          <p:cNvPr id="47" name="Straight Arrow Connector 46"/>
          <p:cNvCxnSpPr>
            <a:stCxn id="41" idx="2"/>
            <a:endCxn id="53" idx="0"/>
          </p:cNvCxnSpPr>
          <p:nvPr/>
        </p:nvCxnSpPr>
        <p:spPr>
          <a:xfrm>
            <a:off x="8544504" y="4570787"/>
            <a:ext cx="0" cy="1351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3" name="Flowchart: Process 52"/>
              <p:cNvSpPr/>
              <p:nvPr/>
            </p:nvSpPr>
            <p:spPr>
              <a:xfrm>
                <a:off x="5592504" y="4705964"/>
                <a:ext cx="5904000" cy="720000"/>
              </a:xfrm>
              <a:prstGeom prst="flowChartProcess">
                <a:avLst/>
              </a:prstGeom>
              <a:ln w="127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sz="1600" dirty="0" smtClean="0"/>
                  <a:t>Calculate</a:t>
                </a:r>
                <a:r>
                  <a:rPr lang="en-US" sz="1600" dirty="0" smtClean="0"/>
                  <a:t> </a:t>
                </a:r>
                <a:r>
                  <a:rPr lang="en-US" sz="1600" dirty="0"/>
                  <a:t>the </a:t>
                </a:r>
                <a:r>
                  <a:rPr lang="en-US" sz="1600" dirty="0" smtClean="0"/>
                  <a:t>angles </a:t>
                </a:r>
                <a:r>
                  <a:rPr lang="en-US" sz="1600" dirty="0"/>
                  <a:t>between the source and each of the </a:t>
                </a:r>
                <a:r>
                  <a:rPr lang="en-US" sz="1600" dirty="0" smtClean="0"/>
                  <a:t>antennas:</a:t>
                </a:r>
              </a:p>
              <a:p>
                <a:pPr algn="ctr"/>
                <a14:m>
                  <m:oMathPara xmlns:m="http://schemas.openxmlformats.org/officeDocument/2006/math">
                    <m:oMathParaPr>
                      <m:jc m:val="centerGroup"/>
                    </m:oMathParaPr>
                    <m:oMath xmlns:m="http://schemas.openxmlformats.org/officeDocument/2006/math">
                      <m:sSub>
                        <m:sSubPr>
                          <m:ctrlPr>
                            <a:rPr lang="es-CU" sz="1600" i="1" smtClean="0">
                              <a:latin typeface="Cambria Math" panose="02040503050406030204" pitchFamily="18" charset="0"/>
                            </a:rPr>
                          </m:ctrlPr>
                        </m:sSubPr>
                        <m:e>
                          <m:r>
                            <a:rPr lang="en-US" sz="1600" i="1">
                              <a:latin typeface="Cambria Math" panose="02040503050406030204" pitchFamily="18" charset="0"/>
                            </a:rPr>
                            <m:t>𝜃</m:t>
                          </m:r>
                        </m:e>
                        <m:sub>
                          <m:r>
                            <a:rPr lang="es-CU" sz="1600" b="0" i="1" smtClean="0">
                              <a:latin typeface="Cambria Math" panose="02040503050406030204" pitchFamily="18" charset="0"/>
                            </a:rPr>
                            <m:t>𝑛</m:t>
                          </m:r>
                        </m:sub>
                      </m:sSub>
                      <m:r>
                        <a:rPr lang="es-CU" sz="1600" b="0" i="1" smtClean="0">
                          <a:latin typeface="Cambria Math" panose="02040503050406030204" pitchFamily="18" charset="0"/>
                        </a:rPr>
                        <m:t>=</m:t>
                      </m:r>
                      <m:r>
                        <a:rPr lang="es-CU" sz="1600" b="0" i="1" smtClean="0">
                          <a:latin typeface="Cambria Math" panose="02040503050406030204" pitchFamily="18" charset="0"/>
                        </a:rPr>
                        <m:t>𝑎𝑟𝑐𝑠𝑖𝑛</m:t>
                      </m:r>
                      <m:d>
                        <m:dPr>
                          <m:ctrlPr>
                            <a:rPr lang="es-CU" sz="1600" b="0" i="1" smtClean="0">
                              <a:latin typeface="Cambria Math" panose="02040503050406030204" pitchFamily="18" charset="0"/>
                            </a:rPr>
                          </m:ctrlPr>
                        </m:dPr>
                        <m:e>
                          <m:f>
                            <m:fPr>
                              <m:ctrlPr>
                                <a:rPr lang="es-CU" sz="1600" b="0" i="1" smtClean="0">
                                  <a:latin typeface="Cambria Math" panose="02040503050406030204" pitchFamily="18" charset="0"/>
                                </a:rPr>
                              </m:ctrlPr>
                            </m:fPr>
                            <m:num>
                              <m:sSub>
                                <m:sSubPr>
                                  <m:ctrlPr>
                                    <a:rPr lang="es-CU" sz="1600" b="0" i="1" smtClean="0">
                                      <a:latin typeface="Cambria Math" panose="02040503050406030204" pitchFamily="18" charset="0"/>
                                    </a:rPr>
                                  </m:ctrlPr>
                                </m:sSubPr>
                                <m:e>
                                  <m:r>
                                    <a:rPr lang="es-CU" sz="1600" b="0" i="1" smtClean="0">
                                      <a:latin typeface="Cambria Math" panose="02040503050406030204" pitchFamily="18" charset="0"/>
                                    </a:rPr>
                                    <m:t>𝑧</m:t>
                                  </m:r>
                                </m:e>
                                <m:sub>
                                  <m:r>
                                    <a:rPr lang="es-CU" sz="1600" b="0" i="1" smtClean="0">
                                      <a:latin typeface="Cambria Math" panose="02040503050406030204" pitchFamily="18" charset="0"/>
                                    </a:rPr>
                                    <m:t>𝑡</m:t>
                                  </m:r>
                                </m:sub>
                              </m:sSub>
                            </m:num>
                            <m:den>
                              <m:r>
                                <a:rPr lang="es-CU" sz="1600" b="0" i="1" smtClean="0">
                                  <a:latin typeface="Cambria Math" panose="02040503050406030204" pitchFamily="18" charset="0"/>
                                </a:rPr>
                                <m:t>𝑑</m:t>
                              </m:r>
                            </m:den>
                          </m:f>
                        </m:e>
                      </m:d>
                    </m:oMath>
                  </m:oMathPara>
                </a14:m>
                <a:endParaRPr lang="es-CU" sz="1600" dirty="0" smtClean="0"/>
              </a:p>
            </p:txBody>
          </p:sp>
        </mc:Choice>
        <mc:Fallback xmlns="">
          <p:sp>
            <p:nvSpPr>
              <p:cNvPr id="53" name="Flowchart: Process 52"/>
              <p:cNvSpPr>
                <a:spLocks noRot="1" noChangeAspect="1" noMove="1" noResize="1" noEditPoints="1" noAdjustHandles="1" noChangeArrowheads="1" noChangeShapeType="1" noTextEdit="1"/>
              </p:cNvSpPr>
              <p:nvPr/>
            </p:nvSpPr>
            <p:spPr>
              <a:xfrm>
                <a:off x="5592504" y="4705964"/>
                <a:ext cx="5904000" cy="720000"/>
              </a:xfrm>
              <a:prstGeom prst="flowChartProcess">
                <a:avLst/>
              </a:prstGeom>
              <a:blipFill>
                <a:blip r:embed="rId11"/>
                <a:stretch>
                  <a:fillRect t="-4167" b="-5000"/>
                </a:stretch>
              </a:blipFill>
              <a:ln w="12700">
                <a:solidFill>
                  <a:schemeClr val="bg1"/>
                </a:solidFill>
              </a:ln>
            </p:spPr>
            <p:txBody>
              <a:bodyPr/>
              <a:lstStyle/>
              <a:p>
                <a:r>
                  <a:rPr lang="en-US">
                    <a:noFill/>
                  </a:rPr>
                  <a:t> </a:t>
                </a:r>
              </a:p>
            </p:txBody>
          </p:sp>
        </mc:Fallback>
      </mc:AlternateContent>
      <p:cxnSp>
        <p:nvCxnSpPr>
          <p:cNvPr id="54" name="Straight Arrow Connector 53"/>
          <p:cNvCxnSpPr>
            <a:stCxn id="53" idx="2"/>
            <a:endCxn id="11" idx="0"/>
          </p:cNvCxnSpPr>
          <p:nvPr/>
        </p:nvCxnSpPr>
        <p:spPr>
          <a:xfrm flipH="1">
            <a:off x="8544380" y="5425964"/>
            <a:ext cx="124" cy="158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p:cNvCxnSpPr>
            <a:stCxn id="92" idx="2"/>
            <a:endCxn id="95" idx="0"/>
          </p:cNvCxnSpPr>
          <p:nvPr/>
        </p:nvCxnSpPr>
        <p:spPr>
          <a:xfrm flipH="1">
            <a:off x="2582704" y="4350634"/>
            <a:ext cx="5254" cy="1334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p:cNvCxnSpPr>
            <a:stCxn id="95" idx="2"/>
            <a:endCxn id="28" idx="0"/>
          </p:cNvCxnSpPr>
          <p:nvPr/>
        </p:nvCxnSpPr>
        <p:spPr>
          <a:xfrm>
            <a:off x="2582704" y="4955731"/>
            <a:ext cx="2096" cy="1577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p:cNvCxnSpPr>
            <a:stCxn id="28" idx="2"/>
            <a:endCxn id="108" idx="0"/>
          </p:cNvCxnSpPr>
          <p:nvPr/>
        </p:nvCxnSpPr>
        <p:spPr>
          <a:xfrm flipH="1">
            <a:off x="2583409" y="6128955"/>
            <a:ext cx="1391" cy="1111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2" name="Flowchart: Decision 91"/>
              <p:cNvSpPr/>
              <p:nvPr/>
            </p:nvSpPr>
            <p:spPr>
              <a:xfrm>
                <a:off x="1756379" y="3877588"/>
                <a:ext cx="1663157" cy="473046"/>
              </a:xfrm>
              <a:prstGeom prst="flowChartDecision">
                <a:avLst/>
              </a:prstGeom>
              <a:ln w="127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ea typeface="Cambria Math" panose="02040503050406030204" pitchFamily="18" charset="0"/>
                        </a:rPr>
                        <m:t>𝜙</m:t>
                      </m:r>
                      <m:r>
                        <a:rPr lang="el-GR"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s-CU" sz="1600" i="1">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𝜙</m:t>
                          </m:r>
                        </m:e>
                        <m:sub>
                          <m:r>
                            <a:rPr lang="es-CU" sz="1600" i="1">
                              <a:latin typeface="Cambria Math" panose="02040503050406030204" pitchFamily="18" charset="0"/>
                              <a:ea typeface="Cambria Math" panose="02040503050406030204" pitchFamily="18" charset="0"/>
                            </a:rPr>
                            <m:t>𝐹</m:t>
                          </m:r>
                        </m:sub>
                      </m:sSub>
                    </m:oMath>
                  </m:oMathPara>
                </a14:m>
                <a:endParaRPr lang="en-US" sz="1600" i="1" dirty="0">
                  <a:ea typeface="Cambria Math" panose="02040503050406030204" pitchFamily="18" charset="0"/>
                </a:endParaRPr>
              </a:p>
            </p:txBody>
          </p:sp>
        </mc:Choice>
        <mc:Fallback xmlns="">
          <p:sp>
            <p:nvSpPr>
              <p:cNvPr id="92" name="Flowchart: Decision 91"/>
              <p:cNvSpPr>
                <a:spLocks noRot="1" noChangeAspect="1" noMove="1" noResize="1" noEditPoints="1" noAdjustHandles="1" noChangeArrowheads="1" noChangeShapeType="1" noTextEdit="1"/>
              </p:cNvSpPr>
              <p:nvPr/>
            </p:nvSpPr>
            <p:spPr>
              <a:xfrm>
                <a:off x="1756379" y="3877588"/>
                <a:ext cx="1663157" cy="473046"/>
              </a:xfrm>
              <a:prstGeom prst="flowChartDecision">
                <a:avLst/>
              </a:prstGeom>
              <a:blipFill>
                <a:blip r:embed="rId12"/>
                <a:stretch>
                  <a:fillRect/>
                </a:stretch>
              </a:blipFill>
              <a:ln w="127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Flowchart: Decision 94"/>
              <p:cNvSpPr/>
              <p:nvPr/>
            </p:nvSpPr>
            <p:spPr>
              <a:xfrm>
                <a:off x="1751104" y="4484131"/>
                <a:ext cx="1663200" cy="471600"/>
              </a:xfrm>
              <a:prstGeom prst="flowChartDecision">
                <a:avLst/>
              </a:prstGeom>
              <a:ln w="127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l-GR" sz="1600" i="1">
                          <a:latin typeface="Cambria Math" panose="02040503050406030204" pitchFamily="18" charset="0"/>
                          <a:ea typeface="Cambria Math" panose="02040503050406030204" pitchFamily="18" charset="0"/>
                        </a:rPr>
                        <m:t>𝜃</m:t>
                      </m:r>
                      <m:r>
                        <a:rPr lang="el-GR"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s-CU" sz="1600" i="1">
                              <a:latin typeface="Cambria Math" panose="02040503050406030204" pitchFamily="18" charset="0"/>
                              <a:ea typeface="Cambria Math" panose="02040503050406030204" pitchFamily="18" charset="0"/>
                            </a:rPr>
                            <m:t>𝐹</m:t>
                          </m:r>
                        </m:sub>
                      </m:sSub>
                    </m:oMath>
                  </m:oMathPara>
                </a14:m>
                <a:endParaRPr lang="en-US" sz="1600" i="1" dirty="0">
                  <a:ea typeface="Cambria Math" panose="02040503050406030204" pitchFamily="18" charset="0"/>
                </a:endParaRPr>
              </a:p>
            </p:txBody>
          </p:sp>
        </mc:Choice>
        <mc:Fallback xmlns="">
          <p:sp>
            <p:nvSpPr>
              <p:cNvPr id="95" name="Flowchart: Decision 94"/>
              <p:cNvSpPr>
                <a:spLocks noRot="1" noChangeAspect="1" noMove="1" noResize="1" noEditPoints="1" noAdjustHandles="1" noChangeArrowheads="1" noChangeShapeType="1" noTextEdit="1"/>
              </p:cNvSpPr>
              <p:nvPr/>
            </p:nvSpPr>
            <p:spPr>
              <a:xfrm>
                <a:off x="1751104" y="4484131"/>
                <a:ext cx="1663200" cy="471600"/>
              </a:xfrm>
              <a:prstGeom prst="flowChartDecision">
                <a:avLst/>
              </a:prstGeom>
              <a:blipFill>
                <a:blip r:embed="rId13"/>
                <a:stretch>
                  <a:fillRect/>
                </a:stretch>
              </a:blipFill>
              <a:ln w="127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Flowchart: Decision 107"/>
              <p:cNvSpPr/>
              <p:nvPr/>
            </p:nvSpPr>
            <p:spPr>
              <a:xfrm>
                <a:off x="1779897" y="6240143"/>
                <a:ext cx="1607023" cy="372197"/>
              </a:xfrm>
              <a:prstGeom prst="flowChartDecision">
                <a:avLst/>
              </a:prstGeom>
              <a:ln w="127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i="1" dirty="0" smtClean="0">
                    <a:ea typeface="Cambria Math" panose="02040503050406030204" pitchFamily="18" charset="0"/>
                  </a:rPr>
                  <a:t>n</a:t>
                </a:r>
                <a:r>
                  <a:rPr lang="es-CU" sz="1600" i="1" dirty="0" smtClean="0">
                    <a:ea typeface="Cambria Math" panose="02040503050406030204" pitchFamily="18" charset="0"/>
                  </a:rPr>
                  <a:t> </a:t>
                </a:r>
                <a14:m>
                  <m:oMath xmlns:m="http://schemas.openxmlformats.org/officeDocument/2006/math">
                    <m:r>
                      <a:rPr lang="el-GR" sz="1600" i="1" smtClean="0">
                        <a:latin typeface="Cambria Math" panose="02040503050406030204" pitchFamily="18" charset="0"/>
                        <a:ea typeface="Cambria Math" panose="02040503050406030204" pitchFamily="18" charset="0"/>
                      </a:rPr>
                      <m:t>≤</m:t>
                    </m:r>
                    <m:r>
                      <a:rPr lang="es-CU" sz="1600" b="0" i="1" smtClean="0">
                        <a:latin typeface="Cambria Math" panose="02040503050406030204" pitchFamily="18" charset="0"/>
                        <a:ea typeface="Cambria Math" panose="02040503050406030204" pitchFamily="18" charset="0"/>
                      </a:rPr>
                      <m:t>𝑁</m:t>
                    </m:r>
                  </m:oMath>
                </a14:m>
                <a:endParaRPr lang="en-US" sz="1600" dirty="0"/>
              </a:p>
            </p:txBody>
          </p:sp>
        </mc:Choice>
        <mc:Fallback xmlns="">
          <p:sp>
            <p:nvSpPr>
              <p:cNvPr id="108" name="Flowchart: Decision 107"/>
              <p:cNvSpPr>
                <a:spLocks noRot="1" noChangeAspect="1" noMove="1" noResize="1" noEditPoints="1" noAdjustHandles="1" noChangeArrowheads="1" noChangeShapeType="1" noTextEdit="1"/>
              </p:cNvSpPr>
              <p:nvPr/>
            </p:nvSpPr>
            <p:spPr>
              <a:xfrm>
                <a:off x="1779897" y="6240143"/>
                <a:ext cx="1607023" cy="372197"/>
              </a:xfrm>
              <a:prstGeom prst="flowChartDecision">
                <a:avLst/>
              </a:prstGeom>
              <a:blipFill>
                <a:blip r:embed="rId14"/>
                <a:stretch>
                  <a:fillRect b="-12308"/>
                </a:stretch>
              </a:blipFill>
              <a:ln w="12700">
                <a:solidFill>
                  <a:schemeClr val="bg1"/>
                </a:solidFill>
              </a:ln>
            </p:spPr>
            <p:txBody>
              <a:bodyPr/>
              <a:lstStyle/>
              <a:p>
                <a:r>
                  <a:rPr lang="en-US">
                    <a:noFill/>
                  </a:rPr>
                  <a:t> </a:t>
                </a:r>
              </a:p>
            </p:txBody>
          </p:sp>
        </mc:Fallback>
      </mc:AlternateContent>
      <p:cxnSp>
        <p:nvCxnSpPr>
          <p:cNvPr id="79" name="Elbow Connector 78"/>
          <p:cNvCxnSpPr>
            <a:stCxn id="11" idx="2"/>
            <a:endCxn id="108" idx="2"/>
          </p:cNvCxnSpPr>
          <p:nvPr/>
        </p:nvCxnSpPr>
        <p:spPr>
          <a:xfrm rot="5400000">
            <a:off x="5518055" y="3586015"/>
            <a:ext cx="91680" cy="5960971"/>
          </a:xfrm>
          <a:prstGeom prst="bentConnector3">
            <a:avLst>
              <a:gd name="adj1" fmla="val 282358"/>
            </a:avLst>
          </a:prstGeom>
          <a:ln>
            <a:tailEnd type="triangle"/>
          </a:ln>
        </p:spPr>
        <p:style>
          <a:lnRef idx="1">
            <a:schemeClr val="dk1"/>
          </a:lnRef>
          <a:fillRef idx="0">
            <a:schemeClr val="dk1"/>
          </a:fillRef>
          <a:effectRef idx="0">
            <a:schemeClr val="dk1"/>
          </a:effectRef>
          <a:fontRef idx="minor">
            <a:schemeClr val="tx1"/>
          </a:fontRef>
        </p:style>
      </p:cxnSp>
      <p:cxnSp>
        <p:nvCxnSpPr>
          <p:cNvPr id="118" name="Elbow Connector 117"/>
          <p:cNvCxnSpPr>
            <a:stCxn id="108" idx="1"/>
            <a:endCxn id="92" idx="1"/>
          </p:cNvCxnSpPr>
          <p:nvPr/>
        </p:nvCxnSpPr>
        <p:spPr>
          <a:xfrm rot="10800000">
            <a:off x="1756379" y="4114112"/>
            <a:ext cx="23518" cy="2312131"/>
          </a:xfrm>
          <a:prstGeom prst="bentConnector3">
            <a:avLst>
              <a:gd name="adj1" fmla="val 6875134"/>
            </a:avLst>
          </a:prstGeom>
          <a:ln>
            <a:tailEnd type="triangle"/>
          </a:ln>
        </p:spPr>
        <p:style>
          <a:lnRef idx="1">
            <a:schemeClr val="dk1"/>
          </a:lnRef>
          <a:fillRef idx="0">
            <a:schemeClr val="dk1"/>
          </a:fillRef>
          <a:effectRef idx="0">
            <a:schemeClr val="dk1"/>
          </a:effectRef>
          <a:fontRef idx="minor">
            <a:schemeClr val="tx1"/>
          </a:fontRef>
        </p:style>
      </p:cxnSp>
      <p:sp>
        <p:nvSpPr>
          <p:cNvPr id="123" name="Rounded Rectangle 122"/>
          <p:cNvSpPr/>
          <p:nvPr/>
        </p:nvSpPr>
        <p:spPr>
          <a:xfrm>
            <a:off x="303085" y="2752771"/>
            <a:ext cx="1037230" cy="436729"/>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dirty="0" smtClean="0"/>
              <a:t>END</a:t>
            </a:r>
            <a:endParaRPr lang="en-US" dirty="0"/>
          </a:p>
        </p:txBody>
      </p:sp>
      <p:cxnSp>
        <p:nvCxnSpPr>
          <p:cNvPr id="126" name="Elbow Connector 125"/>
          <p:cNvCxnSpPr>
            <a:stCxn id="92" idx="3"/>
            <a:endCxn id="38" idx="3"/>
          </p:cNvCxnSpPr>
          <p:nvPr/>
        </p:nvCxnSpPr>
        <p:spPr>
          <a:xfrm flipV="1">
            <a:off x="3419536" y="2965912"/>
            <a:ext cx="126329" cy="1148199"/>
          </a:xfrm>
          <a:prstGeom prst="bentConnector3">
            <a:avLst>
              <a:gd name="adj1" fmla="val 1231651"/>
            </a:avLst>
          </a:prstGeom>
          <a:ln>
            <a:tailEnd type="triangle"/>
          </a:ln>
        </p:spPr>
        <p:style>
          <a:lnRef idx="1">
            <a:schemeClr val="dk1"/>
          </a:lnRef>
          <a:fillRef idx="0">
            <a:schemeClr val="dk1"/>
          </a:fillRef>
          <a:effectRef idx="0">
            <a:schemeClr val="dk1"/>
          </a:effectRef>
          <a:fontRef idx="minor">
            <a:schemeClr val="tx1"/>
          </a:fontRef>
        </p:style>
      </p:cxnSp>
      <p:cxnSp>
        <p:nvCxnSpPr>
          <p:cNvPr id="138" name="Elbow Connector 137"/>
          <p:cNvCxnSpPr>
            <a:stCxn id="108" idx="3"/>
            <a:endCxn id="41" idx="1"/>
          </p:cNvCxnSpPr>
          <p:nvPr/>
        </p:nvCxnSpPr>
        <p:spPr>
          <a:xfrm flipV="1">
            <a:off x="3386920" y="4210787"/>
            <a:ext cx="2205584" cy="2215455"/>
          </a:xfrm>
          <a:prstGeom prst="bentConnector3">
            <a:avLst>
              <a:gd name="adj1" fmla="val 90530"/>
            </a:avLst>
          </a:prstGeom>
          <a:ln>
            <a:tailEnd type="triangle"/>
          </a:ln>
        </p:spPr>
        <p:style>
          <a:lnRef idx="1">
            <a:schemeClr val="dk1"/>
          </a:lnRef>
          <a:fillRef idx="0">
            <a:schemeClr val="dk1"/>
          </a:fillRef>
          <a:effectRef idx="0">
            <a:schemeClr val="dk1"/>
          </a:effectRef>
          <a:fontRef idx="minor">
            <a:schemeClr val="tx1"/>
          </a:fontRef>
        </p:style>
      </p:cxnSp>
      <p:cxnSp>
        <p:nvCxnSpPr>
          <p:cNvPr id="144" name="Straight Arrow Connector 143"/>
          <p:cNvCxnSpPr>
            <a:stCxn id="95" idx="1"/>
            <a:endCxn id="92" idx="1"/>
          </p:cNvCxnSpPr>
          <p:nvPr/>
        </p:nvCxnSpPr>
        <p:spPr>
          <a:xfrm flipV="1">
            <a:off x="1751104" y="4114111"/>
            <a:ext cx="5275" cy="6058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0" name="TextBox 159"/>
          <p:cNvSpPr txBox="1"/>
          <p:nvPr/>
        </p:nvSpPr>
        <p:spPr>
          <a:xfrm>
            <a:off x="2620369" y="4244455"/>
            <a:ext cx="586854" cy="338554"/>
          </a:xfrm>
          <a:prstGeom prst="rect">
            <a:avLst/>
          </a:prstGeom>
          <a:noFill/>
        </p:spPr>
        <p:txBody>
          <a:bodyPr wrap="square" rtlCol="0">
            <a:spAutoFit/>
          </a:bodyPr>
          <a:lstStyle/>
          <a:p>
            <a:r>
              <a:rPr lang="es-CU" sz="1600" dirty="0" smtClean="0">
                <a:solidFill>
                  <a:schemeClr val="bg1"/>
                </a:solidFill>
              </a:rPr>
              <a:t>yes</a:t>
            </a:r>
            <a:endParaRPr lang="en-US" sz="1600" dirty="0">
              <a:solidFill>
                <a:schemeClr val="bg1"/>
              </a:solidFill>
            </a:endParaRPr>
          </a:p>
        </p:txBody>
      </p:sp>
      <p:sp>
        <p:nvSpPr>
          <p:cNvPr id="191" name="TextBox 190"/>
          <p:cNvSpPr txBox="1"/>
          <p:nvPr/>
        </p:nvSpPr>
        <p:spPr>
          <a:xfrm>
            <a:off x="3400566" y="3823649"/>
            <a:ext cx="586854" cy="338554"/>
          </a:xfrm>
          <a:prstGeom prst="rect">
            <a:avLst/>
          </a:prstGeom>
          <a:noFill/>
        </p:spPr>
        <p:txBody>
          <a:bodyPr wrap="square" rtlCol="0">
            <a:spAutoFit/>
          </a:bodyPr>
          <a:lstStyle/>
          <a:p>
            <a:r>
              <a:rPr lang="es-CU" sz="1600" dirty="0" smtClean="0">
                <a:solidFill>
                  <a:schemeClr val="bg1"/>
                </a:solidFill>
              </a:rPr>
              <a:t>no</a:t>
            </a:r>
            <a:endParaRPr lang="en-US" sz="1600" dirty="0">
              <a:solidFill>
                <a:schemeClr val="bg1"/>
              </a:solidFill>
            </a:endParaRPr>
          </a:p>
        </p:txBody>
      </p:sp>
      <p:sp>
        <p:nvSpPr>
          <p:cNvPr id="192" name="TextBox 191"/>
          <p:cNvSpPr txBox="1"/>
          <p:nvPr/>
        </p:nvSpPr>
        <p:spPr>
          <a:xfrm>
            <a:off x="2620800" y="4833583"/>
            <a:ext cx="586854" cy="338554"/>
          </a:xfrm>
          <a:prstGeom prst="rect">
            <a:avLst/>
          </a:prstGeom>
          <a:noFill/>
        </p:spPr>
        <p:txBody>
          <a:bodyPr wrap="square" rtlCol="0">
            <a:spAutoFit/>
          </a:bodyPr>
          <a:lstStyle/>
          <a:p>
            <a:r>
              <a:rPr lang="es-CU" sz="1600" dirty="0" smtClean="0">
                <a:solidFill>
                  <a:schemeClr val="bg1"/>
                </a:solidFill>
              </a:rPr>
              <a:t>yes</a:t>
            </a:r>
            <a:endParaRPr lang="en-US" sz="1600" dirty="0">
              <a:solidFill>
                <a:schemeClr val="bg1"/>
              </a:solidFill>
            </a:endParaRPr>
          </a:p>
        </p:txBody>
      </p:sp>
      <p:sp>
        <p:nvSpPr>
          <p:cNvPr id="193" name="TextBox 192"/>
          <p:cNvSpPr txBox="1"/>
          <p:nvPr/>
        </p:nvSpPr>
        <p:spPr>
          <a:xfrm>
            <a:off x="2620800" y="3086670"/>
            <a:ext cx="586854" cy="338554"/>
          </a:xfrm>
          <a:prstGeom prst="rect">
            <a:avLst/>
          </a:prstGeom>
          <a:noFill/>
        </p:spPr>
        <p:txBody>
          <a:bodyPr wrap="square" rtlCol="0">
            <a:spAutoFit/>
          </a:bodyPr>
          <a:lstStyle/>
          <a:p>
            <a:r>
              <a:rPr lang="es-CU" sz="1600" dirty="0" smtClean="0">
                <a:solidFill>
                  <a:schemeClr val="bg1"/>
                </a:solidFill>
              </a:rPr>
              <a:t>yes</a:t>
            </a:r>
            <a:endParaRPr lang="en-US" sz="1600" dirty="0">
              <a:solidFill>
                <a:schemeClr val="bg1"/>
              </a:solidFill>
            </a:endParaRPr>
          </a:p>
        </p:txBody>
      </p:sp>
      <p:sp>
        <p:nvSpPr>
          <p:cNvPr id="194" name="TextBox 193"/>
          <p:cNvSpPr txBox="1"/>
          <p:nvPr/>
        </p:nvSpPr>
        <p:spPr>
          <a:xfrm>
            <a:off x="1396620" y="4426428"/>
            <a:ext cx="586854" cy="338554"/>
          </a:xfrm>
          <a:prstGeom prst="rect">
            <a:avLst/>
          </a:prstGeom>
          <a:noFill/>
        </p:spPr>
        <p:txBody>
          <a:bodyPr wrap="square" rtlCol="0">
            <a:spAutoFit/>
          </a:bodyPr>
          <a:lstStyle/>
          <a:p>
            <a:r>
              <a:rPr lang="es-CU" sz="1600" dirty="0" smtClean="0">
                <a:solidFill>
                  <a:schemeClr val="bg1"/>
                </a:solidFill>
              </a:rPr>
              <a:t>no</a:t>
            </a:r>
            <a:endParaRPr lang="en-US" sz="1600" dirty="0">
              <a:solidFill>
                <a:schemeClr val="bg1"/>
              </a:solidFill>
            </a:endParaRPr>
          </a:p>
        </p:txBody>
      </p:sp>
      <p:sp>
        <p:nvSpPr>
          <p:cNvPr id="195" name="TextBox 194"/>
          <p:cNvSpPr txBox="1"/>
          <p:nvPr/>
        </p:nvSpPr>
        <p:spPr>
          <a:xfrm>
            <a:off x="1396800" y="6120000"/>
            <a:ext cx="586854" cy="338554"/>
          </a:xfrm>
          <a:prstGeom prst="rect">
            <a:avLst/>
          </a:prstGeom>
          <a:noFill/>
        </p:spPr>
        <p:txBody>
          <a:bodyPr wrap="square" rtlCol="0">
            <a:spAutoFit/>
          </a:bodyPr>
          <a:lstStyle/>
          <a:p>
            <a:r>
              <a:rPr lang="es-CU" sz="1600" dirty="0" smtClean="0">
                <a:solidFill>
                  <a:schemeClr val="bg1"/>
                </a:solidFill>
              </a:rPr>
              <a:t>no</a:t>
            </a:r>
            <a:endParaRPr lang="en-US" sz="1600" dirty="0">
              <a:solidFill>
                <a:schemeClr val="bg1"/>
              </a:solidFill>
            </a:endParaRPr>
          </a:p>
        </p:txBody>
      </p:sp>
      <p:sp>
        <p:nvSpPr>
          <p:cNvPr id="196" name="TextBox 195"/>
          <p:cNvSpPr txBox="1"/>
          <p:nvPr/>
        </p:nvSpPr>
        <p:spPr>
          <a:xfrm>
            <a:off x="3345975" y="6118496"/>
            <a:ext cx="586854" cy="338554"/>
          </a:xfrm>
          <a:prstGeom prst="rect">
            <a:avLst/>
          </a:prstGeom>
          <a:noFill/>
        </p:spPr>
        <p:txBody>
          <a:bodyPr wrap="square" rtlCol="0">
            <a:spAutoFit/>
          </a:bodyPr>
          <a:lstStyle/>
          <a:p>
            <a:r>
              <a:rPr lang="es-CU" sz="1600" dirty="0" smtClean="0">
                <a:solidFill>
                  <a:schemeClr val="bg1"/>
                </a:solidFill>
              </a:rPr>
              <a:t>yes</a:t>
            </a:r>
            <a:endParaRPr lang="en-US" sz="1600" dirty="0">
              <a:solidFill>
                <a:schemeClr val="bg1"/>
              </a:solidFill>
            </a:endParaRPr>
          </a:p>
        </p:txBody>
      </p:sp>
      <p:sp>
        <p:nvSpPr>
          <p:cNvPr id="218" name="TextBox 217"/>
          <p:cNvSpPr txBox="1"/>
          <p:nvPr/>
        </p:nvSpPr>
        <p:spPr>
          <a:xfrm>
            <a:off x="1357951" y="2681789"/>
            <a:ext cx="586854" cy="338554"/>
          </a:xfrm>
          <a:prstGeom prst="rect">
            <a:avLst/>
          </a:prstGeom>
          <a:noFill/>
        </p:spPr>
        <p:txBody>
          <a:bodyPr wrap="square" rtlCol="0">
            <a:spAutoFit/>
          </a:bodyPr>
          <a:lstStyle/>
          <a:p>
            <a:r>
              <a:rPr lang="es-CU" sz="1600" dirty="0" smtClean="0">
                <a:solidFill>
                  <a:schemeClr val="bg1"/>
                </a:solidFill>
              </a:rPr>
              <a:t>no</a:t>
            </a:r>
            <a:endParaRPr lang="en-US" sz="1600" dirty="0">
              <a:solidFill>
                <a:schemeClr val="bg1"/>
              </a:solidFill>
            </a:endParaRPr>
          </a:p>
        </p:txBody>
      </p:sp>
      <p:grpSp>
        <p:nvGrpSpPr>
          <p:cNvPr id="71" name="Group 70"/>
          <p:cNvGrpSpPr/>
          <p:nvPr/>
        </p:nvGrpSpPr>
        <p:grpSpPr>
          <a:xfrm>
            <a:off x="6303600" y="205200"/>
            <a:ext cx="4975468" cy="3429363"/>
            <a:chOff x="5647312" y="2488068"/>
            <a:chExt cx="4975468" cy="3429363"/>
          </a:xfrm>
        </p:grpSpPr>
        <p:sp>
          <p:nvSpPr>
            <p:cNvPr id="72" name="Oval 71"/>
            <p:cNvSpPr/>
            <p:nvPr/>
          </p:nvSpPr>
          <p:spPr>
            <a:xfrm>
              <a:off x="6278349" y="3746813"/>
              <a:ext cx="2838735" cy="1487606"/>
            </a:xfrm>
            <a:prstGeom prst="ellipse">
              <a:avLst/>
            </a:prstGeom>
            <a:solidFill>
              <a:schemeClr val="tx1">
                <a:lumMod val="95000"/>
              </a:schemeClr>
            </a:solidFill>
            <a:ln>
              <a:no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12" name="Group 111"/>
            <p:cNvGrpSpPr/>
            <p:nvPr/>
          </p:nvGrpSpPr>
          <p:grpSpPr>
            <a:xfrm>
              <a:off x="5918854" y="2659366"/>
              <a:ext cx="4416272" cy="3067102"/>
              <a:chOff x="5780102" y="646176"/>
              <a:chExt cx="6022950" cy="4451536"/>
            </a:xfrm>
          </p:grpSpPr>
          <p:cxnSp>
            <p:nvCxnSpPr>
              <p:cNvPr id="136" name="Straight Arrow Connector 135"/>
              <p:cNvCxnSpPr/>
              <p:nvPr/>
            </p:nvCxnSpPr>
            <p:spPr>
              <a:xfrm rot="10800000">
                <a:off x="8180832" y="646176"/>
                <a:ext cx="0" cy="2657856"/>
              </a:xfrm>
              <a:prstGeom prst="straightConnector1">
                <a:avLst/>
              </a:prstGeom>
              <a:noFill/>
              <a:ln w="6350" cap="flat" cmpd="sng" algn="ctr">
                <a:solidFill>
                  <a:sysClr val="windowText" lastClr="000000"/>
                </a:solidFill>
                <a:prstDash val="solid"/>
                <a:miter lim="800000"/>
                <a:tailEnd type="triangle"/>
              </a:ln>
              <a:effectLst/>
            </p:spPr>
          </p:cxnSp>
          <p:cxnSp>
            <p:nvCxnSpPr>
              <p:cNvPr id="137" name="Straight Arrow Connector 136"/>
              <p:cNvCxnSpPr/>
              <p:nvPr/>
            </p:nvCxnSpPr>
            <p:spPr>
              <a:xfrm flipV="1">
                <a:off x="8178012" y="3273299"/>
                <a:ext cx="3625040" cy="27914"/>
              </a:xfrm>
              <a:prstGeom prst="straightConnector1">
                <a:avLst/>
              </a:prstGeom>
              <a:noFill/>
              <a:ln w="6350" cap="flat" cmpd="sng" algn="ctr">
                <a:solidFill>
                  <a:sysClr val="windowText" lastClr="000000"/>
                </a:solidFill>
                <a:prstDash val="solid"/>
                <a:miter lim="800000"/>
                <a:tailEnd type="triangle"/>
              </a:ln>
              <a:effectLst/>
            </p:spPr>
          </p:cxnSp>
          <p:cxnSp>
            <p:nvCxnSpPr>
              <p:cNvPr id="139" name="Straight Arrow Connector 138"/>
              <p:cNvCxnSpPr/>
              <p:nvPr/>
            </p:nvCxnSpPr>
            <p:spPr>
              <a:xfrm flipH="1">
                <a:off x="5780102" y="3303076"/>
                <a:ext cx="2399774" cy="1794636"/>
              </a:xfrm>
              <a:prstGeom prst="straightConnector1">
                <a:avLst/>
              </a:prstGeom>
              <a:noFill/>
              <a:ln w="6350" cap="flat" cmpd="sng" algn="ctr">
                <a:solidFill>
                  <a:sysClr val="windowText" lastClr="000000"/>
                </a:solidFill>
                <a:prstDash val="solid"/>
                <a:miter lim="800000"/>
                <a:tailEnd type="triangle"/>
              </a:ln>
              <a:effectLst/>
            </p:spPr>
          </p:cxnSp>
          <p:sp>
            <p:nvSpPr>
              <p:cNvPr id="140" name="Oval 139"/>
              <p:cNvSpPr/>
              <p:nvPr/>
            </p:nvSpPr>
            <p:spPr>
              <a:xfrm>
                <a:off x="9186832" y="40734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1" name="Oval 140"/>
              <p:cNvSpPr/>
              <p:nvPr/>
            </p:nvSpPr>
            <p:spPr>
              <a:xfrm>
                <a:off x="9820495" y="3648296"/>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2" name="Oval 141"/>
              <p:cNvSpPr/>
              <p:nvPr/>
            </p:nvSpPr>
            <p:spPr>
              <a:xfrm>
                <a:off x="9904717" y="28542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3" name="Oval 142"/>
              <p:cNvSpPr/>
              <p:nvPr/>
            </p:nvSpPr>
            <p:spPr>
              <a:xfrm>
                <a:off x="9327200" y="2384981"/>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5" name="Oval 144"/>
              <p:cNvSpPr/>
              <p:nvPr/>
            </p:nvSpPr>
            <p:spPr>
              <a:xfrm>
                <a:off x="8497021" y="21684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6" name="Oval 145"/>
              <p:cNvSpPr/>
              <p:nvPr/>
            </p:nvSpPr>
            <p:spPr>
              <a:xfrm>
                <a:off x="7630748" y="21684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7" name="Oval 146"/>
              <p:cNvSpPr/>
              <p:nvPr/>
            </p:nvSpPr>
            <p:spPr>
              <a:xfrm>
                <a:off x="6860727" y="23970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8" name="Oval 147"/>
              <p:cNvSpPr/>
              <p:nvPr/>
            </p:nvSpPr>
            <p:spPr>
              <a:xfrm>
                <a:off x="6283211" y="2878276"/>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9" name="Oval 148"/>
              <p:cNvSpPr/>
              <p:nvPr/>
            </p:nvSpPr>
            <p:spPr>
              <a:xfrm>
                <a:off x="6319306" y="3576107"/>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0" name="Oval 149"/>
              <p:cNvSpPr/>
              <p:nvPr/>
            </p:nvSpPr>
            <p:spPr>
              <a:xfrm>
                <a:off x="6944948" y="4021276"/>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1" name="Oval 150"/>
              <p:cNvSpPr/>
              <p:nvPr/>
            </p:nvSpPr>
            <p:spPr>
              <a:xfrm>
                <a:off x="7690906" y="42258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2" name="Oval 151"/>
              <p:cNvSpPr/>
              <p:nvPr/>
            </p:nvSpPr>
            <p:spPr>
              <a:xfrm>
                <a:off x="8400769" y="4213781"/>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pic>
          <p:nvPicPr>
            <p:cNvPr id="113" name="Picture 112"/>
            <p:cNvPicPr>
              <a:picLocks noChangeAspect="1"/>
            </p:cNvPicPr>
            <p:nvPr/>
          </p:nvPicPr>
          <p:blipFill>
            <a:blip r:embed="rId15"/>
            <a:stretch>
              <a:fillRect/>
            </a:stretch>
          </p:blipFill>
          <p:spPr>
            <a:xfrm>
              <a:off x="8679305" y="2732538"/>
              <a:ext cx="488756" cy="328069"/>
            </a:xfrm>
            <a:prstGeom prst="rect">
              <a:avLst/>
            </a:prstGeom>
          </p:spPr>
        </p:pic>
        <p:cxnSp>
          <p:nvCxnSpPr>
            <p:cNvPr id="114" name="Straight Connector 113"/>
            <p:cNvCxnSpPr/>
            <p:nvPr/>
          </p:nvCxnSpPr>
          <p:spPr>
            <a:xfrm flipH="1">
              <a:off x="8927428" y="2941438"/>
              <a:ext cx="8" cy="2538665"/>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flipV="1">
              <a:off x="6246125" y="5495499"/>
              <a:ext cx="2698406" cy="725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H="1">
              <a:off x="8939464" y="4493513"/>
              <a:ext cx="1106904" cy="1022685"/>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flipV="1">
              <a:off x="7696200" y="2882900"/>
              <a:ext cx="1231900" cy="16129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9" name="Rectangle 118"/>
                <p:cNvSpPr/>
                <p:nvPr/>
              </p:nvSpPr>
              <p:spPr>
                <a:xfrm>
                  <a:off x="9004165" y="2704636"/>
                  <a:ext cx="1098249"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bg1"/>
                                </a:solidFill>
                                <a:latin typeface="Cambria Math" panose="02040503050406030204" pitchFamily="18" charset="0"/>
                              </a:rPr>
                            </m:ctrlPr>
                          </m:sSubPr>
                          <m:e>
                            <m:r>
                              <a:rPr lang="es-CU" sz="1600" b="0" i="1" smtClean="0">
                                <a:solidFill>
                                  <a:schemeClr val="bg1"/>
                                </a:solidFill>
                                <a:latin typeface="Cambria Math" panose="02040503050406030204" pitchFamily="18" charset="0"/>
                              </a:rPr>
                              <m:t>(</m:t>
                            </m:r>
                            <m:r>
                              <a:rPr lang="en-US"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b>
                        </m:s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1600" i="1" smtClean="0">
                                <a:solidFill>
                                  <a:schemeClr val="bg1"/>
                                </a:solidFill>
                                <a:latin typeface="Cambria Math" panose="02040503050406030204" pitchFamily="18" charset="0"/>
                              </a:rPr>
                            </m:ctrlPr>
                          </m:sSubPr>
                          <m:e>
                            <m:r>
                              <a:rPr lang="es-CU" sz="1600" b="0" i="1" smtClean="0">
                                <a:solidFill>
                                  <a:schemeClr val="bg1"/>
                                </a:solidFill>
                                <a:latin typeface="Cambria Math" panose="02040503050406030204" pitchFamily="18" charset="0"/>
                              </a:rPr>
                              <m:t>𝑦</m:t>
                            </m:r>
                          </m:e>
                          <m: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b>
                        </m:sSub>
                        <m:r>
                          <a:rPr lang="es-CU" sz="1600" b="0" i="0"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1600" i="1" smtClean="0">
                                <a:solidFill>
                                  <a:schemeClr val="bg1"/>
                                </a:solidFill>
                                <a:latin typeface="Cambria Math" panose="02040503050406030204" pitchFamily="18" charset="0"/>
                              </a:rPr>
                            </m:ctrlPr>
                          </m:sSubPr>
                          <m:e>
                            <m:r>
                              <a:rPr lang="es-CU" sz="1600" b="0" i="1" smtClean="0">
                                <a:solidFill>
                                  <a:schemeClr val="bg1"/>
                                </a:solidFill>
                                <a:latin typeface="Cambria Math" panose="02040503050406030204" pitchFamily="18" charset="0"/>
                              </a:rPr>
                              <m:t>𝑧</m:t>
                            </m:r>
                          </m:e>
                          <m: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b>
                        </m:s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600" dirty="0"/>
                </a:p>
              </p:txBody>
            </p:sp>
          </mc:Choice>
          <mc:Fallback xmlns="">
            <p:sp>
              <p:nvSpPr>
                <p:cNvPr id="119" name="Rectangle 118"/>
                <p:cNvSpPr>
                  <a:spLocks noRot="1" noChangeAspect="1" noMove="1" noResize="1" noEditPoints="1" noAdjustHandles="1" noChangeArrowheads="1" noChangeShapeType="1" noTextEdit="1"/>
                </p:cNvSpPr>
                <p:nvPr/>
              </p:nvSpPr>
              <p:spPr>
                <a:xfrm>
                  <a:off x="9004165" y="2704636"/>
                  <a:ext cx="1098249" cy="338554"/>
                </a:xfrm>
                <a:prstGeom prst="rect">
                  <a:avLst/>
                </a:prstGeom>
                <a:blipFill>
                  <a:blip r:embed="rId16"/>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Rectangle 119"/>
                <p:cNvSpPr/>
                <p:nvPr/>
              </p:nvSpPr>
              <p:spPr>
                <a:xfrm>
                  <a:off x="8038531" y="3316405"/>
                  <a:ext cx="553275"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CU" sz="1600" b="0" i="1" smtClean="0">
                            <a:solidFill>
                              <a:schemeClr val="bg1"/>
                            </a:solidFill>
                            <a:latin typeface="Cambria Math" panose="02040503050406030204" pitchFamily="18" charset="0"/>
                          </a:rPr>
                          <m:t>𝑝</m:t>
                        </m:r>
                      </m:oMath>
                    </m:oMathPara>
                  </a14:m>
                  <a:endParaRPr lang="en-US" sz="1600" dirty="0">
                    <a:solidFill>
                      <a:schemeClr val="bg1"/>
                    </a:solidFill>
                  </a:endParaRPr>
                </a:p>
              </p:txBody>
            </p:sp>
          </mc:Choice>
          <mc:Fallback xmlns="">
            <p:sp>
              <p:nvSpPr>
                <p:cNvPr id="120" name="Rectangle 119"/>
                <p:cNvSpPr>
                  <a:spLocks noRot="1" noChangeAspect="1" noMove="1" noResize="1" noEditPoints="1" noAdjustHandles="1" noChangeArrowheads="1" noChangeShapeType="1" noTextEdit="1"/>
                </p:cNvSpPr>
                <p:nvPr/>
              </p:nvSpPr>
              <p:spPr>
                <a:xfrm>
                  <a:off x="8038531" y="3316405"/>
                  <a:ext cx="553275" cy="338554"/>
                </a:xfrm>
                <a:prstGeom prst="rect">
                  <a:avLst/>
                </a:prstGeom>
                <a:blipFill>
                  <a:blip r:embed="rId17"/>
                  <a:stretch>
                    <a:fillRect b="-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1" name="Rectangle 120"/>
                <p:cNvSpPr/>
                <p:nvPr/>
              </p:nvSpPr>
              <p:spPr>
                <a:xfrm>
                  <a:off x="5647312" y="5548099"/>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oMath>
                    </m:oMathPara>
                  </a14:m>
                  <a:endParaRPr lang="en-US" dirty="0">
                    <a:solidFill>
                      <a:schemeClr val="bg1"/>
                    </a:solidFill>
                  </a:endParaRPr>
                </a:p>
              </p:txBody>
            </p:sp>
          </mc:Choice>
          <mc:Fallback xmlns="">
            <p:sp>
              <p:nvSpPr>
                <p:cNvPr id="121" name="Rectangle 120"/>
                <p:cNvSpPr>
                  <a:spLocks noRot="1" noChangeAspect="1" noMove="1" noResize="1" noEditPoints="1" noAdjustHandles="1" noChangeArrowheads="1" noChangeShapeType="1" noTextEdit="1"/>
                </p:cNvSpPr>
                <p:nvPr/>
              </p:nvSpPr>
              <p:spPr>
                <a:xfrm>
                  <a:off x="5647312" y="5548099"/>
                  <a:ext cx="367985"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2" name="Rectangle 121"/>
                <p:cNvSpPr/>
                <p:nvPr/>
              </p:nvSpPr>
              <p:spPr>
                <a:xfrm>
                  <a:off x="10251396" y="4268741"/>
                  <a:ext cx="37138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U"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122" name="Rectangle 121"/>
                <p:cNvSpPr>
                  <a:spLocks noRot="1" noChangeAspect="1" noMove="1" noResize="1" noEditPoints="1" noAdjustHandles="1" noChangeArrowheads="1" noChangeShapeType="1" noTextEdit="1"/>
                </p:cNvSpPr>
                <p:nvPr/>
              </p:nvSpPr>
              <p:spPr>
                <a:xfrm>
                  <a:off x="10251396" y="4268741"/>
                  <a:ext cx="371384" cy="369332"/>
                </a:xfrm>
                <a:prstGeom prst="rect">
                  <a:avLst/>
                </a:prstGeom>
                <a:blipFill>
                  <a:blip r:embed="rId19"/>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Rectangle 123"/>
                <p:cNvSpPr/>
                <p:nvPr/>
              </p:nvSpPr>
              <p:spPr>
                <a:xfrm>
                  <a:off x="7375849" y="2488068"/>
                  <a:ext cx="35375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U" b="0" i="1" smtClean="0">
                            <a:solidFill>
                              <a:schemeClr val="bg1"/>
                            </a:solidFill>
                            <a:latin typeface="Cambria Math" panose="02040503050406030204" pitchFamily="18" charset="0"/>
                          </a:rPr>
                          <m:t>𝑧</m:t>
                        </m:r>
                      </m:oMath>
                    </m:oMathPara>
                  </a14:m>
                  <a:endParaRPr lang="en-US" dirty="0">
                    <a:solidFill>
                      <a:schemeClr val="bg1"/>
                    </a:solidFill>
                  </a:endParaRPr>
                </a:p>
              </p:txBody>
            </p:sp>
          </mc:Choice>
          <mc:Fallback xmlns="">
            <p:sp>
              <p:nvSpPr>
                <p:cNvPr id="124" name="Rectangle 123"/>
                <p:cNvSpPr>
                  <a:spLocks noRot="1" noChangeAspect="1" noMove="1" noResize="1" noEditPoints="1" noAdjustHandles="1" noChangeArrowheads="1" noChangeShapeType="1" noTextEdit="1"/>
                </p:cNvSpPr>
                <p:nvPr/>
              </p:nvSpPr>
              <p:spPr>
                <a:xfrm>
                  <a:off x="7375849" y="2488068"/>
                  <a:ext cx="353750" cy="369332"/>
                </a:xfrm>
                <a:prstGeom prst="rect">
                  <a:avLst/>
                </a:prstGeom>
                <a:blipFill>
                  <a:blip r:embed="rId20"/>
                  <a:stretch>
                    <a:fillRect/>
                  </a:stretch>
                </a:blipFill>
              </p:spPr>
              <p:txBody>
                <a:bodyPr/>
                <a:lstStyle/>
                <a:p>
                  <a:r>
                    <a:rPr lang="en-US">
                      <a:noFill/>
                    </a:rPr>
                    <a:t> </a:t>
                  </a:r>
                </a:p>
              </p:txBody>
            </p:sp>
          </mc:Fallback>
        </mc:AlternateContent>
        <p:cxnSp>
          <p:nvCxnSpPr>
            <p:cNvPr id="125" name="Straight Connector 124"/>
            <p:cNvCxnSpPr/>
            <p:nvPr/>
          </p:nvCxnSpPr>
          <p:spPr>
            <a:xfrm flipH="1" flipV="1">
              <a:off x="7676148" y="4481481"/>
              <a:ext cx="1275347" cy="1046748"/>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7" name="Rectangle 126"/>
                <p:cNvSpPr/>
                <p:nvPr/>
              </p:nvSpPr>
              <p:spPr>
                <a:xfrm>
                  <a:off x="8068102" y="4615216"/>
                  <a:ext cx="553275"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CU" sz="1600" b="0" i="1" smtClean="0">
                            <a:solidFill>
                              <a:schemeClr val="bg1"/>
                            </a:solidFill>
                            <a:latin typeface="Cambria Math" panose="02040503050406030204" pitchFamily="18" charset="0"/>
                          </a:rPr>
                          <m:t>𝑝</m:t>
                        </m:r>
                        <m:r>
                          <a:rPr lang="es-CU" sz="1600" b="0" i="1" smtClean="0">
                            <a:solidFill>
                              <a:schemeClr val="bg1"/>
                            </a:solidFill>
                            <a:latin typeface="Cambria Math" panose="02040503050406030204" pitchFamily="18" charset="0"/>
                          </a:rPr>
                          <m:t>′</m:t>
                        </m:r>
                      </m:oMath>
                    </m:oMathPara>
                  </a14:m>
                  <a:endParaRPr lang="en-US" sz="1600" dirty="0">
                    <a:solidFill>
                      <a:schemeClr val="bg1"/>
                    </a:solidFill>
                  </a:endParaRPr>
                </a:p>
              </p:txBody>
            </p:sp>
          </mc:Choice>
          <mc:Fallback xmlns="">
            <p:sp>
              <p:nvSpPr>
                <p:cNvPr id="127" name="Rectangle 126"/>
                <p:cNvSpPr>
                  <a:spLocks noRot="1" noChangeAspect="1" noMove="1" noResize="1" noEditPoints="1" noAdjustHandles="1" noChangeArrowheads="1" noChangeShapeType="1" noTextEdit="1"/>
                </p:cNvSpPr>
                <p:nvPr/>
              </p:nvSpPr>
              <p:spPr>
                <a:xfrm>
                  <a:off x="8068102" y="4615216"/>
                  <a:ext cx="553275" cy="338554"/>
                </a:xfrm>
                <a:prstGeom prst="rect">
                  <a:avLst/>
                </a:prstGeom>
                <a:blipFill>
                  <a:blip r:embed="rId21"/>
                  <a:stretch>
                    <a:fillRect b="-12727"/>
                  </a:stretch>
                </a:blipFill>
              </p:spPr>
              <p:txBody>
                <a:bodyPr/>
                <a:lstStyle/>
                <a:p>
                  <a:r>
                    <a:rPr lang="en-US">
                      <a:noFill/>
                    </a:rPr>
                    <a:t> </a:t>
                  </a:r>
                </a:p>
              </p:txBody>
            </p:sp>
          </mc:Fallback>
        </mc:AlternateContent>
        <p:sp>
          <p:nvSpPr>
            <p:cNvPr id="128" name="Arc 127"/>
            <p:cNvSpPr/>
            <p:nvPr/>
          </p:nvSpPr>
          <p:spPr>
            <a:xfrm rot="884850">
              <a:off x="7616542" y="4073668"/>
              <a:ext cx="441608" cy="1269242"/>
            </a:xfrm>
            <a:prstGeom prst="arc">
              <a:avLst>
                <a:gd name="adj1" fmla="val 16266568"/>
                <a:gd name="adj2" fmla="val 389315"/>
              </a:avLst>
            </a:prstGeom>
            <a:ln w="1905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9" name="TextBox 128"/>
                <p:cNvSpPr txBox="1"/>
                <p:nvPr/>
              </p:nvSpPr>
              <p:spPr>
                <a:xfrm rot="21302137">
                  <a:off x="8106770" y="4184745"/>
                  <a:ext cx="2623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𝜃</m:t>
                            </m:r>
                          </m:e>
                          <m:sub>
                            <m:r>
                              <a:rPr lang="es-CU" b="0" i="1" smtClean="0">
                                <a:solidFill>
                                  <a:schemeClr val="bg1"/>
                                </a:solidFill>
                                <a:latin typeface="Cambria Math" panose="02040503050406030204" pitchFamily="18" charset="0"/>
                              </a:rPr>
                              <m:t>𝑡</m:t>
                            </m:r>
                          </m:sub>
                        </m:sSub>
                      </m:oMath>
                    </m:oMathPara>
                  </a14:m>
                  <a:endParaRPr lang="en-US" dirty="0"/>
                </a:p>
              </p:txBody>
            </p:sp>
          </mc:Choice>
          <mc:Fallback xmlns="">
            <p:sp>
              <p:nvSpPr>
                <p:cNvPr id="129" name="TextBox 128"/>
                <p:cNvSpPr txBox="1">
                  <a:spLocks noRot="1" noChangeAspect="1" noMove="1" noResize="1" noEditPoints="1" noAdjustHandles="1" noChangeArrowheads="1" noChangeShapeType="1" noTextEdit="1"/>
                </p:cNvSpPr>
                <p:nvPr/>
              </p:nvSpPr>
              <p:spPr>
                <a:xfrm rot="21302137">
                  <a:off x="8106770" y="4184745"/>
                  <a:ext cx="262380" cy="276999"/>
                </a:xfrm>
                <a:prstGeom prst="rect">
                  <a:avLst/>
                </a:prstGeom>
                <a:blipFill>
                  <a:blip r:embed="rId22"/>
                  <a:stretch>
                    <a:fillRect l="-18750" r="-4167"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TextBox 129"/>
                <p:cNvSpPr txBox="1"/>
                <p:nvPr/>
              </p:nvSpPr>
              <p:spPr>
                <a:xfrm rot="21302137">
                  <a:off x="7517574" y="4861020"/>
                  <a:ext cx="2977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𝜙</m:t>
                            </m:r>
                          </m:e>
                          <m:sub>
                            <m:r>
                              <a:rPr lang="es-CU" b="0" i="1" smtClean="0">
                                <a:solidFill>
                                  <a:schemeClr val="bg1"/>
                                </a:solidFill>
                                <a:latin typeface="Cambria Math" panose="02040503050406030204" pitchFamily="18" charset="0"/>
                              </a:rPr>
                              <m:t>𝑡</m:t>
                            </m:r>
                          </m:sub>
                        </m:sSub>
                      </m:oMath>
                    </m:oMathPara>
                  </a14:m>
                  <a:endParaRPr lang="en-US" dirty="0"/>
                </a:p>
              </p:txBody>
            </p:sp>
          </mc:Choice>
          <mc:Fallback xmlns="">
            <p:sp>
              <p:nvSpPr>
                <p:cNvPr id="130" name="TextBox 129"/>
                <p:cNvSpPr txBox="1">
                  <a:spLocks noRot="1" noChangeAspect="1" noMove="1" noResize="1" noEditPoints="1" noAdjustHandles="1" noChangeArrowheads="1" noChangeShapeType="1" noTextEdit="1"/>
                </p:cNvSpPr>
                <p:nvPr/>
              </p:nvSpPr>
              <p:spPr>
                <a:xfrm rot="21302137">
                  <a:off x="7517574" y="4861020"/>
                  <a:ext cx="297774" cy="276999"/>
                </a:xfrm>
                <a:prstGeom prst="rect">
                  <a:avLst/>
                </a:prstGeom>
                <a:blipFill>
                  <a:blip r:embed="rId23"/>
                  <a:stretch>
                    <a:fillRect l="-22222" r="-3704" b="-31373"/>
                  </a:stretch>
                </a:blipFill>
              </p:spPr>
              <p:txBody>
                <a:bodyPr/>
                <a:lstStyle/>
                <a:p>
                  <a:r>
                    <a:rPr lang="en-US">
                      <a:noFill/>
                    </a:rPr>
                    <a:t> </a:t>
                  </a:r>
                </a:p>
              </p:txBody>
            </p:sp>
          </mc:Fallback>
        </mc:AlternateContent>
        <p:sp>
          <p:nvSpPr>
            <p:cNvPr id="131" name="Arc 130"/>
            <p:cNvSpPr/>
            <p:nvPr/>
          </p:nvSpPr>
          <p:spPr>
            <a:xfrm rot="576444">
              <a:off x="7368757" y="4463693"/>
              <a:ext cx="645277" cy="446647"/>
            </a:xfrm>
            <a:prstGeom prst="arc">
              <a:avLst>
                <a:gd name="adj1" fmla="val 21451658"/>
                <a:gd name="adj2" fmla="val 10173516"/>
              </a:avLst>
            </a:prstGeom>
            <a:ln w="19050">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2" name="Straight Connector 131"/>
            <p:cNvCxnSpPr/>
            <p:nvPr/>
          </p:nvCxnSpPr>
          <p:spPr>
            <a:xfrm>
              <a:off x="6523630" y="5304430"/>
              <a:ext cx="354842" cy="0"/>
            </a:xfrm>
            <a:prstGeom prst="line">
              <a:avLst/>
            </a:prstGeom>
          </p:spPr>
          <p:style>
            <a:lnRef idx="1">
              <a:schemeClr val="dk1"/>
            </a:lnRef>
            <a:fillRef idx="0">
              <a:schemeClr val="dk1"/>
            </a:fillRef>
            <a:effectRef idx="0">
              <a:schemeClr val="dk1"/>
            </a:effectRef>
            <a:fontRef idx="minor">
              <a:schemeClr val="tx1"/>
            </a:fontRef>
          </p:style>
        </p:cxnSp>
        <p:cxnSp>
          <p:nvCxnSpPr>
            <p:cNvPr id="133" name="Straight Connector 132"/>
            <p:cNvCxnSpPr/>
            <p:nvPr/>
          </p:nvCxnSpPr>
          <p:spPr>
            <a:xfrm flipH="1">
              <a:off x="6619165" y="5306704"/>
              <a:ext cx="261582" cy="188793"/>
            </a:xfrm>
            <a:prstGeom prst="line">
              <a:avLst/>
            </a:prstGeom>
          </p:spPr>
          <p:style>
            <a:lnRef idx="1">
              <a:schemeClr val="dk1"/>
            </a:lnRef>
            <a:fillRef idx="0">
              <a:schemeClr val="dk1"/>
            </a:fillRef>
            <a:effectRef idx="0">
              <a:schemeClr val="dk1"/>
            </a:effectRef>
            <a:fontRef idx="minor">
              <a:schemeClr val="tx1"/>
            </a:fontRef>
          </p:style>
        </p:cxnSp>
        <p:cxnSp>
          <p:nvCxnSpPr>
            <p:cNvPr id="134" name="Straight Connector 133"/>
            <p:cNvCxnSpPr/>
            <p:nvPr/>
          </p:nvCxnSpPr>
          <p:spPr>
            <a:xfrm>
              <a:off x="8628927" y="4898984"/>
              <a:ext cx="2889" cy="350138"/>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p:cNvCxnSpPr/>
            <p:nvPr/>
          </p:nvCxnSpPr>
          <p:spPr>
            <a:xfrm>
              <a:off x="8628927" y="4901879"/>
              <a:ext cx="300941" cy="243068"/>
            </a:xfrm>
            <a:prstGeom prst="line">
              <a:avLst/>
            </a:prstGeom>
          </p:spPr>
          <p:style>
            <a:lnRef idx="1">
              <a:schemeClr val="dk1"/>
            </a:lnRef>
            <a:fillRef idx="0">
              <a:schemeClr val="dk1"/>
            </a:fillRef>
            <a:effectRef idx="0">
              <a:schemeClr val="dk1"/>
            </a:effectRef>
            <a:fontRef idx="minor">
              <a:schemeClr val="tx1"/>
            </a:fontRef>
          </p:style>
        </p:cxnSp>
      </p:grpSp>
      <p:sp>
        <p:nvSpPr>
          <p:cNvPr id="2" name="Rectangle 1"/>
          <p:cNvSpPr/>
          <p:nvPr/>
        </p:nvSpPr>
        <p:spPr>
          <a:xfrm>
            <a:off x="40944" y="3343701"/>
            <a:ext cx="5090614" cy="28523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3" name="Rectangle 152"/>
              <p:cNvSpPr/>
              <p:nvPr/>
            </p:nvSpPr>
            <p:spPr>
              <a:xfrm>
                <a:off x="8270543" y="2396150"/>
                <a:ext cx="5895832" cy="1077218"/>
              </a:xfrm>
              <a:prstGeom prst="rect">
                <a:avLst/>
              </a:prstGeom>
            </p:spPr>
            <p:txBody>
              <a:bodyPr wrap="square">
                <a:spAutoFit/>
              </a:bodyPr>
              <a:lstStyle/>
              <a:p>
                <a:pPr algn="ctr"/>
                <a14:m>
                  <m:oMath xmlns:m="http://schemas.openxmlformats.org/officeDocument/2006/math">
                    <m:sSub>
                      <m:sSubPr>
                        <m:ctrlPr>
                          <a:rPr lang="en-US" sz="1600" i="1" smtClean="0">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sub>
                        <m:r>
                          <a:rPr lang="es-CU"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b>
                    </m:sSub>
                    <m:r>
                      <a:rPr lang="en-US"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p>
                      <m:sSupPr>
                        <m:ctrlP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pPr>
                      <m:e>
                        <m:r>
                          <a:rPr lang="es-CU"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𝑝</m:t>
                        </m:r>
                      </m:e>
                      <m:sup>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up>
                    </m:sSup>
                    <m:r>
                      <a:rPr lang="en-US"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r>
                      <a:rPr lang="en-US"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𝑐𝑜𝑠</m:t>
                    </m:r>
                    <m:d>
                      <m:dPr>
                        <m:ctrlPr>
                          <a:rPr lang="en-US" sz="1600" i="1">
                            <a:solidFill>
                              <a:schemeClr val="bg1"/>
                            </a:solidFill>
                            <a:latin typeface="Cambria Math" panose="02040503050406030204" pitchFamily="18" charset="0"/>
                            <a:ea typeface="Times New Roman" panose="02020603050405020304" pitchFamily="18" charset="0"/>
                          </a:rPr>
                        </m:ctrlPr>
                      </m:dPr>
                      <m:e>
                        <m:sSub>
                          <m:sSubPr>
                            <m:ctrlPr>
                              <a:rPr lang="en-US" sz="1600" i="1">
                                <a:solidFill>
                                  <a:schemeClr val="bg1"/>
                                </a:solidFill>
                                <a:latin typeface="Cambria Math" panose="02040503050406030204" pitchFamily="18" charset="0"/>
                                <a:ea typeface="Times New Roman" panose="02020603050405020304" pitchFamily="18" charset="0"/>
                              </a:rPr>
                            </m:ctrlPr>
                          </m:sSubPr>
                          <m:e>
                            <m:r>
                              <a:rPr lang="en-US"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𝜙</m:t>
                            </m:r>
                          </m:e>
                          <m:sub>
                            <m:r>
                              <a:rPr lang="es-CU"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𝑡</m:t>
                            </m:r>
                          </m:sub>
                        </m:sSub>
                      </m:e>
                    </m:d>
                  </m:oMath>
                </a14:m>
                <a:r>
                  <a:rPr lang="es-CU" sz="1600" dirty="0" smtClean="0">
                    <a:solidFill>
                      <a:schemeClr val="bg1"/>
                    </a:solidFill>
                  </a:rPr>
                  <a:t>                </a:t>
                </a:r>
                <a:endParaRPr lang="es-CU" sz="1600" i="1" dirty="0" smtClean="0">
                  <a:solidFill>
                    <a:schemeClr val="bg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𝑦</m:t>
                          </m:r>
                        </m:e>
                        <m:sub>
                          <m:r>
                            <a:rPr lang="es-CU"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b>
                      </m:sSub>
                      <m:r>
                        <a:rPr lang="en-US"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r>
                        <a:rPr lang="es-CU"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𝑝</m:t>
                      </m:r>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r>
                        <a:rPr lang="en-US"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r>
                        <a:rPr lang="en-US"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𝑠𝑖𝑛</m:t>
                      </m:r>
                      <m:d>
                        <m:dPr>
                          <m:ctrlPr>
                            <a:rPr lang="en-US" sz="1600" i="1">
                              <a:solidFill>
                                <a:schemeClr val="bg1"/>
                              </a:solidFill>
                              <a:latin typeface="Cambria Math" panose="02040503050406030204" pitchFamily="18" charset="0"/>
                              <a:ea typeface="Times New Roman" panose="02020603050405020304" pitchFamily="18" charset="0"/>
                            </a:rPr>
                          </m:ctrlPr>
                        </m:dPr>
                        <m:e>
                          <m:sSub>
                            <m:sSubPr>
                              <m:ctrlPr>
                                <a:rPr lang="en-US" sz="1600" i="1">
                                  <a:solidFill>
                                    <a:schemeClr val="bg1"/>
                                  </a:solidFill>
                                  <a:latin typeface="Cambria Math" panose="02040503050406030204" pitchFamily="18" charset="0"/>
                                  <a:ea typeface="Times New Roman" panose="02020603050405020304" pitchFamily="18" charset="0"/>
                                </a:rPr>
                              </m:ctrlPr>
                            </m:sSubPr>
                            <m:e>
                              <m:r>
                                <a:rPr lang="en-US"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𝜙</m:t>
                              </m:r>
                            </m:e>
                            <m:sub>
                              <m:r>
                                <a:rPr lang="es-CU"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𝑡</m:t>
                              </m:r>
                            </m:sub>
                          </m:sSub>
                        </m:e>
                      </m:d>
                    </m:oMath>
                  </m:oMathPara>
                </a14:m>
                <a:endParaRPr lang="es-CU" sz="1600" dirty="0" smtClean="0">
                  <a:solidFill>
                    <a:schemeClr val="bg1"/>
                  </a:solidFill>
                </a:endParaRPr>
              </a:p>
              <a:p>
                <a:pPr algn="ctr"/>
                <a14:m>
                  <m:oMathPara xmlns:m="http://schemas.openxmlformats.org/officeDocument/2006/math">
                    <m:oMathParaPr>
                      <m:jc m:val="centerGroup"/>
                    </m:oMathParaPr>
                    <m:oMath xmlns:m="http://schemas.openxmlformats.org/officeDocument/2006/math">
                      <m:r>
                        <a:rPr lang="es-CU"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𝑝</m:t>
                      </m:r>
                      <m:r>
                        <a:rPr lang="es-CU"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r>
                        <a:rPr lang="es-CU" sz="1600" b="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𝑝</m:t>
                      </m:r>
                      <m:r>
                        <a:rPr lang="en-US"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r>
                        <m:rPr>
                          <m:sty m:val="p"/>
                        </m:rPr>
                        <a:rPr lang="es-CU" sz="160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cos</m:t>
                      </m:r>
                      <m:r>
                        <a:rPr lang="es-CU" sz="160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600" i="1">
                              <a:solidFill>
                                <a:schemeClr val="bg1"/>
                              </a:solidFill>
                              <a:latin typeface="Cambria Math" panose="02040503050406030204" pitchFamily="18" charset="0"/>
                              <a:ea typeface="Times New Roman" panose="02020603050405020304" pitchFamily="18" charset="0"/>
                            </a:rPr>
                          </m:ctrlPr>
                        </m:sSubPr>
                        <m:e>
                          <m:r>
                            <a:rPr lang="en-US" sz="1600" i="1">
                              <a:solidFill>
                                <a:schemeClr val="bg1"/>
                              </a:solidFill>
                              <a:latin typeface="Cambria Math" panose="02040503050406030204" pitchFamily="18" charset="0"/>
                            </a:rPr>
                            <m:t>𝜃</m:t>
                          </m:r>
                        </m:e>
                        <m:sub>
                          <m:r>
                            <a:rPr lang="es-CU"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𝑡</m:t>
                          </m:r>
                        </m:sub>
                      </m:sSub>
                      <m:r>
                        <a:rPr lang="es-CU" sz="160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s-CU" sz="1600" dirty="0" smtClean="0">
                  <a:solidFill>
                    <a:schemeClr val="bg1"/>
                  </a:solidFill>
                </a:endParaRPr>
              </a:p>
              <a:p>
                <a:pPr algn="ctr"/>
                <a14:m>
                  <m:oMathPara xmlns:m="http://schemas.openxmlformats.org/officeDocument/2006/math">
                    <m:oMathParaPr>
                      <m:jc m:val="centerGroup"/>
                    </m:oMathParaPr>
                    <m:oMath xmlns:m="http://schemas.openxmlformats.org/officeDocument/2006/math">
                      <m:sSub>
                        <m:sSubPr>
                          <m:ctrlPr>
                            <a:rPr lang="en-US" sz="1600" i="1">
                              <a:solidFill>
                                <a:schemeClr val="bg1"/>
                              </a:solidFill>
                              <a:latin typeface="Cambria Math" panose="02040503050406030204" pitchFamily="18" charset="0"/>
                            </a:rPr>
                          </m:ctrlPr>
                        </m:sSubPr>
                        <m:e>
                          <m:r>
                            <a:rPr lang="es-CU" sz="1600" b="0" i="1" smtClean="0">
                              <a:solidFill>
                                <a:schemeClr val="bg1"/>
                              </a:solidFill>
                              <a:latin typeface="Cambria Math" panose="02040503050406030204" pitchFamily="18" charset="0"/>
                            </a:rPr>
                            <m:t>𝑧</m:t>
                          </m:r>
                        </m:e>
                        <m:sub>
                          <m:r>
                            <a:rPr lang="es-CU"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b>
                      </m:sSub>
                      <m:r>
                        <a:rPr lang="en-US"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𝑝</m:t>
                      </m:r>
                      <m:r>
                        <a:rPr lang="en-US"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r>
                        <a:rPr lang="en-US"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𝑠𝑖𝑛</m:t>
                      </m:r>
                      <m:d>
                        <m:dPr>
                          <m:ctrlPr>
                            <a:rPr lang="en-US" sz="1600" i="1">
                              <a:solidFill>
                                <a:schemeClr val="bg1"/>
                              </a:solidFill>
                              <a:latin typeface="Cambria Math" panose="02040503050406030204" pitchFamily="18" charset="0"/>
                              <a:ea typeface="Times New Roman" panose="02020603050405020304" pitchFamily="18" charset="0"/>
                            </a:rPr>
                          </m:ctrlPr>
                        </m:dPr>
                        <m:e>
                          <m:sSub>
                            <m:sSubPr>
                              <m:ctrlPr>
                                <a:rPr lang="en-US" sz="1600" i="1">
                                  <a:solidFill>
                                    <a:schemeClr val="bg1"/>
                                  </a:solidFill>
                                  <a:latin typeface="Cambria Math" panose="02040503050406030204" pitchFamily="18" charset="0"/>
                                  <a:ea typeface="Times New Roman" panose="02020603050405020304" pitchFamily="18" charset="0"/>
                                </a:rPr>
                              </m:ctrlPr>
                            </m:sSubPr>
                            <m:e>
                              <m:r>
                                <a:rPr lang="en-US" sz="1600" i="1">
                                  <a:solidFill>
                                    <a:schemeClr val="bg1"/>
                                  </a:solidFill>
                                  <a:latin typeface="Cambria Math" panose="02040503050406030204" pitchFamily="18" charset="0"/>
                                </a:rPr>
                                <m:t>𝜃</m:t>
                              </m:r>
                            </m:e>
                            <m:sub>
                              <m:r>
                                <a:rPr lang="es-CU"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𝑡</m:t>
                              </m:r>
                            </m:sub>
                          </m:sSub>
                        </m:e>
                      </m:d>
                    </m:oMath>
                  </m:oMathPara>
                </a14:m>
                <a:endParaRPr lang="es-CU" sz="1600" dirty="0">
                  <a:solidFill>
                    <a:schemeClr val="bg1"/>
                  </a:solidFill>
                </a:endParaRPr>
              </a:p>
            </p:txBody>
          </p:sp>
        </mc:Choice>
        <mc:Fallback xmlns="">
          <p:sp>
            <p:nvSpPr>
              <p:cNvPr id="153" name="Rectangle 152"/>
              <p:cNvSpPr>
                <a:spLocks noRot="1" noChangeAspect="1" noMove="1" noResize="1" noEditPoints="1" noAdjustHandles="1" noChangeArrowheads="1" noChangeShapeType="1" noTextEdit="1"/>
              </p:cNvSpPr>
              <p:nvPr/>
            </p:nvSpPr>
            <p:spPr>
              <a:xfrm>
                <a:off x="8270543" y="2396150"/>
                <a:ext cx="5895832" cy="1077218"/>
              </a:xfrm>
              <a:prstGeom prst="rect">
                <a:avLst/>
              </a:prstGeom>
              <a:blipFill>
                <a:blip r:embed="rId24"/>
                <a:stretch>
                  <a:fillRect b="-565"/>
                </a:stretch>
              </a:blipFill>
            </p:spPr>
            <p:txBody>
              <a:bodyPr/>
              <a:lstStyle/>
              <a:p>
                <a:r>
                  <a:rPr lang="en-US">
                    <a:noFill/>
                  </a:rPr>
                  <a:t> </a:t>
                </a:r>
              </a:p>
            </p:txBody>
          </p:sp>
        </mc:Fallback>
      </mc:AlternateContent>
    </p:spTree>
    <p:extLst>
      <p:ext uri="{BB962C8B-B14F-4D97-AF65-F5344CB8AC3E}">
        <p14:creationId xmlns:p14="http://schemas.microsoft.com/office/powerpoint/2010/main" val="17805886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Parallelogram 2"/>
              <p:cNvSpPr/>
              <p:nvPr/>
            </p:nvSpPr>
            <p:spPr>
              <a:xfrm>
                <a:off x="280934" y="66576"/>
                <a:ext cx="4618800" cy="547573"/>
              </a:xfrm>
              <a:prstGeom prst="parallelogram">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pt-BR" sz="1600" dirty="0" smtClean="0"/>
                  <a:t>Set input parameters: </a:t>
                </a:r>
                <a14:m>
                  <m:oMath xmlns:m="http://schemas.openxmlformats.org/officeDocument/2006/math">
                    <m:r>
                      <a:rPr lang="es-CU" sz="1400" b="0" i="1" smtClean="0">
                        <a:latin typeface="Cambria Math" panose="02040503050406030204" pitchFamily="18" charset="0"/>
                      </a:rPr>
                      <m:t>𝑁</m:t>
                    </m:r>
                    <m:r>
                      <a:rPr lang="es-CU" sz="1400" b="0" i="1" smtClean="0">
                        <a:latin typeface="Cambria Math" panose="02040503050406030204" pitchFamily="18" charset="0"/>
                      </a:rPr>
                      <m:t>, </m:t>
                    </m:r>
                    <m:r>
                      <a:rPr lang="es-CU" sz="1400" b="0" i="1" smtClean="0">
                        <a:latin typeface="Cambria Math" panose="02040503050406030204" pitchFamily="18" charset="0"/>
                      </a:rPr>
                      <m:t>𝑓</m:t>
                    </m:r>
                    <m:r>
                      <a:rPr lang="es-CU" sz="1400" b="0" i="1" smtClean="0">
                        <a:latin typeface="Cambria Math" panose="02040503050406030204" pitchFamily="18" charset="0"/>
                        <a:ea typeface="Cambria Math" panose="02040503050406030204" pitchFamily="18" charset="0"/>
                      </a:rPr>
                      <m:t>, </m:t>
                    </m:r>
                    <m:r>
                      <a:rPr lang="es-CU" sz="1400" b="0" i="1" smtClean="0">
                        <a:latin typeface="Cambria Math" panose="02040503050406030204" pitchFamily="18" charset="0"/>
                        <a:ea typeface="Cambria Math" panose="02040503050406030204" pitchFamily="18" charset="0"/>
                      </a:rPr>
                      <m:t>𝑟</m:t>
                    </m:r>
                    <m:r>
                      <a:rPr lang="es-CU" sz="1400" b="0" i="1" smtClean="0">
                        <a:latin typeface="Cambria Math" panose="02040503050406030204" pitchFamily="18" charset="0"/>
                        <a:ea typeface="Cambria Math" panose="02040503050406030204" pitchFamily="18" charset="0"/>
                      </a:rPr>
                      <m:t>,</m:t>
                    </m:r>
                    <m:r>
                      <a:rPr lang="es-CU" sz="1400" i="1">
                        <a:latin typeface="Cambria Math" panose="02040503050406030204" pitchFamily="18" charset="0"/>
                      </a:rPr>
                      <m:t>𝑎𝑛𝑡𝑒𝑛𝑛𝑎𝑇𝑦𝑝𝑒</m:t>
                    </m:r>
                    <m:r>
                      <a:rPr lang="es-CU" sz="1400" b="0" i="1" smtClean="0">
                        <a:latin typeface="Cambria Math" panose="02040503050406030204" pitchFamily="18" charset="0"/>
                        <a:ea typeface="Cambria Math" panose="02040503050406030204" pitchFamily="18" charset="0"/>
                      </a:rPr>
                      <m:t>, </m:t>
                    </m:r>
                    <m:sSub>
                      <m:sSubPr>
                        <m:ctrlPr>
                          <a:rPr lang="es-CU" sz="1400" i="1" smtClean="0">
                            <a:latin typeface="Cambria Math" panose="02040503050406030204" pitchFamily="18" charset="0"/>
                          </a:rPr>
                        </m:ctrlPr>
                      </m:sSubPr>
                      <m:e>
                        <m:r>
                          <a:rPr lang="es-CU" sz="1400" i="1">
                            <a:latin typeface="Cambria Math" panose="02040503050406030204" pitchFamily="18" charset="0"/>
                          </a:rPr>
                          <m:t>𝐺</m:t>
                        </m:r>
                      </m:e>
                      <m:sub>
                        <m:r>
                          <a:rPr lang="es-CU" sz="1400" i="1">
                            <a:latin typeface="Cambria Math" panose="02040503050406030204" pitchFamily="18" charset="0"/>
                          </a:rPr>
                          <m:t>𝑡</m:t>
                        </m:r>
                      </m:sub>
                    </m:sSub>
                    <m:r>
                      <a:rPr lang="es-CU" sz="1400" b="0" i="1" smtClean="0">
                        <a:latin typeface="Cambria Math" panose="02040503050406030204" pitchFamily="18" charset="0"/>
                      </a:rPr>
                      <m:t>,  </m:t>
                    </m:r>
                    <m:sSub>
                      <m:sSubPr>
                        <m:ctrlPr>
                          <a:rPr lang="es-CU" sz="1400" i="1">
                            <a:latin typeface="Cambria Math" panose="02040503050406030204" pitchFamily="18" charset="0"/>
                          </a:rPr>
                        </m:ctrlPr>
                      </m:sSubPr>
                      <m:e>
                        <m:r>
                          <a:rPr lang="es-CU" sz="1400" i="1">
                            <a:latin typeface="Cambria Math" panose="02040503050406030204" pitchFamily="18" charset="0"/>
                          </a:rPr>
                          <m:t>𝑃</m:t>
                        </m:r>
                      </m:e>
                      <m:sub>
                        <m:r>
                          <a:rPr lang="es-CU" sz="1400" i="1">
                            <a:latin typeface="Cambria Math" panose="02040503050406030204" pitchFamily="18" charset="0"/>
                          </a:rPr>
                          <m:t>𝑡</m:t>
                        </m:r>
                      </m:sub>
                    </m:sSub>
                    <m:r>
                      <a:rPr lang="es-CU" sz="1400" b="0" i="1" smtClean="0">
                        <a:latin typeface="Cambria Math" panose="02040503050406030204" pitchFamily="18" charset="0"/>
                        <a:ea typeface="Cambria Math" panose="02040503050406030204" pitchFamily="18" charset="0"/>
                      </a:rPr>
                      <m:t>,  </m:t>
                    </m:r>
                    <m:r>
                      <a:rPr lang="es-CU" sz="1400" b="0" i="1" smtClean="0">
                        <a:latin typeface="Cambria Math" panose="02040503050406030204" pitchFamily="18" charset="0"/>
                        <a:ea typeface="Cambria Math" panose="02040503050406030204" pitchFamily="18" charset="0"/>
                      </a:rPr>
                      <m:t>𝑖𝑡𝑒𝑟</m:t>
                    </m:r>
                    <m:r>
                      <a:rPr lang="es-CU" sz="1400" b="0" i="1" smtClean="0">
                        <a:latin typeface="Cambria Math" panose="02040503050406030204" pitchFamily="18" charset="0"/>
                        <a:ea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s-CU" sz="1600" b="0" i="1" smtClean="0">
                            <a:latin typeface="Cambria Math" panose="02040503050406030204" pitchFamily="18" charset="0"/>
                          </a:rPr>
                          <m:t>𝐹</m:t>
                        </m:r>
                      </m:sub>
                    </m:sSub>
                  </m:oMath>
                </a14:m>
                <a:r>
                  <a:rPr lang="en-US" sz="1400" dirty="0" smtClean="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𝜃</m:t>
                        </m:r>
                      </m:e>
                      <m:sub>
                        <m:r>
                          <a:rPr lang="es-CU" sz="1600" b="0" i="1" smtClean="0">
                            <a:latin typeface="Cambria Math" panose="02040503050406030204" pitchFamily="18" charset="0"/>
                          </a:rPr>
                          <m:t>𝐹</m:t>
                        </m:r>
                      </m:sub>
                    </m:sSub>
                  </m:oMath>
                </a14:m>
                <a:endParaRPr lang="en-US" sz="1600" dirty="0"/>
              </a:p>
            </p:txBody>
          </p:sp>
        </mc:Choice>
        <mc:Fallback xmlns="">
          <p:sp>
            <p:nvSpPr>
              <p:cNvPr id="3" name="Parallelogram 2"/>
              <p:cNvSpPr>
                <a:spLocks noRot="1" noChangeAspect="1" noMove="1" noResize="1" noEditPoints="1" noAdjustHandles="1" noChangeArrowheads="1" noChangeShapeType="1" noTextEdit="1"/>
              </p:cNvSpPr>
              <p:nvPr/>
            </p:nvSpPr>
            <p:spPr>
              <a:xfrm>
                <a:off x="280934" y="66576"/>
                <a:ext cx="4618800" cy="547573"/>
              </a:xfrm>
              <a:prstGeom prst="parallelogram">
                <a:avLst/>
              </a:prstGeom>
              <a:blipFill>
                <a:blip r:embed="rId3"/>
                <a:stretch>
                  <a:fillRect t="-5435" b="-11957"/>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Flowchart: Process 34"/>
              <p:cNvSpPr/>
              <p:nvPr/>
            </p:nvSpPr>
            <p:spPr>
              <a:xfrm>
                <a:off x="280800" y="722767"/>
                <a:ext cx="4644000" cy="625921"/>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sz="1600" dirty="0" smtClean="0"/>
                  <a:t>Calculate </a:t>
                </a:r>
                <a14:m>
                  <m:oMath xmlns:m="http://schemas.openxmlformats.org/officeDocument/2006/math">
                    <m:sSub>
                      <m:sSubPr>
                        <m:ctrlPr>
                          <a:rPr lang="es-CU" sz="1600" b="1" i="1">
                            <a:latin typeface="Cambria Math" panose="02040503050406030204" pitchFamily="18" charset="0"/>
                          </a:rPr>
                        </m:ctrlPr>
                      </m:sSubPr>
                      <m:e>
                        <m:r>
                          <a:rPr lang="es-CU" sz="1600" b="1" i="0">
                            <a:latin typeface="Cambria Math" panose="02040503050406030204" pitchFamily="18" charset="0"/>
                          </a:rPr>
                          <m:t>𝐆</m:t>
                        </m:r>
                      </m:e>
                      <m:sub>
                        <m:r>
                          <a:rPr lang="es-CU" sz="1600" b="1" i="0">
                            <a:latin typeface="Cambria Math" panose="02040503050406030204" pitchFamily="18" charset="0"/>
                          </a:rPr>
                          <m:t>𝐧</m:t>
                        </m:r>
                      </m:sub>
                    </m:sSub>
                  </m:oMath>
                </a14:m>
                <a:r>
                  <a:rPr lang="es-CU" sz="1600" dirty="0" smtClean="0"/>
                  <a:t>[</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s-CU" sz="1600" i="1">
                            <a:latin typeface="Cambria Math" panose="02040503050406030204" pitchFamily="18" charset="0"/>
                          </a:rPr>
                          <m:t>𝐹</m:t>
                        </m:r>
                      </m:sub>
                    </m:sSub>
                  </m:oMath>
                </a14:m>
                <a:r>
                  <a:rPr lang="es-CU" sz="1600" dirty="0" smtClean="0"/>
                  <a:t>x</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𝜃</m:t>
                        </m:r>
                      </m:e>
                      <m:sub>
                        <m:r>
                          <a:rPr lang="es-CU" sz="1600" i="1">
                            <a:latin typeface="Cambria Math" panose="02040503050406030204" pitchFamily="18" charset="0"/>
                          </a:rPr>
                          <m:t>𝐹</m:t>
                        </m:r>
                      </m:sub>
                    </m:sSub>
                  </m:oMath>
                </a14:m>
                <a:r>
                  <a:rPr lang="es-CU" sz="1600" dirty="0" smtClean="0"/>
                  <a:t>]:</a:t>
                </a:r>
              </a:p>
              <a:p>
                <a:pPr algn="ctr"/>
                <a14:m>
                  <m:oMathPara xmlns:m="http://schemas.openxmlformats.org/officeDocument/2006/math">
                    <m:oMathParaPr>
                      <m:jc m:val="centerGroup"/>
                    </m:oMathParaPr>
                    <m:oMath xmlns:m="http://schemas.openxmlformats.org/officeDocument/2006/math">
                      <m:sSub>
                        <m:sSubPr>
                          <m:ctrlPr>
                            <a:rPr lang="es-CU" sz="1600" b="1" i="1">
                              <a:latin typeface="Cambria Math" panose="02040503050406030204" pitchFamily="18" charset="0"/>
                            </a:rPr>
                          </m:ctrlPr>
                        </m:sSubPr>
                        <m:e>
                          <m:r>
                            <a:rPr lang="es-CU" sz="1600" b="1" i="0">
                              <a:latin typeface="Cambria Math" panose="02040503050406030204" pitchFamily="18" charset="0"/>
                            </a:rPr>
                            <m:t>𝐆</m:t>
                          </m:r>
                        </m:e>
                        <m:sub>
                          <m:r>
                            <a:rPr lang="es-CU" sz="1600" b="1" i="0">
                              <a:latin typeface="Cambria Math" panose="02040503050406030204" pitchFamily="18" charset="0"/>
                            </a:rPr>
                            <m:t>𝐧</m:t>
                          </m:r>
                        </m:sub>
                      </m:sSub>
                      <m:r>
                        <a:rPr lang="es-CU" sz="1600" b="0" i="1" smtClean="0">
                          <a:latin typeface="Cambria Math" panose="02040503050406030204" pitchFamily="18" charset="0"/>
                        </a:rPr>
                        <m:t>=</m:t>
                      </m:r>
                      <m:r>
                        <a:rPr lang="es-CU" sz="1600" b="0" i="1" smtClean="0">
                          <a:latin typeface="Cambria Math" panose="02040503050406030204" pitchFamily="18" charset="0"/>
                        </a:rPr>
                        <m:t>𝑝𝑎𝑡𝑡𝑒𝑟𝑛𝐴𝑧𝑖𝑚𝑢𝑡h</m:t>
                      </m:r>
                      <m:r>
                        <a:rPr lang="es-CU" sz="1600" b="0" i="1" smtClean="0">
                          <a:latin typeface="Cambria Math" panose="02040503050406030204" pitchFamily="18" charset="0"/>
                        </a:rPr>
                        <m:t>(</m:t>
                      </m:r>
                      <m:r>
                        <a:rPr lang="es-CU" sz="1600" b="0" i="1" smtClean="0">
                          <a:latin typeface="Cambria Math" panose="02040503050406030204" pitchFamily="18" charset="0"/>
                        </a:rPr>
                        <m:t>𝑎𝑛𝑡𝑒𝑛𝑛𝑎𝑇𝑦𝑝𝑒</m:t>
                      </m:r>
                      <m:r>
                        <a:rPr lang="es-CU" sz="1600" b="0" i="1" smtClean="0">
                          <a:latin typeface="Cambria Math" panose="02040503050406030204" pitchFamily="18" charset="0"/>
                        </a:rPr>
                        <m:t>, </m:t>
                      </m:r>
                      <m:r>
                        <a:rPr lang="es-CU" sz="1600" b="0" i="1" smtClean="0">
                          <a:latin typeface="Cambria Math" panose="02040503050406030204" pitchFamily="18" charset="0"/>
                        </a:rPr>
                        <m:t>𝑓</m:t>
                      </m:r>
                      <m:r>
                        <a:rPr lang="es-CU" sz="1600" b="0" i="1" smtClean="0">
                          <a:latin typeface="Cambria Math" panose="02040503050406030204" pitchFamily="18" charset="0"/>
                        </a:rPr>
                        <m:t>,(0,1,180))</m:t>
                      </m:r>
                    </m:oMath>
                  </m:oMathPara>
                </a14:m>
                <a:endParaRPr lang="es-CU" sz="1600" dirty="0" smtClean="0"/>
              </a:p>
            </p:txBody>
          </p:sp>
        </mc:Choice>
        <mc:Fallback xmlns="">
          <p:sp>
            <p:nvSpPr>
              <p:cNvPr id="35" name="Flowchart: Process 34"/>
              <p:cNvSpPr>
                <a:spLocks noRot="1" noChangeAspect="1" noMove="1" noResize="1" noEditPoints="1" noAdjustHandles="1" noChangeArrowheads="1" noChangeShapeType="1" noTextEdit="1"/>
              </p:cNvSpPr>
              <p:nvPr/>
            </p:nvSpPr>
            <p:spPr>
              <a:xfrm>
                <a:off x="280800" y="722767"/>
                <a:ext cx="4644000" cy="625921"/>
              </a:xfrm>
              <a:prstGeom prst="flowChartProcess">
                <a:avLst/>
              </a:prstGeom>
              <a:blipFill>
                <a:blip r:embed="rId4"/>
                <a:stretch>
                  <a:fillRect b="-962"/>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Flowchart: Process 44"/>
              <p:cNvSpPr/>
              <p:nvPr/>
            </p:nvSpPr>
            <p:spPr>
              <a:xfrm>
                <a:off x="280800" y="1510097"/>
                <a:ext cx="4644000" cy="1082977"/>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sz="1600" dirty="0" smtClean="0"/>
                  <a:t>Calculate </a:t>
                </a:r>
                <a:r>
                  <a:rPr lang="en-US" sz="1600" b="1" dirty="0" err="1"/>
                  <a:t>antenna_cordinates</a:t>
                </a:r>
                <a:r>
                  <a:rPr lang="es-CU" sz="1600" dirty="0" smtClean="0"/>
                  <a:t> [</a:t>
                </a:r>
                <a14:m>
                  <m:oMath xmlns:m="http://schemas.openxmlformats.org/officeDocument/2006/math">
                    <m:r>
                      <a:rPr lang="es-CU" sz="1600" i="1">
                        <a:latin typeface="Cambria Math" panose="02040503050406030204" pitchFamily="18" charset="0"/>
                      </a:rPr>
                      <m:t>𝑁</m:t>
                    </m:r>
                    <m:r>
                      <m:rPr>
                        <m:nor/>
                      </m:rPr>
                      <a:rPr lang="es-CU" sz="1600" dirty="0">
                        <a:solidFill>
                          <a:prstClr val="black"/>
                        </a:solidFill>
                      </a:rPr>
                      <m:t>x</m:t>
                    </m:r>
                  </m:oMath>
                </a14:m>
                <a:r>
                  <a:rPr lang="es-CU" sz="1600" dirty="0" smtClean="0"/>
                  <a:t>3]:</a:t>
                </a:r>
                <a:endParaRPr lang="es-CU" sz="1600" b="0" dirty="0" smtClean="0"/>
              </a:p>
              <a:p>
                <a:pPr algn="ct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6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n-US" sz="1600" i="1">
                          <a:effectLst/>
                          <a:latin typeface="Cambria Math" panose="02040503050406030204" pitchFamily="18" charset="0"/>
                          <a:ea typeface="Calibri" panose="020F0502020204030204" pitchFamily="34" charset="0"/>
                          <a:cs typeface="Times New Roman" panose="02020603050405020304" pitchFamily="18" charset="0"/>
                        </a:rPr>
                        <m:t>𝑟</m:t>
                      </m:r>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n-US" sz="1600" i="1">
                          <a:effectLst/>
                          <a:latin typeface="Cambria Math" panose="02040503050406030204" pitchFamily="18" charset="0"/>
                          <a:ea typeface="Calibri" panose="020F0502020204030204" pitchFamily="34" charset="0"/>
                          <a:cs typeface="Times New Roman" panose="02020603050405020304" pitchFamily="18" charset="0"/>
                        </a:rPr>
                        <m:t>𝑐𝑜𝑠</m:t>
                      </m:r>
                      <m:d>
                        <m:dPr>
                          <m:ctrlPr>
                            <a:rPr lang="en-US" sz="1600" i="1">
                              <a:effectLst/>
                              <a:latin typeface="Cambria Math" panose="02040503050406030204" pitchFamily="18" charset="0"/>
                              <a:ea typeface="Times New Roman" panose="02020603050405020304" pitchFamily="18" charset="0"/>
                            </a:rPr>
                          </m:ctrlPr>
                        </m:dPr>
                        <m:e>
                          <m:sSub>
                            <m:sSubPr>
                              <m:ctrlPr>
                                <a:rPr lang="en-US" sz="1600" i="1" dirty="0">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𝜑</m:t>
                              </m:r>
                            </m:e>
                            <m:sub>
                              <m:r>
                                <a:rPr lang="es-CU" sz="1600" i="1" dirty="0">
                                  <a:solidFill>
                                    <a:schemeClr val="bg1"/>
                                  </a:solidFill>
                                  <a:latin typeface="Cambria Math" panose="02040503050406030204" pitchFamily="18" charset="0"/>
                                </a:rPr>
                                <m:t>𝑛</m:t>
                              </m:r>
                            </m:sub>
                          </m:sSub>
                        </m:e>
                      </m:d>
                    </m:oMath>
                  </m:oMathPara>
                </a14:m>
                <a:endParaRPr lang="es-CU" sz="1600" dirty="0" smtClean="0"/>
              </a:p>
              <a:p>
                <a:pPr algn="ct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6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n-US" sz="1600" i="1">
                          <a:effectLst/>
                          <a:latin typeface="Cambria Math" panose="02040503050406030204" pitchFamily="18" charset="0"/>
                          <a:ea typeface="Calibri" panose="020F0502020204030204" pitchFamily="34" charset="0"/>
                          <a:cs typeface="Times New Roman" panose="02020603050405020304" pitchFamily="18" charset="0"/>
                        </a:rPr>
                        <m:t>𝑟</m:t>
                      </m:r>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n-US" sz="1600" i="1">
                          <a:effectLst/>
                          <a:latin typeface="Cambria Math" panose="02040503050406030204" pitchFamily="18" charset="0"/>
                          <a:ea typeface="Calibri" panose="020F0502020204030204" pitchFamily="34" charset="0"/>
                          <a:cs typeface="Times New Roman" panose="02020603050405020304" pitchFamily="18" charset="0"/>
                        </a:rPr>
                        <m:t>𝑠𝑖𝑛</m:t>
                      </m:r>
                      <m:d>
                        <m:dPr>
                          <m:ctrlPr>
                            <a:rPr lang="en-US" sz="1600" i="1">
                              <a:effectLst/>
                              <a:latin typeface="Cambria Math" panose="02040503050406030204" pitchFamily="18" charset="0"/>
                              <a:ea typeface="Times New Roman" panose="02020603050405020304" pitchFamily="18" charset="0"/>
                            </a:rPr>
                          </m:ctrlPr>
                        </m:dPr>
                        <m:e>
                          <m:sSub>
                            <m:sSubPr>
                              <m:ctrlPr>
                                <a:rPr lang="en-US" sz="1600" i="1" dirty="0">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𝜑</m:t>
                              </m:r>
                            </m:e>
                            <m:sub>
                              <m:r>
                                <a:rPr lang="es-CU" sz="1600" i="1" dirty="0">
                                  <a:solidFill>
                                    <a:schemeClr val="bg1"/>
                                  </a:solidFill>
                                  <a:latin typeface="Cambria Math" panose="02040503050406030204" pitchFamily="18" charset="0"/>
                                </a:rPr>
                                <m:t>𝑛</m:t>
                              </m:r>
                            </m:sub>
                          </m:sSub>
                        </m:e>
                      </m:d>
                    </m:oMath>
                  </m:oMathPara>
                </a14:m>
                <a:endParaRPr lang="es-CU" sz="1600" dirty="0" smtClean="0"/>
              </a:p>
              <a:p>
                <a:pPr algn="ctr"/>
                <a:r>
                  <a:rPr lang="en-US" sz="1600" dirty="0" smtClean="0"/>
                  <a:t>                              </a:t>
                </a:r>
                <a14:m>
                  <m:oMath xmlns:m="http://schemas.openxmlformats.org/officeDocument/2006/math">
                    <m:sSub>
                      <m:sSubPr>
                        <m:ctrlPr>
                          <a:rPr lang="en-US" sz="1600" i="1">
                            <a:latin typeface="Cambria Math" panose="02040503050406030204" pitchFamily="18" charset="0"/>
                          </a:rPr>
                        </m:ctrlPr>
                      </m:sSubPr>
                      <m:e>
                        <m:r>
                          <a:rPr lang="en-US" sz="16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en-US" sz="16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US" sz="1600" i="1">
                        <a:effectLst/>
                        <a:latin typeface="Cambria Math" panose="02040503050406030204" pitchFamily="18" charset="0"/>
                        <a:ea typeface="Calibri" panose="020F0502020204030204" pitchFamily="34" charset="0"/>
                        <a:cs typeface="Times New Roman" panose="02020603050405020304" pitchFamily="18" charset="0"/>
                      </a:rPr>
                      <m:t>=0</m:t>
                    </m:r>
                    <m:r>
                      <a:rPr lang="es-CU" sz="1600" b="0" i="1" smtClean="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600" i="1" dirty="0">
                            <a:solidFill>
                              <a:schemeClr val="bg1"/>
                            </a:solidFill>
                            <a:latin typeface="Cambria Math" panose="02040503050406030204" pitchFamily="18" charset="0"/>
                          </a:rPr>
                        </m:ctrlPr>
                      </m:sSubPr>
                      <m:e>
                        <m:r>
                          <a:rPr lang="es-CU" sz="1600" b="0" i="1" dirty="0" smtClean="0">
                            <a:solidFill>
                              <a:schemeClr val="bg1"/>
                            </a:solidFill>
                            <a:latin typeface="Cambria Math" panose="02040503050406030204" pitchFamily="18" charset="0"/>
                          </a:rPr>
                          <m:t>                         </m:t>
                        </m:r>
                        <m:r>
                          <a:rPr lang="en-US" sz="1600" i="1">
                            <a:solidFill>
                              <a:schemeClr val="bg1"/>
                            </a:solidFill>
                            <a:latin typeface="Cambria Math" panose="02040503050406030204" pitchFamily="18" charset="0"/>
                          </a:rPr>
                          <m:t>𝜑</m:t>
                        </m:r>
                      </m:e>
                      <m:sub>
                        <m:r>
                          <a:rPr lang="es-CU" sz="1600" i="1" dirty="0">
                            <a:solidFill>
                              <a:schemeClr val="bg1"/>
                            </a:solidFill>
                            <a:latin typeface="Cambria Math" panose="02040503050406030204" pitchFamily="18" charset="0"/>
                          </a:rPr>
                          <m:t>𝑛</m:t>
                        </m:r>
                      </m:sub>
                    </m:sSub>
                    <m:r>
                      <a:rPr lang="es-CU" sz="1600" b="0" i="1" dirty="0" smtClean="0">
                        <a:latin typeface="Cambria Math" panose="02040503050406030204" pitchFamily="18" charset="0"/>
                      </a:rPr>
                      <m:t>=</m:t>
                    </m:r>
                    <m:f>
                      <m:fPr>
                        <m:ctrlPr>
                          <a:rPr lang="es-CU" sz="1600" b="0" i="1" dirty="0" smtClean="0">
                            <a:latin typeface="Cambria Math" panose="02040503050406030204" pitchFamily="18" charset="0"/>
                          </a:rPr>
                        </m:ctrlPr>
                      </m:fPr>
                      <m:num>
                        <m:r>
                          <a:rPr lang="es-CU" sz="1600" b="0" i="1" dirty="0" smtClean="0">
                            <a:latin typeface="Cambria Math" panose="02040503050406030204" pitchFamily="18" charset="0"/>
                          </a:rPr>
                          <m:t>360∗</m:t>
                        </m:r>
                        <m:r>
                          <a:rPr lang="es-CU" sz="1600" b="0" i="1" dirty="0" smtClean="0">
                            <a:latin typeface="Cambria Math" panose="02040503050406030204" pitchFamily="18" charset="0"/>
                          </a:rPr>
                          <m:t>𝑛</m:t>
                        </m:r>
                      </m:num>
                      <m:den>
                        <m:r>
                          <a:rPr lang="es-CU" sz="1600" b="0" i="1" dirty="0" smtClean="0">
                            <a:latin typeface="Cambria Math" panose="02040503050406030204" pitchFamily="18" charset="0"/>
                          </a:rPr>
                          <m:t>𝑁</m:t>
                        </m:r>
                      </m:den>
                    </m:f>
                  </m:oMath>
                </a14:m>
                <a:endParaRPr lang="es-CU" sz="1600" dirty="0" smtClean="0"/>
              </a:p>
            </p:txBody>
          </p:sp>
        </mc:Choice>
        <mc:Fallback xmlns="">
          <p:sp>
            <p:nvSpPr>
              <p:cNvPr id="45" name="Flowchart: Process 44"/>
              <p:cNvSpPr>
                <a:spLocks noRot="1" noChangeAspect="1" noMove="1" noResize="1" noEditPoints="1" noAdjustHandles="1" noChangeArrowheads="1" noChangeShapeType="1" noTextEdit="1"/>
              </p:cNvSpPr>
              <p:nvPr/>
            </p:nvSpPr>
            <p:spPr>
              <a:xfrm>
                <a:off x="280800" y="1510097"/>
                <a:ext cx="4644000" cy="1082977"/>
              </a:xfrm>
              <a:prstGeom prst="flowChartProcess">
                <a:avLst/>
              </a:prstGeom>
              <a:blipFill>
                <a:blip r:embed="rId5"/>
                <a:stretch>
                  <a:fillRect t="-5028" b="-3911"/>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Flowchart: Decision 37"/>
              <p:cNvSpPr/>
              <p:nvPr/>
            </p:nvSpPr>
            <p:spPr>
              <a:xfrm>
                <a:off x="1663359" y="2716448"/>
                <a:ext cx="1882506" cy="498927"/>
              </a:xfrm>
              <a:prstGeom prst="flowChartDecision">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i="1" dirty="0" smtClean="0">
                    <a:ea typeface="Cambria Math" panose="02040503050406030204" pitchFamily="18" charset="0"/>
                  </a:rPr>
                  <a:t>i </a:t>
                </a:r>
                <a14:m>
                  <m:oMath xmlns:m="http://schemas.openxmlformats.org/officeDocument/2006/math">
                    <m:r>
                      <a:rPr lang="el-GR" sz="1600" i="1" smtClean="0">
                        <a:latin typeface="Cambria Math" panose="02040503050406030204" pitchFamily="18" charset="0"/>
                        <a:ea typeface="Cambria Math" panose="02040503050406030204" pitchFamily="18" charset="0"/>
                      </a:rPr>
                      <m:t>≤</m:t>
                    </m:r>
                    <m:r>
                      <a:rPr lang="es-CU" sz="1600" b="0" i="1" smtClean="0">
                        <a:latin typeface="Cambria Math" panose="02040503050406030204" pitchFamily="18" charset="0"/>
                        <a:ea typeface="Cambria Math" panose="02040503050406030204" pitchFamily="18" charset="0"/>
                      </a:rPr>
                      <m:t>𝑖𝑡𝑒𝑟</m:t>
                    </m:r>
                  </m:oMath>
                </a14:m>
                <a:endParaRPr lang="en-US" sz="1600" dirty="0"/>
              </a:p>
            </p:txBody>
          </p:sp>
        </mc:Choice>
        <mc:Fallback xmlns="">
          <p:sp>
            <p:nvSpPr>
              <p:cNvPr id="38" name="Flowchart: Decision 37"/>
              <p:cNvSpPr>
                <a:spLocks noRot="1" noChangeAspect="1" noMove="1" noResize="1" noEditPoints="1" noAdjustHandles="1" noChangeArrowheads="1" noChangeShapeType="1" noTextEdit="1"/>
              </p:cNvSpPr>
              <p:nvPr/>
            </p:nvSpPr>
            <p:spPr>
              <a:xfrm>
                <a:off x="1663359" y="2716448"/>
                <a:ext cx="1882506" cy="498927"/>
              </a:xfrm>
              <a:prstGeom prst="flowChartDecision">
                <a:avLst/>
              </a:prstGeom>
              <a:blipFill>
                <a:blip r:embed="rId6"/>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Flowchart: Process 38"/>
              <p:cNvSpPr/>
              <p:nvPr/>
            </p:nvSpPr>
            <p:spPr>
              <a:xfrm>
                <a:off x="280800" y="3394319"/>
                <a:ext cx="4644000" cy="360000"/>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s-CU" sz="1600" b="0" i="1" smtClean="0">
                        <a:solidFill>
                          <a:schemeClr val="bg1"/>
                        </a:solidFill>
                        <a:latin typeface="Cambria Math" panose="02040503050406030204" pitchFamily="18" charset="0"/>
                      </a:rPr>
                      <m:t>𝑝</m:t>
                    </m:r>
                  </m:oMath>
                </a14:m>
                <a:r>
                  <a:rPr lang="es-CU" sz="1600" dirty="0" smtClean="0">
                    <a:solidFill>
                      <a:schemeClr val="bg1"/>
                    </a:solidFill>
                  </a:rPr>
                  <a:t>: </a:t>
                </a:r>
                <a:r>
                  <a:rPr lang="en-US" sz="1600" dirty="0" smtClean="0"/>
                  <a:t>random </a:t>
                </a:r>
                <a:r>
                  <a:rPr lang="en-US" sz="1600" dirty="0"/>
                  <a:t>number between 10 meters and 1 km</a:t>
                </a:r>
                <a:endParaRPr lang="es-CU" sz="1600" dirty="0" smtClean="0"/>
              </a:p>
            </p:txBody>
          </p:sp>
        </mc:Choice>
        <mc:Fallback xmlns="">
          <p:sp>
            <p:nvSpPr>
              <p:cNvPr id="39" name="Flowchart: Process 38"/>
              <p:cNvSpPr>
                <a:spLocks noRot="1" noChangeAspect="1" noMove="1" noResize="1" noEditPoints="1" noAdjustHandles="1" noChangeArrowheads="1" noChangeShapeType="1" noTextEdit="1"/>
              </p:cNvSpPr>
              <p:nvPr/>
            </p:nvSpPr>
            <p:spPr>
              <a:xfrm>
                <a:off x="280800" y="3394319"/>
                <a:ext cx="4644000" cy="360000"/>
              </a:xfrm>
              <a:prstGeom prst="flowChartProcess">
                <a:avLst/>
              </a:prstGeom>
              <a:blipFill>
                <a:blip r:embed="rId7"/>
                <a:stretch>
                  <a:fillRect b="-16393"/>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6240380" y="5584660"/>
                <a:ext cx="4608000" cy="9360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sz="1600" dirty="0" smtClean="0"/>
                  <a:t>Calculate </a:t>
                </a:r>
                <a14:m>
                  <m:oMath xmlns:m="http://schemas.openxmlformats.org/officeDocument/2006/math">
                    <m:sSub>
                      <m:sSubPr>
                        <m:ctrlPr>
                          <a:rPr lang="es-CU" sz="1600" i="1">
                            <a:latin typeface="Cambria Math" panose="02040503050406030204" pitchFamily="18" charset="0"/>
                          </a:rPr>
                        </m:ctrlPr>
                      </m:sSubPr>
                      <m:e>
                        <m:r>
                          <a:rPr lang="es-CU" sz="1600" b="0" i="1" smtClean="0">
                            <a:latin typeface="Cambria Math" panose="02040503050406030204" pitchFamily="18" charset="0"/>
                          </a:rPr>
                          <m:t>𝑃</m:t>
                        </m:r>
                      </m:e>
                      <m:sub>
                        <m:r>
                          <a:rPr lang="es-CU" sz="1600" b="0" i="1">
                            <a:latin typeface="Cambria Math" panose="02040503050406030204" pitchFamily="18" charset="0"/>
                          </a:rPr>
                          <m:t>𝑟</m:t>
                        </m:r>
                      </m:sub>
                    </m:sSub>
                  </m:oMath>
                </a14:m>
                <a:r>
                  <a:rPr lang="es-CU" sz="1600" dirty="0" smtClean="0"/>
                  <a:t>:</a:t>
                </a:r>
                <a:endParaRPr lang="es-CU" sz="1600" dirty="0"/>
              </a:p>
              <a:p>
                <a:pPr algn="ct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s-CU" sz="1600" b="0" i="1" smtClean="0">
                              <a:latin typeface="Cambria Math" panose="02040503050406030204" pitchFamily="18" charset="0"/>
                            </a:rPr>
                            <m:t>𝑃</m:t>
                          </m:r>
                        </m:e>
                        <m:sub>
                          <m:r>
                            <a:rPr lang="es-CU" sz="1600" b="0" i="1" smtClean="0">
                              <a:latin typeface="Cambria Math" panose="02040503050406030204" pitchFamily="18" charset="0"/>
                            </a:rPr>
                            <m:t>𝑟</m:t>
                          </m:r>
                        </m:sub>
                      </m:sSub>
                      <m:r>
                        <a:rPr lang="es-CU" sz="1600" b="0" i="1" smtClean="0">
                          <a:latin typeface="Cambria Math" panose="02040503050406030204" pitchFamily="18" charset="0"/>
                        </a:rPr>
                        <m:t>=</m:t>
                      </m:r>
                      <m:f>
                        <m:fPr>
                          <m:ctrlPr>
                            <a:rPr lang="es-CU" sz="1600" b="0" i="1" smtClean="0">
                              <a:latin typeface="Cambria Math" panose="02040503050406030204" pitchFamily="18" charset="0"/>
                            </a:rPr>
                          </m:ctrlPr>
                        </m:fPr>
                        <m:num>
                          <m:sSub>
                            <m:sSubPr>
                              <m:ctrlPr>
                                <a:rPr lang="es-CU" sz="1600" b="1" i="1">
                                  <a:latin typeface="Cambria Math" panose="02040503050406030204" pitchFamily="18" charset="0"/>
                                </a:rPr>
                              </m:ctrlPr>
                            </m:sSubPr>
                            <m:e>
                              <m:r>
                                <a:rPr lang="es-CU" sz="1600" b="1" i="0">
                                  <a:latin typeface="Cambria Math" panose="02040503050406030204" pitchFamily="18" charset="0"/>
                                </a:rPr>
                                <m:t>𝐆</m:t>
                              </m:r>
                            </m:e>
                            <m:sub>
                              <m:r>
                                <a:rPr lang="es-CU" sz="1600" b="1" i="0" smtClean="0">
                                  <a:latin typeface="Cambria Math" panose="02040503050406030204" pitchFamily="18" charset="0"/>
                                </a:rPr>
                                <m:t>𝐧</m:t>
                              </m:r>
                            </m:sub>
                          </m:sSub>
                          <m:r>
                            <a:rPr lang="es-CU" sz="1600" b="0" i="1" smtClean="0">
                              <a:latin typeface="Cambria Math" panose="02040503050406030204" pitchFamily="18" charset="0"/>
                            </a:rPr>
                            <m:t>(</m:t>
                          </m:r>
                          <m:sSub>
                            <m:sSubPr>
                              <m:ctrlPr>
                                <a:rPr lang="es-CU" sz="1600" i="1">
                                  <a:latin typeface="Cambria Math" panose="02040503050406030204" pitchFamily="18" charset="0"/>
                                </a:rPr>
                              </m:ctrlPr>
                            </m:sSubPr>
                            <m:e>
                              <m:r>
                                <a:rPr lang="en-US" sz="1600" i="1">
                                  <a:latin typeface="Cambria Math" panose="02040503050406030204" pitchFamily="18" charset="0"/>
                                </a:rPr>
                                <m:t>𝜙</m:t>
                              </m:r>
                            </m:e>
                            <m:sub>
                              <m:r>
                                <a:rPr lang="es-CU" sz="1600" i="1">
                                  <a:latin typeface="Cambria Math" panose="02040503050406030204" pitchFamily="18" charset="0"/>
                                </a:rPr>
                                <m:t>𝑛</m:t>
                              </m:r>
                            </m:sub>
                          </m:sSub>
                          <m:r>
                            <a:rPr lang="es-CU" sz="1600" b="0" i="1" smtClean="0">
                              <a:latin typeface="Cambria Math" panose="02040503050406030204" pitchFamily="18" charset="0"/>
                            </a:rPr>
                            <m:t>,</m:t>
                          </m:r>
                          <m:sSub>
                            <m:sSubPr>
                              <m:ctrlPr>
                                <a:rPr lang="es-CU" sz="1600" i="1">
                                  <a:latin typeface="Cambria Math" panose="02040503050406030204" pitchFamily="18" charset="0"/>
                                </a:rPr>
                              </m:ctrlPr>
                            </m:sSubPr>
                            <m:e>
                              <m:r>
                                <a:rPr lang="en-US" sz="1600" i="1">
                                  <a:latin typeface="Cambria Math" panose="02040503050406030204" pitchFamily="18" charset="0"/>
                                </a:rPr>
                                <m:t>𝜃</m:t>
                              </m:r>
                            </m:e>
                            <m:sub>
                              <m:r>
                                <a:rPr lang="es-CU" sz="1600" i="1">
                                  <a:latin typeface="Cambria Math" panose="02040503050406030204" pitchFamily="18" charset="0"/>
                                </a:rPr>
                                <m:t>𝑛</m:t>
                              </m:r>
                            </m:sub>
                          </m:sSub>
                          <m:r>
                            <a:rPr lang="es-CU" sz="1600" b="0" i="1" smtClean="0">
                              <a:latin typeface="Cambria Math" panose="02040503050406030204" pitchFamily="18" charset="0"/>
                            </a:rPr>
                            <m:t>)</m:t>
                          </m:r>
                          <m:r>
                            <a:rPr lang="es-CU" sz="1600" i="1">
                              <a:latin typeface="Cambria Math" panose="02040503050406030204" pitchFamily="18" charset="0"/>
                            </a:rPr>
                            <m:t>∗</m:t>
                          </m:r>
                          <m:sSub>
                            <m:sSubPr>
                              <m:ctrlPr>
                                <a:rPr lang="es-CU" sz="1600" i="1">
                                  <a:latin typeface="Cambria Math" panose="02040503050406030204" pitchFamily="18" charset="0"/>
                                </a:rPr>
                              </m:ctrlPr>
                            </m:sSubPr>
                            <m:e>
                              <m:r>
                                <a:rPr lang="es-CU" sz="1600" i="1">
                                  <a:latin typeface="Cambria Math" panose="02040503050406030204" pitchFamily="18" charset="0"/>
                                </a:rPr>
                                <m:t>𝐺</m:t>
                              </m:r>
                            </m:e>
                            <m:sub>
                              <m:r>
                                <a:rPr lang="es-CU" sz="1600" i="1">
                                  <a:latin typeface="Cambria Math" panose="02040503050406030204" pitchFamily="18" charset="0"/>
                                </a:rPr>
                                <m:t>𝑡</m:t>
                              </m:r>
                            </m:sub>
                          </m:sSub>
                          <m:r>
                            <a:rPr lang="es-CU" sz="1600" i="1">
                              <a:latin typeface="Cambria Math" panose="02040503050406030204" pitchFamily="18" charset="0"/>
                            </a:rPr>
                            <m:t>∗</m:t>
                          </m:r>
                          <m:sSub>
                            <m:sSubPr>
                              <m:ctrlPr>
                                <a:rPr lang="es-CU" sz="1600" i="1">
                                  <a:latin typeface="Cambria Math" panose="02040503050406030204" pitchFamily="18" charset="0"/>
                                </a:rPr>
                              </m:ctrlPr>
                            </m:sSubPr>
                            <m:e>
                              <m:r>
                                <a:rPr lang="es-CU" sz="1600" i="1">
                                  <a:latin typeface="Cambria Math" panose="02040503050406030204" pitchFamily="18" charset="0"/>
                                </a:rPr>
                                <m:t>𝑃</m:t>
                              </m:r>
                            </m:e>
                            <m:sub>
                              <m:r>
                                <a:rPr lang="es-CU" sz="1600" i="1">
                                  <a:latin typeface="Cambria Math" panose="02040503050406030204" pitchFamily="18" charset="0"/>
                                </a:rPr>
                                <m:t>𝑡</m:t>
                              </m:r>
                            </m:sub>
                          </m:sSub>
                          <m:r>
                            <a:rPr lang="es-CU" sz="1600" i="1">
                              <a:latin typeface="Cambria Math" panose="02040503050406030204" pitchFamily="18" charset="0"/>
                            </a:rPr>
                            <m:t>∗</m:t>
                          </m:r>
                          <m:sSup>
                            <m:sSupPr>
                              <m:ctrlPr>
                                <a:rPr lang="es-CU" sz="1600" i="1">
                                  <a:latin typeface="Cambria Math" panose="02040503050406030204" pitchFamily="18" charset="0"/>
                                </a:rPr>
                              </m:ctrlPr>
                            </m:sSupPr>
                            <m:e>
                              <m:r>
                                <a:rPr lang="es-CU" sz="1600" i="1">
                                  <a:latin typeface="Cambria Math" panose="02040503050406030204" pitchFamily="18" charset="0"/>
                                </a:rPr>
                                <m:t>𝑐</m:t>
                              </m:r>
                            </m:e>
                            <m:sup>
                              <m:r>
                                <a:rPr lang="es-CU" sz="1600" i="1">
                                  <a:latin typeface="Cambria Math" panose="02040503050406030204" pitchFamily="18" charset="0"/>
                                </a:rPr>
                                <m:t>2</m:t>
                              </m:r>
                            </m:sup>
                          </m:sSup>
                        </m:num>
                        <m:den>
                          <m:sSup>
                            <m:sSupPr>
                              <m:ctrlPr>
                                <a:rPr lang="es-CU" sz="1600" b="0" i="1" smtClean="0">
                                  <a:latin typeface="Cambria Math" panose="02040503050406030204" pitchFamily="18" charset="0"/>
                                </a:rPr>
                              </m:ctrlPr>
                            </m:sSupPr>
                            <m:e>
                              <m:r>
                                <a:rPr lang="es-CU" sz="1600" b="0" i="1" smtClean="0">
                                  <a:latin typeface="Cambria Math" panose="02040503050406030204" pitchFamily="18" charset="0"/>
                                </a:rPr>
                                <m:t>(</m:t>
                              </m:r>
                              <m:r>
                                <a:rPr lang="es-CU" sz="1600" i="1">
                                  <a:latin typeface="Cambria Math" panose="02040503050406030204" pitchFamily="18" charset="0"/>
                                </a:rPr>
                                <m:t>4∗</m:t>
                              </m:r>
                              <m:r>
                                <a:rPr lang="es-CU" sz="1600" i="1">
                                  <a:latin typeface="Cambria Math" panose="02040503050406030204" pitchFamily="18" charset="0"/>
                                  <a:ea typeface="Cambria Math" panose="02040503050406030204" pitchFamily="18" charset="0"/>
                                </a:rPr>
                                <m:t>𝜋</m:t>
                              </m:r>
                              <m:r>
                                <a:rPr lang="es-CU" sz="1600" i="1">
                                  <a:latin typeface="Cambria Math" panose="02040503050406030204" pitchFamily="18" charset="0"/>
                                  <a:ea typeface="Cambria Math" panose="02040503050406030204" pitchFamily="18" charset="0"/>
                                </a:rPr>
                                <m:t>∗</m:t>
                              </m:r>
                              <m:r>
                                <a:rPr lang="es-CU" sz="1600" i="1">
                                  <a:latin typeface="Cambria Math" panose="02040503050406030204" pitchFamily="18" charset="0"/>
                                  <a:ea typeface="Cambria Math" panose="02040503050406030204" pitchFamily="18" charset="0"/>
                                </a:rPr>
                                <m:t>𝑑</m:t>
                              </m:r>
                              <m:r>
                                <a:rPr lang="es-CU" sz="1600" i="1">
                                  <a:latin typeface="Cambria Math" panose="02040503050406030204" pitchFamily="18" charset="0"/>
                                  <a:ea typeface="Cambria Math" panose="02040503050406030204" pitchFamily="18" charset="0"/>
                                </a:rPr>
                                <m:t>∗</m:t>
                              </m:r>
                              <m:r>
                                <a:rPr lang="es-CU" sz="1600" i="1">
                                  <a:latin typeface="Cambria Math" panose="02040503050406030204" pitchFamily="18" charset="0"/>
                                  <a:ea typeface="Cambria Math" panose="02040503050406030204" pitchFamily="18" charset="0"/>
                                </a:rPr>
                                <m:t>𝑓</m:t>
                              </m:r>
                              <m:r>
                                <a:rPr lang="es-CU" sz="1600" b="0" i="1" smtClean="0">
                                  <a:latin typeface="Cambria Math" panose="02040503050406030204" pitchFamily="18" charset="0"/>
                                  <a:ea typeface="Cambria Math" panose="02040503050406030204" pitchFamily="18" charset="0"/>
                                </a:rPr>
                                <m:t>)</m:t>
                              </m:r>
                            </m:e>
                            <m:sup>
                              <m:r>
                                <a:rPr lang="es-CU" sz="1600" b="0" i="1" smtClean="0">
                                  <a:latin typeface="Cambria Math" panose="02040503050406030204" pitchFamily="18" charset="0"/>
                                </a:rPr>
                                <m:t>2</m:t>
                              </m:r>
                            </m:sup>
                          </m:sSup>
                        </m:den>
                      </m:f>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6240380" y="5584660"/>
                <a:ext cx="4608000" cy="936000"/>
              </a:xfrm>
              <a:prstGeom prst="rect">
                <a:avLst/>
              </a:prstGeom>
              <a:blipFill>
                <a:blip r:embed="rId8"/>
                <a:stretch>
                  <a:fillRect/>
                </a:stretch>
              </a:blipFill>
              <a:ln>
                <a:solidFill>
                  <a:schemeClr val="bg1"/>
                </a:solidFill>
              </a:ln>
            </p:spPr>
            <p:txBody>
              <a:bodyPr/>
              <a:lstStyle/>
              <a:p>
                <a:r>
                  <a:rPr lang="en-US">
                    <a:noFill/>
                  </a:rPr>
                  <a:t> </a:t>
                </a:r>
              </a:p>
            </p:txBody>
          </p:sp>
        </mc:Fallback>
      </mc:AlternateContent>
      <p:cxnSp>
        <p:nvCxnSpPr>
          <p:cNvPr id="15" name="Straight Arrow Connector 14"/>
          <p:cNvCxnSpPr>
            <a:stCxn id="3" idx="4"/>
            <a:endCxn id="35" idx="0"/>
          </p:cNvCxnSpPr>
          <p:nvPr/>
        </p:nvCxnSpPr>
        <p:spPr>
          <a:xfrm>
            <a:off x="2590334" y="614149"/>
            <a:ext cx="12466" cy="108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35" idx="2"/>
            <a:endCxn id="45" idx="0"/>
          </p:cNvCxnSpPr>
          <p:nvPr/>
        </p:nvCxnSpPr>
        <p:spPr>
          <a:xfrm>
            <a:off x="2602800" y="1348688"/>
            <a:ext cx="0" cy="161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45" idx="2"/>
            <a:endCxn id="38" idx="0"/>
          </p:cNvCxnSpPr>
          <p:nvPr/>
        </p:nvCxnSpPr>
        <p:spPr>
          <a:xfrm>
            <a:off x="2602800" y="2593074"/>
            <a:ext cx="1812" cy="123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38" idx="2"/>
            <a:endCxn id="39" idx="0"/>
          </p:cNvCxnSpPr>
          <p:nvPr/>
        </p:nvCxnSpPr>
        <p:spPr>
          <a:xfrm flipH="1">
            <a:off x="2602800" y="3215375"/>
            <a:ext cx="1812" cy="1789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39" idx="2"/>
            <a:endCxn id="92" idx="0"/>
          </p:cNvCxnSpPr>
          <p:nvPr/>
        </p:nvCxnSpPr>
        <p:spPr>
          <a:xfrm flipH="1">
            <a:off x="2587958" y="3754319"/>
            <a:ext cx="14842" cy="1232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38" idx="1"/>
            <a:endCxn id="123" idx="3"/>
          </p:cNvCxnSpPr>
          <p:nvPr/>
        </p:nvCxnSpPr>
        <p:spPr>
          <a:xfrm flipH="1">
            <a:off x="1340315" y="2965912"/>
            <a:ext cx="323044" cy="52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8" name="Flowchart: Process 27"/>
              <p:cNvSpPr/>
              <p:nvPr/>
            </p:nvSpPr>
            <p:spPr>
              <a:xfrm>
                <a:off x="280800" y="5113467"/>
                <a:ext cx="4608000" cy="1015488"/>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sz="1600" dirty="0" smtClean="0"/>
                  <a:t>Calculate the coordinates of the source:</a:t>
                </a:r>
                <a:endParaRPr lang="es-CU" sz="1600" b="0" dirty="0" smtClean="0"/>
              </a:p>
              <a:p>
                <a:pPr algn="ct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CU" sz="1600" b="0" i="1" smtClean="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s-CU" sz="1600" b="0" i="1" smtClean="0">
                          <a:effectLst/>
                          <a:latin typeface="Cambria Math" panose="02040503050406030204" pitchFamily="18" charset="0"/>
                          <a:ea typeface="Calibri" panose="020F0502020204030204" pitchFamily="34" charset="0"/>
                          <a:cs typeface="Times New Roman" panose="02020603050405020304" pitchFamily="18" charset="0"/>
                        </a:rPr>
                        <m:t>𝑝</m:t>
                      </m:r>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n-US" sz="1600" i="1">
                          <a:effectLst/>
                          <a:latin typeface="Cambria Math" panose="02040503050406030204" pitchFamily="18" charset="0"/>
                          <a:ea typeface="Calibri" panose="020F0502020204030204" pitchFamily="34" charset="0"/>
                          <a:cs typeface="Times New Roman" panose="02020603050405020304" pitchFamily="18" charset="0"/>
                        </a:rPr>
                        <m:t>𝑐𝑜𝑠</m:t>
                      </m:r>
                      <m:d>
                        <m:dPr>
                          <m:ctrlPr>
                            <a:rPr lang="en-US" sz="1600" i="1">
                              <a:effectLst/>
                              <a:latin typeface="Cambria Math" panose="02040503050406030204" pitchFamily="18" charset="0"/>
                              <a:ea typeface="Times New Roman" panose="02020603050405020304" pitchFamily="18" charset="0"/>
                            </a:rPr>
                          </m:ctrlPr>
                        </m:dPr>
                        <m:e>
                          <m:sSub>
                            <m:sSubPr>
                              <m:ctrlPr>
                                <a:rPr lang="en-US" sz="1600" i="1">
                                  <a:effectLst/>
                                  <a:latin typeface="Cambria Math" panose="02040503050406030204" pitchFamily="18" charset="0"/>
                                  <a:ea typeface="Times New Roman" panose="02020603050405020304" pitchFamily="18" charset="0"/>
                                </a:rPr>
                              </m:ctrlPr>
                            </m:sSubPr>
                            <m:e>
                              <m:r>
                                <a:rPr lang="en-US" sz="1600" i="1" smtClean="0">
                                  <a:effectLst/>
                                  <a:latin typeface="Cambria Math" panose="02040503050406030204" pitchFamily="18" charset="0"/>
                                  <a:ea typeface="Times New Roman" panose="02020603050405020304" pitchFamily="18" charset="0"/>
                                  <a:cs typeface="Times New Roman" panose="02020603050405020304" pitchFamily="18" charset="0"/>
                                </a:rPr>
                                <m:t>𝜙</m:t>
                              </m:r>
                            </m:e>
                            <m:sub>
                              <m:r>
                                <a:rPr lang="es-CU" sz="1600" b="0" i="1" smtClean="0">
                                  <a:effectLst/>
                                  <a:latin typeface="Cambria Math" panose="02040503050406030204" pitchFamily="18" charset="0"/>
                                  <a:ea typeface="Times New Roman" panose="02020603050405020304" pitchFamily="18" charset="0"/>
                                  <a:cs typeface="Times New Roman" panose="02020603050405020304" pitchFamily="18" charset="0"/>
                                </a:rPr>
                                <m:t>𝑡</m:t>
                              </m:r>
                            </m:sub>
                          </m:sSub>
                        </m:e>
                      </m:d>
                      <m:r>
                        <a:rPr lang="es-CU" sz="1600" b="0" i="0" smtClean="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s-CU" sz="1600" b="0" i="0" smtClean="0">
                          <a:effectLst/>
                          <a:latin typeface="Cambria Math" panose="02040503050406030204" pitchFamily="18" charset="0"/>
                          <a:ea typeface="Times New Roman" panose="02020603050405020304" pitchFamily="18" charset="0"/>
                          <a:cs typeface="Times New Roman" panose="02020603050405020304" pitchFamily="18" charset="0"/>
                        </a:rPr>
                        <m:t>cos</m:t>
                      </m:r>
                      <m:r>
                        <a:rPr lang="es-CU" sz="1600" b="0" i="0"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600" i="1">
                              <a:latin typeface="Cambria Math" panose="02040503050406030204" pitchFamily="18" charset="0"/>
                              <a:ea typeface="Times New Roman" panose="02020603050405020304" pitchFamily="18" charset="0"/>
                            </a:rPr>
                          </m:ctrlPr>
                        </m:sSubPr>
                        <m:e>
                          <m:r>
                            <a:rPr lang="en-US" sz="1600" i="1">
                              <a:latin typeface="Cambria Math" panose="02040503050406030204" pitchFamily="18" charset="0"/>
                            </a:rPr>
                            <m:t>𝜃</m:t>
                          </m:r>
                        </m:e>
                        <m:sub>
                          <m:r>
                            <a:rPr lang="es-CU" sz="1600" i="1">
                              <a:latin typeface="Cambria Math" panose="02040503050406030204" pitchFamily="18" charset="0"/>
                              <a:ea typeface="Times New Roman" panose="02020603050405020304" pitchFamily="18" charset="0"/>
                              <a:cs typeface="Times New Roman" panose="02020603050405020304" pitchFamily="18" charset="0"/>
                            </a:rPr>
                            <m:t>𝑡</m:t>
                          </m:r>
                        </m:sub>
                      </m:sSub>
                      <m:r>
                        <a:rPr lang="es-CU" sz="1600" b="0" i="0" smtClean="0">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s-CU" sz="1600" dirty="0" smtClean="0"/>
              </a:p>
              <a:p>
                <a:pPr algn="ct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s-CU" sz="1600" b="0" i="1" smtClean="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s-CU" sz="1600" b="0" i="1" smtClean="0">
                          <a:effectLst/>
                          <a:latin typeface="Cambria Math" panose="02040503050406030204" pitchFamily="18" charset="0"/>
                          <a:ea typeface="Calibri" panose="020F0502020204030204" pitchFamily="34" charset="0"/>
                          <a:cs typeface="Times New Roman" panose="02020603050405020304" pitchFamily="18" charset="0"/>
                        </a:rPr>
                        <m:t>𝑝</m:t>
                      </m:r>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n-US" sz="1600" i="1">
                          <a:effectLst/>
                          <a:latin typeface="Cambria Math" panose="02040503050406030204" pitchFamily="18" charset="0"/>
                          <a:ea typeface="Calibri" panose="020F0502020204030204" pitchFamily="34" charset="0"/>
                          <a:cs typeface="Times New Roman" panose="02020603050405020304" pitchFamily="18" charset="0"/>
                        </a:rPr>
                        <m:t>𝑠𝑖𝑛</m:t>
                      </m:r>
                      <m:d>
                        <m:dPr>
                          <m:ctrlPr>
                            <a:rPr lang="en-US" sz="1600" i="1">
                              <a:effectLst/>
                              <a:latin typeface="Cambria Math" panose="02040503050406030204" pitchFamily="18" charset="0"/>
                              <a:ea typeface="Times New Roman" panose="02020603050405020304" pitchFamily="18" charset="0"/>
                            </a:rPr>
                          </m:ctrlPr>
                        </m:dPr>
                        <m:e>
                          <m:sSub>
                            <m:sSubPr>
                              <m:ctrlPr>
                                <a:rPr lang="en-US" sz="1600" i="1">
                                  <a:effectLst/>
                                  <a:latin typeface="Cambria Math" panose="02040503050406030204" pitchFamily="18" charset="0"/>
                                  <a:ea typeface="Times New Roman" panose="02020603050405020304" pitchFamily="18" charset="0"/>
                                </a:rPr>
                              </m:ctrlPr>
                            </m:sSub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𝜙</m:t>
                              </m:r>
                            </m:e>
                            <m:sub>
                              <m:r>
                                <a:rPr lang="es-CU" sz="1600" b="0" i="1" smtClean="0">
                                  <a:effectLst/>
                                  <a:latin typeface="Cambria Math" panose="02040503050406030204" pitchFamily="18" charset="0"/>
                                  <a:ea typeface="Times New Roman" panose="02020603050405020304" pitchFamily="18" charset="0"/>
                                  <a:cs typeface="Times New Roman" panose="02020603050405020304" pitchFamily="18" charset="0"/>
                                </a:rPr>
                                <m:t>𝑡</m:t>
                              </m:r>
                            </m:sub>
                          </m:sSub>
                        </m:e>
                      </m:d>
                      <m:r>
                        <a:rPr lang="es-CU" sz="1600">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s-CU" sz="1600" smtClean="0">
                          <a:latin typeface="Cambria Math" panose="02040503050406030204" pitchFamily="18" charset="0"/>
                          <a:ea typeface="Times New Roman" panose="02020603050405020304" pitchFamily="18" charset="0"/>
                          <a:cs typeface="Times New Roman" panose="02020603050405020304" pitchFamily="18" charset="0"/>
                        </a:rPr>
                        <m:t>co</m:t>
                      </m:r>
                      <m:r>
                        <m:rPr>
                          <m:sty m:val="p"/>
                        </m:rPr>
                        <a:rPr lang="es-CU" sz="1600">
                          <a:latin typeface="Cambria Math" panose="02040503050406030204" pitchFamily="18" charset="0"/>
                          <a:ea typeface="Times New Roman" panose="02020603050405020304" pitchFamily="18" charset="0"/>
                          <a:cs typeface="Times New Roman" panose="02020603050405020304" pitchFamily="18" charset="0"/>
                        </a:rPr>
                        <m:t>s</m:t>
                      </m:r>
                      <m:r>
                        <a:rPr lang="es-CU" sz="1600">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600" i="1">
                              <a:latin typeface="Cambria Math" panose="02040503050406030204" pitchFamily="18" charset="0"/>
                              <a:ea typeface="Times New Roman" panose="02020603050405020304" pitchFamily="18" charset="0"/>
                            </a:rPr>
                          </m:ctrlPr>
                        </m:sSubPr>
                        <m:e>
                          <m:r>
                            <a:rPr lang="en-US" sz="1600" i="1">
                              <a:latin typeface="Cambria Math" panose="02040503050406030204" pitchFamily="18" charset="0"/>
                            </a:rPr>
                            <m:t>𝜃</m:t>
                          </m:r>
                        </m:e>
                        <m:sub>
                          <m:r>
                            <a:rPr lang="es-CU" sz="1600" i="1">
                              <a:latin typeface="Cambria Math" panose="02040503050406030204" pitchFamily="18" charset="0"/>
                              <a:ea typeface="Times New Roman" panose="02020603050405020304" pitchFamily="18" charset="0"/>
                              <a:cs typeface="Times New Roman" panose="02020603050405020304" pitchFamily="18" charset="0"/>
                            </a:rPr>
                            <m:t>𝑡</m:t>
                          </m:r>
                        </m:sub>
                      </m:sSub>
                      <m:r>
                        <a:rPr lang="es-CU" sz="1600">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s-CU" sz="1600" dirty="0" smtClean="0"/>
              </a:p>
              <a:p>
                <a:pPr algn="ct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es-CU" sz="1600" b="0" i="1" smtClean="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s-CU" sz="1600" b="0" i="1" smtClean="0">
                          <a:effectLst/>
                          <a:latin typeface="Cambria Math" panose="02040503050406030204" pitchFamily="18" charset="0"/>
                          <a:ea typeface="Calibri" panose="020F0502020204030204" pitchFamily="34" charset="0"/>
                          <a:cs typeface="Times New Roman" panose="02020603050405020304" pitchFamily="18" charset="0"/>
                        </a:rPr>
                        <m:t>𝑝</m:t>
                      </m:r>
                      <m:r>
                        <a:rPr lang="en-US" sz="1600" i="1">
                          <a:latin typeface="Cambria Math" panose="02040503050406030204" pitchFamily="18" charset="0"/>
                          <a:ea typeface="Calibri" panose="020F0502020204030204" pitchFamily="34" charset="0"/>
                          <a:cs typeface="Times New Roman" panose="02020603050405020304" pitchFamily="18" charset="0"/>
                        </a:rPr>
                        <m:t>∗</m:t>
                      </m:r>
                      <m:r>
                        <a:rPr lang="en-US" sz="1600" i="1">
                          <a:latin typeface="Cambria Math" panose="02040503050406030204" pitchFamily="18" charset="0"/>
                          <a:ea typeface="Calibri" panose="020F0502020204030204" pitchFamily="34" charset="0"/>
                          <a:cs typeface="Times New Roman" panose="02020603050405020304" pitchFamily="18" charset="0"/>
                        </a:rPr>
                        <m:t>𝑠𝑖𝑛</m:t>
                      </m:r>
                      <m:d>
                        <m:dPr>
                          <m:ctrlPr>
                            <a:rPr lang="en-US" sz="1600" i="1">
                              <a:latin typeface="Cambria Math" panose="02040503050406030204" pitchFamily="18" charset="0"/>
                              <a:ea typeface="Times New Roman" panose="02020603050405020304" pitchFamily="18" charset="0"/>
                            </a:rPr>
                          </m:ctrlPr>
                        </m:dPr>
                        <m:e>
                          <m:sSub>
                            <m:sSubPr>
                              <m:ctrlPr>
                                <a:rPr lang="en-US" sz="1600" i="1">
                                  <a:latin typeface="Cambria Math" panose="02040503050406030204" pitchFamily="18" charset="0"/>
                                  <a:ea typeface="Times New Roman" panose="02020603050405020304" pitchFamily="18" charset="0"/>
                                </a:rPr>
                              </m:ctrlPr>
                            </m:sSubPr>
                            <m:e>
                              <m:r>
                                <a:rPr lang="en-US" sz="1600" i="1">
                                  <a:latin typeface="Cambria Math" panose="02040503050406030204" pitchFamily="18" charset="0"/>
                                </a:rPr>
                                <m:t>𝜃</m:t>
                              </m:r>
                            </m:e>
                            <m:sub>
                              <m:r>
                                <a:rPr lang="es-CU" sz="1600" i="1">
                                  <a:latin typeface="Cambria Math" panose="02040503050406030204" pitchFamily="18" charset="0"/>
                                  <a:ea typeface="Times New Roman" panose="02020603050405020304" pitchFamily="18" charset="0"/>
                                  <a:cs typeface="Times New Roman" panose="02020603050405020304" pitchFamily="18" charset="0"/>
                                </a:rPr>
                                <m:t>𝑡</m:t>
                              </m:r>
                            </m:sub>
                          </m:sSub>
                        </m:e>
                      </m:d>
                    </m:oMath>
                  </m:oMathPara>
                </a14:m>
                <a:endParaRPr lang="es-CU" sz="1600" dirty="0" smtClean="0"/>
              </a:p>
            </p:txBody>
          </p:sp>
        </mc:Choice>
        <mc:Fallback xmlns="">
          <p:sp>
            <p:nvSpPr>
              <p:cNvPr id="28" name="Flowchart: Process 27"/>
              <p:cNvSpPr>
                <a:spLocks noRot="1" noChangeAspect="1" noMove="1" noResize="1" noEditPoints="1" noAdjustHandles="1" noChangeArrowheads="1" noChangeShapeType="1" noTextEdit="1"/>
              </p:cNvSpPr>
              <p:nvPr/>
            </p:nvSpPr>
            <p:spPr>
              <a:xfrm>
                <a:off x="280800" y="5113467"/>
                <a:ext cx="4608000" cy="1015488"/>
              </a:xfrm>
              <a:prstGeom prst="flowChartProcess">
                <a:avLst/>
              </a:prstGeom>
              <a:blipFill>
                <a:blip r:embed="rId9"/>
                <a:stretch>
                  <a:fillRect t="-3571" b="-3571"/>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Flowchart: Process 40"/>
              <p:cNvSpPr/>
              <p:nvPr/>
            </p:nvSpPr>
            <p:spPr>
              <a:xfrm>
                <a:off x="5592504" y="3850787"/>
                <a:ext cx="5904000" cy="720000"/>
              </a:xfrm>
              <a:prstGeom prst="flowChartProcess">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sz="1600" dirty="0"/>
                  <a:t>Calculate</a:t>
                </a:r>
                <a:r>
                  <a:rPr lang="en-US" sz="1600" dirty="0"/>
                  <a:t> the distance between the source and each of the antennas</a:t>
                </a:r>
                <a:r>
                  <a:rPr lang="es-CU" sz="1600" dirty="0"/>
                  <a:t>:</a:t>
                </a:r>
              </a:p>
              <a:p>
                <a:pPr algn="ctr"/>
                <a14:m>
                  <m:oMathPara xmlns:m="http://schemas.openxmlformats.org/officeDocument/2006/math">
                    <m:oMathParaPr>
                      <m:jc m:val="centerGroup"/>
                    </m:oMathParaPr>
                    <m:oMath xmlns:m="http://schemas.openxmlformats.org/officeDocument/2006/math">
                      <m:r>
                        <a:rPr lang="es-CU" sz="1600">
                          <a:latin typeface="Cambria Math" panose="02040503050406030204" pitchFamily="18" charset="0"/>
                        </a:rPr>
                        <m:t>𝑑</m:t>
                      </m:r>
                      <m:r>
                        <a:rPr lang="en-US" sz="1600">
                          <a:latin typeface="Cambria Math" panose="02040503050406030204" pitchFamily="18" charset="0"/>
                        </a:rPr>
                        <m:t>=</m:t>
                      </m:r>
                      <m:rad>
                        <m:radPr>
                          <m:degHide m:val="on"/>
                          <m:ctrlPr>
                            <a:rPr lang="en-US" sz="1600" i="1">
                              <a:latin typeface="Cambria Math" panose="02040503050406030204" pitchFamily="18" charset="0"/>
                            </a:rPr>
                          </m:ctrlPr>
                        </m:radPr>
                        <m:deg/>
                        <m:e>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s-CU" sz="1600">
                                          <a:latin typeface="Cambria Math" panose="02040503050406030204" pitchFamily="18" charset="0"/>
                                        </a:rPr>
                                        <m:t>𝑥</m:t>
                                      </m:r>
                                    </m:e>
                                    <m:sub>
                                      <m:r>
                                        <a:rPr lang="es-CU" sz="1600">
                                          <a:latin typeface="Cambria Math" panose="02040503050406030204" pitchFamily="18" charset="0"/>
                                        </a:rPr>
                                        <m:t>𝑡</m:t>
                                      </m:r>
                                    </m:sub>
                                  </m:sSub>
                                  <m:r>
                                    <a:rPr lang="es-CU" sz="1600">
                                      <a:latin typeface="Cambria Math" panose="02040503050406030204" pitchFamily="18" charset="0"/>
                                    </a:rPr>
                                    <m:t>−</m:t>
                                  </m:r>
                                  <m:sSub>
                                    <m:sSubPr>
                                      <m:ctrlPr>
                                        <a:rPr lang="es-CU" sz="1600" i="1">
                                          <a:latin typeface="Cambria Math" panose="02040503050406030204" pitchFamily="18" charset="0"/>
                                        </a:rPr>
                                      </m:ctrlPr>
                                    </m:sSubPr>
                                    <m:e>
                                      <m:r>
                                        <a:rPr lang="es-CU" sz="1600">
                                          <a:latin typeface="Cambria Math" panose="02040503050406030204" pitchFamily="18" charset="0"/>
                                        </a:rPr>
                                        <m:t>𝑥</m:t>
                                      </m:r>
                                    </m:e>
                                    <m:sub>
                                      <m:r>
                                        <a:rPr lang="es-CU" sz="1600">
                                          <a:latin typeface="Cambria Math" panose="02040503050406030204" pitchFamily="18" charset="0"/>
                                        </a:rPr>
                                        <m:t>𝑛</m:t>
                                      </m:r>
                                    </m:sub>
                                  </m:sSub>
                                </m:e>
                              </m:d>
                            </m:e>
                            <m:sup>
                              <m:r>
                                <a:rPr lang="es-CU" sz="1600">
                                  <a:latin typeface="Cambria Math" panose="02040503050406030204" pitchFamily="18" charset="0"/>
                                </a:rPr>
                                <m:t>2</m:t>
                              </m:r>
                            </m:sup>
                          </m:sSup>
                          <m:r>
                            <a:rPr lang="es-CU" sz="1600">
                              <a:latin typeface="Cambria Math" panose="02040503050406030204" pitchFamily="18" charset="0"/>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s-CU" sz="1600">
                                          <a:latin typeface="Cambria Math" panose="02040503050406030204" pitchFamily="18" charset="0"/>
                                        </a:rPr>
                                        <m:t>𝑦</m:t>
                                      </m:r>
                                    </m:e>
                                    <m:sub>
                                      <m:r>
                                        <a:rPr lang="es-CU" sz="1600">
                                          <a:latin typeface="Cambria Math" panose="02040503050406030204" pitchFamily="18" charset="0"/>
                                        </a:rPr>
                                        <m:t>𝑡</m:t>
                                      </m:r>
                                    </m:sub>
                                  </m:sSub>
                                  <m:r>
                                    <a:rPr lang="es-CU" sz="1600">
                                      <a:latin typeface="Cambria Math" panose="02040503050406030204" pitchFamily="18" charset="0"/>
                                    </a:rPr>
                                    <m:t>−</m:t>
                                  </m:r>
                                  <m:sSub>
                                    <m:sSubPr>
                                      <m:ctrlPr>
                                        <a:rPr lang="es-CU" sz="1600" i="1">
                                          <a:latin typeface="Cambria Math" panose="02040503050406030204" pitchFamily="18" charset="0"/>
                                        </a:rPr>
                                      </m:ctrlPr>
                                    </m:sSubPr>
                                    <m:e>
                                      <m:r>
                                        <a:rPr lang="es-CU" sz="1600">
                                          <a:latin typeface="Cambria Math" panose="02040503050406030204" pitchFamily="18" charset="0"/>
                                        </a:rPr>
                                        <m:t>𝑦</m:t>
                                      </m:r>
                                    </m:e>
                                    <m:sub>
                                      <m:r>
                                        <a:rPr lang="es-CU" sz="1600">
                                          <a:latin typeface="Cambria Math" panose="02040503050406030204" pitchFamily="18" charset="0"/>
                                        </a:rPr>
                                        <m:t>𝑛</m:t>
                                      </m:r>
                                    </m:sub>
                                  </m:sSub>
                                </m:e>
                              </m:d>
                            </m:e>
                            <m:sup>
                              <m:r>
                                <a:rPr lang="es-CU" sz="1600">
                                  <a:latin typeface="Cambria Math" panose="02040503050406030204" pitchFamily="18" charset="0"/>
                                </a:rPr>
                                <m:t>2</m:t>
                              </m:r>
                            </m:sup>
                          </m:sSup>
                          <m:r>
                            <a:rPr lang="es-CU" sz="1600">
                              <a:latin typeface="Cambria Math" panose="02040503050406030204" pitchFamily="18" charset="0"/>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s-CU" sz="1600">
                                          <a:latin typeface="Cambria Math" panose="02040503050406030204" pitchFamily="18" charset="0"/>
                                        </a:rPr>
                                        <m:t>𝑧</m:t>
                                      </m:r>
                                    </m:e>
                                    <m:sub>
                                      <m:r>
                                        <a:rPr lang="es-CU" sz="1600">
                                          <a:latin typeface="Cambria Math" panose="02040503050406030204" pitchFamily="18" charset="0"/>
                                        </a:rPr>
                                        <m:t>𝑡</m:t>
                                      </m:r>
                                    </m:sub>
                                  </m:sSub>
                                  <m:r>
                                    <a:rPr lang="es-CU" sz="1600">
                                      <a:latin typeface="Cambria Math" panose="02040503050406030204" pitchFamily="18" charset="0"/>
                                    </a:rPr>
                                    <m:t>−</m:t>
                                  </m:r>
                                  <m:sSub>
                                    <m:sSubPr>
                                      <m:ctrlPr>
                                        <a:rPr lang="es-CU" sz="1600" i="1">
                                          <a:latin typeface="Cambria Math" panose="02040503050406030204" pitchFamily="18" charset="0"/>
                                        </a:rPr>
                                      </m:ctrlPr>
                                    </m:sSubPr>
                                    <m:e>
                                      <m:r>
                                        <a:rPr lang="es-CU" sz="1600">
                                          <a:latin typeface="Cambria Math" panose="02040503050406030204" pitchFamily="18" charset="0"/>
                                        </a:rPr>
                                        <m:t>𝑧</m:t>
                                      </m:r>
                                    </m:e>
                                    <m:sub>
                                      <m:r>
                                        <a:rPr lang="es-CU" sz="1600">
                                          <a:latin typeface="Cambria Math" panose="02040503050406030204" pitchFamily="18" charset="0"/>
                                        </a:rPr>
                                        <m:t>𝑛</m:t>
                                      </m:r>
                                    </m:sub>
                                  </m:sSub>
                                </m:e>
                              </m:d>
                            </m:e>
                            <m:sup>
                              <m:r>
                                <a:rPr lang="es-CU" sz="1600">
                                  <a:latin typeface="Cambria Math" panose="02040503050406030204" pitchFamily="18" charset="0"/>
                                </a:rPr>
                                <m:t>2</m:t>
                              </m:r>
                            </m:sup>
                          </m:sSup>
                        </m:e>
                      </m:rad>
                    </m:oMath>
                  </m:oMathPara>
                </a14:m>
                <a:endParaRPr lang="es-CU" sz="1600" dirty="0"/>
              </a:p>
            </p:txBody>
          </p:sp>
        </mc:Choice>
        <mc:Fallback xmlns="">
          <p:sp>
            <p:nvSpPr>
              <p:cNvPr id="41" name="Flowchart: Process 40"/>
              <p:cNvSpPr>
                <a:spLocks noRot="1" noChangeAspect="1" noMove="1" noResize="1" noEditPoints="1" noAdjustHandles="1" noChangeArrowheads="1" noChangeShapeType="1" noTextEdit="1"/>
              </p:cNvSpPr>
              <p:nvPr/>
            </p:nvSpPr>
            <p:spPr>
              <a:xfrm>
                <a:off x="5592504" y="3850787"/>
                <a:ext cx="5904000" cy="720000"/>
              </a:xfrm>
              <a:prstGeom prst="flowChartProcess">
                <a:avLst/>
              </a:prstGeom>
              <a:blipFill>
                <a:blip r:embed="rId10"/>
                <a:stretch>
                  <a:fillRect/>
                </a:stretch>
              </a:blipFill>
              <a:ln w="28575">
                <a:solidFill>
                  <a:srgbClr val="FF0000"/>
                </a:solidFill>
              </a:ln>
            </p:spPr>
            <p:txBody>
              <a:bodyPr/>
              <a:lstStyle/>
              <a:p>
                <a:r>
                  <a:rPr lang="en-US">
                    <a:noFill/>
                  </a:rPr>
                  <a:t> </a:t>
                </a:r>
              </a:p>
            </p:txBody>
          </p:sp>
        </mc:Fallback>
      </mc:AlternateContent>
      <p:cxnSp>
        <p:nvCxnSpPr>
          <p:cNvPr id="47" name="Straight Arrow Connector 46"/>
          <p:cNvCxnSpPr>
            <a:stCxn id="41" idx="2"/>
            <a:endCxn id="53" idx="0"/>
          </p:cNvCxnSpPr>
          <p:nvPr/>
        </p:nvCxnSpPr>
        <p:spPr>
          <a:xfrm>
            <a:off x="8544504" y="4570787"/>
            <a:ext cx="0" cy="1351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3" name="Flowchart: Process 52"/>
              <p:cNvSpPr/>
              <p:nvPr/>
            </p:nvSpPr>
            <p:spPr>
              <a:xfrm>
                <a:off x="5592504" y="4705964"/>
                <a:ext cx="5904000" cy="720000"/>
              </a:xfrm>
              <a:prstGeom prst="flowChartProcess">
                <a:avLst/>
              </a:prstGeom>
              <a:ln w="127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sz="1600" dirty="0" smtClean="0"/>
                  <a:t>Calculate</a:t>
                </a:r>
                <a:r>
                  <a:rPr lang="en-US" sz="1600" dirty="0" smtClean="0"/>
                  <a:t> </a:t>
                </a:r>
                <a:r>
                  <a:rPr lang="en-US" sz="1600" dirty="0"/>
                  <a:t>the </a:t>
                </a:r>
                <a:r>
                  <a:rPr lang="en-US" sz="1600" dirty="0" smtClean="0"/>
                  <a:t>angles </a:t>
                </a:r>
                <a:r>
                  <a:rPr lang="en-US" sz="1600" dirty="0"/>
                  <a:t>between the source and each of the </a:t>
                </a:r>
                <a:r>
                  <a:rPr lang="en-US" sz="1600" dirty="0" smtClean="0"/>
                  <a:t>antennas:</a:t>
                </a:r>
              </a:p>
              <a:p>
                <a:pPr algn="ctr"/>
                <a14:m>
                  <m:oMathPara xmlns:m="http://schemas.openxmlformats.org/officeDocument/2006/math">
                    <m:oMathParaPr>
                      <m:jc m:val="centerGroup"/>
                    </m:oMathParaPr>
                    <m:oMath xmlns:m="http://schemas.openxmlformats.org/officeDocument/2006/math">
                      <m:sSub>
                        <m:sSubPr>
                          <m:ctrlPr>
                            <a:rPr lang="es-CU" sz="1600" i="1" smtClean="0">
                              <a:latin typeface="Cambria Math" panose="02040503050406030204" pitchFamily="18" charset="0"/>
                            </a:rPr>
                          </m:ctrlPr>
                        </m:sSubPr>
                        <m:e>
                          <m:r>
                            <a:rPr lang="en-US" sz="1600" i="1">
                              <a:latin typeface="Cambria Math" panose="02040503050406030204" pitchFamily="18" charset="0"/>
                            </a:rPr>
                            <m:t>𝜃</m:t>
                          </m:r>
                        </m:e>
                        <m:sub>
                          <m:r>
                            <a:rPr lang="es-CU" sz="1600" b="0" i="1" smtClean="0">
                              <a:latin typeface="Cambria Math" panose="02040503050406030204" pitchFamily="18" charset="0"/>
                            </a:rPr>
                            <m:t>𝑛</m:t>
                          </m:r>
                        </m:sub>
                      </m:sSub>
                      <m:r>
                        <a:rPr lang="es-CU" sz="1600" b="0" i="1" smtClean="0">
                          <a:latin typeface="Cambria Math" panose="02040503050406030204" pitchFamily="18" charset="0"/>
                        </a:rPr>
                        <m:t>=</m:t>
                      </m:r>
                      <m:r>
                        <a:rPr lang="es-CU" sz="1600" b="0" i="1" smtClean="0">
                          <a:latin typeface="Cambria Math" panose="02040503050406030204" pitchFamily="18" charset="0"/>
                        </a:rPr>
                        <m:t>𝑎𝑟𝑐𝑠𝑖𝑛</m:t>
                      </m:r>
                      <m:d>
                        <m:dPr>
                          <m:ctrlPr>
                            <a:rPr lang="es-CU" sz="1600" b="0" i="1" smtClean="0">
                              <a:latin typeface="Cambria Math" panose="02040503050406030204" pitchFamily="18" charset="0"/>
                            </a:rPr>
                          </m:ctrlPr>
                        </m:dPr>
                        <m:e>
                          <m:f>
                            <m:fPr>
                              <m:ctrlPr>
                                <a:rPr lang="es-CU" sz="1600" b="0" i="1" smtClean="0">
                                  <a:latin typeface="Cambria Math" panose="02040503050406030204" pitchFamily="18" charset="0"/>
                                </a:rPr>
                              </m:ctrlPr>
                            </m:fPr>
                            <m:num>
                              <m:sSub>
                                <m:sSubPr>
                                  <m:ctrlPr>
                                    <a:rPr lang="es-CU" sz="1600" b="0" i="1" smtClean="0">
                                      <a:latin typeface="Cambria Math" panose="02040503050406030204" pitchFamily="18" charset="0"/>
                                    </a:rPr>
                                  </m:ctrlPr>
                                </m:sSubPr>
                                <m:e>
                                  <m:r>
                                    <a:rPr lang="es-CU" sz="1600" b="0" i="1" smtClean="0">
                                      <a:latin typeface="Cambria Math" panose="02040503050406030204" pitchFamily="18" charset="0"/>
                                    </a:rPr>
                                    <m:t>𝑧</m:t>
                                  </m:r>
                                </m:e>
                                <m:sub>
                                  <m:r>
                                    <a:rPr lang="es-CU" sz="1600" b="0" i="1" smtClean="0">
                                      <a:latin typeface="Cambria Math" panose="02040503050406030204" pitchFamily="18" charset="0"/>
                                    </a:rPr>
                                    <m:t>𝑡</m:t>
                                  </m:r>
                                </m:sub>
                              </m:sSub>
                            </m:num>
                            <m:den>
                              <m:r>
                                <a:rPr lang="es-CU" sz="1600" b="0" i="1" smtClean="0">
                                  <a:latin typeface="Cambria Math" panose="02040503050406030204" pitchFamily="18" charset="0"/>
                                </a:rPr>
                                <m:t>𝑑</m:t>
                              </m:r>
                            </m:den>
                          </m:f>
                        </m:e>
                      </m:d>
                    </m:oMath>
                  </m:oMathPara>
                </a14:m>
                <a:endParaRPr lang="es-CU" sz="1600" dirty="0" smtClean="0"/>
              </a:p>
            </p:txBody>
          </p:sp>
        </mc:Choice>
        <mc:Fallback xmlns="">
          <p:sp>
            <p:nvSpPr>
              <p:cNvPr id="53" name="Flowchart: Process 52"/>
              <p:cNvSpPr>
                <a:spLocks noRot="1" noChangeAspect="1" noMove="1" noResize="1" noEditPoints="1" noAdjustHandles="1" noChangeArrowheads="1" noChangeShapeType="1" noTextEdit="1"/>
              </p:cNvSpPr>
              <p:nvPr/>
            </p:nvSpPr>
            <p:spPr>
              <a:xfrm>
                <a:off x="5592504" y="4705964"/>
                <a:ext cx="5904000" cy="720000"/>
              </a:xfrm>
              <a:prstGeom prst="flowChartProcess">
                <a:avLst/>
              </a:prstGeom>
              <a:blipFill>
                <a:blip r:embed="rId11"/>
                <a:stretch>
                  <a:fillRect t="-4167" b="-5000"/>
                </a:stretch>
              </a:blipFill>
              <a:ln w="12700">
                <a:solidFill>
                  <a:schemeClr val="bg1"/>
                </a:solidFill>
              </a:ln>
            </p:spPr>
            <p:txBody>
              <a:bodyPr/>
              <a:lstStyle/>
              <a:p>
                <a:r>
                  <a:rPr lang="en-US">
                    <a:noFill/>
                  </a:rPr>
                  <a:t> </a:t>
                </a:r>
              </a:p>
            </p:txBody>
          </p:sp>
        </mc:Fallback>
      </mc:AlternateContent>
      <p:cxnSp>
        <p:nvCxnSpPr>
          <p:cNvPr id="54" name="Straight Arrow Connector 53"/>
          <p:cNvCxnSpPr>
            <a:stCxn id="53" idx="2"/>
            <a:endCxn id="11" idx="0"/>
          </p:cNvCxnSpPr>
          <p:nvPr/>
        </p:nvCxnSpPr>
        <p:spPr>
          <a:xfrm flipH="1">
            <a:off x="8544380" y="5425964"/>
            <a:ext cx="124" cy="158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p:cNvCxnSpPr>
            <a:stCxn id="92" idx="2"/>
            <a:endCxn id="95" idx="0"/>
          </p:cNvCxnSpPr>
          <p:nvPr/>
        </p:nvCxnSpPr>
        <p:spPr>
          <a:xfrm flipH="1">
            <a:off x="2582704" y="4350634"/>
            <a:ext cx="5254" cy="1334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p:cNvCxnSpPr>
            <a:stCxn id="95" idx="2"/>
            <a:endCxn id="28" idx="0"/>
          </p:cNvCxnSpPr>
          <p:nvPr/>
        </p:nvCxnSpPr>
        <p:spPr>
          <a:xfrm>
            <a:off x="2582704" y="4955731"/>
            <a:ext cx="2096" cy="1577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p:cNvCxnSpPr>
            <a:stCxn id="28" idx="2"/>
            <a:endCxn id="108" idx="0"/>
          </p:cNvCxnSpPr>
          <p:nvPr/>
        </p:nvCxnSpPr>
        <p:spPr>
          <a:xfrm flipH="1">
            <a:off x="2583409" y="6128955"/>
            <a:ext cx="1391" cy="1111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2" name="Flowchart: Decision 91"/>
              <p:cNvSpPr/>
              <p:nvPr/>
            </p:nvSpPr>
            <p:spPr>
              <a:xfrm>
                <a:off x="1756379" y="3877588"/>
                <a:ext cx="1663157" cy="473046"/>
              </a:xfrm>
              <a:prstGeom prst="flowChartDecision">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𝜙</m:t>
                      </m:r>
                      <m:r>
                        <a:rPr lang="el-GR" sz="1600" i="1" smtClean="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rPr>
                          </m:ctrlPr>
                        </m:sSubPr>
                        <m:e>
                          <m:r>
                            <a:rPr lang="es-CU" sz="1600" i="1">
                              <a:latin typeface="Cambria Math" panose="02040503050406030204" pitchFamily="18" charset="0"/>
                            </a:rPr>
                            <m:t> </m:t>
                          </m:r>
                          <m:r>
                            <a:rPr lang="en-US" sz="1600" i="1">
                              <a:latin typeface="Cambria Math" panose="02040503050406030204" pitchFamily="18" charset="0"/>
                            </a:rPr>
                            <m:t>𝜙</m:t>
                          </m:r>
                        </m:e>
                        <m:sub>
                          <m:r>
                            <a:rPr lang="es-CU" sz="1600" i="1">
                              <a:latin typeface="Cambria Math" panose="02040503050406030204" pitchFamily="18" charset="0"/>
                            </a:rPr>
                            <m:t>𝐹</m:t>
                          </m:r>
                        </m:sub>
                      </m:sSub>
                    </m:oMath>
                  </m:oMathPara>
                </a14:m>
                <a:endParaRPr lang="en-US" sz="1600" dirty="0"/>
              </a:p>
            </p:txBody>
          </p:sp>
        </mc:Choice>
        <mc:Fallback xmlns="">
          <p:sp>
            <p:nvSpPr>
              <p:cNvPr id="92" name="Flowchart: Decision 91"/>
              <p:cNvSpPr>
                <a:spLocks noRot="1" noChangeAspect="1" noMove="1" noResize="1" noEditPoints="1" noAdjustHandles="1" noChangeArrowheads="1" noChangeShapeType="1" noTextEdit="1"/>
              </p:cNvSpPr>
              <p:nvPr/>
            </p:nvSpPr>
            <p:spPr>
              <a:xfrm>
                <a:off x="1756379" y="3877588"/>
                <a:ext cx="1663157" cy="473046"/>
              </a:xfrm>
              <a:prstGeom prst="flowChartDecision">
                <a:avLst/>
              </a:prstGeom>
              <a:blipFill>
                <a:blip r:embed="rId1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Flowchart: Decision 94"/>
              <p:cNvSpPr/>
              <p:nvPr/>
            </p:nvSpPr>
            <p:spPr>
              <a:xfrm>
                <a:off x="1751104" y="4484131"/>
                <a:ext cx="1663200" cy="471600"/>
              </a:xfrm>
              <a:prstGeom prst="flowChartDecision">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l-GR" sz="1600" i="1">
                          <a:latin typeface="Cambria Math" panose="02040503050406030204" pitchFamily="18" charset="0"/>
                          <a:ea typeface="Cambria Math" panose="02040503050406030204" pitchFamily="18" charset="0"/>
                        </a:rPr>
                        <m:t>𝜃</m:t>
                      </m:r>
                      <m:r>
                        <a:rPr lang="el-GR" sz="1600" i="1" smtClean="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𝜃</m:t>
                          </m:r>
                        </m:e>
                        <m:sub>
                          <m:r>
                            <a:rPr lang="es-CU" sz="1600" i="1">
                              <a:latin typeface="Cambria Math" panose="02040503050406030204" pitchFamily="18" charset="0"/>
                            </a:rPr>
                            <m:t>𝐹</m:t>
                          </m:r>
                        </m:sub>
                      </m:sSub>
                    </m:oMath>
                  </m:oMathPara>
                </a14:m>
                <a:endParaRPr lang="en-US" sz="1600" dirty="0"/>
              </a:p>
            </p:txBody>
          </p:sp>
        </mc:Choice>
        <mc:Fallback xmlns="">
          <p:sp>
            <p:nvSpPr>
              <p:cNvPr id="95" name="Flowchart: Decision 94"/>
              <p:cNvSpPr>
                <a:spLocks noRot="1" noChangeAspect="1" noMove="1" noResize="1" noEditPoints="1" noAdjustHandles="1" noChangeArrowheads="1" noChangeShapeType="1" noTextEdit="1"/>
              </p:cNvSpPr>
              <p:nvPr/>
            </p:nvSpPr>
            <p:spPr>
              <a:xfrm>
                <a:off x="1751104" y="4484131"/>
                <a:ext cx="1663200" cy="471600"/>
              </a:xfrm>
              <a:prstGeom prst="flowChartDecision">
                <a:avLst/>
              </a:prstGeom>
              <a:blipFill>
                <a:blip r:embed="rId1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Flowchart: Decision 107"/>
              <p:cNvSpPr/>
              <p:nvPr/>
            </p:nvSpPr>
            <p:spPr>
              <a:xfrm>
                <a:off x="1779897" y="6240143"/>
                <a:ext cx="1607023" cy="372197"/>
              </a:xfrm>
              <a:prstGeom prst="flowChartDecision">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i="1" dirty="0" smtClean="0">
                    <a:ea typeface="Cambria Math" panose="02040503050406030204" pitchFamily="18" charset="0"/>
                  </a:rPr>
                  <a:t>n</a:t>
                </a:r>
                <a:r>
                  <a:rPr lang="es-CU" sz="1600" i="1" dirty="0" smtClean="0">
                    <a:ea typeface="Cambria Math" panose="02040503050406030204" pitchFamily="18" charset="0"/>
                  </a:rPr>
                  <a:t> </a:t>
                </a:r>
                <a14:m>
                  <m:oMath xmlns:m="http://schemas.openxmlformats.org/officeDocument/2006/math">
                    <m:r>
                      <a:rPr lang="el-GR" sz="1600" i="1" smtClean="0">
                        <a:latin typeface="Cambria Math" panose="02040503050406030204" pitchFamily="18" charset="0"/>
                        <a:ea typeface="Cambria Math" panose="02040503050406030204" pitchFamily="18" charset="0"/>
                      </a:rPr>
                      <m:t>≤</m:t>
                    </m:r>
                    <m:r>
                      <a:rPr lang="es-CU" sz="1600" b="0" i="1" smtClean="0">
                        <a:latin typeface="Cambria Math" panose="02040503050406030204" pitchFamily="18" charset="0"/>
                        <a:ea typeface="Cambria Math" panose="02040503050406030204" pitchFamily="18" charset="0"/>
                      </a:rPr>
                      <m:t>𝑁</m:t>
                    </m:r>
                  </m:oMath>
                </a14:m>
                <a:endParaRPr lang="en-US" sz="1600" dirty="0"/>
              </a:p>
            </p:txBody>
          </p:sp>
        </mc:Choice>
        <mc:Fallback xmlns="">
          <p:sp>
            <p:nvSpPr>
              <p:cNvPr id="108" name="Flowchart: Decision 107"/>
              <p:cNvSpPr>
                <a:spLocks noRot="1" noChangeAspect="1" noMove="1" noResize="1" noEditPoints="1" noAdjustHandles="1" noChangeArrowheads="1" noChangeShapeType="1" noTextEdit="1"/>
              </p:cNvSpPr>
              <p:nvPr/>
            </p:nvSpPr>
            <p:spPr>
              <a:xfrm>
                <a:off x="1779897" y="6240143"/>
                <a:ext cx="1607023" cy="372197"/>
              </a:xfrm>
              <a:prstGeom prst="flowChartDecision">
                <a:avLst/>
              </a:prstGeom>
              <a:blipFill>
                <a:blip r:embed="rId14"/>
                <a:stretch>
                  <a:fillRect b="-8824"/>
                </a:stretch>
              </a:blipFill>
              <a:ln w="28575">
                <a:solidFill>
                  <a:srgbClr val="FF0000"/>
                </a:solidFill>
              </a:ln>
            </p:spPr>
            <p:txBody>
              <a:bodyPr/>
              <a:lstStyle/>
              <a:p>
                <a:r>
                  <a:rPr lang="en-US">
                    <a:noFill/>
                  </a:rPr>
                  <a:t> </a:t>
                </a:r>
              </a:p>
            </p:txBody>
          </p:sp>
        </mc:Fallback>
      </mc:AlternateContent>
      <p:cxnSp>
        <p:nvCxnSpPr>
          <p:cNvPr id="79" name="Elbow Connector 78"/>
          <p:cNvCxnSpPr>
            <a:stCxn id="11" idx="2"/>
            <a:endCxn id="108" idx="2"/>
          </p:cNvCxnSpPr>
          <p:nvPr/>
        </p:nvCxnSpPr>
        <p:spPr>
          <a:xfrm rot="5400000">
            <a:off x="5518055" y="3586015"/>
            <a:ext cx="91680" cy="5960971"/>
          </a:xfrm>
          <a:prstGeom prst="bentConnector3">
            <a:avLst>
              <a:gd name="adj1" fmla="val 282358"/>
            </a:avLst>
          </a:prstGeom>
          <a:ln>
            <a:tailEnd type="triangle"/>
          </a:ln>
        </p:spPr>
        <p:style>
          <a:lnRef idx="1">
            <a:schemeClr val="dk1"/>
          </a:lnRef>
          <a:fillRef idx="0">
            <a:schemeClr val="dk1"/>
          </a:fillRef>
          <a:effectRef idx="0">
            <a:schemeClr val="dk1"/>
          </a:effectRef>
          <a:fontRef idx="minor">
            <a:schemeClr val="tx1"/>
          </a:fontRef>
        </p:style>
      </p:cxnSp>
      <p:cxnSp>
        <p:nvCxnSpPr>
          <p:cNvPr id="118" name="Elbow Connector 117"/>
          <p:cNvCxnSpPr>
            <a:stCxn id="108" idx="1"/>
            <a:endCxn id="92" idx="1"/>
          </p:cNvCxnSpPr>
          <p:nvPr/>
        </p:nvCxnSpPr>
        <p:spPr>
          <a:xfrm rot="10800000">
            <a:off x="1756379" y="4114112"/>
            <a:ext cx="23518" cy="2312131"/>
          </a:xfrm>
          <a:prstGeom prst="bentConnector3">
            <a:avLst>
              <a:gd name="adj1" fmla="val 6875134"/>
            </a:avLst>
          </a:prstGeom>
          <a:ln>
            <a:tailEnd type="triangle"/>
          </a:ln>
        </p:spPr>
        <p:style>
          <a:lnRef idx="1">
            <a:schemeClr val="dk1"/>
          </a:lnRef>
          <a:fillRef idx="0">
            <a:schemeClr val="dk1"/>
          </a:fillRef>
          <a:effectRef idx="0">
            <a:schemeClr val="dk1"/>
          </a:effectRef>
          <a:fontRef idx="minor">
            <a:schemeClr val="tx1"/>
          </a:fontRef>
        </p:style>
      </p:cxnSp>
      <p:sp>
        <p:nvSpPr>
          <p:cNvPr id="123" name="Rounded Rectangle 122"/>
          <p:cNvSpPr/>
          <p:nvPr/>
        </p:nvSpPr>
        <p:spPr>
          <a:xfrm>
            <a:off x="303085" y="2752771"/>
            <a:ext cx="1037230" cy="436729"/>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dirty="0" smtClean="0"/>
              <a:t>END</a:t>
            </a:r>
            <a:endParaRPr lang="en-US" dirty="0"/>
          </a:p>
        </p:txBody>
      </p:sp>
      <p:cxnSp>
        <p:nvCxnSpPr>
          <p:cNvPr id="126" name="Elbow Connector 125"/>
          <p:cNvCxnSpPr>
            <a:stCxn id="92" idx="3"/>
            <a:endCxn id="38" idx="3"/>
          </p:cNvCxnSpPr>
          <p:nvPr/>
        </p:nvCxnSpPr>
        <p:spPr>
          <a:xfrm flipV="1">
            <a:off x="3419536" y="2965912"/>
            <a:ext cx="126329" cy="1148199"/>
          </a:xfrm>
          <a:prstGeom prst="bentConnector3">
            <a:avLst>
              <a:gd name="adj1" fmla="val 1231651"/>
            </a:avLst>
          </a:prstGeom>
          <a:ln>
            <a:tailEnd type="triangle"/>
          </a:ln>
        </p:spPr>
        <p:style>
          <a:lnRef idx="1">
            <a:schemeClr val="dk1"/>
          </a:lnRef>
          <a:fillRef idx="0">
            <a:schemeClr val="dk1"/>
          </a:fillRef>
          <a:effectRef idx="0">
            <a:schemeClr val="dk1"/>
          </a:effectRef>
          <a:fontRef idx="minor">
            <a:schemeClr val="tx1"/>
          </a:fontRef>
        </p:style>
      </p:cxnSp>
      <p:cxnSp>
        <p:nvCxnSpPr>
          <p:cNvPr id="138" name="Elbow Connector 137"/>
          <p:cNvCxnSpPr>
            <a:stCxn id="108" idx="3"/>
            <a:endCxn id="41" idx="1"/>
          </p:cNvCxnSpPr>
          <p:nvPr/>
        </p:nvCxnSpPr>
        <p:spPr>
          <a:xfrm flipV="1">
            <a:off x="3386920" y="4210787"/>
            <a:ext cx="2205584" cy="2215455"/>
          </a:xfrm>
          <a:prstGeom prst="bentConnector3">
            <a:avLst>
              <a:gd name="adj1" fmla="val 90530"/>
            </a:avLst>
          </a:prstGeom>
          <a:ln>
            <a:tailEnd type="triangle"/>
          </a:ln>
        </p:spPr>
        <p:style>
          <a:lnRef idx="1">
            <a:schemeClr val="dk1"/>
          </a:lnRef>
          <a:fillRef idx="0">
            <a:schemeClr val="dk1"/>
          </a:fillRef>
          <a:effectRef idx="0">
            <a:schemeClr val="dk1"/>
          </a:effectRef>
          <a:fontRef idx="minor">
            <a:schemeClr val="tx1"/>
          </a:fontRef>
        </p:style>
      </p:cxnSp>
      <p:cxnSp>
        <p:nvCxnSpPr>
          <p:cNvPr id="144" name="Straight Arrow Connector 143"/>
          <p:cNvCxnSpPr>
            <a:stCxn id="95" idx="1"/>
            <a:endCxn id="92" idx="1"/>
          </p:cNvCxnSpPr>
          <p:nvPr/>
        </p:nvCxnSpPr>
        <p:spPr>
          <a:xfrm flipV="1">
            <a:off x="1751104" y="4114111"/>
            <a:ext cx="5275" cy="6058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0" name="TextBox 159"/>
          <p:cNvSpPr txBox="1"/>
          <p:nvPr/>
        </p:nvSpPr>
        <p:spPr>
          <a:xfrm>
            <a:off x="2620369" y="4244455"/>
            <a:ext cx="586854" cy="338554"/>
          </a:xfrm>
          <a:prstGeom prst="rect">
            <a:avLst/>
          </a:prstGeom>
          <a:noFill/>
        </p:spPr>
        <p:txBody>
          <a:bodyPr wrap="square" rtlCol="0">
            <a:spAutoFit/>
          </a:bodyPr>
          <a:lstStyle/>
          <a:p>
            <a:r>
              <a:rPr lang="es-CU" sz="1600" dirty="0" smtClean="0">
                <a:solidFill>
                  <a:schemeClr val="bg1"/>
                </a:solidFill>
              </a:rPr>
              <a:t>yes</a:t>
            </a:r>
            <a:endParaRPr lang="en-US" sz="1600" dirty="0">
              <a:solidFill>
                <a:schemeClr val="bg1"/>
              </a:solidFill>
            </a:endParaRPr>
          </a:p>
        </p:txBody>
      </p:sp>
      <p:sp>
        <p:nvSpPr>
          <p:cNvPr id="191" name="TextBox 190"/>
          <p:cNvSpPr txBox="1"/>
          <p:nvPr/>
        </p:nvSpPr>
        <p:spPr>
          <a:xfrm>
            <a:off x="3400566" y="3823649"/>
            <a:ext cx="586854" cy="338554"/>
          </a:xfrm>
          <a:prstGeom prst="rect">
            <a:avLst/>
          </a:prstGeom>
          <a:noFill/>
        </p:spPr>
        <p:txBody>
          <a:bodyPr wrap="square" rtlCol="0">
            <a:spAutoFit/>
          </a:bodyPr>
          <a:lstStyle/>
          <a:p>
            <a:r>
              <a:rPr lang="es-CU" sz="1600" dirty="0" smtClean="0">
                <a:solidFill>
                  <a:schemeClr val="bg1"/>
                </a:solidFill>
              </a:rPr>
              <a:t>no</a:t>
            </a:r>
            <a:endParaRPr lang="en-US" sz="1600" dirty="0">
              <a:solidFill>
                <a:schemeClr val="bg1"/>
              </a:solidFill>
            </a:endParaRPr>
          </a:p>
        </p:txBody>
      </p:sp>
      <p:sp>
        <p:nvSpPr>
          <p:cNvPr id="192" name="TextBox 191"/>
          <p:cNvSpPr txBox="1"/>
          <p:nvPr/>
        </p:nvSpPr>
        <p:spPr>
          <a:xfrm>
            <a:off x="2620800" y="4833583"/>
            <a:ext cx="586854" cy="338554"/>
          </a:xfrm>
          <a:prstGeom prst="rect">
            <a:avLst/>
          </a:prstGeom>
          <a:noFill/>
        </p:spPr>
        <p:txBody>
          <a:bodyPr wrap="square" rtlCol="0">
            <a:spAutoFit/>
          </a:bodyPr>
          <a:lstStyle/>
          <a:p>
            <a:r>
              <a:rPr lang="es-CU" sz="1600" dirty="0" smtClean="0">
                <a:solidFill>
                  <a:schemeClr val="bg1"/>
                </a:solidFill>
              </a:rPr>
              <a:t>yes</a:t>
            </a:r>
            <a:endParaRPr lang="en-US" sz="1600" dirty="0">
              <a:solidFill>
                <a:schemeClr val="bg1"/>
              </a:solidFill>
            </a:endParaRPr>
          </a:p>
        </p:txBody>
      </p:sp>
      <p:sp>
        <p:nvSpPr>
          <p:cNvPr id="193" name="TextBox 192"/>
          <p:cNvSpPr txBox="1"/>
          <p:nvPr/>
        </p:nvSpPr>
        <p:spPr>
          <a:xfrm>
            <a:off x="2620800" y="3086670"/>
            <a:ext cx="586854" cy="338554"/>
          </a:xfrm>
          <a:prstGeom prst="rect">
            <a:avLst/>
          </a:prstGeom>
          <a:noFill/>
        </p:spPr>
        <p:txBody>
          <a:bodyPr wrap="square" rtlCol="0">
            <a:spAutoFit/>
          </a:bodyPr>
          <a:lstStyle/>
          <a:p>
            <a:r>
              <a:rPr lang="es-CU" sz="1600" dirty="0" smtClean="0">
                <a:solidFill>
                  <a:schemeClr val="bg1"/>
                </a:solidFill>
              </a:rPr>
              <a:t>yes</a:t>
            </a:r>
            <a:endParaRPr lang="en-US" sz="1600" dirty="0">
              <a:solidFill>
                <a:schemeClr val="bg1"/>
              </a:solidFill>
            </a:endParaRPr>
          </a:p>
        </p:txBody>
      </p:sp>
      <p:sp>
        <p:nvSpPr>
          <p:cNvPr id="194" name="TextBox 193"/>
          <p:cNvSpPr txBox="1"/>
          <p:nvPr/>
        </p:nvSpPr>
        <p:spPr>
          <a:xfrm>
            <a:off x="1396620" y="4426428"/>
            <a:ext cx="586854" cy="338554"/>
          </a:xfrm>
          <a:prstGeom prst="rect">
            <a:avLst/>
          </a:prstGeom>
          <a:noFill/>
        </p:spPr>
        <p:txBody>
          <a:bodyPr wrap="square" rtlCol="0">
            <a:spAutoFit/>
          </a:bodyPr>
          <a:lstStyle/>
          <a:p>
            <a:r>
              <a:rPr lang="es-CU" sz="1600" dirty="0" smtClean="0">
                <a:solidFill>
                  <a:schemeClr val="bg1"/>
                </a:solidFill>
              </a:rPr>
              <a:t>no</a:t>
            </a:r>
            <a:endParaRPr lang="en-US" sz="1600" dirty="0">
              <a:solidFill>
                <a:schemeClr val="bg1"/>
              </a:solidFill>
            </a:endParaRPr>
          </a:p>
        </p:txBody>
      </p:sp>
      <p:sp>
        <p:nvSpPr>
          <p:cNvPr id="195" name="TextBox 194"/>
          <p:cNvSpPr txBox="1"/>
          <p:nvPr/>
        </p:nvSpPr>
        <p:spPr>
          <a:xfrm>
            <a:off x="1396800" y="6120000"/>
            <a:ext cx="586854" cy="338554"/>
          </a:xfrm>
          <a:prstGeom prst="rect">
            <a:avLst/>
          </a:prstGeom>
          <a:noFill/>
        </p:spPr>
        <p:txBody>
          <a:bodyPr wrap="square" rtlCol="0">
            <a:spAutoFit/>
          </a:bodyPr>
          <a:lstStyle/>
          <a:p>
            <a:r>
              <a:rPr lang="es-CU" sz="1600" dirty="0" smtClean="0">
                <a:solidFill>
                  <a:schemeClr val="bg1"/>
                </a:solidFill>
              </a:rPr>
              <a:t>no</a:t>
            </a:r>
            <a:endParaRPr lang="en-US" sz="1600" dirty="0">
              <a:solidFill>
                <a:schemeClr val="bg1"/>
              </a:solidFill>
            </a:endParaRPr>
          </a:p>
        </p:txBody>
      </p:sp>
      <p:sp>
        <p:nvSpPr>
          <p:cNvPr id="196" name="TextBox 195"/>
          <p:cNvSpPr txBox="1"/>
          <p:nvPr/>
        </p:nvSpPr>
        <p:spPr>
          <a:xfrm>
            <a:off x="3345975" y="6118496"/>
            <a:ext cx="586854" cy="338554"/>
          </a:xfrm>
          <a:prstGeom prst="rect">
            <a:avLst/>
          </a:prstGeom>
          <a:noFill/>
        </p:spPr>
        <p:txBody>
          <a:bodyPr wrap="square" rtlCol="0">
            <a:spAutoFit/>
          </a:bodyPr>
          <a:lstStyle/>
          <a:p>
            <a:r>
              <a:rPr lang="es-CU" sz="1600" dirty="0" smtClean="0">
                <a:solidFill>
                  <a:schemeClr val="bg1"/>
                </a:solidFill>
              </a:rPr>
              <a:t>yes</a:t>
            </a:r>
            <a:endParaRPr lang="en-US" sz="1600" dirty="0">
              <a:solidFill>
                <a:schemeClr val="bg1"/>
              </a:solidFill>
            </a:endParaRPr>
          </a:p>
        </p:txBody>
      </p:sp>
      <p:sp>
        <p:nvSpPr>
          <p:cNvPr id="218" name="TextBox 217"/>
          <p:cNvSpPr txBox="1"/>
          <p:nvPr/>
        </p:nvSpPr>
        <p:spPr>
          <a:xfrm>
            <a:off x="1357951" y="2681789"/>
            <a:ext cx="586854" cy="338554"/>
          </a:xfrm>
          <a:prstGeom prst="rect">
            <a:avLst/>
          </a:prstGeom>
          <a:noFill/>
        </p:spPr>
        <p:txBody>
          <a:bodyPr wrap="square" rtlCol="0">
            <a:spAutoFit/>
          </a:bodyPr>
          <a:lstStyle/>
          <a:p>
            <a:r>
              <a:rPr lang="es-CU" sz="1600" dirty="0" smtClean="0">
                <a:solidFill>
                  <a:schemeClr val="bg1"/>
                </a:solidFill>
              </a:rPr>
              <a:t>no</a:t>
            </a:r>
            <a:endParaRPr lang="en-US" sz="1600" dirty="0">
              <a:solidFill>
                <a:schemeClr val="bg1"/>
              </a:solidFill>
            </a:endParaRPr>
          </a:p>
        </p:txBody>
      </p:sp>
      <p:grpSp>
        <p:nvGrpSpPr>
          <p:cNvPr id="73" name="Group 72"/>
          <p:cNvGrpSpPr/>
          <p:nvPr/>
        </p:nvGrpSpPr>
        <p:grpSpPr>
          <a:xfrm>
            <a:off x="6303600" y="205200"/>
            <a:ext cx="4975468" cy="3429363"/>
            <a:chOff x="5647312" y="3252355"/>
            <a:chExt cx="4975468" cy="3429363"/>
          </a:xfrm>
        </p:grpSpPr>
        <p:sp>
          <p:nvSpPr>
            <p:cNvPr id="74" name="Oval 73"/>
            <p:cNvSpPr/>
            <p:nvPr/>
          </p:nvSpPr>
          <p:spPr>
            <a:xfrm>
              <a:off x="6252949" y="4482525"/>
              <a:ext cx="2838735" cy="1487606"/>
            </a:xfrm>
            <a:prstGeom prst="ellipse">
              <a:avLst/>
            </a:prstGeom>
            <a:solidFill>
              <a:schemeClr val="tx1">
                <a:lumMod val="95000"/>
              </a:schemeClr>
            </a:solidFill>
            <a:ln>
              <a:no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75" name="Group 74"/>
            <p:cNvGrpSpPr/>
            <p:nvPr/>
          </p:nvGrpSpPr>
          <p:grpSpPr>
            <a:xfrm>
              <a:off x="5918854" y="3423653"/>
              <a:ext cx="4416272" cy="3067102"/>
              <a:chOff x="5780102" y="646176"/>
              <a:chExt cx="6022950" cy="4451536"/>
            </a:xfrm>
          </p:grpSpPr>
          <p:cxnSp>
            <p:nvCxnSpPr>
              <p:cNvPr id="96" name="Straight Arrow Connector 95"/>
              <p:cNvCxnSpPr/>
              <p:nvPr/>
            </p:nvCxnSpPr>
            <p:spPr>
              <a:xfrm rot="10800000">
                <a:off x="8180832" y="646176"/>
                <a:ext cx="0" cy="2657856"/>
              </a:xfrm>
              <a:prstGeom prst="straightConnector1">
                <a:avLst/>
              </a:prstGeom>
              <a:noFill/>
              <a:ln w="6350" cap="flat" cmpd="sng" algn="ctr">
                <a:solidFill>
                  <a:sysClr val="windowText" lastClr="000000"/>
                </a:solidFill>
                <a:prstDash val="solid"/>
                <a:miter lim="800000"/>
                <a:tailEnd type="triangle"/>
              </a:ln>
              <a:effectLst/>
            </p:spPr>
          </p:cxnSp>
          <p:cxnSp>
            <p:nvCxnSpPr>
              <p:cNvPr id="97" name="Straight Arrow Connector 96"/>
              <p:cNvCxnSpPr/>
              <p:nvPr/>
            </p:nvCxnSpPr>
            <p:spPr>
              <a:xfrm flipV="1">
                <a:off x="8178012" y="3273299"/>
                <a:ext cx="3625040" cy="27914"/>
              </a:xfrm>
              <a:prstGeom prst="straightConnector1">
                <a:avLst/>
              </a:prstGeom>
              <a:noFill/>
              <a:ln w="6350" cap="flat" cmpd="sng" algn="ctr">
                <a:solidFill>
                  <a:sysClr val="windowText" lastClr="000000"/>
                </a:solidFill>
                <a:prstDash val="solid"/>
                <a:miter lim="800000"/>
                <a:tailEnd type="triangle"/>
              </a:ln>
              <a:effectLst/>
            </p:spPr>
          </p:cxnSp>
          <p:cxnSp>
            <p:nvCxnSpPr>
              <p:cNvPr id="98" name="Straight Arrow Connector 97"/>
              <p:cNvCxnSpPr/>
              <p:nvPr/>
            </p:nvCxnSpPr>
            <p:spPr>
              <a:xfrm flipH="1">
                <a:off x="5780102" y="3303076"/>
                <a:ext cx="2399774" cy="1794636"/>
              </a:xfrm>
              <a:prstGeom prst="straightConnector1">
                <a:avLst/>
              </a:prstGeom>
              <a:noFill/>
              <a:ln w="6350" cap="flat" cmpd="sng" algn="ctr">
                <a:solidFill>
                  <a:sysClr val="windowText" lastClr="000000"/>
                </a:solidFill>
                <a:prstDash val="solid"/>
                <a:miter lim="800000"/>
                <a:tailEnd type="triangle"/>
              </a:ln>
              <a:effectLst/>
            </p:spPr>
          </p:cxnSp>
          <p:sp>
            <p:nvSpPr>
              <p:cNvPr id="99" name="Oval 98"/>
              <p:cNvSpPr/>
              <p:nvPr/>
            </p:nvSpPr>
            <p:spPr>
              <a:xfrm>
                <a:off x="9186832" y="40734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0" name="Oval 99"/>
              <p:cNvSpPr/>
              <p:nvPr/>
            </p:nvSpPr>
            <p:spPr>
              <a:xfrm>
                <a:off x="9820495" y="3648296"/>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1" name="Oval 100"/>
              <p:cNvSpPr/>
              <p:nvPr/>
            </p:nvSpPr>
            <p:spPr>
              <a:xfrm>
                <a:off x="9904717" y="28542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2" name="Oval 101"/>
              <p:cNvSpPr/>
              <p:nvPr/>
            </p:nvSpPr>
            <p:spPr>
              <a:xfrm>
                <a:off x="9327200" y="2384981"/>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3" name="Oval 102"/>
              <p:cNvSpPr/>
              <p:nvPr/>
            </p:nvSpPr>
            <p:spPr>
              <a:xfrm>
                <a:off x="8497021" y="21684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4" name="Oval 103"/>
              <p:cNvSpPr/>
              <p:nvPr/>
            </p:nvSpPr>
            <p:spPr>
              <a:xfrm>
                <a:off x="7630748" y="21684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5" name="Oval 104"/>
              <p:cNvSpPr/>
              <p:nvPr/>
            </p:nvSpPr>
            <p:spPr>
              <a:xfrm>
                <a:off x="6860727" y="23970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6" name="Oval 105"/>
              <p:cNvSpPr/>
              <p:nvPr/>
            </p:nvSpPr>
            <p:spPr>
              <a:xfrm>
                <a:off x="6283211" y="2878276"/>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7" name="Oval 106"/>
              <p:cNvSpPr/>
              <p:nvPr/>
            </p:nvSpPr>
            <p:spPr>
              <a:xfrm>
                <a:off x="6319306" y="3576107"/>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9" name="Oval 108"/>
              <p:cNvSpPr/>
              <p:nvPr/>
            </p:nvSpPr>
            <p:spPr>
              <a:xfrm>
                <a:off x="6944948" y="4021276"/>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0" name="Oval 109"/>
              <p:cNvSpPr/>
              <p:nvPr/>
            </p:nvSpPr>
            <p:spPr>
              <a:xfrm>
                <a:off x="7690906" y="42258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1" name="Oval 110"/>
              <p:cNvSpPr/>
              <p:nvPr/>
            </p:nvSpPr>
            <p:spPr>
              <a:xfrm>
                <a:off x="8400769" y="4213781"/>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cxnSp>
          <p:nvCxnSpPr>
            <p:cNvPr id="76" name="Straight Connector 75"/>
            <p:cNvCxnSpPr/>
            <p:nvPr/>
          </p:nvCxnSpPr>
          <p:spPr>
            <a:xfrm flipH="1">
              <a:off x="6781800" y="5886038"/>
              <a:ext cx="1083897" cy="737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a:off x="7876300" y="5251862"/>
              <a:ext cx="903907" cy="617836"/>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Rectangle 79"/>
                <p:cNvSpPr/>
                <p:nvPr/>
              </p:nvSpPr>
              <p:spPr>
                <a:xfrm>
                  <a:off x="7319086" y="5917320"/>
                  <a:ext cx="117820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bg1"/>
                                </a:solidFill>
                                <a:latin typeface="Cambria Math" panose="02040503050406030204" pitchFamily="18" charset="0"/>
                              </a:rPr>
                            </m:ctrlPr>
                          </m:sSubPr>
                          <m:e>
                            <m:r>
                              <a:rPr lang="es-CU" sz="1600" b="0" i="1" smtClean="0">
                                <a:solidFill>
                                  <a:schemeClr val="bg1"/>
                                </a:solidFill>
                                <a:latin typeface="Cambria Math" panose="02040503050406030204" pitchFamily="18" charset="0"/>
                              </a:rPr>
                              <m:t>(</m:t>
                            </m:r>
                            <m:r>
                              <a:rPr lang="en-US"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sub>
                            <m:r>
                              <a:rPr lang="en-US"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𝑛</m:t>
                            </m:r>
                          </m:sub>
                        </m:s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1600" i="1" smtClean="0">
                                <a:solidFill>
                                  <a:schemeClr val="bg1"/>
                                </a:solidFill>
                                <a:latin typeface="Cambria Math" panose="02040503050406030204" pitchFamily="18" charset="0"/>
                              </a:rPr>
                            </m:ctrlPr>
                          </m:sSubPr>
                          <m:e>
                            <m:r>
                              <a:rPr lang="es-CU" sz="1600" b="0" i="1" smtClean="0">
                                <a:solidFill>
                                  <a:schemeClr val="bg1"/>
                                </a:solidFill>
                                <a:latin typeface="Cambria Math" panose="02040503050406030204" pitchFamily="18" charset="0"/>
                              </a:rPr>
                              <m:t>𝑦</m:t>
                            </m:r>
                          </m:e>
                          <m:sub>
                            <m:r>
                              <a:rPr lang="en-US"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𝑛</m:t>
                            </m:r>
                          </m:sub>
                        </m:sSub>
                        <m:r>
                          <a:rPr lang="es-CU" sz="1600" b="0" i="0"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1600" i="1" smtClean="0">
                                <a:solidFill>
                                  <a:schemeClr val="bg1"/>
                                </a:solidFill>
                                <a:latin typeface="Cambria Math" panose="02040503050406030204" pitchFamily="18" charset="0"/>
                              </a:rPr>
                            </m:ctrlPr>
                          </m:sSubPr>
                          <m:e>
                            <m:r>
                              <a:rPr lang="es-CU" sz="1600" b="0" i="1" smtClean="0">
                                <a:solidFill>
                                  <a:schemeClr val="bg1"/>
                                </a:solidFill>
                                <a:latin typeface="Cambria Math" panose="02040503050406030204" pitchFamily="18" charset="0"/>
                              </a:rPr>
                              <m:t>𝑧</m:t>
                            </m:r>
                          </m:e>
                          <m:sub>
                            <m:r>
                              <a:rPr lang="en-US"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𝑛</m:t>
                            </m:r>
                          </m:sub>
                        </m:s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600" dirty="0"/>
                </a:p>
              </p:txBody>
            </p:sp>
          </mc:Choice>
          <mc:Fallback xmlns="">
            <p:sp>
              <p:nvSpPr>
                <p:cNvPr id="80" name="Rectangle 79"/>
                <p:cNvSpPr>
                  <a:spLocks noRot="1" noChangeAspect="1" noMove="1" noResize="1" noEditPoints="1" noAdjustHandles="1" noChangeArrowheads="1" noChangeShapeType="1" noTextEdit="1"/>
                </p:cNvSpPr>
                <p:nvPr/>
              </p:nvSpPr>
              <p:spPr>
                <a:xfrm>
                  <a:off x="7319086" y="5917320"/>
                  <a:ext cx="1178208" cy="338554"/>
                </a:xfrm>
                <a:prstGeom prst="rect">
                  <a:avLst/>
                </a:prstGeom>
                <a:blipFill>
                  <a:blip r:embed="rId15"/>
                  <a:stretch>
                    <a:fillRect b="-10909"/>
                  </a:stretch>
                </a:blipFill>
              </p:spPr>
              <p:txBody>
                <a:bodyPr/>
                <a:lstStyle/>
                <a:p>
                  <a:r>
                    <a:rPr lang="en-US">
                      <a:noFill/>
                    </a:rPr>
                    <a:t> </a:t>
                  </a:r>
                </a:p>
              </p:txBody>
            </p:sp>
          </mc:Fallback>
        </mc:AlternateContent>
        <p:pic>
          <p:nvPicPr>
            <p:cNvPr id="82" name="Picture 81"/>
            <p:cNvPicPr>
              <a:picLocks noChangeAspect="1"/>
            </p:cNvPicPr>
            <p:nvPr/>
          </p:nvPicPr>
          <p:blipFill>
            <a:blip r:embed="rId16"/>
            <a:stretch>
              <a:fillRect/>
            </a:stretch>
          </p:blipFill>
          <p:spPr>
            <a:xfrm>
              <a:off x="8679305" y="3496825"/>
              <a:ext cx="488756" cy="328069"/>
            </a:xfrm>
            <a:prstGeom prst="rect">
              <a:avLst/>
            </a:prstGeom>
          </p:spPr>
        </p:pic>
        <p:cxnSp>
          <p:nvCxnSpPr>
            <p:cNvPr id="83" name="Straight Connector 82"/>
            <p:cNvCxnSpPr/>
            <p:nvPr/>
          </p:nvCxnSpPr>
          <p:spPr>
            <a:xfrm flipH="1">
              <a:off x="8927428" y="3705725"/>
              <a:ext cx="8" cy="2538665"/>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flipV="1">
              <a:off x="6304547" y="6256421"/>
              <a:ext cx="2639984" cy="1061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8939464" y="5257800"/>
              <a:ext cx="1106904" cy="1022685"/>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Rectangle 86"/>
                <p:cNvSpPr/>
                <p:nvPr/>
              </p:nvSpPr>
              <p:spPr>
                <a:xfrm>
                  <a:off x="9004165" y="3468923"/>
                  <a:ext cx="1098249"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bg1"/>
                                </a:solidFill>
                                <a:latin typeface="Cambria Math" panose="02040503050406030204" pitchFamily="18" charset="0"/>
                              </a:rPr>
                            </m:ctrlPr>
                          </m:sSubPr>
                          <m:e>
                            <m:r>
                              <a:rPr lang="es-CU" sz="1600" b="0" i="1" smtClean="0">
                                <a:solidFill>
                                  <a:schemeClr val="bg1"/>
                                </a:solidFill>
                                <a:latin typeface="Cambria Math" panose="02040503050406030204" pitchFamily="18" charset="0"/>
                              </a:rPr>
                              <m:t>(</m:t>
                            </m:r>
                            <m:r>
                              <a:rPr lang="en-US"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b>
                        </m:s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1600" i="1" smtClean="0">
                                <a:solidFill>
                                  <a:schemeClr val="bg1"/>
                                </a:solidFill>
                                <a:latin typeface="Cambria Math" panose="02040503050406030204" pitchFamily="18" charset="0"/>
                              </a:rPr>
                            </m:ctrlPr>
                          </m:sSubPr>
                          <m:e>
                            <m:r>
                              <a:rPr lang="es-CU" sz="1600" b="0" i="1" smtClean="0">
                                <a:solidFill>
                                  <a:schemeClr val="bg1"/>
                                </a:solidFill>
                                <a:latin typeface="Cambria Math" panose="02040503050406030204" pitchFamily="18" charset="0"/>
                              </a:rPr>
                              <m:t>𝑦</m:t>
                            </m:r>
                          </m:e>
                          <m: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b>
                        </m:sSub>
                        <m:r>
                          <a:rPr lang="es-CU" sz="1600" b="0" i="0"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1600" i="1" smtClean="0">
                                <a:solidFill>
                                  <a:schemeClr val="bg1"/>
                                </a:solidFill>
                                <a:latin typeface="Cambria Math" panose="02040503050406030204" pitchFamily="18" charset="0"/>
                              </a:rPr>
                            </m:ctrlPr>
                          </m:sSubPr>
                          <m:e>
                            <m:r>
                              <a:rPr lang="es-CU" sz="1600" b="0" i="1" smtClean="0">
                                <a:solidFill>
                                  <a:schemeClr val="bg1"/>
                                </a:solidFill>
                                <a:latin typeface="Cambria Math" panose="02040503050406030204" pitchFamily="18" charset="0"/>
                              </a:rPr>
                              <m:t>𝑧</m:t>
                            </m:r>
                          </m:e>
                          <m: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b>
                        </m:s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600" dirty="0"/>
                </a:p>
              </p:txBody>
            </p:sp>
          </mc:Choice>
          <mc:Fallback xmlns="">
            <p:sp>
              <p:nvSpPr>
                <p:cNvPr id="87" name="Rectangle 86"/>
                <p:cNvSpPr>
                  <a:spLocks noRot="1" noChangeAspect="1" noMove="1" noResize="1" noEditPoints="1" noAdjustHandles="1" noChangeArrowheads="1" noChangeShapeType="1" noTextEdit="1"/>
                </p:cNvSpPr>
                <p:nvPr/>
              </p:nvSpPr>
              <p:spPr>
                <a:xfrm>
                  <a:off x="9004165" y="3468923"/>
                  <a:ext cx="1098249" cy="338554"/>
                </a:xfrm>
                <a:prstGeom prst="rect">
                  <a:avLst/>
                </a:prstGeom>
                <a:blipFill>
                  <a:blip r:embed="rId17"/>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p:cNvSpPr/>
                <p:nvPr/>
              </p:nvSpPr>
              <p:spPr>
                <a:xfrm>
                  <a:off x="8039620" y="4726207"/>
                  <a:ext cx="356316"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U" sz="1600" b="0" i="1" smtClean="0">
                            <a:solidFill>
                              <a:schemeClr val="bg1"/>
                            </a:solidFill>
                            <a:latin typeface="Cambria Math" panose="02040503050406030204" pitchFamily="18" charset="0"/>
                          </a:rPr>
                          <m:t>𝑑</m:t>
                        </m:r>
                      </m:oMath>
                    </m:oMathPara>
                  </a14:m>
                  <a:endParaRPr lang="en-US" sz="1600" dirty="0">
                    <a:solidFill>
                      <a:schemeClr val="bg1"/>
                    </a:solidFill>
                  </a:endParaRPr>
                </a:p>
              </p:txBody>
            </p:sp>
          </mc:Choice>
          <mc:Fallback xmlns="">
            <p:sp>
              <p:nvSpPr>
                <p:cNvPr id="88" name="Rectangle 87"/>
                <p:cNvSpPr>
                  <a:spLocks noRot="1" noChangeAspect="1" noMove="1" noResize="1" noEditPoints="1" noAdjustHandles="1" noChangeArrowheads="1" noChangeShapeType="1" noTextEdit="1"/>
                </p:cNvSpPr>
                <p:nvPr/>
              </p:nvSpPr>
              <p:spPr>
                <a:xfrm>
                  <a:off x="8039620" y="4726207"/>
                  <a:ext cx="356316" cy="338554"/>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88"/>
                <p:cNvSpPr/>
                <p:nvPr/>
              </p:nvSpPr>
              <p:spPr>
                <a:xfrm>
                  <a:off x="5647312" y="6312386"/>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oMath>
                    </m:oMathPara>
                  </a14:m>
                  <a:endParaRPr lang="en-US" dirty="0">
                    <a:solidFill>
                      <a:schemeClr val="bg1"/>
                    </a:solidFill>
                  </a:endParaRPr>
                </a:p>
              </p:txBody>
            </p:sp>
          </mc:Choice>
          <mc:Fallback xmlns="">
            <p:sp>
              <p:nvSpPr>
                <p:cNvPr id="89" name="Rectangle 88"/>
                <p:cNvSpPr>
                  <a:spLocks noRot="1" noChangeAspect="1" noMove="1" noResize="1" noEditPoints="1" noAdjustHandles="1" noChangeArrowheads="1" noChangeShapeType="1" noTextEdit="1"/>
                </p:cNvSpPr>
                <p:nvPr/>
              </p:nvSpPr>
              <p:spPr>
                <a:xfrm>
                  <a:off x="5647312" y="6312386"/>
                  <a:ext cx="367985"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Rectangle 89"/>
                <p:cNvSpPr/>
                <p:nvPr/>
              </p:nvSpPr>
              <p:spPr>
                <a:xfrm>
                  <a:off x="10251396" y="5033028"/>
                  <a:ext cx="37138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U"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90" name="Rectangle 89"/>
                <p:cNvSpPr>
                  <a:spLocks noRot="1" noChangeAspect="1" noMove="1" noResize="1" noEditPoints="1" noAdjustHandles="1" noChangeArrowheads="1" noChangeShapeType="1" noTextEdit="1"/>
                </p:cNvSpPr>
                <p:nvPr/>
              </p:nvSpPr>
              <p:spPr>
                <a:xfrm>
                  <a:off x="10251396" y="5033028"/>
                  <a:ext cx="371384" cy="369332"/>
                </a:xfrm>
                <a:prstGeom prst="rect">
                  <a:avLst/>
                </a:prstGeom>
                <a:blipFill>
                  <a:blip r:embed="rId20"/>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Rectangle 90"/>
                <p:cNvSpPr/>
                <p:nvPr/>
              </p:nvSpPr>
              <p:spPr>
                <a:xfrm>
                  <a:off x="7375849" y="3252355"/>
                  <a:ext cx="35375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U" b="0" i="1" smtClean="0">
                            <a:solidFill>
                              <a:schemeClr val="bg1"/>
                            </a:solidFill>
                            <a:latin typeface="Cambria Math" panose="02040503050406030204" pitchFamily="18" charset="0"/>
                          </a:rPr>
                          <m:t>𝑧</m:t>
                        </m:r>
                      </m:oMath>
                    </m:oMathPara>
                  </a14:m>
                  <a:endParaRPr lang="en-US" dirty="0">
                    <a:solidFill>
                      <a:schemeClr val="bg1"/>
                    </a:solidFill>
                  </a:endParaRPr>
                </a:p>
              </p:txBody>
            </p:sp>
          </mc:Choice>
          <mc:Fallback xmlns="">
            <p:sp>
              <p:nvSpPr>
                <p:cNvPr id="91" name="Rectangle 90"/>
                <p:cNvSpPr>
                  <a:spLocks noRot="1" noChangeAspect="1" noMove="1" noResize="1" noEditPoints="1" noAdjustHandles="1" noChangeArrowheads="1" noChangeShapeType="1" noTextEdit="1"/>
                </p:cNvSpPr>
                <p:nvPr/>
              </p:nvSpPr>
              <p:spPr>
                <a:xfrm>
                  <a:off x="7375849" y="3252355"/>
                  <a:ext cx="353750" cy="369332"/>
                </a:xfrm>
                <a:prstGeom prst="rect">
                  <a:avLst/>
                </a:prstGeom>
                <a:blipFill>
                  <a:blip r:embed="rId21"/>
                  <a:stretch>
                    <a:fillRect/>
                  </a:stretch>
                </a:blipFill>
              </p:spPr>
              <p:txBody>
                <a:bodyPr/>
                <a:lstStyle/>
                <a:p>
                  <a:r>
                    <a:rPr lang="en-US">
                      <a:noFill/>
                    </a:rPr>
                    <a:t> </a:t>
                  </a:r>
                </a:p>
              </p:txBody>
            </p:sp>
          </mc:Fallback>
        </mc:AlternateContent>
        <p:cxnSp>
          <p:nvCxnSpPr>
            <p:cNvPr id="93" name="Straight Connector 92"/>
            <p:cNvCxnSpPr>
              <a:stCxn id="111" idx="0"/>
            </p:cNvCxnSpPr>
            <p:nvPr/>
          </p:nvCxnSpPr>
          <p:spPr>
            <a:xfrm flipV="1">
              <a:off x="7906426" y="3676650"/>
              <a:ext cx="1028024" cy="2205078"/>
            </a:xfrm>
            <a:prstGeom prst="line">
              <a:avLst/>
            </a:prstGeom>
            <a:ln w="28575">
              <a:solidFill>
                <a:srgbClr val="06C237"/>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111" idx="0"/>
            </p:cNvCxnSpPr>
            <p:nvPr/>
          </p:nvCxnSpPr>
          <p:spPr>
            <a:xfrm>
              <a:off x="7906426" y="5881728"/>
              <a:ext cx="1033892" cy="384729"/>
            </a:xfrm>
            <a:prstGeom prst="line">
              <a:avLst/>
            </a:prstGeom>
            <a:ln w="28575">
              <a:solidFill>
                <a:srgbClr val="06C237"/>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092409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Parallelogram 2"/>
              <p:cNvSpPr/>
              <p:nvPr/>
            </p:nvSpPr>
            <p:spPr>
              <a:xfrm>
                <a:off x="280934" y="66576"/>
                <a:ext cx="4618800" cy="547573"/>
              </a:xfrm>
              <a:prstGeom prst="parallelogram">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pt-BR" sz="1600" dirty="0" smtClean="0"/>
                  <a:t>Set input parameters: </a:t>
                </a:r>
                <a14:m>
                  <m:oMath xmlns:m="http://schemas.openxmlformats.org/officeDocument/2006/math">
                    <m:r>
                      <a:rPr lang="es-CU" sz="1400" b="0" i="1" smtClean="0">
                        <a:latin typeface="Cambria Math" panose="02040503050406030204" pitchFamily="18" charset="0"/>
                      </a:rPr>
                      <m:t>𝑁</m:t>
                    </m:r>
                    <m:r>
                      <a:rPr lang="es-CU" sz="1400" b="0" i="1" smtClean="0">
                        <a:latin typeface="Cambria Math" panose="02040503050406030204" pitchFamily="18" charset="0"/>
                      </a:rPr>
                      <m:t>, </m:t>
                    </m:r>
                    <m:r>
                      <a:rPr lang="es-CU" sz="1400" b="0" i="1" smtClean="0">
                        <a:latin typeface="Cambria Math" panose="02040503050406030204" pitchFamily="18" charset="0"/>
                      </a:rPr>
                      <m:t>𝑓</m:t>
                    </m:r>
                    <m:r>
                      <a:rPr lang="es-CU" sz="1400" b="0" i="1" smtClean="0">
                        <a:latin typeface="Cambria Math" panose="02040503050406030204" pitchFamily="18" charset="0"/>
                        <a:ea typeface="Cambria Math" panose="02040503050406030204" pitchFamily="18" charset="0"/>
                      </a:rPr>
                      <m:t>, </m:t>
                    </m:r>
                    <m:r>
                      <a:rPr lang="es-CU" sz="1400" b="0" i="1" smtClean="0">
                        <a:latin typeface="Cambria Math" panose="02040503050406030204" pitchFamily="18" charset="0"/>
                        <a:ea typeface="Cambria Math" panose="02040503050406030204" pitchFamily="18" charset="0"/>
                      </a:rPr>
                      <m:t>𝑟</m:t>
                    </m:r>
                    <m:r>
                      <a:rPr lang="es-CU" sz="1400" b="0" i="1" smtClean="0">
                        <a:latin typeface="Cambria Math" panose="02040503050406030204" pitchFamily="18" charset="0"/>
                        <a:ea typeface="Cambria Math" panose="02040503050406030204" pitchFamily="18" charset="0"/>
                      </a:rPr>
                      <m:t>,</m:t>
                    </m:r>
                    <m:r>
                      <a:rPr lang="es-CU" sz="1400" i="1">
                        <a:latin typeface="Cambria Math" panose="02040503050406030204" pitchFamily="18" charset="0"/>
                      </a:rPr>
                      <m:t>𝑎𝑛𝑡𝑒𝑛𝑛𝑎𝑇𝑦𝑝𝑒</m:t>
                    </m:r>
                    <m:r>
                      <a:rPr lang="es-CU" sz="1400" b="0" i="1" smtClean="0">
                        <a:latin typeface="Cambria Math" panose="02040503050406030204" pitchFamily="18" charset="0"/>
                        <a:ea typeface="Cambria Math" panose="02040503050406030204" pitchFamily="18" charset="0"/>
                      </a:rPr>
                      <m:t>, </m:t>
                    </m:r>
                    <m:sSub>
                      <m:sSubPr>
                        <m:ctrlPr>
                          <a:rPr lang="es-CU" sz="1400" i="1" smtClean="0">
                            <a:latin typeface="Cambria Math" panose="02040503050406030204" pitchFamily="18" charset="0"/>
                          </a:rPr>
                        </m:ctrlPr>
                      </m:sSubPr>
                      <m:e>
                        <m:r>
                          <a:rPr lang="es-CU" sz="1400" i="1">
                            <a:latin typeface="Cambria Math" panose="02040503050406030204" pitchFamily="18" charset="0"/>
                          </a:rPr>
                          <m:t>𝐺</m:t>
                        </m:r>
                      </m:e>
                      <m:sub>
                        <m:r>
                          <a:rPr lang="es-CU" sz="1400" i="1">
                            <a:latin typeface="Cambria Math" panose="02040503050406030204" pitchFamily="18" charset="0"/>
                          </a:rPr>
                          <m:t>𝑡</m:t>
                        </m:r>
                      </m:sub>
                    </m:sSub>
                    <m:r>
                      <a:rPr lang="es-CU" sz="1400" b="0" i="1" smtClean="0">
                        <a:latin typeface="Cambria Math" panose="02040503050406030204" pitchFamily="18" charset="0"/>
                      </a:rPr>
                      <m:t>,  </m:t>
                    </m:r>
                    <m:sSub>
                      <m:sSubPr>
                        <m:ctrlPr>
                          <a:rPr lang="es-CU" sz="1400" i="1">
                            <a:latin typeface="Cambria Math" panose="02040503050406030204" pitchFamily="18" charset="0"/>
                          </a:rPr>
                        </m:ctrlPr>
                      </m:sSubPr>
                      <m:e>
                        <m:r>
                          <a:rPr lang="es-CU" sz="1400" i="1">
                            <a:latin typeface="Cambria Math" panose="02040503050406030204" pitchFamily="18" charset="0"/>
                          </a:rPr>
                          <m:t>𝑃</m:t>
                        </m:r>
                      </m:e>
                      <m:sub>
                        <m:r>
                          <a:rPr lang="es-CU" sz="1400" i="1">
                            <a:latin typeface="Cambria Math" panose="02040503050406030204" pitchFamily="18" charset="0"/>
                          </a:rPr>
                          <m:t>𝑡</m:t>
                        </m:r>
                      </m:sub>
                    </m:sSub>
                    <m:r>
                      <a:rPr lang="es-CU" sz="1400" b="0" i="1" smtClean="0">
                        <a:latin typeface="Cambria Math" panose="02040503050406030204" pitchFamily="18" charset="0"/>
                        <a:ea typeface="Cambria Math" panose="02040503050406030204" pitchFamily="18" charset="0"/>
                      </a:rPr>
                      <m:t>,  </m:t>
                    </m:r>
                    <m:r>
                      <a:rPr lang="es-CU" sz="1400" b="0" i="1" smtClean="0">
                        <a:latin typeface="Cambria Math" panose="02040503050406030204" pitchFamily="18" charset="0"/>
                        <a:ea typeface="Cambria Math" panose="02040503050406030204" pitchFamily="18" charset="0"/>
                      </a:rPr>
                      <m:t>𝑖𝑡𝑒𝑟</m:t>
                    </m:r>
                    <m:r>
                      <a:rPr lang="es-CU" sz="1400" b="0" i="1" smtClean="0">
                        <a:latin typeface="Cambria Math" panose="02040503050406030204" pitchFamily="18" charset="0"/>
                        <a:ea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s-CU" sz="1600" b="0" i="1" smtClean="0">
                            <a:latin typeface="Cambria Math" panose="02040503050406030204" pitchFamily="18" charset="0"/>
                          </a:rPr>
                          <m:t>𝐹</m:t>
                        </m:r>
                      </m:sub>
                    </m:sSub>
                  </m:oMath>
                </a14:m>
                <a:r>
                  <a:rPr lang="en-US" sz="1400" dirty="0" smtClean="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𝜃</m:t>
                        </m:r>
                      </m:e>
                      <m:sub>
                        <m:r>
                          <a:rPr lang="es-CU" sz="1600" b="0" i="1" smtClean="0">
                            <a:latin typeface="Cambria Math" panose="02040503050406030204" pitchFamily="18" charset="0"/>
                          </a:rPr>
                          <m:t>𝐹</m:t>
                        </m:r>
                      </m:sub>
                    </m:sSub>
                  </m:oMath>
                </a14:m>
                <a:endParaRPr lang="en-US" sz="1600" dirty="0"/>
              </a:p>
            </p:txBody>
          </p:sp>
        </mc:Choice>
        <mc:Fallback xmlns="">
          <p:sp>
            <p:nvSpPr>
              <p:cNvPr id="3" name="Parallelogram 2"/>
              <p:cNvSpPr>
                <a:spLocks noRot="1" noChangeAspect="1" noMove="1" noResize="1" noEditPoints="1" noAdjustHandles="1" noChangeArrowheads="1" noChangeShapeType="1" noTextEdit="1"/>
              </p:cNvSpPr>
              <p:nvPr/>
            </p:nvSpPr>
            <p:spPr>
              <a:xfrm>
                <a:off x="280934" y="66576"/>
                <a:ext cx="4618800" cy="547573"/>
              </a:xfrm>
              <a:prstGeom prst="parallelogram">
                <a:avLst/>
              </a:prstGeom>
              <a:blipFill>
                <a:blip r:embed="rId3"/>
                <a:stretch>
                  <a:fillRect t="-5435" b="-11957"/>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Flowchart: Process 34"/>
              <p:cNvSpPr/>
              <p:nvPr/>
            </p:nvSpPr>
            <p:spPr>
              <a:xfrm>
                <a:off x="280800" y="722767"/>
                <a:ext cx="4644000" cy="625921"/>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sz="1600" dirty="0" smtClean="0"/>
                  <a:t>Calculate </a:t>
                </a:r>
                <a14:m>
                  <m:oMath xmlns:m="http://schemas.openxmlformats.org/officeDocument/2006/math">
                    <m:sSub>
                      <m:sSubPr>
                        <m:ctrlPr>
                          <a:rPr lang="es-CU" sz="1600" b="1" i="1">
                            <a:latin typeface="Cambria Math" panose="02040503050406030204" pitchFamily="18" charset="0"/>
                          </a:rPr>
                        </m:ctrlPr>
                      </m:sSubPr>
                      <m:e>
                        <m:r>
                          <a:rPr lang="es-CU" sz="1600" b="1" i="0">
                            <a:latin typeface="Cambria Math" panose="02040503050406030204" pitchFamily="18" charset="0"/>
                          </a:rPr>
                          <m:t>𝐆</m:t>
                        </m:r>
                      </m:e>
                      <m:sub>
                        <m:r>
                          <a:rPr lang="es-CU" sz="1600" b="1" i="0">
                            <a:latin typeface="Cambria Math" panose="02040503050406030204" pitchFamily="18" charset="0"/>
                          </a:rPr>
                          <m:t>𝐧</m:t>
                        </m:r>
                      </m:sub>
                    </m:sSub>
                  </m:oMath>
                </a14:m>
                <a:r>
                  <a:rPr lang="es-CU" sz="1600" dirty="0" smtClean="0"/>
                  <a:t>[</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s-CU" sz="1600" i="1">
                            <a:latin typeface="Cambria Math" panose="02040503050406030204" pitchFamily="18" charset="0"/>
                          </a:rPr>
                          <m:t>𝐹</m:t>
                        </m:r>
                      </m:sub>
                    </m:sSub>
                  </m:oMath>
                </a14:m>
                <a:r>
                  <a:rPr lang="es-CU" sz="1600" dirty="0" smtClean="0"/>
                  <a:t>x</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𝜃</m:t>
                        </m:r>
                      </m:e>
                      <m:sub>
                        <m:r>
                          <a:rPr lang="es-CU" sz="1600" i="1">
                            <a:latin typeface="Cambria Math" panose="02040503050406030204" pitchFamily="18" charset="0"/>
                          </a:rPr>
                          <m:t>𝐹</m:t>
                        </m:r>
                      </m:sub>
                    </m:sSub>
                  </m:oMath>
                </a14:m>
                <a:r>
                  <a:rPr lang="es-CU" sz="1600" dirty="0" smtClean="0"/>
                  <a:t>]:</a:t>
                </a:r>
              </a:p>
              <a:p>
                <a:pPr algn="ctr"/>
                <a14:m>
                  <m:oMathPara xmlns:m="http://schemas.openxmlformats.org/officeDocument/2006/math">
                    <m:oMathParaPr>
                      <m:jc m:val="centerGroup"/>
                    </m:oMathParaPr>
                    <m:oMath xmlns:m="http://schemas.openxmlformats.org/officeDocument/2006/math">
                      <m:sSub>
                        <m:sSubPr>
                          <m:ctrlPr>
                            <a:rPr lang="es-CU" sz="1600" b="1" i="1">
                              <a:latin typeface="Cambria Math" panose="02040503050406030204" pitchFamily="18" charset="0"/>
                            </a:rPr>
                          </m:ctrlPr>
                        </m:sSubPr>
                        <m:e>
                          <m:r>
                            <a:rPr lang="es-CU" sz="1600" b="1" i="0">
                              <a:latin typeface="Cambria Math" panose="02040503050406030204" pitchFamily="18" charset="0"/>
                            </a:rPr>
                            <m:t>𝐆</m:t>
                          </m:r>
                        </m:e>
                        <m:sub>
                          <m:r>
                            <a:rPr lang="es-CU" sz="1600" b="1" i="0">
                              <a:latin typeface="Cambria Math" panose="02040503050406030204" pitchFamily="18" charset="0"/>
                            </a:rPr>
                            <m:t>𝐧</m:t>
                          </m:r>
                        </m:sub>
                      </m:sSub>
                      <m:r>
                        <a:rPr lang="es-CU" sz="1600" b="0" i="1" smtClean="0">
                          <a:latin typeface="Cambria Math" panose="02040503050406030204" pitchFamily="18" charset="0"/>
                        </a:rPr>
                        <m:t>=</m:t>
                      </m:r>
                      <m:r>
                        <a:rPr lang="es-CU" sz="1600" b="0" i="1" smtClean="0">
                          <a:latin typeface="Cambria Math" panose="02040503050406030204" pitchFamily="18" charset="0"/>
                        </a:rPr>
                        <m:t>𝑝𝑎𝑡𝑡𝑒𝑟𝑛𝐴𝑧𝑖𝑚𝑢𝑡h</m:t>
                      </m:r>
                      <m:r>
                        <a:rPr lang="es-CU" sz="1600" b="0" i="1" smtClean="0">
                          <a:latin typeface="Cambria Math" panose="02040503050406030204" pitchFamily="18" charset="0"/>
                        </a:rPr>
                        <m:t>(</m:t>
                      </m:r>
                      <m:r>
                        <a:rPr lang="es-CU" sz="1600" b="0" i="1" smtClean="0">
                          <a:latin typeface="Cambria Math" panose="02040503050406030204" pitchFamily="18" charset="0"/>
                        </a:rPr>
                        <m:t>𝑎𝑛𝑡𝑒𝑛𝑛𝑎𝑇𝑦𝑝𝑒</m:t>
                      </m:r>
                      <m:r>
                        <a:rPr lang="es-CU" sz="1600" b="0" i="1" smtClean="0">
                          <a:latin typeface="Cambria Math" panose="02040503050406030204" pitchFamily="18" charset="0"/>
                        </a:rPr>
                        <m:t>, </m:t>
                      </m:r>
                      <m:r>
                        <a:rPr lang="es-CU" sz="1600" b="0" i="1" smtClean="0">
                          <a:latin typeface="Cambria Math" panose="02040503050406030204" pitchFamily="18" charset="0"/>
                        </a:rPr>
                        <m:t>𝑓</m:t>
                      </m:r>
                      <m:r>
                        <a:rPr lang="es-CU" sz="1600" b="0" i="1" smtClean="0">
                          <a:latin typeface="Cambria Math" panose="02040503050406030204" pitchFamily="18" charset="0"/>
                        </a:rPr>
                        <m:t>,(0,1,180))</m:t>
                      </m:r>
                    </m:oMath>
                  </m:oMathPara>
                </a14:m>
                <a:endParaRPr lang="es-CU" sz="1600" dirty="0" smtClean="0"/>
              </a:p>
            </p:txBody>
          </p:sp>
        </mc:Choice>
        <mc:Fallback xmlns="">
          <p:sp>
            <p:nvSpPr>
              <p:cNvPr id="35" name="Flowchart: Process 34"/>
              <p:cNvSpPr>
                <a:spLocks noRot="1" noChangeAspect="1" noMove="1" noResize="1" noEditPoints="1" noAdjustHandles="1" noChangeArrowheads="1" noChangeShapeType="1" noTextEdit="1"/>
              </p:cNvSpPr>
              <p:nvPr/>
            </p:nvSpPr>
            <p:spPr>
              <a:xfrm>
                <a:off x="280800" y="722767"/>
                <a:ext cx="4644000" cy="625921"/>
              </a:xfrm>
              <a:prstGeom prst="flowChartProcess">
                <a:avLst/>
              </a:prstGeom>
              <a:blipFill>
                <a:blip r:embed="rId4"/>
                <a:stretch>
                  <a:fillRect b="-962"/>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Flowchart: Process 44"/>
              <p:cNvSpPr/>
              <p:nvPr/>
            </p:nvSpPr>
            <p:spPr>
              <a:xfrm>
                <a:off x="280800" y="1510097"/>
                <a:ext cx="4644000" cy="1082977"/>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sz="1600" dirty="0" smtClean="0"/>
                  <a:t>Calculate </a:t>
                </a:r>
                <a:r>
                  <a:rPr lang="en-US" sz="1600" b="1" dirty="0" err="1"/>
                  <a:t>antenna_cordinates</a:t>
                </a:r>
                <a:r>
                  <a:rPr lang="es-CU" sz="1600" dirty="0" smtClean="0"/>
                  <a:t> [</a:t>
                </a:r>
                <a14:m>
                  <m:oMath xmlns:m="http://schemas.openxmlformats.org/officeDocument/2006/math">
                    <m:r>
                      <a:rPr lang="es-CU" sz="1600" i="1">
                        <a:latin typeface="Cambria Math" panose="02040503050406030204" pitchFamily="18" charset="0"/>
                      </a:rPr>
                      <m:t>𝑁</m:t>
                    </m:r>
                    <m:r>
                      <m:rPr>
                        <m:nor/>
                      </m:rPr>
                      <a:rPr lang="es-CU" sz="1600" dirty="0">
                        <a:solidFill>
                          <a:prstClr val="black"/>
                        </a:solidFill>
                      </a:rPr>
                      <m:t>x</m:t>
                    </m:r>
                  </m:oMath>
                </a14:m>
                <a:r>
                  <a:rPr lang="es-CU" sz="1600" dirty="0" smtClean="0"/>
                  <a:t>3]:</a:t>
                </a:r>
                <a:endParaRPr lang="es-CU" sz="1600" b="0" dirty="0" smtClean="0"/>
              </a:p>
              <a:p>
                <a:pPr algn="ct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6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n-US" sz="1600" i="1">
                          <a:effectLst/>
                          <a:latin typeface="Cambria Math" panose="02040503050406030204" pitchFamily="18" charset="0"/>
                          <a:ea typeface="Calibri" panose="020F0502020204030204" pitchFamily="34" charset="0"/>
                          <a:cs typeface="Times New Roman" panose="02020603050405020304" pitchFamily="18" charset="0"/>
                        </a:rPr>
                        <m:t>𝑟</m:t>
                      </m:r>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n-US" sz="1600" i="1">
                          <a:effectLst/>
                          <a:latin typeface="Cambria Math" panose="02040503050406030204" pitchFamily="18" charset="0"/>
                          <a:ea typeface="Calibri" panose="020F0502020204030204" pitchFamily="34" charset="0"/>
                          <a:cs typeface="Times New Roman" panose="02020603050405020304" pitchFamily="18" charset="0"/>
                        </a:rPr>
                        <m:t>𝑐𝑜𝑠</m:t>
                      </m:r>
                      <m:d>
                        <m:dPr>
                          <m:ctrlPr>
                            <a:rPr lang="en-US" sz="1600" i="1">
                              <a:effectLst/>
                              <a:latin typeface="Cambria Math" panose="02040503050406030204" pitchFamily="18" charset="0"/>
                              <a:ea typeface="Times New Roman" panose="02020603050405020304" pitchFamily="18" charset="0"/>
                            </a:rPr>
                          </m:ctrlPr>
                        </m:dPr>
                        <m:e>
                          <m:sSub>
                            <m:sSubPr>
                              <m:ctrlPr>
                                <a:rPr lang="en-US" sz="1600" i="1" dirty="0">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𝜑</m:t>
                              </m:r>
                            </m:e>
                            <m:sub>
                              <m:r>
                                <a:rPr lang="es-CU" sz="1600" i="1" dirty="0">
                                  <a:solidFill>
                                    <a:schemeClr val="bg1"/>
                                  </a:solidFill>
                                  <a:latin typeface="Cambria Math" panose="02040503050406030204" pitchFamily="18" charset="0"/>
                                </a:rPr>
                                <m:t>𝑛</m:t>
                              </m:r>
                            </m:sub>
                          </m:sSub>
                        </m:e>
                      </m:d>
                    </m:oMath>
                  </m:oMathPara>
                </a14:m>
                <a:endParaRPr lang="es-CU" sz="1600" dirty="0" smtClean="0"/>
              </a:p>
              <a:p>
                <a:pPr algn="ct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6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n-US" sz="1600" i="1">
                          <a:effectLst/>
                          <a:latin typeface="Cambria Math" panose="02040503050406030204" pitchFamily="18" charset="0"/>
                          <a:ea typeface="Calibri" panose="020F0502020204030204" pitchFamily="34" charset="0"/>
                          <a:cs typeface="Times New Roman" panose="02020603050405020304" pitchFamily="18" charset="0"/>
                        </a:rPr>
                        <m:t>𝑟</m:t>
                      </m:r>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n-US" sz="1600" i="1">
                          <a:effectLst/>
                          <a:latin typeface="Cambria Math" panose="02040503050406030204" pitchFamily="18" charset="0"/>
                          <a:ea typeface="Calibri" panose="020F0502020204030204" pitchFamily="34" charset="0"/>
                          <a:cs typeface="Times New Roman" panose="02020603050405020304" pitchFamily="18" charset="0"/>
                        </a:rPr>
                        <m:t>𝑠𝑖𝑛</m:t>
                      </m:r>
                      <m:d>
                        <m:dPr>
                          <m:ctrlPr>
                            <a:rPr lang="en-US" sz="1600" i="1">
                              <a:effectLst/>
                              <a:latin typeface="Cambria Math" panose="02040503050406030204" pitchFamily="18" charset="0"/>
                              <a:ea typeface="Times New Roman" panose="02020603050405020304" pitchFamily="18" charset="0"/>
                            </a:rPr>
                          </m:ctrlPr>
                        </m:dPr>
                        <m:e>
                          <m:sSub>
                            <m:sSubPr>
                              <m:ctrlPr>
                                <a:rPr lang="en-US" sz="1600" i="1" dirty="0">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𝜑</m:t>
                              </m:r>
                            </m:e>
                            <m:sub>
                              <m:r>
                                <a:rPr lang="es-CU" sz="1600" i="1" dirty="0">
                                  <a:solidFill>
                                    <a:schemeClr val="bg1"/>
                                  </a:solidFill>
                                  <a:latin typeface="Cambria Math" panose="02040503050406030204" pitchFamily="18" charset="0"/>
                                </a:rPr>
                                <m:t>𝑛</m:t>
                              </m:r>
                            </m:sub>
                          </m:sSub>
                        </m:e>
                      </m:d>
                    </m:oMath>
                  </m:oMathPara>
                </a14:m>
                <a:endParaRPr lang="es-CU" sz="1600" dirty="0" smtClean="0"/>
              </a:p>
              <a:p>
                <a:pPr algn="ctr"/>
                <a:r>
                  <a:rPr lang="en-US" sz="1600" dirty="0" smtClean="0"/>
                  <a:t>                              </a:t>
                </a:r>
                <a14:m>
                  <m:oMath xmlns:m="http://schemas.openxmlformats.org/officeDocument/2006/math">
                    <m:sSub>
                      <m:sSubPr>
                        <m:ctrlPr>
                          <a:rPr lang="en-US" sz="1600" i="1">
                            <a:latin typeface="Cambria Math" panose="02040503050406030204" pitchFamily="18" charset="0"/>
                          </a:rPr>
                        </m:ctrlPr>
                      </m:sSubPr>
                      <m:e>
                        <m:r>
                          <a:rPr lang="en-US" sz="16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en-US" sz="16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US" sz="1600" i="1">
                        <a:effectLst/>
                        <a:latin typeface="Cambria Math" panose="02040503050406030204" pitchFamily="18" charset="0"/>
                        <a:ea typeface="Calibri" panose="020F0502020204030204" pitchFamily="34" charset="0"/>
                        <a:cs typeface="Times New Roman" panose="02020603050405020304" pitchFamily="18" charset="0"/>
                      </a:rPr>
                      <m:t>=0</m:t>
                    </m:r>
                    <m:r>
                      <a:rPr lang="es-CU" sz="1600" b="0" i="1" smtClean="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600" i="1" dirty="0">
                            <a:solidFill>
                              <a:schemeClr val="bg1"/>
                            </a:solidFill>
                            <a:latin typeface="Cambria Math" panose="02040503050406030204" pitchFamily="18" charset="0"/>
                          </a:rPr>
                        </m:ctrlPr>
                      </m:sSubPr>
                      <m:e>
                        <m:r>
                          <a:rPr lang="es-CU" sz="1600" b="0" i="1" dirty="0" smtClean="0">
                            <a:solidFill>
                              <a:schemeClr val="bg1"/>
                            </a:solidFill>
                            <a:latin typeface="Cambria Math" panose="02040503050406030204" pitchFamily="18" charset="0"/>
                          </a:rPr>
                          <m:t>                         </m:t>
                        </m:r>
                        <m:r>
                          <a:rPr lang="en-US" sz="1600" i="1">
                            <a:solidFill>
                              <a:schemeClr val="bg1"/>
                            </a:solidFill>
                            <a:latin typeface="Cambria Math" panose="02040503050406030204" pitchFamily="18" charset="0"/>
                          </a:rPr>
                          <m:t>𝜑</m:t>
                        </m:r>
                      </m:e>
                      <m:sub>
                        <m:r>
                          <a:rPr lang="es-CU" sz="1600" i="1" dirty="0">
                            <a:solidFill>
                              <a:schemeClr val="bg1"/>
                            </a:solidFill>
                            <a:latin typeface="Cambria Math" panose="02040503050406030204" pitchFamily="18" charset="0"/>
                          </a:rPr>
                          <m:t>𝑛</m:t>
                        </m:r>
                      </m:sub>
                    </m:sSub>
                    <m:r>
                      <a:rPr lang="es-CU" sz="1600" b="0" i="1" dirty="0" smtClean="0">
                        <a:latin typeface="Cambria Math" panose="02040503050406030204" pitchFamily="18" charset="0"/>
                      </a:rPr>
                      <m:t>=</m:t>
                    </m:r>
                    <m:f>
                      <m:fPr>
                        <m:ctrlPr>
                          <a:rPr lang="es-CU" sz="1600" b="0" i="1" dirty="0" smtClean="0">
                            <a:latin typeface="Cambria Math" panose="02040503050406030204" pitchFamily="18" charset="0"/>
                          </a:rPr>
                        </m:ctrlPr>
                      </m:fPr>
                      <m:num>
                        <m:r>
                          <a:rPr lang="es-CU" sz="1600" b="0" i="1" dirty="0" smtClean="0">
                            <a:latin typeface="Cambria Math" panose="02040503050406030204" pitchFamily="18" charset="0"/>
                          </a:rPr>
                          <m:t>360∗</m:t>
                        </m:r>
                        <m:r>
                          <a:rPr lang="es-CU" sz="1600" b="0" i="1" dirty="0" smtClean="0">
                            <a:latin typeface="Cambria Math" panose="02040503050406030204" pitchFamily="18" charset="0"/>
                          </a:rPr>
                          <m:t>𝑛</m:t>
                        </m:r>
                      </m:num>
                      <m:den>
                        <m:r>
                          <a:rPr lang="es-CU" sz="1600" b="0" i="1" dirty="0" smtClean="0">
                            <a:latin typeface="Cambria Math" panose="02040503050406030204" pitchFamily="18" charset="0"/>
                          </a:rPr>
                          <m:t>𝑁</m:t>
                        </m:r>
                      </m:den>
                    </m:f>
                  </m:oMath>
                </a14:m>
                <a:endParaRPr lang="es-CU" sz="1600" dirty="0" smtClean="0"/>
              </a:p>
            </p:txBody>
          </p:sp>
        </mc:Choice>
        <mc:Fallback xmlns="">
          <p:sp>
            <p:nvSpPr>
              <p:cNvPr id="45" name="Flowchart: Process 44"/>
              <p:cNvSpPr>
                <a:spLocks noRot="1" noChangeAspect="1" noMove="1" noResize="1" noEditPoints="1" noAdjustHandles="1" noChangeArrowheads="1" noChangeShapeType="1" noTextEdit="1"/>
              </p:cNvSpPr>
              <p:nvPr/>
            </p:nvSpPr>
            <p:spPr>
              <a:xfrm>
                <a:off x="280800" y="1510097"/>
                <a:ext cx="4644000" cy="1082977"/>
              </a:xfrm>
              <a:prstGeom prst="flowChartProcess">
                <a:avLst/>
              </a:prstGeom>
              <a:blipFill>
                <a:blip r:embed="rId5"/>
                <a:stretch>
                  <a:fillRect t="-5028" b="-3911"/>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Flowchart: Decision 37"/>
              <p:cNvSpPr/>
              <p:nvPr/>
            </p:nvSpPr>
            <p:spPr>
              <a:xfrm>
                <a:off x="1663359" y="2716448"/>
                <a:ext cx="1882506" cy="498927"/>
              </a:xfrm>
              <a:prstGeom prst="flowChartDecision">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i="1" dirty="0" smtClean="0">
                    <a:ea typeface="Cambria Math" panose="02040503050406030204" pitchFamily="18" charset="0"/>
                  </a:rPr>
                  <a:t>i </a:t>
                </a:r>
                <a14:m>
                  <m:oMath xmlns:m="http://schemas.openxmlformats.org/officeDocument/2006/math">
                    <m:r>
                      <a:rPr lang="el-GR" sz="1600" i="1" smtClean="0">
                        <a:latin typeface="Cambria Math" panose="02040503050406030204" pitchFamily="18" charset="0"/>
                        <a:ea typeface="Cambria Math" panose="02040503050406030204" pitchFamily="18" charset="0"/>
                      </a:rPr>
                      <m:t>≤</m:t>
                    </m:r>
                    <m:r>
                      <a:rPr lang="es-CU" sz="1600" b="0" i="1" smtClean="0">
                        <a:latin typeface="Cambria Math" panose="02040503050406030204" pitchFamily="18" charset="0"/>
                        <a:ea typeface="Cambria Math" panose="02040503050406030204" pitchFamily="18" charset="0"/>
                      </a:rPr>
                      <m:t>𝑖𝑡𝑒𝑟</m:t>
                    </m:r>
                  </m:oMath>
                </a14:m>
                <a:endParaRPr lang="en-US" sz="1600" dirty="0"/>
              </a:p>
            </p:txBody>
          </p:sp>
        </mc:Choice>
        <mc:Fallback xmlns="">
          <p:sp>
            <p:nvSpPr>
              <p:cNvPr id="38" name="Flowchart: Decision 37"/>
              <p:cNvSpPr>
                <a:spLocks noRot="1" noChangeAspect="1" noMove="1" noResize="1" noEditPoints="1" noAdjustHandles="1" noChangeArrowheads="1" noChangeShapeType="1" noTextEdit="1"/>
              </p:cNvSpPr>
              <p:nvPr/>
            </p:nvSpPr>
            <p:spPr>
              <a:xfrm>
                <a:off x="1663359" y="2716448"/>
                <a:ext cx="1882506" cy="498927"/>
              </a:xfrm>
              <a:prstGeom prst="flowChartDecision">
                <a:avLst/>
              </a:prstGeom>
              <a:blipFill>
                <a:blip r:embed="rId6"/>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Flowchart: Process 38"/>
              <p:cNvSpPr/>
              <p:nvPr/>
            </p:nvSpPr>
            <p:spPr>
              <a:xfrm>
                <a:off x="280800" y="3394319"/>
                <a:ext cx="4644000" cy="360000"/>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s-CU" sz="1600" b="0" i="1" smtClean="0">
                        <a:solidFill>
                          <a:schemeClr val="bg1"/>
                        </a:solidFill>
                        <a:latin typeface="Cambria Math" panose="02040503050406030204" pitchFamily="18" charset="0"/>
                      </a:rPr>
                      <m:t>𝑝</m:t>
                    </m:r>
                  </m:oMath>
                </a14:m>
                <a:r>
                  <a:rPr lang="es-CU" sz="1600" dirty="0" smtClean="0">
                    <a:solidFill>
                      <a:schemeClr val="bg1"/>
                    </a:solidFill>
                  </a:rPr>
                  <a:t>: </a:t>
                </a:r>
                <a:r>
                  <a:rPr lang="en-US" sz="1600" dirty="0" smtClean="0"/>
                  <a:t>random </a:t>
                </a:r>
                <a:r>
                  <a:rPr lang="en-US" sz="1600" dirty="0"/>
                  <a:t>number between 10 meters and 1 km</a:t>
                </a:r>
                <a:endParaRPr lang="es-CU" sz="1600" dirty="0" smtClean="0"/>
              </a:p>
            </p:txBody>
          </p:sp>
        </mc:Choice>
        <mc:Fallback xmlns="">
          <p:sp>
            <p:nvSpPr>
              <p:cNvPr id="39" name="Flowchart: Process 38"/>
              <p:cNvSpPr>
                <a:spLocks noRot="1" noChangeAspect="1" noMove="1" noResize="1" noEditPoints="1" noAdjustHandles="1" noChangeArrowheads="1" noChangeShapeType="1" noTextEdit="1"/>
              </p:cNvSpPr>
              <p:nvPr/>
            </p:nvSpPr>
            <p:spPr>
              <a:xfrm>
                <a:off x="280800" y="3394319"/>
                <a:ext cx="4644000" cy="360000"/>
              </a:xfrm>
              <a:prstGeom prst="flowChartProcess">
                <a:avLst/>
              </a:prstGeom>
              <a:blipFill>
                <a:blip r:embed="rId7"/>
                <a:stretch>
                  <a:fillRect b="-16393"/>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6240380" y="5584660"/>
                <a:ext cx="4608000" cy="9360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sz="1600" dirty="0" smtClean="0"/>
                  <a:t>Calculate </a:t>
                </a:r>
                <a14:m>
                  <m:oMath xmlns:m="http://schemas.openxmlformats.org/officeDocument/2006/math">
                    <m:sSub>
                      <m:sSubPr>
                        <m:ctrlPr>
                          <a:rPr lang="es-CU" sz="1600" i="1">
                            <a:latin typeface="Cambria Math" panose="02040503050406030204" pitchFamily="18" charset="0"/>
                          </a:rPr>
                        </m:ctrlPr>
                      </m:sSubPr>
                      <m:e>
                        <m:r>
                          <a:rPr lang="es-CU" sz="1600" b="0" i="1" smtClean="0">
                            <a:latin typeface="Cambria Math" panose="02040503050406030204" pitchFamily="18" charset="0"/>
                          </a:rPr>
                          <m:t>𝑃</m:t>
                        </m:r>
                      </m:e>
                      <m:sub>
                        <m:r>
                          <a:rPr lang="es-CU" sz="1600" b="0" i="1">
                            <a:latin typeface="Cambria Math" panose="02040503050406030204" pitchFamily="18" charset="0"/>
                          </a:rPr>
                          <m:t>𝑟</m:t>
                        </m:r>
                      </m:sub>
                    </m:sSub>
                  </m:oMath>
                </a14:m>
                <a:r>
                  <a:rPr lang="es-CU" sz="1600" dirty="0" smtClean="0"/>
                  <a:t>:</a:t>
                </a:r>
                <a:endParaRPr lang="es-CU" sz="1600" dirty="0"/>
              </a:p>
              <a:p>
                <a:pPr algn="ct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s-CU" sz="1600" b="0" i="1" smtClean="0">
                              <a:latin typeface="Cambria Math" panose="02040503050406030204" pitchFamily="18" charset="0"/>
                            </a:rPr>
                            <m:t>𝑃</m:t>
                          </m:r>
                        </m:e>
                        <m:sub>
                          <m:r>
                            <a:rPr lang="es-CU" sz="1600" b="0" i="1" smtClean="0">
                              <a:latin typeface="Cambria Math" panose="02040503050406030204" pitchFamily="18" charset="0"/>
                            </a:rPr>
                            <m:t>𝑟</m:t>
                          </m:r>
                        </m:sub>
                      </m:sSub>
                      <m:r>
                        <a:rPr lang="es-CU" sz="1600" b="0" i="1" smtClean="0">
                          <a:latin typeface="Cambria Math" panose="02040503050406030204" pitchFamily="18" charset="0"/>
                        </a:rPr>
                        <m:t>=</m:t>
                      </m:r>
                      <m:f>
                        <m:fPr>
                          <m:ctrlPr>
                            <a:rPr lang="es-CU" sz="1600" b="0" i="1" smtClean="0">
                              <a:latin typeface="Cambria Math" panose="02040503050406030204" pitchFamily="18" charset="0"/>
                            </a:rPr>
                          </m:ctrlPr>
                        </m:fPr>
                        <m:num>
                          <m:sSub>
                            <m:sSubPr>
                              <m:ctrlPr>
                                <a:rPr lang="es-CU" sz="1600" b="1" i="1">
                                  <a:latin typeface="Cambria Math" panose="02040503050406030204" pitchFamily="18" charset="0"/>
                                </a:rPr>
                              </m:ctrlPr>
                            </m:sSubPr>
                            <m:e>
                              <m:r>
                                <a:rPr lang="es-CU" sz="1600" b="1" i="0">
                                  <a:latin typeface="Cambria Math" panose="02040503050406030204" pitchFamily="18" charset="0"/>
                                </a:rPr>
                                <m:t>𝐆</m:t>
                              </m:r>
                            </m:e>
                            <m:sub>
                              <m:r>
                                <a:rPr lang="es-CU" sz="1600" b="1" i="0" smtClean="0">
                                  <a:latin typeface="Cambria Math" panose="02040503050406030204" pitchFamily="18" charset="0"/>
                                </a:rPr>
                                <m:t>𝐧</m:t>
                              </m:r>
                            </m:sub>
                          </m:sSub>
                          <m:r>
                            <a:rPr lang="es-CU" sz="1600" b="0" i="1" smtClean="0">
                              <a:latin typeface="Cambria Math" panose="02040503050406030204" pitchFamily="18" charset="0"/>
                            </a:rPr>
                            <m:t>(</m:t>
                          </m:r>
                          <m:sSub>
                            <m:sSubPr>
                              <m:ctrlPr>
                                <a:rPr lang="es-CU" sz="1600" i="1">
                                  <a:latin typeface="Cambria Math" panose="02040503050406030204" pitchFamily="18" charset="0"/>
                                </a:rPr>
                              </m:ctrlPr>
                            </m:sSubPr>
                            <m:e>
                              <m:r>
                                <a:rPr lang="en-US" sz="1600" i="1">
                                  <a:latin typeface="Cambria Math" panose="02040503050406030204" pitchFamily="18" charset="0"/>
                                </a:rPr>
                                <m:t>𝜙</m:t>
                              </m:r>
                            </m:e>
                            <m:sub>
                              <m:r>
                                <a:rPr lang="es-CU" sz="1600" i="1">
                                  <a:latin typeface="Cambria Math" panose="02040503050406030204" pitchFamily="18" charset="0"/>
                                </a:rPr>
                                <m:t>𝑛</m:t>
                              </m:r>
                            </m:sub>
                          </m:sSub>
                          <m:r>
                            <a:rPr lang="es-CU" sz="1600" b="0" i="1" smtClean="0">
                              <a:latin typeface="Cambria Math" panose="02040503050406030204" pitchFamily="18" charset="0"/>
                            </a:rPr>
                            <m:t>,</m:t>
                          </m:r>
                          <m:sSub>
                            <m:sSubPr>
                              <m:ctrlPr>
                                <a:rPr lang="es-CU" sz="1600" i="1">
                                  <a:latin typeface="Cambria Math" panose="02040503050406030204" pitchFamily="18" charset="0"/>
                                </a:rPr>
                              </m:ctrlPr>
                            </m:sSubPr>
                            <m:e>
                              <m:r>
                                <a:rPr lang="en-US" sz="1600" i="1">
                                  <a:latin typeface="Cambria Math" panose="02040503050406030204" pitchFamily="18" charset="0"/>
                                </a:rPr>
                                <m:t>𝜃</m:t>
                              </m:r>
                            </m:e>
                            <m:sub>
                              <m:r>
                                <a:rPr lang="es-CU" sz="1600" i="1">
                                  <a:latin typeface="Cambria Math" panose="02040503050406030204" pitchFamily="18" charset="0"/>
                                </a:rPr>
                                <m:t>𝑛</m:t>
                              </m:r>
                            </m:sub>
                          </m:sSub>
                          <m:r>
                            <a:rPr lang="es-CU" sz="1600" b="0" i="1" smtClean="0">
                              <a:latin typeface="Cambria Math" panose="02040503050406030204" pitchFamily="18" charset="0"/>
                            </a:rPr>
                            <m:t>)</m:t>
                          </m:r>
                          <m:r>
                            <a:rPr lang="es-CU" sz="1600" i="1">
                              <a:latin typeface="Cambria Math" panose="02040503050406030204" pitchFamily="18" charset="0"/>
                            </a:rPr>
                            <m:t>∗</m:t>
                          </m:r>
                          <m:sSub>
                            <m:sSubPr>
                              <m:ctrlPr>
                                <a:rPr lang="es-CU" sz="1600" i="1">
                                  <a:latin typeface="Cambria Math" panose="02040503050406030204" pitchFamily="18" charset="0"/>
                                </a:rPr>
                              </m:ctrlPr>
                            </m:sSubPr>
                            <m:e>
                              <m:r>
                                <a:rPr lang="es-CU" sz="1600" i="1">
                                  <a:latin typeface="Cambria Math" panose="02040503050406030204" pitchFamily="18" charset="0"/>
                                </a:rPr>
                                <m:t>𝐺</m:t>
                              </m:r>
                            </m:e>
                            <m:sub>
                              <m:r>
                                <a:rPr lang="es-CU" sz="1600" i="1">
                                  <a:latin typeface="Cambria Math" panose="02040503050406030204" pitchFamily="18" charset="0"/>
                                </a:rPr>
                                <m:t>𝑡</m:t>
                              </m:r>
                            </m:sub>
                          </m:sSub>
                          <m:r>
                            <a:rPr lang="es-CU" sz="1600" i="1">
                              <a:latin typeface="Cambria Math" panose="02040503050406030204" pitchFamily="18" charset="0"/>
                            </a:rPr>
                            <m:t>∗</m:t>
                          </m:r>
                          <m:sSub>
                            <m:sSubPr>
                              <m:ctrlPr>
                                <a:rPr lang="es-CU" sz="1600" i="1">
                                  <a:latin typeface="Cambria Math" panose="02040503050406030204" pitchFamily="18" charset="0"/>
                                </a:rPr>
                              </m:ctrlPr>
                            </m:sSubPr>
                            <m:e>
                              <m:r>
                                <a:rPr lang="es-CU" sz="1600" i="1">
                                  <a:latin typeface="Cambria Math" panose="02040503050406030204" pitchFamily="18" charset="0"/>
                                </a:rPr>
                                <m:t>𝑃</m:t>
                              </m:r>
                            </m:e>
                            <m:sub>
                              <m:r>
                                <a:rPr lang="es-CU" sz="1600" i="1">
                                  <a:latin typeface="Cambria Math" panose="02040503050406030204" pitchFamily="18" charset="0"/>
                                </a:rPr>
                                <m:t>𝑡</m:t>
                              </m:r>
                            </m:sub>
                          </m:sSub>
                          <m:r>
                            <a:rPr lang="es-CU" sz="1600" i="1">
                              <a:latin typeface="Cambria Math" panose="02040503050406030204" pitchFamily="18" charset="0"/>
                            </a:rPr>
                            <m:t>∗</m:t>
                          </m:r>
                          <m:sSup>
                            <m:sSupPr>
                              <m:ctrlPr>
                                <a:rPr lang="es-CU" sz="1600" i="1">
                                  <a:latin typeface="Cambria Math" panose="02040503050406030204" pitchFamily="18" charset="0"/>
                                </a:rPr>
                              </m:ctrlPr>
                            </m:sSupPr>
                            <m:e>
                              <m:r>
                                <a:rPr lang="es-CU" sz="1600" i="1">
                                  <a:latin typeface="Cambria Math" panose="02040503050406030204" pitchFamily="18" charset="0"/>
                                </a:rPr>
                                <m:t>𝑐</m:t>
                              </m:r>
                            </m:e>
                            <m:sup>
                              <m:r>
                                <a:rPr lang="es-CU" sz="1600" i="1">
                                  <a:latin typeface="Cambria Math" panose="02040503050406030204" pitchFamily="18" charset="0"/>
                                </a:rPr>
                                <m:t>2</m:t>
                              </m:r>
                            </m:sup>
                          </m:sSup>
                        </m:num>
                        <m:den>
                          <m:sSup>
                            <m:sSupPr>
                              <m:ctrlPr>
                                <a:rPr lang="es-CU" sz="1600" b="0" i="1" smtClean="0">
                                  <a:latin typeface="Cambria Math" panose="02040503050406030204" pitchFamily="18" charset="0"/>
                                </a:rPr>
                              </m:ctrlPr>
                            </m:sSupPr>
                            <m:e>
                              <m:r>
                                <a:rPr lang="es-CU" sz="1600" b="0" i="1" smtClean="0">
                                  <a:latin typeface="Cambria Math" panose="02040503050406030204" pitchFamily="18" charset="0"/>
                                </a:rPr>
                                <m:t>(</m:t>
                              </m:r>
                              <m:r>
                                <a:rPr lang="es-CU" sz="1600" i="1">
                                  <a:latin typeface="Cambria Math" panose="02040503050406030204" pitchFamily="18" charset="0"/>
                                </a:rPr>
                                <m:t>4∗</m:t>
                              </m:r>
                              <m:r>
                                <a:rPr lang="es-CU" sz="1600" i="1">
                                  <a:latin typeface="Cambria Math" panose="02040503050406030204" pitchFamily="18" charset="0"/>
                                  <a:ea typeface="Cambria Math" panose="02040503050406030204" pitchFamily="18" charset="0"/>
                                </a:rPr>
                                <m:t>𝜋</m:t>
                              </m:r>
                              <m:r>
                                <a:rPr lang="es-CU" sz="1600" i="1">
                                  <a:latin typeface="Cambria Math" panose="02040503050406030204" pitchFamily="18" charset="0"/>
                                  <a:ea typeface="Cambria Math" panose="02040503050406030204" pitchFamily="18" charset="0"/>
                                </a:rPr>
                                <m:t>∗</m:t>
                              </m:r>
                              <m:r>
                                <a:rPr lang="es-CU" sz="1600" i="1">
                                  <a:latin typeface="Cambria Math" panose="02040503050406030204" pitchFamily="18" charset="0"/>
                                  <a:ea typeface="Cambria Math" panose="02040503050406030204" pitchFamily="18" charset="0"/>
                                </a:rPr>
                                <m:t>𝑑</m:t>
                              </m:r>
                              <m:r>
                                <a:rPr lang="es-CU" sz="1600" i="1">
                                  <a:latin typeface="Cambria Math" panose="02040503050406030204" pitchFamily="18" charset="0"/>
                                  <a:ea typeface="Cambria Math" panose="02040503050406030204" pitchFamily="18" charset="0"/>
                                </a:rPr>
                                <m:t>∗</m:t>
                              </m:r>
                              <m:r>
                                <a:rPr lang="es-CU" sz="1600" i="1">
                                  <a:latin typeface="Cambria Math" panose="02040503050406030204" pitchFamily="18" charset="0"/>
                                  <a:ea typeface="Cambria Math" panose="02040503050406030204" pitchFamily="18" charset="0"/>
                                </a:rPr>
                                <m:t>𝑓</m:t>
                              </m:r>
                              <m:r>
                                <a:rPr lang="es-CU" sz="1600" b="0" i="1" smtClean="0">
                                  <a:latin typeface="Cambria Math" panose="02040503050406030204" pitchFamily="18" charset="0"/>
                                  <a:ea typeface="Cambria Math" panose="02040503050406030204" pitchFamily="18" charset="0"/>
                                </a:rPr>
                                <m:t>)</m:t>
                              </m:r>
                            </m:e>
                            <m:sup>
                              <m:r>
                                <a:rPr lang="es-CU" sz="1600" b="0" i="1" smtClean="0">
                                  <a:latin typeface="Cambria Math" panose="02040503050406030204" pitchFamily="18" charset="0"/>
                                </a:rPr>
                                <m:t>2</m:t>
                              </m:r>
                            </m:sup>
                          </m:sSup>
                        </m:den>
                      </m:f>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6240380" y="5584660"/>
                <a:ext cx="4608000" cy="936000"/>
              </a:xfrm>
              <a:prstGeom prst="rect">
                <a:avLst/>
              </a:prstGeom>
              <a:blipFill>
                <a:blip r:embed="rId8"/>
                <a:stretch>
                  <a:fillRect/>
                </a:stretch>
              </a:blipFill>
              <a:ln>
                <a:solidFill>
                  <a:schemeClr val="bg1"/>
                </a:solidFill>
              </a:ln>
            </p:spPr>
            <p:txBody>
              <a:bodyPr/>
              <a:lstStyle/>
              <a:p>
                <a:r>
                  <a:rPr lang="en-US">
                    <a:noFill/>
                  </a:rPr>
                  <a:t> </a:t>
                </a:r>
              </a:p>
            </p:txBody>
          </p:sp>
        </mc:Fallback>
      </mc:AlternateContent>
      <p:cxnSp>
        <p:nvCxnSpPr>
          <p:cNvPr id="15" name="Straight Arrow Connector 14"/>
          <p:cNvCxnSpPr>
            <a:stCxn id="3" idx="4"/>
            <a:endCxn id="35" idx="0"/>
          </p:cNvCxnSpPr>
          <p:nvPr/>
        </p:nvCxnSpPr>
        <p:spPr>
          <a:xfrm>
            <a:off x="2590334" y="614149"/>
            <a:ext cx="12466" cy="108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35" idx="2"/>
            <a:endCxn id="45" idx="0"/>
          </p:cNvCxnSpPr>
          <p:nvPr/>
        </p:nvCxnSpPr>
        <p:spPr>
          <a:xfrm>
            <a:off x="2602800" y="1348688"/>
            <a:ext cx="0" cy="161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45" idx="2"/>
            <a:endCxn id="38" idx="0"/>
          </p:cNvCxnSpPr>
          <p:nvPr/>
        </p:nvCxnSpPr>
        <p:spPr>
          <a:xfrm>
            <a:off x="2602800" y="2593074"/>
            <a:ext cx="1812" cy="123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38" idx="2"/>
            <a:endCxn id="39" idx="0"/>
          </p:cNvCxnSpPr>
          <p:nvPr/>
        </p:nvCxnSpPr>
        <p:spPr>
          <a:xfrm flipH="1">
            <a:off x="2602800" y="3215375"/>
            <a:ext cx="1812" cy="1789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39" idx="2"/>
            <a:endCxn id="92" idx="0"/>
          </p:cNvCxnSpPr>
          <p:nvPr/>
        </p:nvCxnSpPr>
        <p:spPr>
          <a:xfrm flipH="1">
            <a:off x="2587958" y="3754319"/>
            <a:ext cx="14842" cy="1232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38" idx="1"/>
            <a:endCxn id="123" idx="3"/>
          </p:cNvCxnSpPr>
          <p:nvPr/>
        </p:nvCxnSpPr>
        <p:spPr>
          <a:xfrm flipH="1">
            <a:off x="1340315" y="2965912"/>
            <a:ext cx="323044" cy="52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8" name="Flowchart: Process 27"/>
              <p:cNvSpPr/>
              <p:nvPr/>
            </p:nvSpPr>
            <p:spPr>
              <a:xfrm>
                <a:off x="280800" y="5113467"/>
                <a:ext cx="4608000" cy="1015488"/>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sz="1600" dirty="0" smtClean="0"/>
                  <a:t>Calculate the coordinates of the source:</a:t>
                </a:r>
                <a:endParaRPr lang="es-CU" sz="1600" b="0" dirty="0" smtClean="0"/>
              </a:p>
              <a:p>
                <a:pPr algn="ct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CU" sz="1600" b="0" i="1" smtClean="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s-CU" sz="1600" b="0" i="1" smtClean="0">
                          <a:effectLst/>
                          <a:latin typeface="Cambria Math" panose="02040503050406030204" pitchFamily="18" charset="0"/>
                          <a:ea typeface="Calibri" panose="020F0502020204030204" pitchFamily="34" charset="0"/>
                          <a:cs typeface="Times New Roman" panose="02020603050405020304" pitchFamily="18" charset="0"/>
                        </a:rPr>
                        <m:t>𝑝</m:t>
                      </m:r>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n-US" sz="1600" i="1">
                          <a:effectLst/>
                          <a:latin typeface="Cambria Math" panose="02040503050406030204" pitchFamily="18" charset="0"/>
                          <a:ea typeface="Calibri" panose="020F0502020204030204" pitchFamily="34" charset="0"/>
                          <a:cs typeface="Times New Roman" panose="02020603050405020304" pitchFamily="18" charset="0"/>
                        </a:rPr>
                        <m:t>𝑐𝑜𝑠</m:t>
                      </m:r>
                      <m:d>
                        <m:dPr>
                          <m:ctrlPr>
                            <a:rPr lang="en-US" sz="1600" i="1">
                              <a:effectLst/>
                              <a:latin typeface="Cambria Math" panose="02040503050406030204" pitchFamily="18" charset="0"/>
                              <a:ea typeface="Times New Roman" panose="02020603050405020304" pitchFamily="18" charset="0"/>
                            </a:rPr>
                          </m:ctrlPr>
                        </m:dPr>
                        <m:e>
                          <m:sSub>
                            <m:sSubPr>
                              <m:ctrlPr>
                                <a:rPr lang="en-US" sz="1600" i="1">
                                  <a:effectLst/>
                                  <a:latin typeface="Cambria Math" panose="02040503050406030204" pitchFamily="18" charset="0"/>
                                  <a:ea typeface="Times New Roman" panose="02020603050405020304" pitchFamily="18" charset="0"/>
                                </a:rPr>
                              </m:ctrlPr>
                            </m:sSubPr>
                            <m:e>
                              <m:r>
                                <a:rPr lang="en-US" sz="1600" i="1" smtClean="0">
                                  <a:effectLst/>
                                  <a:latin typeface="Cambria Math" panose="02040503050406030204" pitchFamily="18" charset="0"/>
                                  <a:ea typeface="Times New Roman" panose="02020603050405020304" pitchFamily="18" charset="0"/>
                                  <a:cs typeface="Times New Roman" panose="02020603050405020304" pitchFamily="18" charset="0"/>
                                </a:rPr>
                                <m:t>𝜙</m:t>
                              </m:r>
                            </m:e>
                            <m:sub>
                              <m:r>
                                <a:rPr lang="es-CU" sz="1600" b="0" i="1" smtClean="0">
                                  <a:effectLst/>
                                  <a:latin typeface="Cambria Math" panose="02040503050406030204" pitchFamily="18" charset="0"/>
                                  <a:ea typeface="Times New Roman" panose="02020603050405020304" pitchFamily="18" charset="0"/>
                                  <a:cs typeface="Times New Roman" panose="02020603050405020304" pitchFamily="18" charset="0"/>
                                </a:rPr>
                                <m:t>𝑡</m:t>
                              </m:r>
                            </m:sub>
                          </m:sSub>
                        </m:e>
                      </m:d>
                      <m:r>
                        <a:rPr lang="es-CU" sz="1600" b="0" i="0" smtClean="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s-CU" sz="1600" b="0" i="0" smtClean="0">
                          <a:effectLst/>
                          <a:latin typeface="Cambria Math" panose="02040503050406030204" pitchFamily="18" charset="0"/>
                          <a:ea typeface="Times New Roman" panose="02020603050405020304" pitchFamily="18" charset="0"/>
                          <a:cs typeface="Times New Roman" panose="02020603050405020304" pitchFamily="18" charset="0"/>
                        </a:rPr>
                        <m:t>cos</m:t>
                      </m:r>
                      <m:r>
                        <a:rPr lang="es-CU" sz="1600" b="0" i="0"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600" i="1">
                              <a:latin typeface="Cambria Math" panose="02040503050406030204" pitchFamily="18" charset="0"/>
                              <a:ea typeface="Times New Roman" panose="02020603050405020304" pitchFamily="18" charset="0"/>
                            </a:rPr>
                          </m:ctrlPr>
                        </m:sSubPr>
                        <m:e>
                          <m:r>
                            <a:rPr lang="en-US" sz="1600" i="1">
                              <a:latin typeface="Cambria Math" panose="02040503050406030204" pitchFamily="18" charset="0"/>
                            </a:rPr>
                            <m:t>𝜃</m:t>
                          </m:r>
                        </m:e>
                        <m:sub>
                          <m:r>
                            <a:rPr lang="es-CU" sz="1600" i="1">
                              <a:latin typeface="Cambria Math" panose="02040503050406030204" pitchFamily="18" charset="0"/>
                              <a:ea typeface="Times New Roman" panose="02020603050405020304" pitchFamily="18" charset="0"/>
                              <a:cs typeface="Times New Roman" panose="02020603050405020304" pitchFamily="18" charset="0"/>
                            </a:rPr>
                            <m:t>𝑡</m:t>
                          </m:r>
                        </m:sub>
                      </m:sSub>
                      <m:r>
                        <a:rPr lang="es-CU" sz="1600" b="0" i="0" smtClean="0">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s-CU" sz="1600" dirty="0" smtClean="0"/>
              </a:p>
              <a:p>
                <a:pPr algn="ct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s-CU" sz="1600" b="0" i="1" smtClean="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s-CU" sz="1600" b="0" i="1" smtClean="0">
                          <a:effectLst/>
                          <a:latin typeface="Cambria Math" panose="02040503050406030204" pitchFamily="18" charset="0"/>
                          <a:ea typeface="Calibri" panose="020F0502020204030204" pitchFamily="34" charset="0"/>
                          <a:cs typeface="Times New Roman" panose="02020603050405020304" pitchFamily="18" charset="0"/>
                        </a:rPr>
                        <m:t>𝑝</m:t>
                      </m:r>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n-US" sz="1600" i="1">
                          <a:effectLst/>
                          <a:latin typeface="Cambria Math" panose="02040503050406030204" pitchFamily="18" charset="0"/>
                          <a:ea typeface="Calibri" panose="020F0502020204030204" pitchFamily="34" charset="0"/>
                          <a:cs typeface="Times New Roman" panose="02020603050405020304" pitchFamily="18" charset="0"/>
                        </a:rPr>
                        <m:t>𝑠𝑖𝑛</m:t>
                      </m:r>
                      <m:d>
                        <m:dPr>
                          <m:ctrlPr>
                            <a:rPr lang="en-US" sz="1600" i="1">
                              <a:effectLst/>
                              <a:latin typeface="Cambria Math" panose="02040503050406030204" pitchFamily="18" charset="0"/>
                              <a:ea typeface="Times New Roman" panose="02020603050405020304" pitchFamily="18" charset="0"/>
                            </a:rPr>
                          </m:ctrlPr>
                        </m:dPr>
                        <m:e>
                          <m:sSub>
                            <m:sSubPr>
                              <m:ctrlPr>
                                <a:rPr lang="en-US" sz="1600" i="1">
                                  <a:effectLst/>
                                  <a:latin typeface="Cambria Math" panose="02040503050406030204" pitchFamily="18" charset="0"/>
                                  <a:ea typeface="Times New Roman" panose="02020603050405020304" pitchFamily="18" charset="0"/>
                                </a:rPr>
                              </m:ctrlPr>
                            </m:sSub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𝜙</m:t>
                              </m:r>
                            </m:e>
                            <m:sub>
                              <m:r>
                                <a:rPr lang="es-CU" sz="1600" b="0" i="1" smtClean="0">
                                  <a:effectLst/>
                                  <a:latin typeface="Cambria Math" panose="02040503050406030204" pitchFamily="18" charset="0"/>
                                  <a:ea typeface="Times New Roman" panose="02020603050405020304" pitchFamily="18" charset="0"/>
                                  <a:cs typeface="Times New Roman" panose="02020603050405020304" pitchFamily="18" charset="0"/>
                                </a:rPr>
                                <m:t>𝑡</m:t>
                              </m:r>
                            </m:sub>
                          </m:sSub>
                        </m:e>
                      </m:d>
                      <m:r>
                        <a:rPr lang="es-CU" sz="1600">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s-CU" sz="1600" smtClean="0">
                          <a:latin typeface="Cambria Math" panose="02040503050406030204" pitchFamily="18" charset="0"/>
                          <a:ea typeface="Times New Roman" panose="02020603050405020304" pitchFamily="18" charset="0"/>
                          <a:cs typeface="Times New Roman" panose="02020603050405020304" pitchFamily="18" charset="0"/>
                        </a:rPr>
                        <m:t>co</m:t>
                      </m:r>
                      <m:r>
                        <m:rPr>
                          <m:sty m:val="p"/>
                        </m:rPr>
                        <a:rPr lang="es-CU" sz="1600">
                          <a:latin typeface="Cambria Math" panose="02040503050406030204" pitchFamily="18" charset="0"/>
                          <a:ea typeface="Times New Roman" panose="02020603050405020304" pitchFamily="18" charset="0"/>
                          <a:cs typeface="Times New Roman" panose="02020603050405020304" pitchFamily="18" charset="0"/>
                        </a:rPr>
                        <m:t>s</m:t>
                      </m:r>
                      <m:r>
                        <a:rPr lang="es-CU" sz="1600">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600" i="1">
                              <a:latin typeface="Cambria Math" panose="02040503050406030204" pitchFamily="18" charset="0"/>
                              <a:ea typeface="Times New Roman" panose="02020603050405020304" pitchFamily="18" charset="0"/>
                            </a:rPr>
                          </m:ctrlPr>
                        </m:sSubPr>
                        <m:e>
                          <m:r>
                            <a:rPr lang="en-US" sz="1600" i="1">
                              <a:latin typeface="Cambria Math" panose="02040503050406030204" pitchFamily="18" charset="0"/>
                            </a:rPr>
                            <m:t>𝜃</m:t>
                          </m:r>
                        </m:e>
                        <m:sub>
                          <m:r>
                            <a:rPr lang="es-CU" sz="1600" i="1">
                              <a:latin typeface="Cambria Math" panose="02040503050406030204" pitchFamily="18" charset="0"/>
                              <a:ea typeface="Times New Roman" panose="02020603050405020304" pitchFamily="18" charset="0"/>
                              <a:cs typeface="Times New Roman" panose="02020603050405020304" pitchFamily="18" charset="0"/>
                            </a:rPr>
                            <m:t>𝑡</m:t>
                          </m:r>
                        </m:sub>
                      </m:sSub>
                      <m:r>
                        <a:rPr lang="es-CU" sz="1600">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s-CU" sz="1600" dirty="0" smtClean="0"/>
              </a:p>
              <a:p>
                <a:pPr algn="ct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es-CU" sz="1600" b="0" i="1" smtClean="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s-CU" sz="1600" b="0" i="1" smtClean="0">
                          <a:effectLst/>
                          <a:latin typeface="Cambria Math" panose="02040503050406030204" pitchFamily="18" charset="0"/>
                          <a:ea typeface="Calibri" panose="020F0502020204030204" pitchFamily="34" charset="0"/>
                          <a:cs typeface="Times New Roman" panose="02020603050405020304" pitchFamily="18" charset="0"/>
                        </a:rPr>
                        <m:t>𝑝</m:t>
                      </m:r>
                      <m:r>
                        <a:rPr lang="en-US" sz="1600" i="1">
                          <a:latin typeface="Cambria Math" panose="02040503050406030204" pitchFamily="18" charset="0"/>
                          <a:ea typeface="Calibri" panose="020F0502020204030204" pitchFamily="34" charset="0"/>
                          <a:cs typeface="Times New Roman" panose="02020603050405020304" pitchFamily="18" charset="0"/>
                        </a:rPr>
                        <m:t>∗</m:t>
                      </m:r>
                      <m:r>
                        <a:rPr lang="en-US" sz="1600" i="1">
                          <a:latin typeface="Cambria Math" panose="02040503050406030204" pitchFamily="18" charset="0"/>
                          <a:ea typeface="Calibri" panose="020F0502020204030204" pitchFamily="34" charset="0"/>
                          <a:cs typeface="Times New Roman" panose="02020603050405020304" pitchFamily="18" charset="0"/>
                        </a:rPr>
                        <m:t>𝑠𝑖𝑛</m:t>
                      </m:r>
                      <m:d>
                        <m:dPr>
                          <m:ctrlPr>
                            <a:rPr lang="en-US" sz="1600" i="1">
                              <a:latin typeface="Cambria Math" panose="02040503050406030204" pitchFamily="18" charset="0"/>
                              <a:ea typeface="Times New Roman" panose="02020603050405020304" pitchFamily="18" charset="0"/>
                            </a:rPr>
                          </m:ctrlPr>
                        </m:dPr>
                        <m:e>
                          <m:sSub>
                            <m:sSubPr>
                              <m:ctrlPr>
                                <a:rPr lang="en-US" sz="1600" i="1">
                                  <a:latin typeface="Cambria Math" panose="02040503050406030204" pitchFamily="18" charset="0"/>
                                  <a:ea typeface="Times New Roman" panose="02020603050405020304" pitchFamily="18" charset="0"/>
                                </a:rPr>
                              </m:ctrlPr>
                            </m:sSubPr>
                            <m:e>
                              <m:r>
                                <a:rPr lang="en-US" sz="1600" i="1">
                                  <a:latin typeface="Cambria Math" panose="02040503050406030204" pitchFamily="18" charset="0"/>
                                </a:rPr>
                                <m:t>𝜃</m:t>
                              </m:r>
                            </m:e>
                            <m:sub>
                              <m:r>
                                <a:rPr lang="es-CU" sz="1600" i="1">
                                  <a:latin typeface="Cambria Math" panose="02040503050406030204" pitchFamily="18" charset="0"/>
                                  <a:ea typeface="Times New Roman" panose="02020603050405020304" pitchFamily="18" charset="0"/>
                                  <a:cs typeface="Times New Roman" panose="02020603050405020304" pitchFamily="18" charset="0"/>
                                </a:rPr>
                                <m:t>𝑡</m:t>
                              </m:r>
                            </m:sub>
                          </m:sSub>
                        </m:e>
                      </m:d>
                    </m:oMath>
                  </m:oMathPara>
                </a14:m>
                <a:endParaRPr lang="es-CU" sz="1600" dirty="0" smtClean="0"/>
              </a:p>
            </p:txBody>
          </p:sp>
        </mc:Choice>
        <mc:Fallback xmlns="">
          <p:sp>
            <p:nvSpPr>
              <p:cNvPr id="28" name="Flowchart: Process 27"/>
              <p:cNvSpPr>
                <a:spLocks noRot="1" noChangeAspect="1" noMove="1" noResize="1" noEditPoints="1" noAdjustHandles="1" noChangeArrowheads="1" noChangeShapeType="1" noTextEdit="1"/>
              </p:cNvSpPr>
              <p:nvPr/>
            </p:nvSpPr>
            <p:spPr>
              <a:xfrm>
                <a:off x="280800" y="5113467"/>
                <a:ext cx="4608000" cy="1015488"/>
              </a:xfrm>
              <a:prstGeom prst="flowChartProcess">
                <a:avLst/>
              </a:prstGeom>
              <a:blipFill>
                <a:blip r:embed="rId9"/>
                <a:stretch>
                  <a:fillRect t="-3571" b="-3571"/>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Flowchart: Process 40"/>
              <p:cNvSpPr/>
              <p:nvPr/>
            </p:nvSpPr>
            <p:spPr>
              <a:xfrm>
                <a:off x="5592504" y="3850787"/>
                <a:ext cx="5904000" cy="720000"/>
              </a:xfrm>
              <a:prstGeom prst="flowChartProcess">
                <a:avLst/>
              </a:prstGeom>
              <a:ln w="63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sz="1600" dirty="0" smtClean="0"/>
                  <a:t>Calculate</a:t>
                </a:r>
                <a:r>
                  <a:rPr lang="en-US" sz="1600" dirty="0" smtClean="0"/>
                  <a:t> </a:t>
                </a:r>
                <a:r>
                  <a:rPr lang="en-US" sz="1600" dirty="0"/>
                  <a:t>the distance between the source and each of the </a:t>
                </a:r>
                <a:r>
                  <a:rPr lang="en-US" sz="1600" dirty="0" smtClean="0"/>
                  <a:t>antennas</a:t>
                </a:r>
                <a:r>
                  <a:rPr lang="es-CU" sz="1600" dirty="0" smtClean="0"/>
                  <a:t>:</a:t>
                </a:r>
                <a:endParaRPr lang="es-CU" sz="1600" b="0" dirty="0" smtClean="0"/>
              </a:p>
              <a:p>
                <a:pPr algn="ctr"/>
                <a14:m>
                  <m:oMathPara xmlns:m="http://schemas.openxmlformats.org/officeDocument/2006/math">
                    <m:oMathParaPr>
                      <m:jc m:val="centerGroup"/>
                    </m:oMathParaPr>
                    <m:oMath xmlns:m="http://schemas.openxmlformats.org/officeDocument/2006/math">
                      <m:r>
                        <a:rPr lang="es-CU" sz="1600" i="1">
                          <a:latin typeface="Cambria Math" panose="02040503050406030204" pitchFamily="18" charset="0"/>
                          <a:ea typeface="Calibri" panose="020F0502020204030204" pitchFamily="34" charset="0"/>
                          <a:cs typeface="Times New Roman" panose="02020603050405020304" pitchFamily="18" charset="0"/>
                        </a:rPr>
                        <m:t>𝑑</m:t>
                      </m:r>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lang="en-US" sz="1600" i="1" smtClean="0">
                              <a:effectLst/>
                              <a:latin typeface="Cambria Math" panose="02040503050406030204" pitchFamily="18" charset="0"/>
                              <a:cs typeface="Times New Roman" panose="02020603050405020304" pitchFamily="18" charset="0"/>
                            </a:rPr>
                          </m:ctrlPr>
                        </m:radPr>
                        <m:deg/>
                        <m:e>
                          <m:sSup>
                            <m:sSupPr>
                              <m:ctrlPr>
                                <a:rPr lang="en-US" sz="1600" i="1" smtClean="0">
                                  <a:effectLst/>
                                  <a:latin typeface="Cambria Math" panose="02040503050406030204" pitchFamily="18" charset="0"/>
                                  <a:cs typeface="Times New Roman" panose="02020603050405020304" pitchFamily="18" charset="0"/>
                                </a:rPr>
                              </m:ctrlPr>
                            </m:sSupPr>
                            <m:e>
                              <m:d>
                                <m:dPr>
                                  <m:ctrlPr>
                                    <a:rPr lang="en-US" sz="1600" i="1" smtClean="0">
                                      <a:effectLst/>
                                      <a:latin typeface="Cambria Math" panose="02040503050406030204" pitchFamily="18" charset="0"/>
                                      <a:cs typeface="Times New Roman" panose="02020603050405020304" pitchFamily="18" charset="0"/>
                                    </a:rPr>
                                  </m:ctrlPr>
                                </m:dPr>
                                <m:e>
                                  <m:sSub>
                                    <m:sSubPr>
                                      <m:ctrlPr>
                                        <a:rPr lang="en-US" sz="1600" i="1" smtClean="0">
                                          <a:effectLst/>
                                          <a:latin typeface="Cambria Math" panose="02040503050406030204" pitchFamily="18" charset="0"/>
                                          <a:cs typeface="Times New Roman" panose="02020603050405020304" pitchFamily="18" charset="0"/>
                                        </a:rPr>
                                      </m:ctrlPr>
                                    </m:sSubPr>
                                    <m:e>
                                      <m:r>
                                        <a:rPr lang="es-CU" sz="1600" b="0" i="1" smtClean="0">
                                          <a:effectLst/>
                                          <a:latin typeface="Cambria Math" panose="02040503050406030204" pitchFamily="18" charset="0"/>
                                          <a:cs typeface="Times New Roman" panose="02020603050405020304" pitchFamily="18" charset="0"/>
                                        </a:rPr>
                                        <m:t>𝑥</m:t>
                                      </m:r>
                                    </m:e>
                                    <m:sub>
                                      <m:r>
                                        <a:rPr lang="es-CU" sz="1600" b="0" i="1" smtClean="0">
                                          <a:effectLst/>
                                          <a:latin typeface="Cambria Math" panose="02040503050406030204" pitchFamily="18" charset="0"/>
                                          <a:cs typeface="Times New Roman" panose="02020603050405020304" pitchFamily="18" charset="0"/>
                                        </a:rPr>
                                        <m:t>𝑡</m:t>
                                      </m:r>
                                    </m:sub>
                                  </m:sSub>
                                  <m:r>
                                    <a:rPr lang="es-CU" sz="1600" b="0" i="1" smtClean="0">
                                      <a:effectLst/>
                                      <a:latin typeface="Cambria Math" panose="02040503050406030204" pitchFamily="18" charset="0"/>
                                      <a:cs typeface="Times New Roman" panose="02020603050405020304" pitchFamily="18" charset="0"/>
                                    </a:rPr>
                                    <m:t>−</m:t>
                                  </m:r>
                                  <m:sSub>
                                    <m:sSubPr>
                                      <m:ctrlPr>
                                        <a:rPr lang="es-CU" sz="1600" b="0" i="1" smtClean="0">
                                          <a:effectLst/>
                                          <a:latin typeface="Cambria Math" panose="02040503050406030204" pitchFamily="18" charset="0"/>
                                          <a:cs typeface="Times New Roman" panose="02020603050405020304" pitchFamily="18" charset="0"/>
                                        </a:rPr>
                                      </m:ctrlPr>
                                    </m:sSubPr>
                                    <m:e>
                                      <m:r>
                                        <a:rPr lang="es-CU" sz="1600" b="0" i="1" smtClean="0">
                                          <a:effectLst/>
                                          <a:latin typeface="Cambria Math" panose="02040503050406030204" pitchFamily="18" charset="0"/>
                                          <a:cs typeface="Times New Roman" panose="02020603050405020304" pitchFamily="18" charset="0"/>
                                        </a:rPr>
                                        <m:t>𝑥</m:t>
                                      </m:r>
                                    </m:e>
                                    <m:sub>
                                      <m:r>
                                        <a:rPr lang="es-CU" sz="1600" b="0" i="1" smtClean="0">
                                          <a:effectLst/>
                                          <a:latin typeface="Cambria Math" panose="02040503050406030204" pitchFamily="18" charset="0"/>
                                          <a:cs typeface="Times New Roman" panose="02020603050405020304" pitchFamily="18" charset="0"/>
                                        </a:rPr>
                                        <m:t>𝑛</m:t>
                                      </m:r>
                                    </m:sub>
                                  </m:sSub>
                                </m:e>
                              </m:d>
                            </m:e>
                            <m:sup>
                              <m:r>
                                <a:rPr lang="es-CU" sz="1600" b="0" i="1" smtClean="0">
                                  <a:effectLst/>
                                  <a:latin typeface="Cambria Math" panose="02040503050406030204" pitchFamily="18" charset="0"/>
                                  <a:cs typeface="Times New Roman" panose="02020603050405020304" pitchFamily="18" charset="0"/>
                                </a:rPr>
                                <m:t>2</m:t>
                              </m:r>
                            </m:sup>
                          </m:sSup>
                          <m:r>
                            <a:rPr lang="es-CU" sz="1600" b="0" i="1" smtClean="0">
                              <a:effectLst/>
                              <a:latin typeface="Cambria Math" panose="02040503050406030204" pitchFamily="18" charset="0"/>
                              <a:cs typeface="Times New Roman" panose="02020603050405020304" pitchFamily="18" charset="0"/>
                            </a:rPr>
                            <m:t>+</m:t>
                          </m:r>
                          <m:sSup>
                            <m:sSupPr>
                              <m:ctrlPr>
                                <a:rPr lang="en-US" sz="1600" i="1">
                                  <a:latin typeface="Cambria Math" panose="02040503050406030204" pitchFamily="18" charset="0"/>
                                  <a:cs typeface="Times New Roman" panose="02020603050405020304" pitchFamily="18" charset="0"/>
                                </a:rPr>
                              </m:ctrlPr>
                            </m:sSupPr>
                            <m:e>
                              <m:d>
                                <m:dPr>
                                  <m:ctrlPr>
                                    <a:rPr lang="en-US" sz="1600" i="1">
                                      <a:latin typeface="Cambria Math" panose="02040503050406030204" pitchFamily="18" charset="0"/>
                                      <a:cs typeface="Times New Roman" panose="02020603050405020304" pitchFamily="18" charset="0"/>
                                    </a:rPr>
                                  </m:ctrlPr>
                                </m:dPr>
                                <m:e>
                                  <m:sSub>
                                    <m:sSubPr>
                                      <m:ctrlPr>
                                        <a:rPr lang="en-US" sz="1600" i="1">
                                          <a:latin typeface="Cambria Math" panose="02040503050406030204" pitchFamily="18" charset="0"/>
                                          <a:cs typeface="Times New Roman" panose="02020603050405020304" pitchFamily="18" charset="0"/>
                                        </a:rPr>
                                      </m:ctrlPr>
                                    </m:sSubPr>
                                    <m:e>
                                      <m:r>
                                        <a:rPr lang="es-CU" sz="1600" b="0" i="1" smtClean="0">
                                          <a:latin typeface="Cambria Math" panose="02040503050406030204" pitchFamily="18" charset="0"/>
                                          <a:cs typeface="Times New Roman" panose="02020603050405020304" pitchFamily="18" charset="0"/>
                                        </a:rPr>
                                        <m:t>𝑦</m:t>
                                      </m:r>
                                    </m:e>
                                    <m:sub>
                                      <m:r>
                                        <a:rPr lang="es-CU" sz="1600" i="1">
                                          <a:latin typeface="Cambria Math" panose="02040503050406030204" pitchFamily="18" charset="0"/>
                                          <a:cs typeface="Times New Roman" panose="02020603050405020304" pitchFamily="18" charset="0"/>
                                        </a:rPr>
                                        <m:t>𝑡</m:t>
                                      </m:r>
                                    </m:sub>
                                  </m:sSub>
                                  <m:r>
                                    <a:rPr lang="es-CU" sz="1600" i="1">
                                      <a:latin typeface="Cambria Math" panose="02040503050406030204" pitchFamily="18" charset="0"/>
                                      <a:cs typeface="Times New Roman" panose="02020603050405020304" pitchFamily="18" charset="0"/>
                                    </a:rPr>
                                    <m:t>−</m:t>
                                  </m:r>
                                  <m:sSub>
                                    <m:sSubPr>
                                      <m:ctrlPr>
                                        <a:rPr lang="es-CU" sz="1600" i="1">
                                          <a:latin typeface="Cambria Math" panose="02040503050406030204" pitchFamily="18" charset="0"/>
                                          <a:cs typeface="Times New Roman" panose="02020603050405020304" pitchFamily="18" charset="0"/>
                                        </a:rPr>
                                      </m:ctrlPr>
                                    </m:sSubPr>
                                    <m:e>
                                      <m:r>
                                        <a:rPr lang="es-CU" sz="1600" b="0" i="1" smtClean="0">
                                          <a:latin typeface="Cambria Math" panose="02040503050406030204" pitchFamily="18" charset="0"/>
                                          <a:cs typeface="Times New Roman" panose="02020603050405020304" pitchFamily="18" charset="0"/>
                                        </a:rPr>
                                        <m:t>𝑦</m:t>
                                      </m:r>
                                    </m:e>
                                    <m:sub>
                                      <m:r>
                                        <a:rPr lang="es-CU" sz="1600" i="1">
                                          <a:latin typeface="Cambria Math" panose="02040503050406030204" pitchFamily="18" charset="0"/>
                                          <a:cs typeface="Times New Roman" panose="02020603050405020304" pitchFamily="18" charset="0"/>
                                        </a:rPr>
                                        <m:t>𝑛</m:t>
                                      </m:r>
                                    </m:sub>
                                  </m:sSub>
                                </m:e>
                              </m:d>
                            </m:e>
                            <m:sup>
                              <m:r>
                                <a:rPr lang="es-CU" sz="1600" i="1">
                                  <a:latin typeface="Cambria Math" panose="02040503050406030204" pitchFamily="18" charset="0"/>
                                  <a:cs typeface="Times New Roman" panose="02020603050405020304" pitchFamily="18" charset="0"/>
                                </a:rPr>
                                <m:t>2</m:t>
                              </m:r>
                            </m:sup>
                          </m:sSup>
                          <m:r>
                            <a:rPr lang="es-CU" sz="1600" b="0" i="1" smtClean="0">
                              <a:latin typeface="Cambria Math" panose="02040503050406030204" pitchFamily="18" charset="0"/>
                              <a:cs typeface="Times New Roman" panose="02020603050405020304" pitchFamily="18" charset="0"/>
                            </a:rPr>
                            <m:t>+</m:t>
                          </m:r>
                          <m:sSup>
                            <m:sSupPr>
                              <m:ctrlPr>
                                <a:rPr lang="en-US" sz="1600" i="1">
                                  <a:latin typeface="Cambria Math" panose="02040503050406030204" pitchFamily="18" charset="0"/>
                                  <a:cs typeface="Times New Roman" panose="02020603050405020304" pitchFamily="18" charset="0"/>
                                </a:rPr>
                              </m:ctrlPr>
                            </m:sSupPr>
                            <m:e>
                              <m:d>
                                <m:dPr>
                                  <m:ctrlPr>
                                    <a:rPr lang="en-US" sz="1600" i="1">
                                      <a:latin typeface="Cambria Math" panose="02040503050406030204" pitchFamily="18" charset="0"/>
                                      <a:cs typeface="Times New Roman" panose="02020603050405020304" pitchFamily="18" charset="0"/>
                                    </a:rPr>
                                  </m:ctrlPr>
                                </m:dPr>
                                <m:e>
                                  <m:sSub>
                                    <m:sSubPr>
                                      <m:ctrlPr>
                                        <a:rPr lang="en-US" sz="1600" i="1">
                                          <a:latin typeface="Cambria Math" panose="02040503050406030204" pitchFamily="18" charset="0"/>
                                          <a:cs typeface="Times New Roman" panose="02020603050405020304" pitchFamily="18" charset="0"/>
                                        </a:rPr>
                                      </m:ctrlPr>
                                    </m:sSubPr>
                                    <m:e>
                                      <m:r>
                                        <a:rPr lang="es-CU" sz="1600" b="0" i="1" smtClean="0">
                                          <a:latin typeface="Cambria Math" panose="02040503050406030204" pitchFamily="18" charset="0"/>
                                          <a:cs typeface="Times New Roman" panose="02020603050405020304" pitchFamily="18" charset="0"/>
                                        </a:rPr>
                                        <m:t>𝑧</m:t>
                                      </m:r>
                                    </m:e>
                                    <m:sub>
                                      <m:r>
                                        <a:rPr lang="es-CU" sz="1600" i="1">
                                          <a:latin typeface="Cambria Math" panose="02040503050406030204" pitchFamily="18" charset="0"/>
                                          <a:cs typeface="Times New Roman" panose="02020603050405020304" pitchFamily="18" charset="0"/>
                                        </a:rPr>
                                        <m:t>𝑡</m:t>
                                      </m:r>
                                    </m:sub>
                                  </m:sSub>
                                  <m:r>
                                    <a:rPr lang="es-CU" sz="1600" i="1">
                                      <a:latin typeface="Cambria Math" panose="02040503050406030204" pitchFamily="18" charset="0"/>
                                      <a:cs typeface="Times New Roman" panose="02020603050405020304" pitchFamily="18" charset="0"/>
                                    </a:rPr>
                                    <m:t>−</m:t>
                                  </m:r>
                                  <m:sSub>
                                    <m:sSubPr>
                                      <m:ctrlPr>
                                        <a:rPr lang="es-CU" sz="1600" i="1">
                                          <a:latin typeface="Cambria Math" panose="02040503050406030204" pitchFamily="18" charset="0"/>
                                          <a:cs typeface="Times New Roman" panose="02020603050405020304" pitchFamily="18" charset="0"/>
                                        </a:rPr>
                                      </m:ctrlPr>
                                    </m:sSubPr>
                                    <m:e>
                                      <m:r>
                                        <a:rPr lang="es-CU" sz="1600" b="0" i="1" smtClean="0">
                                          <a:latin typeface="Cambria Math" panose="02040503050406030204" pitchFamily="18" charset="0"/>
                                          <a:cs typeface="Times New Roman" panose="02020603050405020304" pitchFamily="18" charset="0"/>
                                        </a:rPr>
                                        <m:t>𝑧</m:t>
                                      </m:r>
                                    </m:e>
                                    <m:sub>
                                      <m:r>
                                        <a:rPr lang="es-CU" sz="1600" i="1">
                                          <a:latin typeface="Cambria Math" panose="02040503050406030204" pitchFamily="18" charset="0"/>
                                          <a:cs typeface="Times New Roman" panose="02020603050405020304" pitchFamily="18" charset="0"/>
                                        </a:rPr>
                                        <m:t>𝑛</m:t>
                                      </m:r>
                                    </m:sub>
                                  </m:sSub>
                                </m:e>
                              </m:d>
                            </m:e>
                            <m:sup>
                              <m:r>
                                <a:rPr lang="es-CU" sz="1600" i="1">
                                  <a:latin typeface="Cambria Math" panose="02040503050406030204" pitchFamily="18" charset="0"/>
                                  <a:cs typeface="Times New Roman" panose="02020603050405020304" pitchFamily="18" charset="0"/>
                                </a:rPr>
                                <m:t>2</m:t>
                              </m:r>
                            </m:sup>
                          </m:sSup>
                        </m:e>
                      </m:rad>
                    </m:oMath>
                  </m:oMathPara>
                </a14:m>
                <a:endParaRPr lang="es-CU" sz="1600" dirty="0" smtClean="0"/>
              </a:p>
            </p:txBody>
          </p:sp>
        </mc:Choice>
        <mc:Fallback xmlns="">
          <p:sp>
            <p:nvSpPr>
              <p:cNvPr id="41" name="Flowchart: Process 40"/>
              <p:cNvSpPr>
                <a:spLocks noRot="1" noChangeAspect="1" noMove="1" noResize="1" noEditPoints="1" noAdjustHandles="1" noChangeArrowheads="1" noChangeShapeType="1" noTextEdit="1"/>
              </p:cNvSpPr>
              <p:nvPr/>
            </p:nvSpPr>
            <p:spPr>
              <a:xfrm>
                <a:off x="5592504" y="3850787"/>
                <a:ext cx="5904000" cy="720000"/>
              </a:xfrm>
              <a:prstGeom prst="flowChartProcess">
                <a:avLst/>
              </a:prstGeom>
              <a:blipFill>
                <a:blip r:embed="rId10"/>
                <a:stretch>
                  <a:fillRect l="-206" r="-103"/>
                </a:stretch>
              </a:blipFill>
              <a:ln w="6350">
                <a:solidFill>
                  <a:schemeClr val="bg1"/>
                </a:solidFill>
              </a:ln>
            </p:spPr>
            <p:txBody>
              <a:bodyPr/>
              <a:lstStyle/>
              <a:p>
                <a:r>
                  <a:rPr lang="en-US">
                    <a:noFill/>
                  </a:rPr>
                  <a:t> </a:t>
                </a:r>
              </a:p>
            </p:txBody>
          </p:sp>
        </mc:Fallback>
      </mc:AlternateContent>
      <p:cxnSp>
        <p:nvCxnSpPr>
          <p:cNvPr id="47" name="Straight Arrow Connector 46"/>
          <p:cNvCxnSpPr>
            <a:stCxn id="41" idx="2"/>
            <a:endCxn id="53" idx="0"/>
          </p:cNvCxnSpPr>
          <p:nvPr/>
        </p:nvCxnSpPr>
        <p:spPr>
          <a:xfrm>
            <a:off x="8544504" y="4570787"/>
            <a:ext cx="0" cy="1351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 name="Group 1"/>
          <p:cNvGrpSpPr/>
          <p:nvPr/>
        </p:nvGrpSpPr>
        <p:grpSpPr>
          <a:xfrm>
            <a:off x="6302397" y="204716"/>
            <a:ext cx="4975468" cy="3429363"/>
            <a:chOff x="5647312" y="2883859"/>
            <a:chExt cx="4975468" cy="3429363"/>
          </a:xfrm>
        </p:grpSpPr>
        <p:sp>
          <p:nvSpPr>
            <p:cNvPr id="198" name="Oval 197"/>
            <p:cNvSpPr/>
            <p:nvPr/>
          </p:nvSpPr>
          <p:spPr>
            <a:xfrm>
              <a:off x="6252949" y="4114029"/>
              <a:ext cx="2838735" cy="1487606"/>
            </a:xfrm>
            <a:prstGeom prst="ellipse">
              <a:avLst/>
            </a:prstGeom>
            <a:solidFill>
              <a:schemeClr val="tx1">
                <a:lumMod val="95000"/>
              </a:schemeClr>
            </a:solidFill>
            <a:ln>
              <a:no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99" name="Group 198"/>
            <p:cNvGrpSpPr/>
            <p:nvPr/>
          </p:nvGrpSpPr>
          <p:grpSpPr>
            <a:xfrm>
              <a:off x="5918854" y="3055157"/>
              <a:ext cx="4416272" cy="3067102"/>
              <a:chOff x="5780102" y="646176"/>
              <a:chExt cx="6022950" cy="4451536"/>
            </a:xfrm>
          </p:grpSpPr>
          <p:cxnSp>
            <p:nvCxnSpPr>
              <p:cNvPr id="200" name="Straight Arrow Connector 199"/>
              <p:cNvCxnSpPr/>
              <p:nvPr/>
            </p:nvCxnSpPr>
            <p:spPr>
              <a:xfrm rot="10800000">
                <a:off x="8180832" y="646176"/>
                <a:ext cx="0" cy="2657856"/>
              </a:xfrm>
              <a:prstGeom prst="straightConnector1">
                <a:avLst/>
              </a:prstGeom>
              <a:noFill/>
              <a:ln w="6350" cap="flat" cmpd="sng" algn="ctr">
                <a:solidFill>
                  <a:sysClr val="windowText" lastClr="000000"/>
                </a:solidFill>
                <a:prstDash val="solid"/>
                <a:miter lim="800000"/>
                <a:tailEnd type="triangle"/>
              </a:ln>
              <a:effectLst/>
            </p:spPr>
          </p:cxnSp>
          <p:cxnSp>
            <p:nvCxnSpPr>
              <p:cNvPr id="201" name="Straight Arrow Connector 200"/>
              <p:cNvCxnSpPr/>
              <p:nvPr/>
            </p:nvCxnSpPr>
            <p:spPr>
              <a:xfrm flipV="1">
                <a:off x="8178012" y="3273299"/>
                <a:ext cx="3625040" cy="27914"/>
              </a:xfrm>
              <a:prstGeom prst="straightConnector1">
                <a:avLst/>
              </a:prstGeom>
              <a:noFill/>
              <a:ln w="6350" cap="flat" cmpd="sng" algn="ctr">
                <a:solidFill>
                  <a:sysClr val="windowText" lastClr="000000"/>
                </a:solidFill>
                <a:prstDash val="solid"/>
                <a:miter lim="800000"/>
                <a:tailEnd type="triangle"/>
              </a:ln>
              <a:effectLst/>
            </p:spPr>
          </p:cxnSp>
          <p:cxnSp>
            <p:nvCxnSpPr>
              <p:cNvPr id="202" name="Straight Arrow Connector 201"/>
              <p:cNvCxnSpPr/>
              <p:nvPr/>
            </p:nvCxnSpPr>
            <p:spPr>
              <a:xfrm flipH="1">
                <a:off x="5780102" y="3303076"/>
                <a:ext cx="2399774" cy="1794636"/>
              </a:xfrm>
              <a:prstGeom prst="straightConnector1">
                <a:avLst/>
              </a:prstGeom>
              <a:noFill/>
              <a:ln w="6350" cap="flat" cmpd="sng" algn="ctr">
                <a:solidFill>
                  <a:sysClr val="windowText" lastClr="000000"/>
                </a:solidFill>
                <a:prstDash val="solid"/>
                <a:miter lim="800000"/>
                <a:tailEnd type="triangle"/>
              </a:ln>
              <a:effectLst/>
            </p:spPr>
          </p:cxnSp>
          <p:sp>
            <p:nvSpPr>
              <p:cNvPr id="203" name="Oval 202"/>
              <p:cNvSpPr/>
              <p:nvPr/>
            </p:nvSpPr>
            <p:spPr>
              <a:xfrm>
                <a:off x="9186832" y="40734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4" name="Oval 203"/>
              <p:cNvSpPr/>
              <p:nvPr/>
            </p:nvSpPr>
            <p:spPr>
              <a:xfrm>
                <a:off x="9820495" y="3648296"/>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5" name="Oval 204"/>
              <p:cNvSpPr/>
              <p:nvPr/>
            </p:nvSpPr>
            <p:spPr>
              <a:xfrm>
                <a:off x="9904717" y="28542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6" name="Oval 205"/>
              <p:cNvSpPr/>
              <p:nvPr/>
            </p:nvSpPr>
            <p:spPr>
              <a:xfrm>
                <a:off x="9327200" y="2384981"/>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7" name="Oval 206"/>
              <p:cNvSpPr/>
              <p:nvPr/>
            </p:nvSpPr>
            <p:spPr>
              <a:xfrm>
                <a:off x="8497021" y="21684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8" name="Oval 207"/>
              <p:cNvSpPr/>
              <p:nvPr/>
            </p:nvSpPr>
            <p:spPr>
              <a:xfrm>
                <a:off x="7630748" y="21684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9" name="Oval 208"/>
              <p:cNvSpPr/>
              <p:nvPr/>
            </p:nvSpPr>
            <p:spPr>
              <a:xfrm>
                <a:off x="6860727" y="23970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0" name="Oval 209"/>
              <p:cNvSpPr/>
              <p:nvPr/>
            </p:nvSpPr>
            <p:spPr>
              <a:xfrm>
                <a:off x="6283211" y="2878276"/>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1" name="Oval 210"/>
              <p:cNvSpPr/>
              <p:nvPr/>
            </p:nvSpPr>
            <p:spPr>
              <a:xfrm>
                <a:off x="6319306" y="3576107"/>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2" name="Oval 211"/>
              <p:cNvSpPr/>
              <p:nvPr/>
            </p:nvSpPr>
            <p:spPr>
              <a:xfrm>
                <a:off x="6944948" y="4021276"/>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3" name="Oval 212"/>
              <p:cNvSpPr/>
              <p:nvPr/>
            </p:nvSpPr>
            <p:spPr>
              <a:xfrm>
                <a:off x="7690906" y="42258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4" name="Oval 213"/>
              <p:cNvSpPr/>
              <p:nvPr/>
            </p:nvSpPr>
            <p:spPr>
              <a:xfrm>
                <a:off x="8400769" y="4213781"/>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cxnSp>
          <p:nvCxnSpPr>
            <p:cNvPr id="216" name="Straight Connector 215"/>
            <p:cNvCxnSpPr/>
            <p:nvPr/>
          </p:nvCxnSpPr>
          <p:spPr>
            <a:xfrm flipH="1">
              <a:off x="6781800" y="5517542"/>
              <a:ext cx="1083897" cy="737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7876300" y="4883366"/>
              <a:ext cx="903907" cy="617836"/>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2" name="Rectangle 221"/>
                <p:cNvSpPr/>
                <p:nvPr/>
              </p:nvSpPr>
              <p:spPr>
                <a:xfrm>
                  <a:off x="7319086" y="5548824"/>
                  <a:ext cx="117820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bg1"/>
                                </a:solidFill>
                                <a:latin typeface="Cambria Math" panose="02040503050406030204" pitchFamily="18" charset="0"/>
                              </a:rPr>
                            </m:ctrlPr>
                          </m:sSubPr>
                          <m:e>
                            <m:r>
                              <a:rPr lang="es-CU" sz="1600" b="0" i="1" smtClean="0">
                                <a:solidFill>
                                  <a:schemeClr val="bg1"/>
                                </a:solidFill>
                                <a:latin typeface="Cambria Math" panose="02040503050406030204" pitchFamily="18" charset="0"/>
                              </a:rPr>
                              <m:t>(</m:t>
                            </m:r>
                            <m:r>
                              <a:rPr lang="en-US"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sub>
                            <m:r>
                              <a:rPr lang="en-US"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𝑛</m:t>
                            </m:r>
                          </m:sub>
                        </m:s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1600" i="1" smtClean="0">
                                <a:solidFill>
                                  <a:schemeClr val="bg1"/>
                                </a:solidFill>
                                <a:latin typeface="Cambria Math" panose="02040503050406030204" pitchFamily="18" charset="0"/>
                              </a:rPr>
                            </m:ctrlPr>
                          </m:sSubPr>
                          <m:e>
                            <m:r>
                              <a:rPr lang="es-CU" sz="1600" b="0" i="1" smtClean="0">
                                <a:solidFill>
                                  <a:schemeClr val="bg1"/>
                                </a:solidFill>
                                <a:latin typeface="Cambria Math" panose="02040503050406030204" pitchFamily="18" charset="0"/>
                              </a:rPr>
                              <m:t>𝑦</m:t>
                            </m:r>
                          </m:e>
                          <m:sub>
                            <m:r>
                              <a:rPr lang="en-US"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𝑛</m:t>
                            </m:r>
                          </m:sub>
                        </m:sSub>
                        <m:r>
                          <a:rPr lang="es-CU" sz="1600" b="0" i="0"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1600" i="1" smtClean="0">
                                <a:solidFill>
                                  <a:schemeClr val="bg1"/>
                                </a:solidFill>
                                <a:latin typeface="Cambria Math" panose="02040503050406030204" pitchFamily="18" charset="0"/>
                              </a:rPr>
                            </m:ctrlPr>
                          </m:sSubPr>
                          <m:e>
                            <m:r>
                              <a:rPr lang="es-CU" sz="1600" b="0" i="1" smtClean="0">
                                <a:solidFill>
                                  <a:schemeClr val="bg1"/>
                                </a:solidFill>
                                <a:latin typeface="Cambria Math" panose="02040503050406030204" pitchFamily="18" charset="0"/>
                              </a:rPr>
                              <m:t>𝑧</m:t>
                            </m:r>
                          </m:e>
                          <m:sub>
                            <m:r>
                              <a:rPr lang="en-US"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𝑛</m:t>
                            </m:r>
                          </m:sub>
                        </m:s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600" dirty="0"/>
                </a:p>
              </p:txBody>
            </p:sp>
          </mc:Choice>
          <mc:Fallback xmlns="">
            <p:sp>
              <p:nvSpPr>
                <p:cNvPr id="222" name="Rectangle 221"/>
                <p:cNvSpPr>
                  <a:spLocks noRot="1" noChangeAspect="1" noMove="1" noResize="1" noEditPoints="1" noAdjustHandles="1" noChangeArrowheads="1" noChangeShapeType="1" noTextEdit="1"/>
                </p:cNvSpPr>
                <p:nvPr/>
              </p:nvSpPr>
              <p:spPr>
                <a:xfrm>
                  <a:off x="7319086" y="5548824"/>
                  <a:ext cx="1178208" cy="338554"/>
                </a:xfrm>
                <a:prstGeom prst="rect">
                  <a:avLst/>
                </a:prstGeom>
                <a:blipFill>
                  <a:blip r:embed="rId11"/>
                  <a:stretch>
                    <a:fillRect b="-10909"/>
                  </a:stretch>
                </a:blipFill>
              </p:spPr>
              <p:txBody>
                <a:bodyPr/>
                <a:lstStyle/>
                <a:p>
                  <a:r>
                    <a:rPr lang="en-US">
                      <a:noFill/>
                    </a:rPr>
                    <a:t> </a:t>
                  </a:r>
                </a:p>
              </p:txBody>
            </p:sp>
          </mc:Fallback>
        </mc:AlternateContent>
        <p:pic>
          <p:nvPicPr>
            <p:cNvPr id="224" name="Picture 223"/>
            <p:cNvPicPr>
              <a:picLocks noChangeAspect="1"/>
            </p:cNvPicPr>
            <p:nvPr/>
          </p:nvPicPr>
          <p:blipFill>
            <a:blip r:embed="rId12"/>
            <a:stretch>
              <a:fillRect/>
            </a:stretch>
          </p:blipFill>
          <p:spPr>
            <a:xfrm>
              <a:off x="8679305" y="3128329"/>
              <a:ext cx="488756" cy="328069"/>
            </a:xfrm>
            <a:prstGeom prst="rect">
              <a:avLst/>
            </a:prstGeom>
          </p:spPr>
        </p:pic>
        <p:cxnSp>
          <p:nvCxnSpPr>
            <p:cNvPr id="226" name="Straight Connector 225"/>
            <p:cNvCxnSpPr/>
            <p:nvPr/>
          </p:nvCxnSpPr>
          <p:spPr>
            <a:xfrm flipH="1">
              <a:off x="8927428" y="3337229"/>
              <a:ext cx="8" cy="2538665"/>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flipH="1" flipV="1">
              <a:off x="6304547" y="5887925"/>
              <a:ext cx="2639984" cy="1061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H="1">
              <a:off x="8939464" y="4889304"/>
              <a:ext cx="1106904" cy="1022685"/>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1" name="Rectangle 240"/>
                <p:cNvSpPr/>
                <p:nvPr/>
              </p:nvSpPr>
              <p:spPr>
                <a:xfrm>
                  <a:off x="9004165" y="3100427"/>
                  <a:ext cx="1098249"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bg1"/>
                                </a:solidFill>
                                <a:latin typeface="Cambria Math" panose="02040503050406030204" pitchFamily="18" charset="0"/>
                              </a:rPr>
                            </m:ctrlPr>
                          </m:sSubPr>
                          <m:e>
                            <m:r>
                              <a:rPr lang="es-CU" sz="1600" b="0" i="1" smtClean="0">
                                <a:solidFill>
                                  <a:schemeClr val="bg1"/>
                                </a:solidFill>
                                <a:latin typeface="Cambria Math" panose="02040503050406030204" pitchFamily="18" charset="0"/>
                              </a:rPr>
                              <m:t>(</m:t>
                            </m:r>
                            <m:r>
                              <a:rPr lang="en-US"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b>
                        </m:s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1600" i="1" smtClean="0">
                                <a:solidFill>
                                  <a:schemeClr val="bg1"/>
                                </a:solidFill>
                                <a:latin typeface="Cambria Math" panose="02040503050406030204" pitchFamily="18" charset="0"/>
                              </a:rPr>
                            </m:ctrlPr>
                          </m:sSubPr>
                          <m:e>
                            <m:r>
                              <a:rPr lang="es-CU" sz="1600" b="0" i="1" smtClean="0">
                                <a:solidFill>
                                  <a:schemeClr val="bg1"/>
                                </a:solidFill>
                                <a:latin typeface="Cambria Math" panose="02040503050406030204" pitchFamily="18" charset="0"/>
                              </a:rPr>
                              <m:t>𝑦</m:t>
                            </m:r>
                          </m:e>
                          <m: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b>
                        </m:sSub>
                        <m:r>
                          <a:rPr lang="es-CU" sz="1600" b="0" i="0"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1600" i="1" smtClean="0">
                                <a:solidFill>
                                  <a:schemeClr val="bg1"/>
                                </a:solidFill>
                                <a:latin typeface="Cambria Math" panose="02040503050406030204" pitchFamily="18" charset="0"/>
                              </a:rPr>
                            </m:ctrlPr>
                          </m:sSubPr>
                          <m:e>
                            <m:r>
                              <a:rPr lang="es-CU" sz="1600" b="0" i="1" smtClean="0">
                                <a:solidFill>
                                  <a:schemeClr val="bg1"/>
                                </a:solidFill>
                                <a:latin typeface="Cambria Math" panose="02040503050406030204" pitchFamily="18" charset="0"/>
                              </a:rPr>
                              <m:t>𝑧</m:t>
                            </m:r>
                          </m:e>
                          <m: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b>
                        </m:s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600" dirty="0"/>
                </a:p>
              </p:txBody>
            </p:sp>
          </mc:Choice>
          <mc:Fallback xmlns="">
            <p:sp>
              <p:nvSpPr>
                <p:cNvPr id="241" name="Rectangle 240"/>
                <p:cNvSpPr>
                  <a:spLocks noRot="1" noChangeAspect="1" noMove="1" noResize="1" noEditPoints="1" noAdjustHandles="1" noChangeArrowheads="1" noChangeShapeType="1" noTextEdit="1"/>
                </p:cNvSpPr>
                <p:nvPr/>
              </p:nvSpPr>
              <p:spPr>
                <a:xfrm>
                  <a:off x="9004165" y="3100427"/>
                  <a:ext cx="1098249" cy="338554"/>
                </a:xfrm>
                <a:prstGeom prst="rect">
                  <a:avLst/>
                </a:prstGeom>
                <a:blipFill>
                  <a:blip r:embed="rId13"/>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2" name="Rectangle 241"/>
                <p:cNvSpPr/>
                <p:nvPr/>
              </p:nvSpPr>
              <p:spPr>
                <a:xfrm>
                  <a:off x="8135872" y="4229374"/>
                  <a:ext cx="356316"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U" sz="1600" b="0" i="1" smtClean="0">
                            <a:solidFill>
                              <a:schemeClr val="bg1"/>
                            </a:solidFill>
                            <a:latin typeface="Cambria Math" panose="02040503050406030204" pitchFamily="18" charset="0"/>
                          </a:rPr>
                          <m:t>𝑑</m:t>
                        </m:r>
                      </m:oMath>
                    </m:oMathPara>
                  </a14:m>
                  <a:endParaRPr lang="en-US" sz="1600" dirty="0">
                    <a:solidFill>
                      <a:schemeClr val="bg1"/>
                    </a:solidFill>
                  </a:endParaRPr>
                </a:p>
              </p:txBody>
            </p:sp>
          </mc:Choice>
          <mc:Fallback xmlns="">
            <p:sp>
              <p:nvSpPr>
                <p:cNvPr id="242" name="Rectangle 241"/>
                <p:cNvSpPr>
                  <a:spLocks noRot="1" noChangeAspect="1" noMove="1" noResize="1" noEditPoints="1" noAdjustHandles="1" noChangeArrowheads="1" noChangeShapeType="1" noTextEdit="1"/>
                </p:cNvSpPr>
                <p:nvPr/>
              </p:nvSpPr>
              <p:spPr>
                <a:xfrm>
                  <a:off x="8135872" y="4229374"/>
                  <a:ext cx="356316" cy="338554"/>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3" name="Rectangle 242"/>
                <p:cNvSpPr/>
                <p:nvPr/>
              </p:nvSpPr>
              <p:spPr>
                <a:xfrm>
                  <a:off x="5647312" y="594389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oMath>
                    </m:oMathPara>
                  </a14:m>
                  <a:endParaRPr lang="en-US" dirty="0">
                    <a:solidFill>
                      <a:schemeClr val="bg1"/>
                    </a:solidFill>
                  </a:endParaRPr>
                </a:p>
              </p:txBody>
            </p:sp>
          </mc:Choice>
          <mc:Fallback xmlns="">
            <p:sp>
              <p:nvSpPr>
                <p:cNvPr id="243" name="Rectangle 242"/>
                <p:cNvSpPr>
                  <a:spLocks noRot="1" noChangeAspect="1" noMove="1" noResize="1" noEditPoints="1" noAdjustHandles="1" noChangeArrowheads="1" noChangeShapeType="1" noTextEdit="1"/>
                </p:cNvSpPr>
                <p:nvPr/>
              </p:nvSpPr>
              <p:spPr>
                <a:xfrm>
                  <a:off x="5647312" y="5943890"/>
                  <a:ext cx="367985"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4" name="Rectangle 243"/>
                <p:cNvSpPr/>
                <p:nvPr/>
              </p:nvSpPr>
              <p:spPr>
                <a:xfrm>
                  <a:off x="10251396" y="4664532"/>
                  <a:ext cx="37138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U"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244" name="Rectangle 243"/>
                <p:cNvSpPr>
                  <a:spLocks noRot="1" noChangeAspect="1" noMove="1" noResize="1" noEditPoints="1" noAdjustHandles="1" noChangeArrowheads="1" noChangeShapeType="1" noTextEdit="1"/>
                </p:cNvSpPr>
                <p:nvPr/>
              </p:nvSpPr>
              <p:spPr>
                <a:xfrm>
                  <a:off x="10251396" y="4664532"/>
                  <a:ext cx="371384" cy="369332"/>
                </a:xfrm>
                <a:prstGeom prst="rect">
                  <a:avLst/>
                </a:prstGeom>
                <a:blipFill>
                  <a:blip r:embed="rId16"/>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5" name="Rectangle 244"/>
                <p:cNvSpPr/>
                <p:nvPr/>
              </p:nvSpPr>
              <p:spPr>
                <a:xfrm>
                  <a:off x="7375849" y="2883859"/>
                  <a:ext cx="35375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U" b="0" i="1" smtClean="0">
                            <a:solidFill>
                              <a:schemeClr val="bg1"/>
                            </a:solidFill>
                            <a:latin typeface="Cambria Math" panose="02040503050406030204" pitchFamily="18" charset="0"/>
                          </a:rPr>
                          <m:t>𝑧</m:t>
                        </m:r>
                      </m:oMath>
                    </m:oMathPara>
                  </a14:m>
                  <a:endParaRPr lang="en-US" dirty="0">
                    <a:solidFill>
                      <a:schemeClr val="bg1"/>
                    </a:solidFill>
                  </a:endParaRPr>
                </a:p>
              </p:txBody>
            </p:sp>
          </mc:Choice>
          <mc:Fallback xmlns="">
            <p:sp>
              <p:nvSpPr>
                <p:cNvPr id="245" name="Rectangle 244"/>
                <p:cNvSpPr>
                  <a:spLocks noRot="1" noChangeAspect="1" noMove="1" noResize="1" noEditPoints="1" noAdjustHandles="1" noChangeArrowheads="1" noChangeShapeType="1" noTextEdit="1"/>
                </p:cNvSpPr>
                <p:nvPr/>
              </p:nvSpPr>
              <p:spPr>
                <a:xfrm>
                  <a:off x="7375849" y="2883859"/>
                  <a:ext cx="353750" cy="369332"/>
                </a:xfrm>
                <a:prstGeom prst="rect">
                  <a:avLst/>
                </a:prstGeom>
                <a:blipFill>
                  <a:blip r:embed="rId17"/>
                  <a:stretch>
                    <a:fillRect/>
                  </a:stretch>
                </a:blipFill>
              </p:spPr>
              <p:txBody>
                <a:bodyPr/>
                <a:lstStyle/>
                <a:p>
                  <a:r>
                    <a:rPr lang="en-US">
                      <a:noFill/>
                    </a:rPr>
                    <a:t> </a:t>
                  </a:r>
                </a:p>
              </p:txBody>
            </p:sp>
          </mc:Fallback>
        </mc:AlternateContent>
        <p:cxnSp>
          <p:nvCxnSpPr>
            <p:cNvPr id="283" name="Straight Connector 282"/>
            <p:cNvCxnSpPr>
              <a:stCxn id="214" idx="0"/>
            </p:cNvCxnSpPr>
            <p:nvPr/>
          </p:nvCxnSpPr>
          <p:spPr>
            <a:xfrm flipV="1">
              <a:off x="7906426" y="3308154"/>
              <a:ext cx="1028024" cy="2205078"/>
            </a:xfrm>
            <a:prstGeom prst="line">
              <a:avLst/>
            </a:prstGeom>
            <a:ln w="28575">
              <a:solidFill>
                <a:srgbClr val="06C237"/>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214" idx="0"/>
            </p:cNvCxnSpPr>
            <p:nvPr/>
          </p:nvCxnSpPr>
          <p:spPr>
            <a:xfrm>
              <a:off x="7906426" y="5513232"/>
              <a:ext cx="1033892" cy="384729"/>
            </a:xfrm>
            <a:prstGeom prst="line">
              <a:avLst/>
            </a:prstGeom>
            <a:ln w="28575">
              <a:solidFill>
                <a:srgbClr val="06C237"/>
              </a:solidFill>
              <a:prstDash val="dash"/>
            </a:ln>
          </p:spPr>
          <p:style>
            <a:lnRef idx="1">
              <a:schemeClr val="accent1"/>
            </a:lnRef>
            <a:fillRef idx="0">
              <a:schemeClr val="accent1"/>
            </a:fillRef>
            <a:effectRef idx="0">
              <a:schemeClr val="accent1"/>
            </a:effectRef>
            <a:fontRef idx="minor">
              <a:schemeClr val="tx1"/>
            </a:fontRef>
          </p:style>
        </p:cxnSp>
        <p:sp>
          <p:nvSpPr>
            <p:cNvPr id="50" name="Arc 49"/>
            <p:cNvSpPr/>
            <p:nvPr/>
          </p:nvSpPr>
          <p:spPr>
            <a:xfrm rot="884850">
              <a:off x="7799422" y="4924373"/>
              <a:ext cx="441608" cy="1269242"/>
            </a:xfrm>
            <a:prstGeom prst="arc">
              <a:avLst>
                <a:gd name="adj1" fmla="val 16266568"/>
                <a:gd name="adj2" fmla="val 389315"/>
              </a:avLst>
            </a:prstGeom>
            <a:ln w="19050">
              <a:solidFill>
                <a:srgbClr val="06C237"/>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2" name="TextBox 51"/>
                <p:cNvSpPr txBox="1"/>
                <p:nvPr/>
              </p:nvSpPr>
              <p:spPr>
                <a:xfrm rot="21040333">
                  <a:off x="7996838" y="5183494"/>
                  <a:ext cx="2906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𝜃</m:t>
                            </m:r>
                          </m:e>
                          <m:sub>
                            <m:r>
                              <a:rPr lang="es-CU" b="0" i="1" smtClean="0">
                                <a:solidFill>
                                  <a:schemeClr val="bg1"/>
                                </a:solidFill>
                                <a:latin typeface="Cambria Math" panose="02040503050406030204" pitchFamily="18" charset="0"/>
                              </a:rPr>
                              <m:t>𝑛</m:t>
                            </m:r>
                          </m:sub>
                        </m:sSub>
                      </m:oMath>
                    </m:oMathPara>
                  </a14:m>
                  <a:endParaRPr lang="en-US" dirty="0"/>
                </a:p>
              </p:txBody>
            </p:sp>
          </mc:Choice>
          <mc:Fallback xmlns="">
            <p:sp>
              <p:nvSpPr>
                <p:cNvPr id="52" name="TextBox 51"/>
                <p:cNvSpPr txBox="1">
                  <a:spLocks noRot="1" noChangeAspect="1" noMove="1" noResize="1" noEditPoints="1" noAdjustHandles="1" noChangeArrowheads="1" noChangeShapeType="1" noTextEdit="1"/>
                </p:cNvSpPr>
                <p:nvPr/>
              </p:nvSpPr>
              <p:spPr>
                <a:xfrm rot="21040333">
                  <a:off x="7996838" y="5183494"/>
                  <a:ext cx="290656" cy="276999"/>
                </a:xfrm>
                <a:prstGeom prst="rect">
                  <a:avLst/>
                </a:prstGeom>
                <a:blipFill>
                  <a:blip r:embed="rId18"/>
                  <a:stretch>
                    <a:fillRect l="-12500" r="-3571" b="-754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3" name="Flowchart: Process 52"/>
              <p:cNvSpPr/>
              <p:nvPr/>
            </p:nvSpPr>
            <p:spPr>
              <a:xfrm>
                <a:off x="5592504" y="4705964"/>
                <a:ext cx="5904000" cy="720000"/>
              </a:xfrm>
              <a:prstGeom prst="flowChartProcess">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sz="1600" dirty="0" smtClean="0"/>
                  <a:t>Calculate</a:t>
                </a:r>
                <a:r>
                  <a:rPr lang="en-US" sz="1600" dirty="0" smtClean="0"/>
                  <a:t> </a:t>
                </a:r>
                <a:r>
                  <a:rPr lang="en-US" sz="1600" dirty="0"/>
                  <a:t>the </a:t>
                </a:r>
                <a:r>
                  <a:rPr lang="en-US" sz="1600" dirty="0" smtClean="0"/>
                  <a:t>angles </a:t>
                </a:r>
                <a:r>
                  <a:rPr lang="en-US" sz="1600" dirty="0"/>
                  <a:t>between the source and each of the </a:t>
                </a:r>
                <a:r>
                  <a:rPr lang="en-US" sz="1600" dirty="0" smtClean="0"/>
                  <a:t>antennas:</a:t>
                </a:r>
              </a:p>
              <a:p>
                <a:pPr algn="ctr"/>
                <a14:m>
                  <m:oMathPara xmlns:m="http://schemas.openxmlformats.org/officeDocument/2006/math">
                    <m:oMathParaPr>
                      <m:jc m:val="centerGroup"/>
                    </m:oMathParaPr>
                    <m:oMath xmlns:m="http://schemas.openxmlformats.org/officeDocument/2006/math">
                      <m:sSub>
                        <m:sSubPr>
                          <m:ctrlPr>
                            <a:rPr lang="es-CU" sz="1600" i="1" smtClean="0">
                              <a:latin typeface="Cambria Math" panose="02040503050406030204" pitchFamily="18" charset="0"/>
                            </a:rPr>
                          </m:ctrlPr>
                        </m:sSubPr>
                        <m:e>
                          <m:r>
                            <a:rPr lang="en-US" sz="1600" i="1">
                              <a:latin typeface="Cambria Math" panose="02040503050406030204" pitchFamily="18" charset="0"/>
                            </a:rPr>
                            <m:t>𝜃</m:t>
                          </m:r>
                        </m:e>
                        <m:sub>
                          <m:r>
                            <a:rPr lang="es-CU" sz="1600" b="0" i="1" smtClean="0">
                              <a:latin typeface="Cambria Math" panose="02040503050406030204" pitchFamily="18" charset="0"/>
                            </a:rPr>
                            <m:t>𝑛</m:t>
                          </m:r>
                        </m:sub>
                      </m:sSub>
                      <m:r>
                        <a:rPr lang="es-CU" sz="1600" b="0" i="1" smtClean="0">
                          <a:latin typeface="Cambria Math" panose="02040503050406030204" pitchFamily="18" charset="0"/>
                        </a:rPr>
                        <m:t>=</m:t>
                      </m:r>
                      <m:r>
                        <a:rPr lang="es-CU" sz="1600" b="0" i="1" smtClean="0">
                          <a:latin typeface="Cambria Math" panose="02040503050406030204" pitchFamily="18" charset="0"/>
                        </a:rPr>
                        <m:t>𝑎𝑟𝑐𝑠𝑖𝑛</m:t>
                      </m:r>
                      <m:d>
                        <m:dPr>
                          <m:ctrlPr>
                            <a:rPr lang="es-CU" sz="1600" b="0" i="1" smtClean="0">
                              <a:latin typeface="Cambria Math" panose="02040503050406030204" pitchFamily="18" charset="0"/>
                            </a:rPr>
                          </m:ctrlPr>
                        </m:dPr>
                        <m:e>
                          <m:f>
                            <m:fPr>
                              <m:ctrlPr>
                                <a:rPr lang="es-CU" sz="1600" b="0" i="1" smtClean="0">
                                  <a:latin typeface="Cambria Math" panose="02040503050406030204" pitchFamily="18" charset="0"/>
                                </a:rPr>
                              </m:ctrlPr>
                            </m:fPr>
                            <m:num>
                              <m:sSub>
                                <m:sSubPr>
                                  <m:ctrlPr>
                                    <a:rPr lang="es-CU" sz="1600" b="0" i="1" smtClean="0">
                                      <a:latin typeface="Cambria Math" panose="02040503050406030204" pitchFamily="18" charset="0"/>
                                    </a:rPr>
                                  </m:ctrlPr>
                                </m:sSubPr>
                                <m:e>
                                  <m:r>
                                    <a:rPr lang="es-CU" sz="1600" b="0" i="1" smtClean="0">
                                      <a:latin typeface="Cambria Math" panose="02040503050406030204" pitchFamily="18" charset="0"/>
                                    </a:rPr>
                                    <m:t>𝑧</m:t>
                                  </m:r>
                                </m:e>
                                <m:sub>
                                  <m:r>
                                    <a:rPr lang="es-CU" sz="1600" b="0" i="1" smtClean="0">
                                      <a:latin typeface="Cambria Math" panose="02040503050406030204" pitchFamily="18" charset="0"/>
                                    </a:rPr>
                                    <m:t>𝑡</m:t>
                                  </m:r>
                                </m:sub>
                              </m:sSub>
                            </m:num>
                            <m:den>
                              <m:r>
                                <a:rPr lang="es-CU" sz="1600" b="0" i="1" smtClean="0">
                                  <a:latin typeface="Cambria Math" panose="02040503050406030204" pitchFamily="18" charset="0"/>
                                </a:rPr>
                                <m:t>𝑑</m:t>
                              </m:r>
                            </m:den>
                          </m:f>
                        </m:e>
                      </m:d>
                    </m:oMath>
                  </m:oMathPara>
                </a14:m>
                <a:endParaRPr lang="es-CU" sz="1600" dirty="0" smtClean="0"/>
              </a:p>
            </p:txBody>
          </p:sp>
        </mc:Choice>
        <mc:Fallback xmlns="">
          <p:sp>
            <p:nvSpPr>
              <p:cNvPr id="53" name="Flowchart: Process 52"/>
              <p:cNvSpPr>
                <a:spLocks noRot="1" noChangeAspect="1" noMove="1" noResize="1" noEditPoints="1" noAdjustHandles="1" noChangeArrowheads="1" noChangeShapeType="1" noTextEdit="1"/>
              </p:cNvSpPr>
              <p:nvPr/>
            </p:nvSpPr>
            <p:spPr>
              <a:xfrm>
                <a:off x="5592504" y="4705964"/>
                <a:ext cx="5904000" cy="720000"/>
              </a:xfrm>
              <a:prstGeom prst="flowChartProcess">
                <a:avLst/>
              </a:prstGeom>
              <a:blipFill>
                <a:blip r:embed="rId19"/>
                <a:stretch>
                  <a:fillRect t="-3252" b="-3252"/>
                </a:stretch>
              </a:blipFill>
              <a:ln w="28575">
                <a:solidFill>
                  <a:srgbClr val="FF0000"/>
                </a:solidFill>
              </a:ln>
            </p:spPr>
            <p:txBody>
              <a:bodyPr/>
              <a:lstStyle/>
              <a:p>
                <a:r>
                  <a:rPr lang="en-US">
                    <a:noFill/>
                  </a:rPr>
                  <a:t> </a:t>
                </a:r>
              </a:p>
            </p:txBody>
          </p:sp>
        </mc:Fallback>
      </mc:AlternateContent>
      <p:cxnSp>
        <p:nvCxnSpPr>
          <p:cNvPr id="54" name="Straight Arrow Connector 53"/>
          <p:cNvCxnSpPr>
            <a:stCxn id="53" idx="2"/>
            <a:endCxn id="11" idx="0"/>
          </p:cNvCxnSpPr>
          <p:nvPr/>
        </p:nvCxnSpPr>
        <p:spPr>
          <a:xfrm flipH="1">
            <a:off x="8544380" y="5425964"/>
            <a:ext cx="124" cy="158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p:cNvCxnSpPr>
            <a:stCxn id="92" idx="2"/>
            <a:endCxn id="95" idx="0"/>
          </p:cNvCxnSpPr>
          <p:nvPr/>
        </p:nvCxnSpPr>
        <p:spPr>
          <a:xfrm flipH="1">
            <a:off x="2582704" y="4350634"/>
            <a:ext cx="5254" cy="1334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p:cNvCxnSpPr>
            <a:stCxn id="95" idx="2"/>
            <a:endCxn id="28" idx="0"/>
          </p:cNvCxnSpPr>
          <p:nvPr/>
        </p:nvCxnSpPr>
        <p:spPr>
          <a:xfrm>
            <a:off x="2582704" y="4955731"/>
            <a:ext cx="2096" cy="1577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p:cNvCxnSpPr>
            <a:stCxn id="28" idx="2"/>
            <a:endCxn id="108" idx="0"/>
          </p:cNvCxnSpPr>
          <p:nvPr/>
        </p:nvCxnSpPr>
        <p:spPr>
          <a:xfrm flipH="1">
            <a:off x="2583409" y="6128955"/>
            <a:ext cx="1391" cy="1111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2" name="Flowchart: Decision 91"/>
              <p:cNvSpPr/>
              <p:nvPr/>
            </p:nvSpPr>
            <p:spPr>
              <a:xfrm>
                <a:off x="1756379" y="3877588"/>
                <a:ext cx="1663157" cy="473046"/>
              </a:xfrm>
              <a:prstGeom prst="flowChartDecision">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𝜙</m:t>
                      </m:r>
                      <m:r>
                        <a:rPr lang="el-GR" sz="1600" i="1" smtClean="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rPr>
                          </m:ctrlPr>
                        </m:sSubPr>
                        <m:e>
                          <m:r>
                            <a:rPr lang="es-CU" sz="1600" i="1">
                              <a:latin typeface="Cambria Math" panose="02040503050406030204" pitchFamily="18" charset="0"/>
                            </a:rPr>
                            <m:t> </m:t>
                          </m:r>
                          <m:r>
                            <a:rPr lang="en-US" sz="1600" i="1">
                              <a:latin typeface="Cambria Math" panose="02040503050406030204" pitchFamily="18" charset="0"/>
                            </a:rPr>
                            <m:t>𝜙</m:t>
                          </m:r>
                        </m:e>
                        <m:sub>
                          <m:r>
                            <a:rPr lang="es-CU" sz="1600" i="1">
                              <a:latin typeface="Cambria Math" panose="02040503050406030204" pitchFamily="18" charset="0"/>
                            </a:rPr>
                            <m:t>𝐹</m:t>
                          </m:r>
                        </m:sub>
                      </m:sSub>
                    </m:oMath>
                  </m:oMathPara>
                </a14:m>
                <a:endParaRPr lang="en-US" sz="1600" dirty="0"/>
              </a:p>
            </p:txBody>
          </p:sp>
        </mc:Choice>
        <mc:Fallback xmlns="">
          <p:sp>
            <p:nvSpPr>
              <p:cNvPr id="92" name="Flowchart: Decision 91"/>
              <p:cNvSpPr>
                <a:spLocks noRot="1" noChangeAspect="1" noMove="1" noResize="1" noEditPoints="1" noAdjustHandles="1" noChangeArrowheads="1" noChangeShapeType="1" noTextEdit="1"/>
              </p:cNvSpPr>
              <p:nvPr/>
            </p:nvSpPr>
            <p:spPr>
              <a:xfrm>
                <a:off x="1756379" y="3877588"/>
                <a:ext cx="1663157" cy="473046"/>
              </a:xfrm>
              <a:prstGeom prst="flowChartDecision">
                <a:avLst/>
              </a:prstGeom>
              <a:blipFill>
                <a:blip r:embed="rId20"/>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Flowchart: Decision 94"/>
              <p:cNvSpPr/>
              <p:nvPr/>
            </p:nvSpPr>
            <p:spPr>
              <a:xfrm>
                <a:off x="1751104" y="4484131"/>
                <a:ext cx="1663200" cy="471600"/>
              </a:xfrm>
              <a:prstGeom prst="flowChartDecision">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l-GR" sz="1600" i="1">
                          <a:latin typeface="Cambria Math" panose="02040503050406030204" pitchFamily="18" charset="0"/>
                          <a:ea typeface="Cambria Math" panose="02040503050406030204" pitchFamily="18" charset="0"/>
                        </a:rPr>
                        <m:t>𝜃</m:t>
                      </m:r>
                      <m:r>
                        <a:rPr lang="el-GR" sz="1600" i="1" smtClean="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𝜃</m:t>
                          </m:r>
                        </m:e>
                        <m:sub>
                          <m:r>
                            <a:rPr lang="es-CU" sz="1600" i="1">
                              <a:latin typeface="Cambria Math" panose="02040503050406030204" pitchFamily="18" charset="0"/>
                            </a:rPr>
                            <m:t>𝐹</m:t>
                          </m:r>
                        </m:sub>
                      </m:sSub>
                    </m:oMath>
                  </m:oMathPara>
                </a14:m>
                <a:endParaRPr lang="en-US" sz="1600" dirty="0"/>
              </a:p>
            </p:txBody>
          </p:sp>
        </mc:Choice>
        <mc:Fallback xmlns="">
          <p:sp>
            <p:nvSpPr>
              <p:cNvPr id="95" name="Flowchart: Decision 94"/>
              <p:cNvSpPr>
                <a:spLocks noRot="1" noChangeAspect="1" noMove="1" noResize="1" noEditPoints="1" noAdjustHandles="1" noChangeArrowheads="1" noChangeShapeType="1" noTextEdit="1"/>
              </p:cNvSpPr>
              <p:nvPr/>
            </p:nvSpPr>
            <p:spPr>
              <a:xfrm>
                <a:off x="1751104" y="4484131"/>
                <a:ext cx="1663200" cy="471600"/>
              </a:xfrm>
              <a:prstGeom prst="flowChartDecision">
                <a:avLst/>
              </a:prstGeom>
              <a:blipFill>
                <a:blip r:embed="rId21"/>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Flowchart: Decision 107"/>
              <p:cNvSpPr/>
              <p:nvPr/>
            </p:nvSpPr>
            <p:spPr>
              <a:xfrm>
                <a:off x="1779897" y="6240143"/>
                <a:ext cx="1607023" cy="372197"/>
              </a:xfrm>
              <a:prstGeom prst="flowChartDecision">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i="1" dirty="0" smtClean="0">
                    <a:ea typeface="Cambria Math" panose="02040503050406030204" pitchFamily="18" charset="0"/>
                  </a:rPr>
                  <a:t>n</a:t>
                </a:r>
                <a:r>
                  <a:rPr lang="es-CU" sz="1600" i="1" dirty="0" smtClean="0">
                    <a:ea typeface="Cambria Math" panose="02040503050406030204" pitchFamily="18" charset="0"/>
                  </a:rPr>
                  <a:t> </a:t>
                </a:r>
                <a14:m>
                  <m:oMath xmlns:m="http://schemas.openxmlformats.org/officeDocument/2006/math">
                    <m:r>
                      <a:rPr lang="el-GR" sz="1600" i="1" smtClean="0">
                        <a:latin typeface="Cambria Math" panose="02040503050406030204" pitchFamily="18" charset="0"/>
                        <a:ea typeface="Cambria Math" panose="02040503050406030204" pitchFamily="18" charset="0"/>
                      </a:rPr>
                      <m:t>≤</m:t>
                    </m:r>
                    <m:r>
                      <a:rPr lang="es-CU" sz="1600" b="0" i="1" smtClean="0">
                        <a:latin typeface="Cambria Math" panose="02040503050406030204" pitchFamily="18" charset="0"/>
                        <a:ea typeface="Cambria Math" panose="02040503050406030204" pitchFamily="18" charset="0"/>
                      </a:rPr>
                      <m:t>𝑁</m:t>
                    </m:r>
                  </m:oMath>
                </a14:m>
                <a:endParaRPr lang="en-US" sz="1600" dirty="0"/>
              </a:p>
            </p:txBody>
          </p:sp>
        </mc:Choice>
        <mc:Fallback xmlns="">
          <p:sp>
            <p:nvSpPr>
              <p:cNvPr id="108" name="Flowchart: Decision 107"/>
              <p:cNvSpPr>
                <a:spLocks noRot="1" noChangeAspect="1" noMove="1" noResize="1" noEditPoints="1" noAdjustHandles="1" noChangeArrowheads="1" noChangeShapeType="1" noTextEdit="1"/>
              </p:cNvSpPr>
              <p:nvPr/>
            </p:nvSpPr>
            <p:spPr>
              <a:xfrm>
                <a:off x="1779897" y="6240143"/>
                <a:ext cx="1607023" cy="372197"/>
              </a:xfrm>
              <a:prstGeom prst="flowChartDecision">
                <a:avLst/>
              </a:prstGeom>
              <a:blipFill>
                <a:blip r:embed="rId22"/>
                <a:stretch>
                  <a:fillRect b="-8824"/>
                </a:stretch>
              </a:blipFill>
              <a:ln w="28575">
                <a:solidFill>
                  <a:srgbClr val="FF0000"/>
                </a:solidFill>
              </a:ln>
            </p:spPr>
            <p:txBody>
              <a:bodyPr/>
              <a:lstStyle/>
              <a:p>
                <a:r>
                  <a:rPr lang="en-US">
                    <a:noFill/>
                  </a:rPr>
                  <a:t> </a:t>
                </a:r>
              </a:p>
            </p:txBody>
          </p:sp>
        </mc:Fallback>
      </mc:AlternateContent>
      <p:cxnSp>
        <p:nvCxnSpPr>
          <p:cNvPr id="79" name="Elbow Connector 78"/>
          <p:cNvCxnSpPr>
            <a:stCxn id="11" idx="2"/>
            <a:endCxn id="108" idx="2"/>
          </p:cNvCxnSpPr>
          <p:nvPr/>
        </p:nvCxnSpPr>
        <p:spPr>
          <a:xfrm rot="5400000">
            <a:off x="5518055" y="3586015"/>
            <a:ext cx="91680" cy="5960971"/>
          </a:xfrm>
          <a:prstGeom prst="bentConnector3">
            <a:avLst>
              <a:gd name="adj1" fmla="val 282358"/>
            </a:avLst>
          </a:prstGeom>
          <a:ln>
            <a:tailEnd type="triangle"/>
          </a:ln>
        </p:spPr>
        <p:style>
          <a:lnRef idx="1">
            <a:schemeClr val="dk1"/>
          </a:lnRef>
          <a:fillRef idx="0">
            <a:schemeClr val="dk1"/>
          </a:fillRef>
          <a:effectRef idx="0">
            <a:schemeClr val="dk1"/>
          </a:effectRef>
          <a:fontRef idx="minor">
            <a:schemeClr val="tx1"/>
          </a:fontRef>
        </p:style>
      </p:cxnSp>
      <p:cxnSp>
        <p:nvCxnSpPr>
          <p:cNvPr id="118" name="Elbow Connector 117"/>
          <p:cNvCxnSpPr>
            <a:stCxn id="108" idx="1"/>
            <a:endCxn id="92" idx="1"/>
          </p:cNvCxnSpPr>
          <p:nvPr/>
        </p:nvCxnSpPr>
        <p:spPr>
          <a:xfrm rot="10800000">
            <a:off x="1756379" y="4114112"/>
            <a:ext cx="23518" cy="2312131"/>
          </a:xfrm>
          <a:prstGeom prst="bentConnector3">
            <a:avLst>
              <a:gd name="adj1" fmla="val 6875134"/>
            </a:avLst>
          </a:prstGeom>
          <a:ln>
            <a:tailEnd type="triangle"/>
          </a:ln>
        </p:spPr>
        <p:style>
          <a:lnRef idx="1">
            <a:schemeClr val="dk1"/>
          </a:lnRef>
          <a:fillRef idx="0">
            <a:schemeClr val="dk1"/>
          </a:fillRef>
          <a:effectRef idx="0">
            <a:schemeClr val="dk1"/>
          </a:effectRef>
          <a:fontRef idx="minor">
            <a:schemeClr val="tx1"/>
          </a:fontRef>
        </p:style>
      </p:cxnSp>
      <p:sp>
        <p:nvSpPr>
          <p:cNvPr id="123" name="Rounded Rectangle 122"/>
          <p:cNvSpPr/>
          <p:nvPr/>
        </p:nvSpPr>
        <p:spPr>
          <a:xfrm>
            <a:off x="303085" y="2752771"/>
            <a:ext cx="1037230" cy="436729"/>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dirty="0" smtClean="0"/>
              <a:t>END</a:t>
            </a:r>
            <a:endParaRPr lang="en-US" dirty="0"/>
          </a:p>
        </p:txBody>
      </p:sp>
      <p:cxnSp>
        <p:nvCxnSpPr>
          <p:cNvPr id="126" name="Elbow Connector 125"/>
          <p:cNvCxnSpPr>
            <a:stCxn id="92" idx="3"/>
            <a:endCxn id="38" idx="3"/>
          </p:cNvCxnSpPr>
          <p:nvPr/>
        </p:nvCxnSpPr>
        <p:spPr>
          <a:xfrm flipV="1">
            <a:off x="3419536" y="2965912"/>
            <a:ext cx="126329" cy="1148199"/>
          </a:xfrm>
          <a:prstGeom prst="bentConnector3">
            <a:avLst>
              <a:gd name="adj1" fmla="val 1231651"/>
            </a:avLst>
          </a:prstGeom>
          <a:ln>
            <a:tailEnd type="triangle"/>
          </a:ln>
        </p:spPr>
        <p:style>
          <a:lnRef idx="1">
            <a:schemeClr val="dk1"/>
          </a:lnRef>
          <a:fillRef idx="0">
            <a:schemeClr val="dk1"/>
          </a:fillRef>
          <a:effectRef idx="0">
            <a:schemeClr val="dk1"/>
          </a:effectRef>
          <a:fontRef idx="minor">
            <a:schemeClr val="tx1"/>
          </a:fontRef>
        </p:style>
      </p:cxnSp>
      <p:cxnSp>
        <p:nvCxnSpPr>
          <p:cNvPr id="138" name="Elbow Connector 137"/>
          <p:cNvCxnSpPr>
            <a:stCxn id="108" idx="3"/>
            <a:endCxn id="41" idx="1"/>
          </p:cNvCxnSpPr>
          <p:nvPr/>
        </p:nvCxnSpPr>
        <p:spPr>
          <a:xfrm flipV="1">
            <a:off x="3386920" y="4210787"/>
            <a:ext cx="2205584" cy="2215455"/>
          </a:xfrm>
          <a:prstGeom prst="bentConnector3">
            <a:avLst>
              <a:gd name="adj1" fmla="val 90530"/>
            </a:avLst>
          </a:prstGeom>
          <a:ln>
            <a:tailEnd type="triangle"/>
          </a:ln>
        </p:spPr>
        <p:style>
          <a:lnRef idx="1">
            <a:schemeClr val="dk1"/>
          </a:lnRef>
          <a:fillRef idx="0">
            <a:schemeClr val="dk1"/>
          </a:fillRef>
          <a:effectRef idx="0">
            <a:schemeClr val="dk1"/>
          </a:effectRef>
          <a:fontRef idx="minor">
            <a:schemeClr val="tx1"/>
          </a:fontRef>
        </p:style>
      </p:cxnSp>
      <p:cxnSp>
        <p:nvCxnSpPr>
          <p:cNvPr id="144" name="Straight Arrow Connector 143"/>
          <p:cNvCxnSpPr>
            <a:stCxn id="95" idx="1"/>
            <a:endCxn id="92" idx="1"/>
          </p:cNvCxnSpPr>
          <p:nvPr/>
        </p:nvCxnSpPr>
        <p:spPr>
          <a:xfrm flipV="1">
            <a:off x="1751104" y="4114111"/>
            <a:ext cx="5275" cy="6058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0" name="TextBox 159"/>
          <p:cNvSpPr txBox="1"/>
          <p:nvPr/>
        </p:nvSpPr>
        <p:spPr>
          <a:xfrm>
            <a:off x="2620369" y="4244455"/>
            <a:ext cx="586854" cy="338554"/>
          </a:xfrm>
          <a:prstGeom prst="rect">
            <a:avLst/>
          </a:prstGeom>
          <a:noFill/>
        </p:spPr>
        <p:txBody>
          <a:bodyPr wrap="square" rtlCol="0">
            <a:spAutoFit/>
          </a:bodyPr>
          <a:lstStyle/>
          <a:p>
            <a:r>
              <a:rPr lang="es-CU" sz="1600" dirty="0" smtClean="0">
                <a:solidFill>
                  <a:schemeClr val="bg1"/>
                </a:solidFill>
              </a:rPr>
              <a:t>yes</a:t>
            </a:r>
            <a:endParaRPr lang="en-US" sz="1600" dirty="0">
              <a:solidFill>
                <a:schemeClr val="bg1"/>
              </a:solidFill>
            </a:endParaRPr>
          </a:p>
        </p:txBody>
      </p:sp>
      <p:sp>
        <p:nvSpPr>
          <p:cNvPr id="191" name="TextBox 190"/>
          <p:cNvSpPr txBox="1"/>
          <p:nvPr/>
        </p:nvSpPr>
        <p:spPr>
          <a:xfrm>
            <a:off x="3400566" y="3823649"/>
            <a:ext cx="586854" cy="338554"/>
          </a:xfrm>
          <a:prstGeom prst="rect">
            <a:avLst/>
          </a:prstGeom>
          <a:noFill/>
        </p:spPr>
        <p:txBody>
          <a:bodyPr wrap="square" rtlCol="0">
            <a:spAutoFit/>
          </a:bodyPr>
          <a:lstStyle/>
          <a:p>
            <a:r>
              <a:rPr lang="es-CU" sz="1600" dirty="0" smtClean="0">
                <a:solidFill>
                  <a:schemeClr val="bg1"/>
                </a:solidFill>
              </a:rPr>
              <a:t>no</a:t>
            </a:r>
            <a:endParaRPr lang="en-US" sz="1600" dirty="0">
              <a:solidFill>
                <a:schemeClr val="bg1"/>
              </a:solidFill>
            </a:endParaRPr>
          </a:p>
        </p:txBody>
      </p:sp>
      <p:sp>
        <p:nvSpPr>
          <p:cNvPr id="192" name="TextBox 191"/>
          <p:cNvSpPr txBox="1"/>
          <p:nvPr/>
        </p:nvSpPr>
        <p:spPr>
          <a:xfrm>
            <a:off x="2620800" y="4833583"/>
            <a:ext cx="586854" cy="338554"/>
          </a:xfrm>
          <a:prstGeom prst="rect">
            <a:avLst/>
          </a:prstGeom>
          <a:noFill/>
        </p:spPr>
        <p:txBody>
          <a:bodyPr wrap="square" rtlCol="0">
            <a:spAutoFit/>
          </a:bodyPr>
          <a:lstStyle/>
          <a:p>
            <a:r>
              <a:rPr lang="es-CU" sz="1600" dirty="0" smtClean="0">
                <a:solidFill>
                  <a:schemeClr val="bg1"/>
                </a:solidFill>
              </a:rPr>
              <a:t>yes</a:t>
            </a:r>
            <a:endParaRPr lang="en-US" sz="1600" dirty="0">
              <a:solidFill>
                <a:schemeClr val="bg1"/>
              </a:solidFill>
            </a:endParaRPr>
          </a:p>
        </p:txBody>
      </p:sp>
      <p:sp>
        <p:nvSpPr>
          <p:cNvPr id="193" name="TextBox 192"/>
          <p:cNvSpPr txBox="1"/>
          <p:nvPr/>
        </p:nvSpPr>
        <p:spPr>
          <a:xfrm>
            <a:off x="2620800" y="3086670"/>
            <a:ext cx="586854" cy="338554"/>
          </a:xfrm>
          <a:prstGeom prst="rect">
            <a:avLst/>
          </a:prstGeom>
          <a:noFill/>
        </p:spPr>
        <p:txBody>
          <a:bodyPr wrap="square" rtlCol="0">
            <a:spAutoFit/>
          </a:bodyPr>
          <a:lstStyle/>
          <a:p>
            <a:r>
              <a:rPr lang="es-CU" sz="1600" dirty="0" smtClean="0">
                <a:solidFill>
                  <a:schemeClr val="bg1"/>
                </a:solidFill>
              </a:rPr>
              <a:t>yes</a:t>
            </a:r>
            <a:endParaRPr lang="en-US" sz="1600" dirty="0">
              <a:solidFill>
                <a:schemeClr val="bg1"/>
              </a:solidFill>
            </a:endParaRPr>
          </a:p>
        </p:txBody>
      </p:sp>
      <p:sp>
        <p:nvSpPr>
          <p:cNvPr id="194" name="TextBox 193"/>
          <p:cNvSpPr txBox="1"/>
          <p:nvPr/>
        </p:nvSpPr>
        <p:spPr>
          <a:xfrm>
            <a:off x="1396620" y="4426428"/>
            <a:ext cx="586854" cy="338554"/>
          </a:xfrm>
          <a:prstGeom prst="rect">
            <a:avLst/>
          </a:prstGeom>
          <a:noFill/>
        </p:spPr>
        <p:txBody>
          <a:bodyPr wrap="square" rtlCol="0">
            <a:spAutoFit/>
          </a:bodyPr>
          <a:lstStyle/>
          <a:p>
            <a:r>
              <a:rPr lang="es-CU" sz="1600" dirty="0" smtClean="0">
                <a:solidFill>
                  <a:schemeClr val="bg1"/>
                </a:solidFill>
              </a:rPr>
              <a:t>no</a:t>
            </a:r>
            <a:endParaRPr lang="en-US" sz="1600" dirty="0">
              <a:solidFill>
                <a:schemeClr val="bg1"/>
              </a:solidFill>
            </a:endParaRPr>
          </a:p>
        </p:txBody>
      </p:sp>
      <p:sp>
        <p:nvSpPr>
          <p:cNvPr id="195" name="TextBox 194"/>
          <p:cNvSpPr txBox="1"/>
          <p:nvPr/>
        </p:nvSpPr>
        <p:spPr>
          <a:xfrm>
            <a:off x="1396800" y="6120000"/>
            <a:ext cx="586854" cy="338554"/>
          </a:xfrm>
          <a:prstGeom prst="rect">
            <a:avLst/>
          </a:prstGeom>
          <a:noFill/>
        </p:spPr>
        <p:txBody>
          <a:bodyPr wrap="square" rtlCol="0">
            <a:spAutoFit/>
          </a:bodyPr>
          <a:lstStyle/>
          <a:p>
            <a:r>
              <a:rPr lang="es-CU" sz="1600" dirty="0" smtClean="0">
                <a:solidFill>
                  <a:schemeClr val="bg1"/>
                </a:solidFill>
              </a:rPr>
              <a:t>no</a:t>
            </a:r>
            <a:endParaRPr lang="en-US" sz="1600" dirty="0">
              <a:solidFill>
                <a:schemeClr val="bg1"/>
              </a:solidFill>
            </a:endParaRPr>
          </a:p>
        </p:txBody>
      </p:sp>
      <p:sp>
        <p:nvSpPr>
          <p:cNvPr id="196" name="TextBox 195"/>
          <p:cNvSpPr txBox="1"/>
          <p:nvPr/>
        </p:nvSpPr>
        <p:spPr>
          <a:xfrm>
            <a:off x="3345975" y="6118496"/>
            <a:ext cx="586854" cy="338554"/>
          </a:xfrm>
          <a:prstGeom prst="rect">
            <a:avLst/>
          </a:prstGeom>
          <a:noFill/>
        </p:spPr>
        <p:txBody>
          <a:bodyPr wrap="square" rtlCol="0">
            <a:spAutoFit/>
          </a:bodyPr>
          <a:lstStyle/>
          <a:p>
            <a:r>
              <a:rPr lang="es-CU" sz="1600" dirty="0" smtClean="0">
                <a:solidFill>
                  <a:schemeClr val="bg1"/>
                </a:solidFill>
              </a:rPr>
              <a:t>yes</a:t>
            </a:r>
            <a:endParaRPr lang="en-US" sz="1600" dirty="0">
              <a:solidFill>
                <a:schemeClr val="bg1"/>
              </a:solidFill>
            </a:endParaRPr>
          </a:p>
        </p:txBody>
      </p:sp>
      <p:sp>
        <p:nvSpPr>
          <p:cNvPr id="218" name="TextBox 217"/>
          <p:cNvSpPr txBox="1"/>
          <p:nvPr/>
        </p:nvSpPr>
        <p:spPr>
          <a:xfrm>
            <a:off x="1357951" y="2681789"/>
            <a:ext cx="586854" cy="338554"/>
          </a:xfrm>
          <a:prstGeom prst="rect">
            <a:avLst/>
          </a:prstGeom>
          <a:noFill/>
        </p:spPr>
        <p:txBody>
          <a:bodyPr wrap="square" rtlCol="0">
            <a:spAutoFit/>
          </a:bodyPr>
          <a:lstStyle/>
          <a:p>
            <a:r>
              <a:rPr lang="es-CU" sz="1600" dirty="0" smtClean="0">
                <a:solidFill>
                  <a:schemeClr val="bg1"/>
                </a:solidFill>
              </a:rPr>
              <a:t>no</a:t>
            </a:r>
            <a:endParaRPr lang="en-US" sz="1600" dirty="0">
              <a:solidFill>
                <a:schemeClr val="bg1"/>
              </a:solidFill>
            </a:endParaRPr>
          </a:p>
        </p:txBody>
      </p:sp>
    </p:spTree>
    <p:extLst>
      <p:ext uri="{BB962C8B-B14F-4D97-AF65-F5344CB8AC3E}">
        <p14:creationId xmlns:p14="http://schemas.microsoft.com/office/powerpoint/2010/main" val="31607441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Parallelogram 2"/>
              <p:cNvSpPr/>
              <p:nvPr/>
            </p:nvSpPr>
            <p:spPr>
              <a:xfrm>
                <a:off x="280934" y="66576"/>
                <a:ext cx="4618800" cy="547573"/>
              </a:xfrm>
              <a:prstGeom prst="parallelogram">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pt-BR" sz="1600" dirty="0" smtClean="0"/>
                  <a:t>Set input parameters: </a:t>
                </a:r>
                <a14:m>
                  <m:oMath xmlns:m="http://schemas.openxmlformats.org/officeDocument/2006/math">
                    <m:r>
                      <a:rPr lang="es-CU" sz="1400" b="0" i="1" smtClean="0">
                        <a:latin typeface="Cambria Math" panose="02040503050406030204" pitchFamily="18" charset="0"/>
                      </a:rPr>
                      <m:t>𝑁</m:t>
                    </m:r>
                    <m:r>
                      <a:rPr lang="es-CU" sz="1400" b="0" i="1" smtClean="0">
                        <a:latin typeface="Cambria Math" panose="02040503050406030204" pitchFamily="18" charset="0"/>
                      </a:rPr>
                      <m:t>, </m:t>
                    </m:r>
                    <m:r>
                      <a:rPr lang="es-CU" sz="1400" b="0" i="1" smtClean="0">
                        <a:latin typeface="Cambria Math" panose="02040503050406030204" pitchFamily="18" charset="0"/>
                      </a:rPr>
                      <m:t>𝑓</m:t>
                    </m:r>
                    <m:r>
                      <a:rPr lang="es-CU" sz="1400" b="0" i="1" smtClean="0">
                        <a:latin typeface="Cambria Math" panose="02040503050406030204" pitchFamily="18" charset="0"/>
                        <a:ea typeface="Cambria Math" panose="02040503050406030204" pitchFamily="18" charset="0"/>
                      </a:rPr>
                      <m:t>, </m:t>
                    </m:r>
                    <m:r>
                      <a:rPr lang="es-CU" sz="1400" b="0" i="1" smtClean="0">
                        <a:latin typeface="Cambria Math" panose="02040503050406030204" pitchFamily="18" charset="0"/>
                        <a:ea typeface="Cambria Math" panose="02040503050406030204" pitchFamily="18" charset="0"/>
                      </a:rPr>
                      <m:t>𝑟</m:t>
                    </m:r>
                    <m:r>
                      <a:rPr lang="es-CU" sz="1400" b="0" i="1" smtClean="0">
                        <a:latin typeface="Cambria Math" panose="02040503050406030204" pitchFamily="18" charset="0"/>
                        <a:ea typeface="Cambria Math" panose="02040503050406030204" pitchFamily="18" charset="0"/>
                      </a:rPr>
                      <m:t>,</m:t>
                    </m:r>
                    <m:r>
                      <a:rPr lang="es-CU" sz="1400" i="1">
                        <a:latin typeface="Cambria Math" panose="02040503050406030204" pitchFamily="18" charset="0"/>
                      </a:rPr>
                      <m:t>𝑎𝑛𝑡𝑒𝑛𝑛𝑎𝑇𝑦𝑝𝑒</m:t>
                    </m:r>
                    <m:r>
                      <a:rPr lang="es-CU" sz="1400" b="0" i="1" smtClean="0">
                        <a:latin typeface="Cambria Math" panose="02040503050406030204" pitchFamily="18" charset="0"/>
                        <a:ea typeface="Cambria Math" panose="02040503050406030204" pitchFamily="18" charset="0"/>
                      </a:rPr>
                      <m:t>, </m:t>
                    </m:r>
                    <m:sSub>
                      <m:sSubPr>
                        <m:ctrlPr>
                          <a:rPr lang="es-CU" sz="1400" i="1" smtClean="0">
                            <a:latin typeface="Cambria Math" panose="02040503050406030204" pitchFamily="18" charset="0"/>
                          </a:rPr>
                        </m:ctrlPr>
                      </m:sSubPr>
                      <m:e>
                        <m:r>
                          <a:rPr lang="es-CU" sz="1400" i="1">
                            <a:latin typeface="Cambria Math" panose="02040503050406030204" pitchFamily="18" charset="0"/>
                          </a:rPr>
                          <m:t>𝐺</m:t>
                        </m:r>
                      </m:e>
                      <m:sub>
                        <m:r>
                          <a:rPr lang="es-CU" sz="1400" i="1">
                            <a:latin typeface="Cambria Math" panose="02040503050406030204" pitchFamily="18" charset="0"/>
                          </a:rPr>
                          <m:t>𝑡</m:t>
                        </m:r>
                      </m:sub>
                    </m:sSub>
                    <m:r>
                      <a:rPr lang="es-CU" sz="1400" b="0" i="1" smtClean="0">
                        <a:latin typeface="Cambria Math" panose="02040503050406030204" pitchFamily="18" charset="0"/>
                      </a:rPr>
                      <m:t>,  </m:t>
                    </m:r>
                    <m:sSub>
                      <m:sSubPr>
                        <m:ctrlPr>
                          <a:rPr lang="es-CU" sz="1400" i="1">
                            <a:latin typeface="Cambria Math" panose="02040503050406030204" pitchFamily="18" charset="0"/>
                          </a:rPr>
                        </m:ctrlPr>
                      </m:sSubPr>
                      <m:e>
                        <m:r>
                          <a:rPr lang="es-CU" sz="1400" i="1">
                            <a:latin typeface="Cambria Math" panose="02040503050406030204" pitchFamily="18" charset="0"/>
                          </a:rPr>
                          <m:t>𝑃</m:t>
                        </m:r>
                      </m:e>
                      <m:sub>
                        <m:r>
                          <a:rPr lang="es-CU" sz="1400" i="1">
                            <a:latin typeface="Cambria Math" panose="02040503050406030204" pitchFamily="18" charset="0"/>
                          </a:rPr>
                          <m:t>𝑡</m:t>
                        </m:r>
                      </m:sub>
                    </m:sSub>
                    <m:r>
                      <a:rPr lang="es-CU" sz="1400" b="0" i="1" smtClean="0">
                        <a:latin typeface="Cambria Math" panose="02040503050406030204" pitchFamily="18" charset="0"/>
                        <a:ea typeface="Cambria Math" panose="02040503050406030204" pitchFamily="18" charset="0"/>
                      </a:rPr>
                      <m:t>,  </m:t>
                    </m:r>
                    <m:r>
                      <a:rPr lang="es-CU" sz="1400" b="0" i="1" smtClean="0">
                        <a:latin typeface="Cambria Math" panose="02040503050406030204" pitchFamily="18" charset="0"/>
                        <a:ea typeface="Cambria Math" panose="02040503050406030204" pitchFamily="18" charset="0"/>
                      </a:rPr>
                      <m:t>𝑖𝑡𝑒𝑟</m:t>
                    </m:r>
                    <m:r>
                      <a:rPr lang="es-CU" sz="1400" b="0" i="1" smtClean="0">
                        <a:latin typeface="Cambria Math" panose="02040503050406030204" pitchFamily="18" charset="0"/>
                        <a:ea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s-CU" sz="1600" b="0" i="1" smtClean="0">
                            <a:latin typeface="Cambria Math" panose="02040503050406030204" pitchFamily="18" charset="0"/>
                          </a:rPr>
                          <m:t>𝐹</m:t>
                        </m:r>
                      </m:sub>
                    </m:sSub>
                  </m:oMath>
                </a14:m>
                <a:r>
                  <a:rPr lang="en-US" sz="1400" dirty="0" smtClean="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𝜃</m:t>
                        </m:r>
                      </m:e>
                      <m:sub>
                        <m:r>
                          <a:rPr lang="es-CU" sz="1600" b="0" i="1" smtClean="0">
                            <a:latin typeface="Cambria Math" panose="02040503050406030204" pitchFamily="18" charset="0"/>
                          </a:rPr>
                          <m:t>𝐹</m:t>
                        </m:r>
                      </m:sub>
                    </m:sSub>
                  </m:oMath>
                </a14:m>
                <a:endParaRPr lang="en-US" sz="1600" dirty="0"/>
              </a:p>
            </p:txBody>
          </p:sp>
        </mc:Choice>
        <mc:Fallback xmlns="">
          <p:sp>
            <p:nvSpPr>
              <p:cNvPr id="3" name="Parallelogram 2"/>
              <p:cNvSpPr>
                <a:spLocks noRot="1" noChangeAspect="1" noMove="1" noResize="1" noEditPoints="1" noAdjustHandles="1" noChangeArrowheads="1" noChangeShapeType="1" noTextEdit="1"/>
              </p:cNvSpPr>
              <p:nvPr/>
            </p:nvSpPr>
            <p:spPr>
              <a:xfrm>
                <a:off x="280934" y="66576"/>
                <a:ext cx="4618800" cy="547573"/>
              </a:xfrm>
              <a:prstGeom prst="parallelogram">
                <a:avLst/>
              </a:prstGeom>
              <a:blipFill>
                <a:blip r:embed="rId3"/>
                <a:stretch>
                  <a:fillRect t="-5435" b="-11957"/>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Flowchart: Process 34"/>
              <p:cNvSpPr/>
              <p:nvPr/>
            </p:nvSpPr>
            <p:spPr>
              <a:xfrm>
                <a:off x="280800" y="722767"/>
                <a:ext cx="4644000" cy="625921"/>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sz="1600" dirty="0" smtClean="0"/>
                  <a:t>Calculate </a:t>
                </a:r>
                <a14:m>
                  <m:oMath xmlns:m="http://schemas.openxmlformats.org/officeDocument/2006/math">
                    <m:sSub>
                      <m:sSubPr>
                        <m:ctrlPr>
                          <a:rPr lang="es-CU" sz="1600" b="1" i="1">
                            <a:latin typeface="Cambria Math" panose="02040503050406030204" pitchFamily="18" charset="0"/>
                          </a:rPr>
                        </m:ctrlPr>
                      </m:sSubPr>
                      <m:e>
                        <m:r>
                          <a:rPr lang="es-CU" sz="1600" b="1" i="0">
                            <a:latin typeface="Cambria Math" panose="02040503050406030204" pitchFamily="18" charset="0"/>
                          </a:rPr>
                          <m:t>𝐆</m:t>
                        </m:r>
                      </m:e>
                      <m:sub>
                        <m:r>
                          <a:rPr lang="es-CU" sz="1600" b="1" i="0">
                            <a:latin typeface="Cambria Math" panose="02040503050406030204" pitchFamily="18" charset="0"/>
                          </a:rPr>
                          <m:t>𝐧</m:t>
                        </m:r>
                      </m:sub>
                    </m:sSub>
                  </m:oMath>
                </a14:m>
                <a:r>
                  <a:rPr lang="es-CU" sz="1600" dirty="0" smtClean="0"/>
                  <a:t>[</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s-CU" sz="1600" i="1">
                            <a:latin typeface="Cambria Math" panose="02040503050406030204" pitchFamily="18" charset="0"/>
                          </a:rPr>
                          <m:t>𝐹</m:t>
                        </m:r>
                      </m:sub>
                    </m:sSub>
                  </m:oMath>
                </a14:m>
                <a:r>
                  <a:rPr lang="es-CU" sz="1600" dirty="0" smtClean="0"/>
                  <a:t>x</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𝜃</m:t>
                        </m:r>
                      </m:e>
                      <m:sub>
                        <m:r>
                          <a:rPr lang="es-CU" sz="1600" i="1">
                            <a:latin typeface="Cambria Math" panose="02040503050406030204" pitchFamily="18" charset="0"/>
                          </a:rPr>
                          <m:t>𝐹</m:t>
                        </m:r>
                      </m:sub>
                    </m:sSub>
                  </m:oMath>
                </a14:m>
                <a:r>
                  <a:rPr lang="es-CU" sz="1600" dirty="0" smtClean="0"/>
                  <a:t>]:</a:t>
                </a:r>
              </a:p>
              <a:p>
                <a:pPr algn="ctr"/>
                <a14:m>
                  <m:oMathPara xmlns:m="http://schemas.openxmlformats.org/officeDocument/2006/math">
                    <m:oMathParaPr>
                      <m:jc m:val="centerGroup"/>
                    </m:oMathParaPr>
                    <m:oMath xmlns:m="http://schemas.openxmlformats.org/officeDocument/2006/math">
                      <m:sSub>
                        <m:sSubPr>
                          <m:ctrlPr>
                            <a:rPr lang="es-CU" sz="1600" b="1" i="1">
                              <a:latin typeface="Cambria Math" panose="02040503050406030204" pitchFamily="18" charset="0"/>
                            </a:rPr>
                          </m:ctrlPr>
                        </m:sSubPr>
                        <m:e>
                          <m:r>
                            <a:rPr lang="es-CU" sz="1600" b="1" i="0">
                              <a:latin typeface="Cambria Math" panose="02040503050406030204" pitchFamily="18" charset="0"/>
                            </a:rPr>
                            <m:t>𝐆</m:t>
                          </m:r>
                        </m:e>
                        <m:sub>
                          <m:r>
                            <a:rPr lang="es-CU" sz="1600" b="1" i="0">
                              <a:latin typeface="Cambria Math" panose="02040503050406030204" pitchFamily="18" charset="0"/>
                            </a:rPr>
                            <m:t>𝐧</m:t>
                          </m:r>
                        </m:sub>
                      </m:sSub>
                      <m:r>
                        <a:rPr lang="es-CU" sz="1600" b="0" i="1" smtClean="0">
                          <a:latin typeface="Cambria Math" panose="02040503050406030204" pitchFamily="18" charset="0"/>
                        </a:rPr>
                        <m:t>=</m:t>
                      </m:r>
                      <m:r>
                        <a:rPr lang="es-CU" sz="1600" b="0" i="1" smtClean="0">
                          <a:latin typeface="Cambria Math" panose="02040503050406030204" pitchFamily="18" charset="0"/>
                        </a:rPr>
                        <m:t>𝑝𝑎𝑡𝑡𝑒𝑟𝑛𝐴𝑧𝑖𝑚𝑢𝑡h</m:t>
                      </m:r>
                      <m:r>
                        <a:rPr lang="es-CU" sz="1600" b="0" i="1" smtClean="0">
                          <a:latin typeface="Cambria Math" panose="02040503050406030204" pitchFamily="18" charset="0"/>
                        </a:rPr>
                        <m:t>(</m:t>
                      </m:r>
                      <m:r>
                        <a:rPr lang="es-CU" sz="1600" b="0" i="1" smtClean="0">
                          <a:latin typeface="Cambria Math" panose="02040503050406030204" pitchFamily="18" charset="0"/>
                        </a:rPr>
                        <m:t>𝑎𝑛𝑡𝑒𝑛𝑛𝑎𝑇𝑦𝑝𝑒</m:t>
                      </m:r>
                      <m:r>
                        <a:rPr lang="es-CU" sz="1600" b="0" i="1" smtClean="0">
                          <a:latin typeface="Cambria Math" panose="02040503050406030204" pitchFamily="18" charset="0"/>
                        </a:rPr>
                        <m:t>, </m:t>
                      </m:r>
                      <m:r>
                        <a:rPr lang="es-CU" sz="1600" b="0" i="1" smtClean="0">
                          <a:latin typeface="Cambria Math" panose="02040503050406030204" pitchFamily="18" charset="0"/>
                        </a:rPr>
                        <m:t>𝑓</m:t>
                      </m:r>
                      <m:r>
                        <a:rPr lang="es-CU" sz="1600" b="0" i="1" smtClean="0">
                          <a:latin typeface="Cambria Math" panose="02040503050406030204" pitchFamily="18" charset="0"/>
                        </a:rPr>
                        <m:t>,(0,1,180))</m:t>
                      </m:r>
                    </m:oMath>
                  </m:oMathPara>
                </a14:m>
                <a:endParaRPr lang="es-CU" sz="1600" dirty="0" smtClean="0"/>
              </a:p>
            </p:txBody>
          </p:sp>
        </mc:Choice>
        <mc:Fallback xmlns="">
          <p:sp>
            <p:nvSpPr>
              <p:cNvPr id="35" name="Flowchart: Process 34"/>
              <p:cNvSpPr>
                <a:spLocks noRot="1" noChangeAspect="1" noMove="1" noResize="1" noEditPoints="1" noAdjustHandles="1" noChangeArrowheads="1" noChangeShapeType="1" noTextEdit="1"/>
              </p:cNvSpPr>
              <p:nvPr/>
            </p:nvSpPr>
            <p:spPr>
              <a:xfrm>
                <a:off x="280800" y="722767"/>
                <a:ext cx="4644000" cy="625921"/>
              </a:xfrm>
              <a:prstGeom prst="flowChartProcess">
                <a:avLst/>
              </a:prstGeom>
              <a:blipFill>
                <a:blip r:embed="rId4"/>
                <a:stretch>
                  <a:fillRect b="-962"/>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Flowchart: Process 44"/>
              <p:cNvSpPr/>
              <p:nvPr/>
            </p:nvSpPr>
            <p:spPr>
              <a:xfrm>
                <a:off x="280800" y="1510097"/>
                <a:ext cx="4644000" cy="1082977"/>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sz="1600" dirty="0" smtClean="0"/>
                  <a:t>Calculate </a:t>
                </a:r>
                <a:r>
                  <a:rPr lang="en-US" sz="1600" b="1" dirty="0" err="1"/>
                  <a:t>antenna_cordinates</a:t>
                </a:r>
                <a:r>
                  <a:rPr lang="es-CU" sz="1600" dirty="0" smtClean="0"/>
                  <a:t> [</a:t>
                </a:r>
                <a14:m>
                  <m:oMath xmlns:m="http://schemas.openxmlformats.org/officeDocument/2006/math">
                    <m:r>
                      <a:rPr lang="es-CU" sz="1600" i="1">
                        <a:latin typeface="Cambria Math" panose="02040503050406030204" pitchFamily="18" charset="0"/>
                      </a:rPr>
                      <m:t>𝑁</m:t>
                    </m:r>
                    <m:r>
                      <m:rPr>
                        <m:nor/>
                      </m:rPr>
                      <a:rPr lang="es-CU" sz="1600" dirty="0">
                        <a:solidFill>
                          <a:prstClr val="black"/>
                        </a:solidFill>
                      </a:rPr>
                      <m:t>x</m:t>
                    </m:r>
                  </m:oMath>
                </a14:m>
                <a:r>
                  <a:rPr lang="es-CU" sz="1600" dirty="0" smtClean="0"/>
                  <a:t>3]:</a:t>
                </a:r>
                <a:endParaRPr lang="es-CU" sz="1600" b="0" dirty="0" smtClean="0"/>
              </a:p>
              <a:p>
                <a:pPr algn="ct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6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n-US" sz="1600" i="1">
                          <a:effectLst/>
                          <a:latin typeface="Cambria Math" panose="02040503050406030204" pitchFamily="18" charset="0"/>
                          <a:ea typeface="Calibri" panose="020F0502020204030204" pitchFamily="34" charset="0"/>
                          <a:cs typeface="Times New Roman" panose="02020603050405020304" pitchFamily="18" charset="0"/>
                        </a:rPr>
                        <m:t>𝑟</m:t>
                      </m:r>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n-US" sz="1600" i="1">
                          <a:effectLst/>
                          <a:latin typeface="Cambria Math" panose="02040503050406030204" pitchFamily="18" charset="0"/>
                          <a:ea typeface="Calibri" panose="020F0502020204030204" pitchFamily="34" charset="0"/>
                          <a:cs typeface="Times New Roman" panose="02020603050405020304" pitchFamily="18" charset="0"/>
                        </a:rPr>
                        <m:t>𝑐𝑜𝑠</m:t>
                      </m:r>
                      <m:d>
                        <m:dPr>
                          <m:ctrlPr>
                            <a:rPr lang="en-US" sz="1600" i="1">
                              <a:effectLst/>
                              <a:latin typeface="Cambria Math" panose="02040503050406030204" pitchFamily="18" charset="0"/>
                              <a:ea typeface="Times New Roman" panose="02020603050405020304" pitchFamily="18" charset="0"/>
                            </a:rPr>
                          </m:ctrlPr>
                        </m:dPr>
                        <m:e>
                          <m:sSub>
                            <m:sSubPr>
                              <m:ctrlPr>
                                <a:rPr lang="en-US" sz="1600" i="1" dirty="0">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𝜑</m:t>
                              </m:r>
                            </m:e>
                            <m:sub>
                              <m:r>
                                <a:rPr lang="es-CU" sz="1600" i="1" dirty="0">
                                  <a:solidFill>
                                    <a:schemeClr val="bg1"/>
                                  </a:solidFill>
                                  <a:latin typeface="Cambria Math" panose="02040503050406030204" pitchFamily="18" charset="0"/>
                                </a:rPr>
                                <m:t>𝑛</m:t>
                              </m:r>
                            </m:sub>
                          </m:sSub>
                        </m:e>
                      </m:d>
                    </m:oMath>
                  </m:oMathPara>
                </a14:m>
                <a:endParaRPr lang="es-CU" sz="1600" dirty="0" smtClean="0"/>
              </a:p>
              <a:p>
                <a:pPr algn="ct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6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n-US" sz="1600" i="1">
                          <a:effectLst/>
                          <a:latin typeface="Cambria Math" panose="02040503050406030204" pitchFamily="18" charset="0"/>
                          <a:ea typeface="Calibri" panose="020F0502020204030204" pitchFamily="34" charset="0"/>
                          <a:cs typeface="Times New Roman" panose="02020603050405020304" pitchFamily="18" charset="0"/>
                        </a:rPr>
                        <m:t>𝑟</m:t>
                      </m:r>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n-US" sz="1600" i="1">
                          <a:effectLst/>
                          <a:latin typeface="Cambria Math" panose="02040503050406030204" pitchFamily="18" charset="0"/>
                          <a:ea typeface="Calibri" panose="020F0502020204030204" pitchFamily="34" charset="0"/>
                          <a:cs typeface="Times New Roman" panose="02020603050405020304" pitchFamily="18" charset="0"/>
                        </a:rPr>
                        <m:t>𝑠𝑖𝑛</m:t>
                      </m:r>
                      <m:d>
                        <m:dPr>
                          <m:ctrlPr>
                            <a:rPr lang="en-US" sz="1600" i="1">
                              <a:effectLst/>
                              <a:latin typeface="Cambria Math" panose="02040503050406030204" pitchFamily="18" charset="0"/>
                              <a:ea typeface="Times New Roman" panose="02020603050405020304" pitchFamily="18" charset="0"/>
                            </a:rPr>
                          </m:ctrlPr>
                        </m:dPr>
                        <m:e>
                          <m:sSub>
                            <m:sSubPr>
                              <m:ctrlPr>
                                <a:rPr lang="en-US" sz="1600" i="1" dirty="0">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𝜑</m:t>
                              </m:r>
                            </m:e>
                            <m:sub>
                              <m:r>
                                <a:rPr lang="es-CU" sz="1600" i="1" dirty="0">
                                  <a:solidFill>
                                    <a:schemeClr val="bg1"/>
                                  </a:solidFill>
                                  <a:latin typeface="Cambria Math" panose="02040503050406030204" pitchFamily="18" charset="0"/>
                                </a:rPr>
                                <m:t>𝑛</m:t>
                              </m:r>
                            </m:sub>
                          </m:sSub>
                        </m:e>
                      </m:d>
                    </m:oMath>
                  </m:oMathPara>
                </a14:m>
                <a:endParaRPr lang="es-CU" sz="1600" dirty="0" smtClean="0"/>
              </a:p>
              <a:p>
                <a:pPr algn="ctr"/>
                <a:r>
                  <a:rPr lang="en-US" sz="1600" dirty="0" smtClean="0"/>
                  <a:t>                              </a:t>
                </a:r>
                <a14:m>
                  <m:oMath xmlns:m="http://schemas.openxmlformats.org/officeDocument/2006/math">
                    <m:sSub>
                      <m:sSubPr>
                        <m:ctrlPr>
                          <a:rPr lang="en-US" sz="1600" i="1">
                            <a:latin typeface="Cambria Math" panose="02040503050406030204" pitchFamily="18" charset="0"/>
                          </a:rPr>
                        </m:ctrlPr>
                      </m:sSubPr>
                      <m:e>
                        <m:r>
                          <a:rPr lang="en-US" sz="16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en-US" sz="16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US" sz="1600" i="1">
                        <a:effectLst/>
                        <a:latin typeface="Cambria Math" panose="02040503050406030204" pitchFamily="18" charset="0"/>
                        <a:ea typeface="Calibri" panose="020F0502020204030204" pitchFamily="34" charset="0"/>
                        <a:cs typeface="Times New Roman" panose="02020603050405020304" pitchFamily="18" charset="0"/>
                      </a:rPr>
                      <m:t>=0</m:t>
                    </m:r>
                    <m:r>
                      <a:rPr lang="es-CU" sz="1600" b="0" i="1" smtClean="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600" i="1" dirty="0">
                            <a:solidFill>
                              <a:schemeClr val="bg1"/>
                            </a:solidFill>
                            <a:latin typeface="Cambria Math" panose="02040503050406030204" pitchFamily="18" charset="0"/>
                          </a:rPr>
                        </m:ctrlPr>
                      </m:sSubPr>
                      <m:e>
                        <m:r>
                          <a:rPr lang="es-CU" sz="1600" b="0" i="1" dirty="0" smtClean="0">
                            <a:solidFill>
                              <a:schemeClr val="bg1"/>
                            </a:solidFill>
                            <a:latin typeface="Cambria Math" panose="02040503050406030204" pitchFamily="18" charset="0"/>
                          </a:rPr>
                          <m:t>                         </m:t>
                        </m:r>
                        <m:r>
                          <a:rPr lang="en-US" sz="1600" i="1">
                            <a:solidFill>
                              <a:schemeClr val="bg1"/>
                            </a:solidFill>
                            <a:latin typeface="Cambria Math" panose="02040503050406030204" pitchFamily="18" charset="0"/>
                          </a:rPr>
                          <m:t>𝜑</m:t>
                        </m:r>
                      </m:e>
                      <m:sub>
                        <m:r>
                          <a:rPr lang="es-CU" sz="1600" i="1" dirty="0">
                            <a:solidFill>
                              <a:schemeClr val="bg1"/>
                            </a:solidFill>
                            <a:latin typeface="Cambria Math" panose="02040503050406030204" pitchFamily="18" charset="0"/>
                          </a:rPr>
                          <m:t>𝑛</m:t>
                        </m:r>
                      </m:sub>
                    </m:sSub>
                    <m:r>
                      <a:rPr lang="es-CU" sz="1600" b="0" i="1" dirty="0" smtClean="0">
                        <a:latin typeface="Cambria Math" panose="02040503050406030204" pitchFamily="18" charset="0"/>
                      </a:rPr>
                      <m:t>=</m:t>
                    </m:r>
                    <m:f>
                      <m:fPr>
                        <m:ctrlPr>
                          <a:rPr lang="es-CU" sz="1600" b="0" i="1" dirty="0" smtClean="0">
                            <a:latin typeface="Cambria Math" panose="02040503050406030204" pitchFamily="18" charset="0"/>
                          </a:rPr>
                        </m:ctrlPr>
                      </m:fPr>
                      <m:num>
                        <m:r>
                          <a:rPr lang="es-CU" sz="1600" b="0" i="1" dirty="0" smtClean="0">
                            <a:latin typeface="Cambria Math" panose="02040503050406030204" pitchFamily="18" charset="0"/>
                          </a:rPr>
                          <m:t>360∗</m:t>
                        </m:r>
                        <m:r>
                          <a:rPr lang="es-CU" sz="1600" b="0" i="1" dirty="0" smtClean="0">
                            <a:latin typeface="Cambria Math" panose="02040503050406030204" pitchFamily="18" charset="0"/>
                          </a:rPr>
                          <m:t>𝑛</m:t>
                        </m:r>
                      </m:num>
                      <m:den>
                        <m:r>
                          <a:rPr lang="es-CU" sz="1600" b="0" i="1" dirty="0" smtClean="0">
                            <a:latin typeface="Cambria Math" panose="02040503050406030204" pitchFamily="18" charset="0"/>
                          </a:rPr>
                          <m:t>𝑁</m:t>
                        </m:r>
                      </m:den>
                    </m:f>
                  </m:oMath>
                </a14:m>
                <a:endParaRPr lang="es-CU" sz="1600" dirty="0" smtClean="0"/>
              </a:p>
            </p:txBody>
          </p:sp>
        </mc:Choice>
        <mc:Fallback xmlns="">
          <p:sp>
            <p:nvSpPr>
              <p:cNvPr id="45" name="Flowchart: Process 44"/>
              <p:cNvSpPr>
                <a:spLocks noRot="1" noChangeAspect="1" noMove="1" noResize="1" noEditPoints="1" noAdjustHandles="1" noChangeArrowheads="1" noChangeShapeType="1" noTextEdit="1"/>
              </p:cNvSpPr>
              <p:nvPr/>
            </p:nvSpPr>
            <p:spPr>
              <a:xfrm>
                <a:off x="280800" y="1510097"/>
                <a:ext cx="4644000" cy="1082977"/>
              </a:xfrm>
              <a:prstGeom prst="flowChartProcess">
                <a:avLst/>
              </a:prstGeom>
              <a:blipFill>
                <a:blip r:embed="rId5"/>
                <a:stretch>
                  <a:fillRect t="-5028" b="-3911"/>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Flowchart: Decision 37"/>
              <p:cNvSpPr/>
              <p:nvPr/>
            </p:nvSpPr>
            <p:spPr>
              <a:xfrm>
                <a:off x="1663359" y="2716448"/>
                <a:ext cx="1882506" cy="498927"/>
              </a:xfrm>
              <a:prstGeom prst="flowChartDecision">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i="1" dirty="0" smtClean="0">
                    <a:ea typeface="Cambria Math" panose="02040503050406030204" pitchFamily="18" charset="0"/>
                  </a:rPr>
                  <a:t>i </a:t>
                </a:r>
                <a14:m>
                  <m:oMath xmlns:m="http://schemas.openxmlformats.org/officeDocument/2006/math">
                    <m:r>
                      <a:rPr lang="el-GR" sz="1600" i="1" smtClean="0">
                        <a:latin typeface="Cambria Math" panose="02040503050406030204" pitchFamily="18" charset="0"/>
                        <a:ea typeface="Cambria Math" panose="02040503050406030204" pitchFamily="18" charset="0"/>
                      </a:rPr>
                      <m:t>≤</m:t>
                    </m:r>
                    <m:r>
                      <a:rPr lang="es-CU" sz="1600" b="0" i="1" smtClean="0">
                        <a:latin typeface="Cambria Math" panose="02040503050406030204" pitchFamily="18" charset="0"/>
                        <a:ea typeface="Cambria Math" panose="02040503050406030204" pitchFamily="18" charset="0"/>
                      </a:rPr>
                      <m:t>𝑖𝑡𝑒𝑟</m:t>
                    </m:r>
                  </m:oMath>
                </a14:m>
                <a:endParaRPr lang="en-US" sz="1600" dirty="0"/>
              </a:p>
            </p:txBody>
          </p:sp>
        </mc:Choice>
        <mc:Fallback xmlns="">
          <p:sp>
            <p:nvSpPr>
              <p:cNvPr id="38" name="Flowchart: Decision 37"/>
              <p:cNvSpPr>
                <a:spLocks noRot="1" noChangeAspect="1" noMove="1" noResize="1" noEditPoints="1" noAdjustHandles="1" noChangeArrowheads="1" noChangeShapeType="1" noTextEdit="1"/>
              </p:cNvSpPr>
              <p:nvPr/>
            </p:nvSpPr>
            <p:spPr>
              <a:xfrm>
                <a:off x="1663359" y="2716448"/>
                <a:ext cx="1882506" cy="498927"/>
              </a:xfrm>
              <a:prstGeom prst="flowChartDecision">
                <a:avLst/>
              </a:prstGeom>
              <a:blipFill>
                <a:blip r:embed="rId6"/>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Flowchart: Process 38"/>
              <p:cNvSpPr/>
              <p:nvPr/>
            </p:nvSpPr>
            <p:spPr>
              <a:xfrm>
                <a:off x="280800" y="3394319"/>
                <a:ext cx="4644000" cy="360000"/>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s-CU" sz="1600" b="0" i="1" smtClean="0">
                        <a:solidFill>
                          <a:schemeClr val="bg1"/>
                        </a:solidFill>
                        <a:latin typeface="Cambria Math" panose="02040503050406030204" pitchFamily="18" charset="0"/>
                      </a:rPr>
                      <m:t>𝑝</m:t>
                    </m:r>
                  </m:oMath>
                </a14:m>
                <a:r>
                  <a:rPr lang="es-CU" sz="1600" dirty="0" smtClean="0">
                    <a:solidFill>
                      <a:schemeClr val="bg1"/>
                    </a:solidFill>
                  </a:rPr>
                  <a:t>: </a:t>
                </a:r>
                <a:r>
                  <a:rPr lang="en-US" sz="1600" dirty="0" smtClean="0"/>
                  <a:t>random </a:t>
                </a:r>
                <a:r>
                  <a:rPr lang="en-US" sz="1600" dirty="0"/>
                  <a:t>number between 10 meters and 1 km</a:t>
                </a:r>
                <a:endParaRPr lang="es-CU" sz="1600" dirty="0" smtClean="0"/>
              </a:p>
            </p:txBody>
          </p:sp>
        </mc:Choice>
        <mc:Fallback xmlns="">
          <p:sp>
            <p:nvSpPr>
              <p:cNvPr id="39" name="Flowchart: Process 38"/>
              <p:cNvSpPr>
                <a:spLocks noRot="1" noChangeAspect="1" noMove="1" noResize="1" noEditPoints="1" noAdjustHandles="1" noChangeArrowheads="1" noChangeShapeType="1" noTextEdit="1"/>
              </p:cNvSpPr>
              <p:nvPr/>
            </p:nvSpPr>
            <p:spPr>
              <a:xfrm>
                <a:off x="280800" y="3394319"/>
                <a:ext cx="4644000" cy="360000"/>
              </a:xfrm>
              <a:prstGeom prst="flowChartProcess">
                <a:avLst/>
              </a:prstGeom>
              <a:blipFill>
                <a:blip r:embed="rId7"/>
                <a:stretch>
                  <a:fillRect b="-16393"/>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6240380" y="5584660"/>
                <a:ext cx="4608000" cy="936000"/>
              </a:xfrm>
              <a:prstGeom prst="rect">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sz="1600" i="1" dirty="0">
                    <a:ea typeface="Cambria Math" panose="02040503050406030204" pitchFamily="18" charset="0"/>
                  </a:rPr>
                  <a:t>Calculate </a:t>
                </a:r>
                <a14:m>
                  <m:oMath xmlns:m="http://schemas.openxmlformats.org/officeDocument/2006/math">
                    <m:sSub>
                      <m:sSubPr>
                        <m:ctrlPr>
                          <a:rPr lang="es-CU" sz="1600" i="1">
                            <a:latin typeface="Cambria Math" panose="02040503050406030204" pitchFamily="18" charset="0"/>
                            <a:ea typeface="Cambria Math" panose="02040503050406030204" pitchFamily="18" charset="0"/>
                          </a:rPr>
                        </m:ctrlPr>
                      </m:sSubPr>
                      <m:e>
                        <m:r>
                          <a:rPr lang="es-CU" sz="1600" i="1">
                            <a:latin typeface="Cambria Math" panose="02040503050406030204" pitchFamily="18" charset="0"/>
                            <a:ea typeface="Cambria Math" panose="02040503050406030204" pitchFamily="18" charset="0"/>
                          </a:rPr>
                          <m:t>𝑃</m:t>
                        </m:r>
                      </m:e>
                      <m:sub>
                        <m:r>
                          <a:rPr lang="es-CU" sz="1600" i="1">
                            <a:latin typeface="Cambria Math" panose="02040503050406030204" pitchFamily="18" charset="0"/>
                            <a:ea typeface="Cambria Math" panose="02040503050406030204" pitchFamily="18" charset="0"/>
                          </a:rPr>
                          <m:t>𝑟</m:t>
                        </m:r>
                      </m:sub>
                    </m:sSub>
                  </m:oMath>
                </a14:m>
                <a:r>
                  <a:rPr lang="es-CU" sz="1600" i="1" dirty="0">
                    <a:ea typeface="Cambria Math" panose="02040503050406030204" pitchFamily="18" charset="0"/>
                  </a:rPr>
                  <a:t>:</a:t>
                </a:r>
              </a:p>
              <a:p>
                <a:pPr algn="ct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s-CU" sz="1600" i="1">
                              <a:latin typeface="Cambria Math" panose="02040503050406030204" pitchFamily="18" charset="0"/>
                              <a:ea typeface="Cambria Math" panose="02040503050406030204" pitchFamily="18" charset="0"/>
                            </a:rPr>
                            <m:t>𝑃</m:t>
                          </m:r>
                        </m:e>
                        <m:sub>
                          <m:r>
                            <a:rPr lang="es-CU" sz="1600" i="1">
                              <a:latin typeface="Cambria Math" panose="02040503050406030204" pitchFamily="18" charset="0"/>
                              <a:ea typeface="Cambria Math" panose="02040503050406030204" pitchFamily="18" charset="0"/>
                            </a:rPr>
                            <m:t>𝑟</m:t>
                          </m:r>
                        </m:sub>
                      </m:sSub>
                      <m:r>
                        <a:rPr lang="es-CU" sz="1600" i="1">
                          <a:latin typeface="Cambria Math" panose="02040503050406030204" pitchFamily="18" charset="0"/>
                          <a:ea typeface="Cambria Math" panose="02040503050406030204" pitchFamily="18" charset="0"/>
                        </a:rPr>
                        <m:t>=</m:t>
                      </m:r>
                      <m:f>
                        <m:fPr>
                          <m:ctrlPr>
                            <a:rPr lang="es-CU" sz="1600" i="1">
                              <a:latin typeface="Cambria Math" panose="02040503050406030204" pitchFamily="18" charset="0"/>
                              <a:ea typeface="Cambria Math" panose="02040503050406030204" pitchFamily="18" charset="0"/>
                            </a:rPr>
                          </m:ctrlPr>
                        </m:fPr>
                        <m:num>
                          <m:sSub>
                            <m:sSubPr>
                              <m:ctrlPr>
                                <a:rPr lang="es-CU" sz="1600" i="1">
                                  <a:latin typeface="Cambria Math" panose="02040503050406030204" pitchFamily="18" charset="0"/>
                                  <a:ea typeface="Cambria Math" panose="02040503050406030204" pitchFamily="18" charset="0"/>
                                </a:rPr>
                              </m:ctrlPr>
                            </m:sSubPr>
                            <m:e>
                              <m:r>
                                <a:rPr lang="es-CU" sz="1600" i="1">
                                  <a:latin typeface="Cambria Math" panose="02040503050406030204" pitchFamily="18" charset="0"/>
                                  <a:ea typeface="Cambria Math" panose="02040503050406030204" pitchFamily="18" charset="0"/>
                                </a:rPr>
                                <m:t>𝐆</m:t>
                              </m:r>
                            </m:e>
                            <m:sub>
                              <m:r>
                                <a:rPr lang="es-CU" sz="1600" i="1">
                                  <a:latin typeface="Cambria Math" panose="02040503050406030204" pitchFamily="18" charset="0"/>
                                  <a:ea typeface="Cambria Math" panose="02040503050406030204" pitchFamily="18" charset="0"/>
                                </a:rPr>
                                <m:t>𝐧</m:t>
                              </m:r>
                            </m:sub>
                          </m:sSub>
                          <m:r>
                            <a:rPr lang="es-CU" sz="1600" i="1">
                              <a:latin typeface="Cambria Math" panose="02040503050406030204" pitchFamily="18" charset="0"/>
                              <a:ea typeface="Cambria Math" panose="02040503050406030204" pitchFamily="18" charset="0"/>
                            </a:rPr>
                            <m:t>(</m:t>
                          </m:r>
                          <m:sSub>
                            <m:sSubPr>
                              <m:ctrlPr>
                                <a:rPr lang="es-CU"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𝜙</m:t>
                              </m:r>
                            </m:e>
                            <m:sub>
                              <m:r>
                                <a:rPr lang="es-CU" sz="1600" i="1">
                                  <a:latin typeface="Cambria Math" panose="02040503050406030204" pitchFamily="18" charset="0"/>
                                  <a:ea typeface="Cambria Math" panose="02040503050406030204" pitchFamily="18" charset="0"/>
                                </a:rPr>
                                <m:t>𝑛</m:t>
                              </m:r>
                            </m:sub>
                          </m:sSub>
                          <m:r>
                            <a:rPr lang="es-CU" sz="1600" i="1">
                              <a:latin typeface="Cambria Math" panose="02040503050406030204" pitchFamily="18" charset="0"/>
                              <a:ea typeface="Cambria Math" panose="02040503050406030204" pitchFamily="18" charset="0"/>
                            </a:rPr>
                            <m:t>,</m:t>
                          </m:r>
                          <m:sSub>
                            <m:sSubPr>
                              <m:ctrlPr>
                                <a:rPr lang="es-CU"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s-CU" sz="1600" i="1">
                                  <a:latin typeface="Cambria Math" panose="02040503050406030204" pitchFamily="18" charset="0"/>
                                  <a:ea typeface="Cambria Math" panose="02040503050406030204" pitchFamily="18" charset="0"/>
                                </a:rPr>
                                <m:t>𝑛</m:t>
                              </m:r>
                            </m:sub>
                          </m:sSub>
                          <m:r>
                            <a:rPr lang="es-CU" sz="1600" i="1">
                              <a:latin typeface="Cambria Math" panose="02040503050406030204" pitchFamily="18" charset="0"/>
                              <a:ea typeface="Cambria Math" panose="02040503050406030204" pitchFamily="18" charset="0"/>
                            </a:rPr>
                            <m:t>)∗</m:t>
                          </m:r>
                          <m:sSub>
                            <m:sSubPr>
                              <m:ctrlPr>
                                <a:rPr lang="es-CU" sz="1600" i="1">
                                  <a:latin typeface="Cambria Math" panose="02040503050406030204" pitchFamily="18" charset="0"/>
                                  <a:ea typeface="Cambria Math" panose="02040503050406030204" pitchFamily="18" charset="0"/>
                                </a:rPr>
                              </m:ctrlPr>
                            </m:sSubPr>
                            <m:e>
                              <m:r>
                                <a:rPr lang="es-CU" sz="1600" i="1">
                                  <a:latin typeface="Cambria Math" panose="02040503050406030204" pitchFamily="18" charset="0"/>
                                  <a:ea typeface="Cambria Math" panose="02040503050406030204" pitchFamily="18" charset="0"/>
                                </a:rPr>
                                <m:t>𝐺</m:t>
                              </m:r>
                            </m:e>
                            <m:sub>
                              <m:r>
                                <a:rPr lang="es-CU" sz="1600" i="1">
                                  <a:latin typeface="Cambria Math" panose="02040503050406030204" pitchFamily="18" charset="0"/>
                                  <a:ea typeface="Cambria Math" panose="02040503050406030204" pitchFamily="18" charset="0"/>
                                </a:rPr>
                                <m:t>𝑡</m:t>
                              </m:r>
                            </m:sub>
                          </m:sSub>
                          <m:r>
                            <a:rPr lang="es-CU" sz="1600" i="1">
                              <a:latin typeface="Cambria Math" panose="02040503050406030204" pitchFamily="18" charset="0"/>
                              <a:ea typeface="Cambria Math" panose="02040503050406030204" pitchFamily="18" charset="0"/>
                            </a:rPr>
                            <m:t>∗</m:t>
                          </m:r>
                          <m:sSub>
                            <m:sSubPr>
                              <m:ctrlPr>
                                <a:rPr lang="es-CU" sz="1600" i="1">
                                  <a:latin typeface="Cambria Math" panose="02040503050406030204" pitchFamily="18" charset="0"/>
                                  <a:ea typeface="Cambria Math" panose="02040503050406030204" pitchFamily="18" charset="0"/>
                                </a:rPr>
                              </m:ctrlPr>
                            </m:sSubPr>
                            <m:e>
                              <m:r>
                                <a:rPr lang="es-CU" sz="1600" i="1">
                                  <a:latin typeface="Cambria Math" panose="02040503050406030204" pitchFamily="18" charset="0"/>
                                  <a:ea typeface="Cambria Math" panose="02040503050406030204" pitchFamily="18" charset="0"/>
                                </a:rPr>
                                <m:t>𝑃</m:t>
                              </m:r>
                            </m:e>
                            <m:sub>
                              <m:r>
                                <a:rPr lang="es-CU" sz="1600" i="1">
                                  <a:latin typeface="Cambria Math" panose="02040503050406030204" pitchFamily="18" charset="0"/>
                                  <a:ea typeface="Cambria Math" panose="02040503050406030204" pitchFamily="18" charset="0"/>
                                </a:rPr>
                                <m:t>𝑡</m:t>
                              </m:r>
                            </m:sub>
                          </m:sSub>
                          <m:r>
                            <a:rPr lang="es-CU" sz="1600" i="1">
                              <a:latin typeface="Cambria Math" panose="02040503050406030204" pitchFamily="18" charset="0"/>
                              <a:ea typeface="Cambria Math" panose="02040503050406030204" pitchFamily="18" charset="0"/>
                            </a:rPr>
                            <m:t>∗</m:t>
                          </m:r>
                          <m:sSup>
                            <m:sSupPr>
                              <m:ctrlPr>
                                <a:rPr lang="es-CU" sz="1600" i="1">
                                  <a:latin typeface="Cambria Math" panose="02040503050406030204" pitchFamily="18" charset="0"/>
                                  <a:ea typeface="Cambria Math" panose="02040503050406030204" pitchFamily="18" charset="0"/>
                                </a:rPr>
                              </m:ctrlPr>
                            </m:sSupPr>
                            <m:e>
                              <m:r>
                                <a:rPr lang="es-CU" sz="1600" i="1">
                                  <a:latin typeface="Cambria Math" panose="02040503050406030204" pitchFamily="18" charset="0"/>
                                  <a:ea typeface="Cambria Math" panose="02040503050406030204" pitchFamily="18" charset="0"/>
                                </a:rPr>
                                <m:t>𝑐</m:t>
                              </m:r>
                            </m:e>
                            <m:sup>
                              <m:r>
                                <a:rPr lang="es-CU" sz="1600" i="1">
                                  <a:latin typeface="Cambria Math" panose="02040503050406030204" pitchFamily="18" charset="0"/>
                                  <a:ea typeface="Cambria Math" panose="02040503050406030204" pitchFamily="18" charset="0"/>
                                </a:rPr>
                                <m:t>2</m:t>
                              </m:r>
                            </m:sup>
                          </m:sSup>
                        </m:num>
                        <m:den>
                          <m:sSup>
                            <m:sSupPr>
                              <m:ctrlPr>
                                <a:rPr lang="es-CU" sz="1600" i="1">
                                  <a:latin typeface="Cambria Math" panose="02040503050406030204" pitchFamily="18" charset="0"/>
                                  <a:ea typeface="Cambria Math" panose="02040503050406030204" pitchFamily="18" charset="0"/>
                                </a:rPr>
                              </m:ctrlPr>
                            </m:sSupPr>
                            <m:e>
                              <m:r>
                                <a:rPr lang="es-CU" sz="1600" i="1">
                                  <a:latin typeface="Cambria Math" panose="02040503050406030204" pitchFamily="18" charset="0"/>
                                  <a:ea typeface="Cambria Math" panose="02040503050406030204" pitchFamily="18" charset="0"/>
                                </a:rPr>
                                <m:t>(4∗</m:t>
                              </m:r>
                              <m:r>
                                <a:rPr lang="es-CU" sz="1600" i="1">
                                  <a:latin typeface="Cambria Math" panose="02040503050406030204" pitchFamily="18" charset="0"/>
                                  <a:ea typeface="Cambria Math" panose="02040503050406030204" pitchFamily="18" charset="0"/>
                                </a:rPr>
                                <m:t>𝜋</m:t>
                              </m:r>
                              <m:r>
                                <a:rPr lang="es-CU" sz="1600" i="1">
                                  <a:latin typeface="Cambria Math" panose="02040503050406030204" pitchFamily="18" charset="0"/>
                                  <a:ea typeface="Cambria Math" panose="02040503050406030204" pitchFamily="18" charset="0"/>
                                </a:rPr>
                                <m:t>∗</m:t>
                              </m:r>
                              <m:r>
                                <a:rPr lang="es-CU" sz="1600" i="1">
                                  <a:latin typeface="Cambria Math" panose="02040503050406030204" pitchFamily="18" charset="0"/>
                                  <a:ea typeface="Cambria Math" panose="02040503050406030204" pitchFamily="18" charset="0"/>
                                </a:rPr>
                                <m:t>𝑑</m:t>
                              </m:r>
                              <m:r>
                                <a:rPr lang="es-CU" sz="1600" i="1">
                                  <a:latin typeface="Cambria Math" panose="02040503050406030204" pitchFamily="18" charset="0"/>
                                  <a:ea typeface="Cambria Math" panose="02040503050406030204" pitchFamily="18" charset="0"/>
                                </a:rPr>
                                <m:t>∗</m:t>
                              </m:r>
                              <m:r>
                                <a:rPr lang="es-CU" sz="1600" i="1">
                                  <a:latin typeface="Cambria Math" panose="02040503050406030204" pitchFamily="18" charset="0"/>
                                  <a:ea typeface="Cambria Math" panose="02040503050406030204" pitchFamily="18" charset="0"/>
                                </a:rPr>
                                <m:t>𝑓</m:t>
                              </m:r>
                              <m:r>
                                <a:rPr lang="es-CU" sz="1600" i="1">
                                  <a:latin typeface="Cambria Math" panose="02040503050406030204" pitchFamily="18" charset="0"/>
                                  <a:ea typeface="Cambria Math" panose="02040503050406030204" pitchFamily="18" charset="0"/>
                                </a:rPr>
                                <m:t>)</m:t>
                              </m:r>
                            </m:e>
                            <m:sup>
                              <m:r>
                                <a:rPr lang="es-CU" sz="1600" i="1">
                                  <a:latin typeface="Cambria Math" panose="02040503050406030204" pitchFamily="18" charset="0"/>
                                  <a:ea typeface="Cambria Math" panose="02040503050406030204" pitchFamily="18" charset="0"/>
                                </a:rPr>
                                <m:t>2</m:t>
                              </m:r>
                            </m:sup>
                          </m:sSup>
                        </m:den>
                      </m:f>
                    </m:oMath>
                  </m:oMathPara>
                </a14:m>
                <a:endParaRPr lang="en-US" sz="1600" i="1" dirty="0">
                  <a:ea typeface="Cambria Math" panose="02040503050406030204" pitchFamily="18" charset="0"/>
                </a:endParaRPr>
              </a:p>
            </p:txBody>
          </p:sp>
        </mc:Choice>
        <mc:Fallback xmlns="">
          <p:sp>
            <p:nvSpPr>
              <p:cNvPr id="11" name="Rectangle 10"/>
              <p:cNvSpPr>
                <a:spLocks noRot="1" noChangeAspect="1" noMove="1" noResize="1" noEditPoints="1" noAdjustHandles="1" noChangeArrowheads="1" noChangeShapeType="1" noTextEdit="1"/>
              </p:cNvSpPr>
              <p:nvPr/>
            </p:nvSpPr>
            <p:spPr>
              <a:xfrm>
                <a:off x="6240380" y="5584660"/>
                <a:ext cx="4608000" cy="936000"/>
              </a:xfrm>
              <a:prstGeom prst="rect">
                <a:avLst/>
              </a:prstGeom>
              <a:blipFill>
                <a:blip r:embed="rId8"/>
                <a:stretch>
                  <a:fillRect/>
                </a:stretch>
              </a:blipFill>
              <a:ln w="28575">
                <a:solidFill>
                  <a:srgbClr val="FF0000"/>
                </a:solidFill>
              </a:ln>
            </p:spPr>
            <p:txBody>
              <a:bodyPr/>
              <a:lstStyle/>
              <a:p>
                <a:r>
                  <a:rPr lang="en-US">
                    <a:noFill/>
                  </a:rPr>
                  <a:t> </a:t>
                </a:r>
              </a:p>
            </p:txBody>
          </p:sp>
        </mc:Fallback>
      </mc:AlternateContent>
      <p:cxnSp>
        <p:nvCxnSpPr>
          <p:cNvPr id="15" name="Straight Arrow Connector 14"/>
          <p:cNvCxnSpPr>
            <a:stCxn id="3" idx="4"/>
            <a:endCxn id="35" idx="0"/>
          </p:cNvCxnSpPr>
          <p:nvPr/>
        </p:nvCxnSpPr>
        <p:spPr>
          <a:xfrm>
            <a:off x="2590334" y="614149"/>
            <a:ext cx="12466" cy="108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35" idx="2"/>
            <a:endCxn id="45" idx="0"/>
          </p:cNvCxnSpPr>
          <p:nvPr/>
        </p:nvCxnSpPr>
        <p:spPr>
          <a:xfrm>
            <a:off x="2602800" y="1348688"/>
            <a:ext cx="0" cy="161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45" idx="2"/>
            <a:endCxn id="38" idx="0"/>
          </p:cNvCxnSpPr>
          <p:nvPr/>
        </p:nvCxnSpPr>
        <p:spPr>
          <a:xfrm>
            <a:off x="2602800" y="2593074"/>
            <a:ext cx="1812" cy="123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38" idx="2"/>
            <a:endCxn id="39" idx="0"/>
          </p:cNvCxnSpPr>
          <p:nvPr/>
        </p:nvCxnSpPr>
        <p:spPr>
          <a:xfrm flipH="1">
            <a:off x="2602800" y="3215375"/>
            <a:ext cx="1812" cy="1789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39" idx="2"/>
            <a:endCxn id="92" idx="0"/>
          </p:cNvCxnSpPr>
          <p:nvPr/>
        </p:nvCxnSpPr>
        <p:spPr>
          <a:xfrm flipH="1">
            <a:off x="2587958" y="3754319"/>
            <a:ext cx="14842" cy="1232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38" idx="1"/>
            <a:endCxn id="123" idx="3"/>
          </p:cNvCxnSpPr>
          <p:nvPr/>
        </p:nvCxnSpPr>
        <p:spPr>
          <a:xfrm flipH="1">
            <a:off x="1340315" y="2965912"/>
            <a:ext cx="323044" cy="52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8" name="Flowchart: Process 27"/>
              <p:cNvSpPr/>
              <p:nvPr/>
            </p:nvSpPr>
            <p:spPr>
              <a:xfrm>
                <a:off x="280800" y="5113467"/>
                <a:ext cx="4608000" cy="1015488"/>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sz="1600" dirty="0" smtClean="0"/>
                  <a:t>Calculate the coordinates of the source:</a:t>
                </a:r>
                <a:endParaRPr lang="es-CU" sz="1600" b="0" dirty="0" smtClean="0"/>
              </a:p>
              <a:p>
                <a:pPr algn="ct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CU" sz="1600" b="0" i="1" smtClean="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s-CU" sz="1600" b="0" i="1" smtClean="0">
                          <a:effectLst/>
                          <a:latin typeface="Cambria Math" panose="02040503050406030204" pitchFamily="18" charset="0"/>
                          <a:ea typeface="Calibri" panose="020F0502020204030204" pitchFamily="34" charset="0"/>
                          <a:cs typeface="Times New Roman" panose="02020603050405020304" pitchFamily="18" charset="0"/>
                        </a:rPr>
                        <m:t>𝑝</m:t>
                      </m:r>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n-US" sz="1600" i="1">
                          <a:effectLst/>
                          <a:latin typeface="Cambria Math" panose="02040503050406030204" pitchFamily="18" charset="0"/>
                          <a:ea typeface="Calibri" panose="020F0502020204030204" pitchFamily="34" charset="0"/>
                          <a:cs typeface="Times New Roman" panose="02020603050405020304" pitchFamily="18" charset="0"/>
                        </a:rPr>
                        <m:t>𝑐𝑜𝑠</m:t>
                      </m:r>
                      <m:d>
                        <m:dPr>
                          <m:ctrlPr>
                            <a:rPr lang="en-US" sz="1600" i="1">
                              <a:effectLst/>
                              <a:latin typeface="Cambria Math" panose="02040503050406030204" pitchFamily="18" charset="0"/>
                              <a:ea typeface="Times New Roman" panose="02020603050405020304" pitchFamily="18" charset="0"/>
                            </a:rPr>
                          </m:ctrlPr>
                        </m:dPr>
                        <m:e>
                          <m:sSub>
                            <m:sSubPr>
                              <m:ctrlPr>
                                <a:rPr lang="en-US" sz="1600" i="1">
                                  <a:effectLst/>
                                  <a:latin typeface="Cambria Math" panose="02040503050406030204" pitchFamily="18" charset="0"/>
                                  <a:ea typeface="Times New Roman" panose="02020603050405020304" pitchFamily="18" charset="0"/>
                                </a:rPr>
                              </m:ctrlPr>
                            </m:sSubPr>
                            <m:e>
                              <m:r>
                                <a:rPr lang="en-US" sz="1600" i="1" smtClean="0">
                                  <a:effectLst/>
                                  <a:latin typeface="Cambria Math" panose="02040503050406030204" pitchFamily="18" charset="0"/>
                                  <a:ea typeface="Times New Roman" panose="02020603050405020304" pitchFamily="18" charset="0"/>
                                  <a:cs typeface="Times New Roman" panose="02020603050405020304" pitchFamily="18" charset="0"/>
                                </a:rPr>
                                <m:t>𝜙</m:t>
                              </m:r>
                            </m:e>
                            <m:sub>
                              <m:r>
                                <a:rPr lang="es-CU" sz="1600" b="0" i="1" smtClean="0">
                                  <a:effectLst/>
                                  <a:latin typeface="Cambria Math" panose="02040503050406030204" pitchFamily="18" charset="0"/>
                                  <a:ea typeface="Times New Roman" panose="02020603050405020304" pitchFamily="18" charset="0"/>
                                  <a:cs typeface="Times New Roman" panose="02020603050405020304" pitchFamily="18" charset="0"/>
                                </a:rPr>
                                <m:t>𝑡</m:t>
                              </m:r>
                            </m:sub>
                          </m:sSub>
                        </m:e>
                      </m:d>
                      <m:r>
                        <a:rPr lang="es-CU" sz="1600" b="0" i="0" smtClean="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s-CU" sz="1600" b="0" i="0" smtClean="0">
                          <a:effectLst/>
                          <a:latin typeface="Cambria Math" panose="02040503050406030204" pitchFamily="18" charset="0"/>
                          <a:ea typeface="Times New Roman" panose="02020603050405020304" pitchFamily="18" charset="0"/>
                          <a:cs typeface="Times New Roman" panose="02020603050405020304" pitchFamily="18" charset="0"/>
                        </a:rPr>
                        <m:t>cos</m:t>
                      </m:r>
                      <m:r>
                        <a:rPr lang="es-CU" sz="1600" b="0" i="0"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600" i="1">
                              <a:latin typeface="Cambria Math" panose="02040503050406030204" pitchFamily="18" charset="0"/>
                              <a:ea typeface="Times New Roman" panose="02020603050405020304" pitchFamily="18" charset="0"/>
                            </a:rPr>
                          </m:ctrlPr>
                        </m:sSubPr>
                        <m:e>
                          <m:r>
                            <a:rPr lang="en-US" sz="1600" i="1">
                              <a:latin typeface="Cambria Math" panose="02040503050406030204" pitchFamily="18" charset="0"/>
                            </a:rPr>
                            <m:t>𝜃</m:t>
                          </m:r>
                        </m:e>
                        <m:sub>
                          <m:r>
                            <a:rPr lang="es-CU" sz="1600" i="1">
                              <a:latin typeface="Cambria Math" panose="02040503050406030204" pitchFamily="18" charset="0"/>
                              <a:ea typeface="Times New Roman" panose="02020603050405020304" pitchFamily="18" charset="0"/>
                              <a:cs typeface="Times New Roman" panose="02020603050405020304" pitchFamily="18" charset="0"/>
                            </a:rPr>
                            <m:t>𝑡</m:t>
                          </m:r>
                        </m:sub>
                      </m:sSub>
                      <m:r>
                        <a:rPr lang="es-CU" sz="1600" b="0" i="0" smtClean="0">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s-CU" sz="1600" dirty="0" smtClean="0"/>
              </a:p>
              <a:p>
                <a:pPr algn="ct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s-CU" sz="1600" b="0" i="1" smtClean="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s-CU" sz="1600" b="0" i="1" smtClean="0">
                          <a:effectLst/>
                          <a:latin typeface="Cambria Math" panose="02040503050406030204" pitchFamily="18" charset="0"/>
                          <a:ea typeface="Calibri" panose="020F0502020204030204" pitchFamily="34" charset="0"/>
                          <a:cs typeface="Times New Roman" panose="02020603050405020304" pitchFamily="18" charset="0"/>
                        </a:rPr>
                        <m:t>𝑝</m:t>
                      </m:r>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n-US" sz="1600" i="1">
                          <a:effectLst/>
                          <a:latin typeface="Cambria Math" panose="02040503050406030204" pitchFamily="18" charset="0"/>
                          <a:ea typeface="Calibri" panose="020F0502020204030204" pitchFamily="34" charset="0"/>
                          <a:cs typeface="Times New Roman" panose="02020603050405020304" pitchFamily="18" charset="0"/>
                        </a:rPr>
                        <m:t>𝑠𝑖𝑛</m:t>
                      </m:r>
                      <m:d>
                        <m:dPr>
                          <m:ctrlPr>
                            <a:rPr lang="en-US" sz="1600" i="1">
                              <a:effectLst/>
                              <a:latin typeface="Cambria Math" panose="02040503050406030204" pitchFamily="18" charset="0"/>
                              <a:ea typeface="Times New Roman" panose="02020603050405020304" pitchFamily="18" charset="0"/>
                            </a:rPr>
                          </m:ctrlPr>
                        </m:dPr>
                        <m:e>
                          <m:sSub>
                            <m:sSubPr>
                              <m:ctrlPr>
                                <a:rPr lang="en-US" sz="1600" i="1">
                                  <a:effectLst/>
                                  <a:latin typeface="Cambria Math" panose="02040503050406030204" pitchFamily="18" charset="0"/>
                                  <a:ea typeface="Times New Roman" panose="02020603050405020304" pitchFamily="18" charset="0"/>
                                </a:rPr>
                              </m:ctrlPr>
                            </m:sSub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𝜙</m:t>
                              </m:r>
                            </m:e>
                            <m:sub>
                              <m:r>
                                <a:rPr lang="es-CU" sz="1600" b="0" i="1" smtClean="0">
                                  <a:effectLst/>
                                  <a:latin typeface="Cambria Math" panose="02040503050406030204" pitchFamily="18" charset="0"/>
                                  <a:ea typeface="Times New Roman" panose="02020603050405020304" pitchFamily="18" charset="0"/>
                                  <a:cs typeface="Times New Roman" panose="02020603050405020304" pitchFamily="18" charset="0"/>
                                </a:rPr>
                                <m:t>𝑡</m:t>
                              </m:r>
                            </m:sub>
                          </m:sSub>
                        </m:e>
                      </m:d>
                      <m:r>
                        <a:rPr lang="es-CU" sz="1600">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s-CU" sz="1600" smtClean="0">
                          <a:latin typeface="Cambria Math" panose="02040503050406030204" pitchFamily="18" charset="0"/>
                          <a:ea typeface="Times New Roman" panose="02020603050405020304" pitchFamily="18" charset="0"/>
                          <a:cs typeface="Times New Roman" panose="02020603050405020304" pitchFamily="18" charset="0"/>
                        </a:rPr>
                        <m:t>co</m:t>
                      </m:r>
                      <m:r>
                        <m:rPr>
                          <m:sty m:val="p"/>
                        </m:rPr>
                        <a:rPr lang="es-CU" sz="1600">
                          <a:latin typeface="Cambria Math" panose="02040503050406030204" pitchFamily="18" charset="0"/>
                          <a:ea typeface="Times New Roman" panose="02020603050405020304" pitchFamily="18" charset="0"/>
                          <a:cs typeface="Times New Roman" panose="02020603050405020304" pitchFamily="18" charset="0"/>
                        </a:rPr>
                        <m:t>s</m:t>
                      </m:r>
                      <m:r>
                        <a:rPr lang="es-CU" sz="1600">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600" i="1">
                              <a:latin typeface="Cambria Math" panose="02040503050406030204" pitchFamily="18" charset="0"/>
                              <a:ea typeface="Times New Roman" panose="02020603050405020304" pitchFamily="18" charset="0"/>
                            </a:rPr>
                          </m:ctrlPr>
                        </m:sSubPr>
                        <m:e>
                          <m:r>
                            <a:rPr lang="en-US" sz="1600" i="1">
                              <a:latin typeface="Cambria Math" panose="02040503050406030204" pitchFamily="18" charset="0"/>
                            </a:rPr>
                            <m:t>𝜃</m:t>
                          </m:r>
                        </m:e>
                        <m:sub>
                          <m:r>
                            <a:rPr lang="es-CU" sz="1600" i="1">
                              <a:latin typeface="Cambria Math" panose="02040503050406030204" pitchFamily="18" charset="0"/>
                              <a:ea typeface="Times New Roman" panose="02020603050405020304" pitchFamily="18" charset="0"/>
                              <a:cs typeface="Times New Roman" panose="02020603050405020304" pitchFamily="18" charset="0"/>
                            </a:rPr>
                            <m:t>𝑡</m:t>
                          </m:r>
                        </m:sub>
                      </m:sSub>
                      <m:r>
                        <a:rPr lang="es-CU" sz="1600">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s-CU" sz="1600" dirty="0" smtClean="0"/>
              </a:p>
              <a:p>
                <a:pPr algn="ct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es-CU" sz="1600" b="0" i="1" smtClean="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s-CU" sz="1600" b="0" i="1" smtClean="0">
                          <a:effectLst/>
                          <a:latin typeface="Cambria Math" panose="02040503050406030204" pitchFamily="18" charset="0"/>
                          <a:ea typeface="Calibri" panose="020F0502020204030204" pitchFamily="34" charset="0"/>
                          <a:cs typeface="Times New Roman" panose="02020603050405020304" pitchFamily="18" charset="0"/>
                        </a:rPr>
                        <m:t>𝑝</m:t>
                      </m:r>
                      <m:r>
                        <a:rPr lang="en-US" sz="1600" i="1">
                          <a:latin typeface="Cambria Math" panose="02040503050406030204" pitchFamily="18" charset="0"/>
                          <a:ea typeface="Calibri" panose="020F0502020204030204" pitchFamily="34" charset="0"/>
                          <a:cs typeface="Times New Roman" panose="02020603050405020304" pitchFamily="18" charset="0"/>
                        </a:rPr>
                        <m:t>∗</m:t>
                      </m:r>
                      <m:r>
                        <a:rPr lang="en-US" sz="1600" i="1">
                          <a:latin typeface="Cambria Math" panose="02040503050406030204" pitchFamily="18" charset="0"/>
                          <a:ea typeface="Calibri" panose="020F0502020204030204" pitchFamily="34" charset="0"/>
                          <a:cs typeface="Times New Roman" panose="02020603050405020304" pitchFamily="18" charset="0"/>
                        </a:rPr>
                        <m:t>𝑠𝑖𝑛</m:t>
                      </m:r>
                      <m:d>
                        <m:dPr>
                          <m:ctrlPr>
                            <a:rPr lang="en-US" sz="1600" i="1">
                              <a:latin typeface="Cambria Math" panose="02040503050406030204" pitchFamily="18" charset="0"/>
                              <a:ea typeface="Times New Roman" panose="02020603050405020304" pitchFamily="18" charset="0"/>
                            </a:rPr>
                          </m:ctrlPr>
                        </m:dPr>
                        <m:e>
                          <m:sSub>
                            <m:sSubPr>
                              <m:ctrlPr>
                                <a:rPr lang="en-US" sz="1600" i="1">
                                  <a:latin typeface="Cambria Math" panose="02040503050406030204" pitchFamily="18" charset="0"/>
                                  <a:ea typeface="Times New Roman" panose="02020603050405020304" pitchFamily="18" charset="0"/>
                                </a:rPr>
                              </m:ctrlPr>
                            </m:sSubPr>
                            <m:e>
                              <m:r>
                                <a:rPr lang="en-US" sz="1600" i="1">
                                  <a:latin typeface="Cambria Math" panose="02040503050406030204" pitchFamily="18" charset="0"/>
                                </a:rPr>
                                <m:t>𝜃</m:t>
                              </m:r>
                            </m:e>
                            <m:sub>
                              <m:r>
                                <a:rPr lang="es-CU" sz="1600" i="1">
                                  <a:latin typeface="Cambria Math" panose="02040503050406030204" pitchFamily="18" charset="0"/>
                                  <a:ea typeface="Times New Roman" panose="02020603050405020304" pitchFamily="18" charset="0"/>
                                  <a:cs typeface="Times New Roman" panose="02020603050405020304" pitchFamily="18" charset="0"/>
                                </a:rPr>
                                <m:t>𝑡</m:t>
                              </m:r>
                            </m:sub>
                          </m:sSub>
                        </m:e>
                      </m:d>
                    </m:oMath>
                  </m:oMathPara>
                </a14:m>
                <a:endParaRPr lang="es-CU" sz="1600" dirty="0" smtClean="0"/>
              </a:p>
            </p:txBody>
          </p:sp>
        </mc:Choice>
        <mc:Fallback xmlns="">
          <p:sp>
            <p:nvSpPr>
              <p:cNvPr id="28" name="Flowchart: Process 27"/>
              <p:cNvSpPr>
                <a:spLocks noRot="1" noChangeAspect="1" noMove="1" noResize="1" noEditPoints="1" noAdjustHandles="1" noChangeArrowheads="1" noChangeShapeType="1" noTextEdit="1"/>
              </p:cNvSpPr>
              <p:nvPr/>
            </p:nvSpPr>
            <p:spPr>
              <a:xfrm>
                <a:off x="280800" y="5113467"/>
                <a:ext cx="4608000" cy="1015488"/>
              </a:xfrm>
              <a:prstGeom prst="flowChartProcess">
                <a:avLst/>
              </a:prstGeom>
              <a:blipFill>
                <a:blip r:embed="rId9"/>
                <a:stretch>
                  <a:fillRect t="-3571" b="-3571"/>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Flowchart: Process 40"/>
              <p:cNvSpPr/>
              <p:nvPr/>
            </p:nvSpPr>
            <p:spPr>
              <a:xfrm>
                <a:off x="5592504" y="3850787"/>
                <a:ext cx="5904000" cy="720000"/>
              </a:xfrm>
              <a:prstGeom prst="flowChartProcess">
                <a:avLst/>
              </a:prstGeom>
              <a:ln w="63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sz="1600" dirty="0" smtClean="0"/>
                  <a:t>Calculate</a:t>
                </a:r>
                <a:r>
                  <a:rPr lang="en-US" sz="1600" dirty="0" smtClean="0"/>
                  <a:t> </a:t>
                </a:r>
                <a:r>
                  <a:rPr lang="en-US" sz="1600" dirty="0"/>
                  <a:t>the distance between the source and each of the </a:t>
                </a:r>
                <a:r>
                  <a:rPr lang="en-US" sz="1600" dirty="0" smtClean="0"/>
                  <a:t>antennas</a:t>
                </a:r>
                <a:r>
                  <a:rPr lang="es-CU" sz="1600" dirty="0" smtClean="0"/>
                  <a:t>:</a:t>
                </a:r>
                <a:endParaRPr lang="es-CU" sz="1600" b="0" dirty="0" smtClean="0"/>
              </a:p>
              <a:p>
                <a:pPr algn="ctr"/>
                <a14:m>
                  <m:oMathPara xmlns:m="http://schemas.openxmlformats.org/officeDocument/2006/math">
                    <m:oMathParaPr>
                      <m:jc m:val="centerGroup"/>
                    </m:oMathParaPr>
                    <m:oMath xmlns:m="http://schemas.openxmlformats.org/officeDocument/2006/math">
                      <m:r>
                        <a:rPr lang="es-CU" sz="1600" i="1">
                          <a:latin typeface="Cambria Math" panose="02040503050406030204" pitchFamily="18" charset="0"/>
                          <a:ea typeface="Calibri" panose="020F0502020204030204" pitchFamily="34" charset="0"/>
                          <a:cs typeface="Times New Roman" panose="02020603050405020304" pitchFamily="18" charset="0"/>
                        </a:rPr>
                        <m:t>𝑑</m:t>
                      </m:r>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lang="en-US" sz="1600" i="1" smtClean="0">
                              <a:effectLst/>
                              <a:latin typeface="Cambria Math" panose="02040503050406030204" pitchFamily="18" charset="0"/>
                              <a:cs typeface="Times New Roman" panose="02020603050405020304" pitchFamily="18" charset="0"/>
                            </a:rPr>
                          </m:ctrlPr>
                        </m:radPr>
                        <m:deg/>
                        <m:e>
                          <m:sSup>
                            <m:sSupPr>
                              <m:ctrlPr>
                                <a:rPr lang="en-US" sz="1600" i="1" smtClean="0">
                                  <a:effectLst/>
                                  <a:latin typeface="Cambria Math" panose="02040503050406030204" pitchFamily="18" charset="0"/>
                                  <a:cs typeface="Times New Roman" panose="02020603050405020304" pitchFamily="18" charset="0"/>
                                </a:rPr>
                              </m:ctrlPr>
                            </m:sSupPr>
                            <m:e>
                              <m:d>
                                <m:dPr>
                                  <m:ctrlPr>
                                    <a:rPr lang="en-US" sz="1600" i="1" smtClean="0">
                                      <a:effectLst/>
                                      <a:latin typeface="Cambria Math" panose="02040503050406030204" pitchFamily="18" charset="0"/>
                                      <a:cs typeface="Times New Roman" panose="02020603050405020304" pitchFamily="18" charset="0"/>
                                    </a:rPr>
                                  </m:ctrlPr>
                                </m:dPr>
                                <m:e>
                                  <m:sSub>
                                    <m:sSubPr>
                                      <m:ctrlPr>
                                        <a:rPr lang="en-US" sz="1600" i="1" smtClean="0">
                                          <a:effectLst/>
                                          <a:latin typeface="Cambria Math" panose="02040503050406030204" pitchFamily="18" charset="0"/>
                                          <a:cs typeface="Times New Roman" panose="02020603050405020304" pitchFamily="18" charset="0"/>
                                        </a:rPr>
                                      </m:ctrlPr>
                                    </m:sSubPr>
                                    <m:e>
                                      <m:r>
                                        <a:rPr lang="es-CU" sz="1600" b="0" i="1" smtClean="0">
                                          <a:effectLst/>
                                          <a:latin typeface="Cambria Math" panose="02040503050406030204" pitchFamily="18" charset="0"/>
                                          <a:cs typeface="Times New Roman" panose="02020603050405020304" pitchFamily="18" charset="0"/>
                                        </a:rPr>
                                        <m:t>𝑥</m:t>
                                      </m:r>
                                    </m:e>
                                    <m:sub>
                                      <m:r>
                                        <a:rPr lang="es-CU" sz="1600" b="0" i="1" smtClean="0">
                                          <a:effectLst/>
                                          <a:latin typeface="Cambria Math" panose="02040503050406030204" pitchFamily="18" charset="0"/>
                                          <a:cs typeface="Times New Roman" panose="02020603050405020304" pitchFamily="18" charset="0"/>
                                        </a:rPr>
                                        <m:t>𝑡</m:t>
                                      </m:r>
                                    </m:sub>
                                  </m:sSub>
                                  <m:r>
                                    <a:rPr lang="es-CU" sz="1600" b="0" i="1" smtClean="0">
                                      <a:effectLst/>
                                      <a:latin typeface="Cambria Math" panose="02040503050406030204" pitchFamily="18" charset="0"/>
                                      <a:cs typeface="Times New Roman" panose="02020603050405020304" pitchFamily="18" charset="0"/>
                                    </a:rPr>
                                    <m:t>−</m:t>
                                  </m:r>
                                  <m:sSub>
                                    <m:sSubPr>
                                      <m:ctrlPr>
                                        <a:rPr lang="es-CU" sz="1600" b="0" i="1" smtClean="0">
                                          <a:effectLst/>
                                          <a:latin typeface="Cambria Math" panose="02040503050406030204" pitchFamily="18" charset="0"/>
                                          <a:cs typeface="Times New Roman" panose="02020603050405020304" pitchFamily="18" charset="0"/>
                                        </a:rPr>
                                      </m:ctrlPr>
                                    </m:sSubPr>
                                    <m:e>
                                      <m:r>
                                        <a:rPr lang="es-CU" sz="1600" b="0" i="1" smtClean="0">
                                          <a:effectLst/>
                                          <a:latin typeface="Cambria Math" panose="02040503050406030204" pitchFamily="18" charset="0"/>
                                          <a:cs typeface="Times New Roman" panose="02020603050405020304" pitchFamily="18" charset="0"/>
                                        </a:rPr>
                                        <m:t>𝑥</m:t>
                                      </m:r>
                                    </m:e>
                                    <m:sub>
                                      <m:r>
                                        <a:rPr lang="es-CU" sz="1600" b="0" i="1" smtClean="0">
                                          <a:effectLst/>
                                          <a:latin typeface="Cambria Math" panose="02040503050406030204" pitchFamily="18" charset="0"/>
                                          <a:cs typeface="Times New Roman" panose="02020603050405020304" pitchFamily="18" charset="0"/>
                                        </a:rPr>
                                        <m:t>𝑛</m:t>
                                      </m:r>
                                    </m:sub>
                                  </m:sSub>
                                </m:e>
                              </m:d>
                            </m:e>
                            <m:sup>
                              <m:r>
                                <a:rPr lang="es-CU" sz="1600" b="0" i="1" smtClean="0">
                                  <a:effectLst/>
                                  <a:latin typeface="Cambria Math" panose="02040503050406030204" pitchFamily="18" charset="0"/>
                                  <a:cs typeface="Times New Roman" panose="02020603050405020304" pitchFamily="18" charset="0"/>
                                </a:rPr>
                                <m:t>2</m:t>
                              </m:r>
                            </m:sup>
                          </m:sSup>
                          <m:r>
                            <a:rPr lang="es-CU" sz="1600" b="0" i="1" smtClean="0">
                              <a:effectLst/>
                              <a:latin typeface="Cambria Math" panose="02040503050406030204" pitchFamily="18" charset="0"/>
                              <a:cs typeface="Times New Roman" panose="02020603050405020304" pitchFamily="18" charset="0"/>
                            </a:rPr>
                            <m:t>+</m:t>
                          </m:r>
                          <m:sSup>
                            <m:sSupPr>
                              <m:ctrlPr>
                                <a:rPr lang="en-US" sz="1600" i="1">
                                  <a:latin typeface="Cambria Math" panose="02040503050406030204" pitchFamily="18" charset="0"/>
                                  <a:cs typeface="Times New Roman" panose="02020603050405020304" pitchFamily="18" charset="0"/>
                                </a:rPr>
                              </m:ctrlPr>
                            </m:sSupPr>
                            <m:e>
                              <m:d>
                                <m:dPr>
                                  <m:ctrlPr>
                                    <a:rPr lang="en-US" sz="1600" i="1">
                                      <a:latin typeface="Cambria Math" panose="02040503050406030204" pitchFamily="18" charset="0"/>
                                      <a:cs typeface="Times New Roman" panose="02020603050405020304" pitchFamily="18" charset="0"/>
                                    </a:rPr>
                                  </m:ctrlPr>
                                </m:dPr>
                                <m:e>
                                  <m:sSub>
                                    <m:sSubPr>
                                      <m:ctrlPr>
                                        <a:rPr lang="en-US" sz="1600" i="1">
                                          <a:latin typeface="Cambria Math" panose="02040503050406030204" pitchFamily="18" charset="0"/>
                                          <a:cs typeface="Times New Roman" panose="02020603050405020304" pitchFamily="18" charset="0"/>
                                        </a:rPr>
                                      </m:ctrlPr>
                                    </m:sSubPr>
                                    <m:e>
                                      <m:r>
                                        <a:rPr lang="es-CU" sz="1600" b="0" i="1" smtClean="0">
                                          <a:latin typeface="Cambria Math" panose="02040503050406030204" pitchFamily="18" charset="0"/>
                                          <a:cs typeface="Times New Roman" panose="02020603050405020304" pitchFamily="18" charset="0"/>
                                        </a:rPr>
                                        <m:t>𝑦</m:t>
                                      </m:r>
                                    </m:e>
                                    <m:sub>
                                      <m:r>
                                        <a:rPr lang="es-CU" sz="1600" i="1">
                                          <a:latin typeface="Cambria Math" panose="02040503050406030204" pitchFamily="18" charset="0"/>
                                          <a:cs typeface="Times New Roman" panose="02020603050405020304" pitchFamily="18" charset="0"/>
                                        </a:rPr>
                                        <m:t>𝑡</m:t>
                                      </m:r>
                                    </m:sub>
                                  </m:sSub>
                                  <m:r>
                                    <a:rPr lang="es-CU" sz="1600" i="1">
                                      <a:latin typeface="Cambria Math" panose="02040503050406030204" pitchFamily="18" charset="0"/>
                                      <a:cs typeface="Times New Roman" panose="02020603050405020304" pitchFamily="18" charset="0"/>
                                    </a:rPr>
                                    <m:t>−</m:t>
                                  </m:r>
                                  <m:sSub>
                                    <m:sSubPr>
                                      <m:ctrlPr>
                                        <a:rPr lang="es-CU" sz="1600" i="1">
                                          <a:latin typeface="Cambria Math" panose="02040503050406030204" pitchFamily="18" charset="0"/>
                                          <a:cs typeface="Times New Roman" panose="02020603050405020304" pitchFamily="18" charset="0"/>
                                        </a:rPr>
                                      </m:ctrlPr>
                                    </m:sSubPr>
                                    <m:e>
                                      <m:r>
                                        <a:rPr lang="es-CU" sz="1600" b="0" i="1" smtClean="0">
                                          <a:latin typeface="Cambria Math" panose="02040503050406030204" pitchFamily="18" charset="0"/>
                                          <a:cs typeface="Times New Roman" panose="02020603050405020304" pitchFamily="18" charset="0"/>
                                        </a:rPr>
                                        <m:t>𝑦</m:t>
                                      </m:r>
                                    </m:e>
                                    <m:sub>
                                      <m:r>
                                        <a:rPr lang="es-CU" sz="1600" i="1">
                                          <a:latin typeface="Cambria Math" panose="02040503050406030204" pitchFamily="18" charset="0"/>
                                          <a:cs typeface="Times New Roman" panose="02020603050405020304" pitchFamily="18" charset="0"/>
                                        </a:rPr>
                                        <m:t>𝑛</m:t>
                                      </m:r>
                                    </m:sub>
                                  </m:sSub>
                                </m:e>
                              </m:d>
                            </m:e>
                            <m:sup>
                              <m:r>
                                <a:rPr lang="es-CU" sz="1600" i="1">
                                  <a:latin typeface="Cambria Math" panose="02040503050406030204" pitchFamily="18" charset="0"/>
                                  <a:cs typeface="Times New Roman" panose="02020603050405020304" pitchFamily="18" charset="0"/>
                                </a:rPr>
                                <m:t>2</m:t>
                              </m:r>
                            </m:sup>
                          </m:sSup>
                          <m:r>
                            <a:rPr lang="es-CU" sz="1600" b="0" i="1" smtClean="0">
                              <a:latin typeface="Cambria Math" panose="02040503050406030204" pitchFamily="18" charset="0"/>
                              <a:cs typeface="Times New Roman" panose="02020603050405020304" pitchFamily="18" charset="0"/>
                            </a:rPr>
                            <m:t>+</m:t>
                          </m:r>
                          <m:sSup>
                            <m:sSupPr>
                              <m:ctrlPr>
                                <a:rPr lang="en-US" sz="1600" i="1">
                                  <a:latin typeface="Cambria Math" panose="02040503050406030204" pitchFamily="18" charset="0"/>
                                  <a:cs typeface="Times New Roman" panose="02020603050405020304" pitchFamily="18" charset="0"/>
                                </a:rPr>
                              </m:ctrlPr>
                            </m:sSupPr>
                            <m:e>
                              <m:d>
                                <m:dPr>
                                  <m:ctrlPr>
                                    <a:rPr lang="en-US" sz="1600" i="1">
                                      <a:latin typeface="Cambria Math" panose="02040503050406030204" pitchFamily="18" charset="0"/>
                                      <a:cs typeface="Times New Roman" panose="02020603050405020304" pitchFamily="18" charset="0"/>
                                    </a:rPr>
                                  </m:ctrlPr>
                                </m:dPr>
                                <m:e>
                                  <m:sSub>
                                    <m:sSubPr>
                                      <m:ctrlPr>
                                        <a:rPr lang="en-US" sz="1600" i="1">
                                          <a:latin typeface="Cambria Math" panose="02040503050406030204" pitchFamily="18" charset="0"/>
                                          <a:cs typeface="Times New Roman" panose="02020603050405020304" pitchFamily="18" charset="0"/>
                                        </a:rPr>
                                      </m:ctrlPr>
                                    </m:sSubPr>
                                    <m:e>
                                      <m:r>
                                        <a:rPr lang="es-CU" sz="1600" b="0" i="1" smtClean="0">
                                          <a:latin typeface="Cambria Math" panose="02040503050406030204" pitchFamily="18" charset="0"/>
                                          <a:cs typeface="Times New Roman" panose="02020603050405020304" pitchFamily="18" charset="0"/>
                                        </a:rPr>
                                        <m:t>𝑧</m:t>
                                      </m:r>
                                    </m:e>
                                    <m:sub>
                                      <m:r>
                                        <a:rPr lang="es-CU" sz="1600" i="1">
                                          <a:latin typeface="Cambria Math" panose="02040503050406030204" pitchFamily="18" charset="0"/>
                                          <a:cs typeface="Times New Roman" panose="02020603050405020304" pitchFamily="18" charset="0"/>
                                        </a:rPr>
                                        <m:t>𝑡</m:t>
                                      </m:r>
                                    </m:sub>
                                  </m:sSub>
                                  <m:r>
                                    <a:rPr lang="es-CU" sz="1600" i="1">
                                      <a:latin typeface="Cambria Math" panose="02040503050406030204" pitchFamily="18" charset="0"/>
                                      <a:cs typeface="Times New Roman" panose="02020603050405020304" pitchFamily="18" charset="0"/>
                                    </a:rPr>
                                    <m:t>−</m:t>
                                  </m:r>
                                  <m:sSub>
                                    <m:sSubPr>
                                      <m:ctrlPr>
                                        <a:rPr lang="es-CU" sz="1600" i="1">
                                          <a:latin typeface="Cambria Math" panose="02040503050406030204" pitchFamily="18" charset="0"/>
                                          <a:cs typeface="Times New Roman" panose="02020603050405020304" pitchFamily="18" charset="0"/>
                                        </a:rPr>
                                      </m:ctrlPr>
                                    </m:sSubPr>
                                    <m:e>
                                      <m:r>
                                        <a:rPr lang="es-CU" sz="1600" b="0" i="1" smtClean="0">
                                          <a:latin typeface="Cambria Math" panose="02040503050406030204" pitchFamily="18" charset="0"/>
                                          <a:cs typeface="Times New Roman" panose="02020603050405020304" pitchFamily="18" charset="0"/>
                                        </a:rPr>
                                        <m:t>𝑧</m:t>
                                      </m:r>
                                    </m:e>
                                    <m:sub>
                                      <m:r>
                                        <a:rPr lang="es-CU" sz="1600" i="1">
                                          <a:latin typeface="Cambria Math" panose="02040503050406030204" pitchFamily="18" charset="0"/>
                                          <a:cs typeface="Times New Roman" panose="02020603050405020304" pitchFamily="18" charset="0"/>
                                        </a:rPr>
                                        <m:t>𝑛</m:t>
                                      </m:r>
                                    </m:sub>
                                  </m:sSub>
                                </m:e>
                              </m:d>
                            </m:e>
                            <m:sup>
                              <m:r>
                                <a:rPr lang="es-CU" sz="1600" i="1">
                                  <a:latin typeface="Cambria Math" panose="02040503050406030204" pitchFamily="18" charset="0"/>
                                  <a:cs typeface="Times New Roman" panose="02020603050405020304" pitchFamily="18" charset="0"/>
                                </a:rPr>
                                <m:t>2</m:t>
                              </m:r>
                            </m:sup>
                          </m:sSup>
                        </m:e>
                      </m:rad>
                    </m:oMath>
                  </m:oMathPara>
                </a14:m>
                <a:endParaRPr lang="es-CU" sz="1600" dirty="0" smtClean="0"/>
              </a:p>
            </p:txBody>
          </p:sp>
        </mc:Choice>
        <mc:Fallback xmlns="">
          <p:sp>
            <p:nvSpPr>
              <p:cNvPr id="41" name="Flowchart: Process 40"/>
              <p:cNvSpPr>
                <a:spLocks noRot="1" noChangeAspect="1" noMove="1" noResize="1" noEditPoints="1" noAdjustHandles="1" noChangeArrowheads="1" noChangeShapeType="1" noTextEdit="1"/>
              </p:cNvSpPr>
              <p:nvPr/>
            </p:nvSpPr>
            <p:spPr>
              <a:xfrm>
                <a:off x="5592504" y="3850787"/>
                <a:ext cx="5904000" cy="720000"/>
              </a:xfrm>
              <a:prstGeom prst="flowChartProcess">
                <a:avLst/>
              </a:prstGeom>
              <a:blipFill>
                <a:blip r:embed="rId10"/>
                <a:stretch>
                  <a:fillRect l="-206" r="-103"/>
                </a:stretch>
              </a:blipFill>
              <a:ln w="6350">
                <a:solidFill>
                  <a:schemeClr val="bg1"/>
                </a:solidFill>
              </a:ln>
            </p:spPr>
            <p:txBody>
              <a:bodyPr/>
              <a:lstStyle/>
              <a:p>
                <a:r>
                  <a:rPr lang="en-US">
                    <a:noFill/>
                  </a:rPr>
                  <a:t> </a:t>
                </a:r>
              </a:p>
            </p:txBody>
          </p:sp>
        </mc:Fallback>
      </mc:AlternateContent>
      <p:cxnSp>
        <p:nvCxnSpPr>
          <p:cNvPr id="47" name="Straight Arrow Connector 46"/>
          <p:cNvCxnSpPr>
            <a:stCxn id="41" idx="2"/>
            <a:endCxn id="53" idx="0"/>
          </p:cNvCxnSpPr>
          <p:nvPr/>
        </p:nvCxnSpPr>
        <p:spPr>
          <a:xfrm>
            <a:off x="8544504" y="4570787"/>
            <a:ext cx="0" cy="1351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 name="Group 1"/>
          <p:cNvGrpSpPr/>
          <p:nvPr/>
        </p:nvGrpSpPr>
        <p:grpSpPr>
          <a:xfrm>
            <a:off x="6302397" y="204716"/>
            <a:ext cx="4975468" cy="3429363"/>
            <a:chOff x="5647312" y="2883859"/>
            <a:chExt cx="4975468" cy="3429363"/>
          </a:xfrm>
        </p:grpSpPr>
        <p:sp>
          <p:nvSpPr>
            <p:cNvPr id="198" name="Oval 197"/>
            <p:cNvSpPr/>
            <p:nvPr/>
          </p:nvSpPr>
          <p:spPr>
            <a:xfrm>
              <a:off x="6252949" y="4114029"/>
              <a:ext cx="2838735" cy="1487606"/>
            </a:xfrm>
            <a:prstGeom prst="ellipse">
              <a:avLst/>
            </a:prstGeom>
            <a:solidFill>
              <a:schemeClr val="tx1">
                <a:lumMod val="95000"/>
              </a:schemeClr>
            </a:solidFill>
            <a:ln>
              <a:no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99" name="Group 198"/>
            <p:cNvGrpSpPr/>
            <p:nvPr/>
          </p:nvGrpSpPr>
          <p:grpSpPr>
            <a:xfrm>
              <a:off x="5918854" y="3055157"/>
              <a:ext cx="4416272" cy="3067102"/>
              <a:chOff x="5780102" y="646176"/>
              <a:chExt cx="6022950" cy="4451536"/>
            </a:xfrm>
          </p:grpSpPr>
          <p:cxnSp>
            <p:nvCxnSpPr>
              <p:cNvPr id="200" name="Straight Arrow Connector 199"/>
              <p:cNvCxnSpPr/>
              <p:nvPr/>
            </p:nvCxnSpPr>
            <p:spPr>
              <a:xfrm rot="10800000">
                <a:off x="8180832" y="646176"/>
                <a:ext cx="0" cy="2657856"/>
              </a:xfrm>
              <a:prstGeom prst="straightConnector1">
                <a:avLst/>
              </a:prstGeom>
              <a:noFill/>
              <a:ln w="6350" cap="flat" cmpd="sng" algn="ctr">
                <a:solidFill>
                  <a:sysClr val="windowText" lastClr="000000"/>
                </a:solidFill>
                <a:prstDash val="solid"/>
                <a:miter lim="800000"/>
                <a:tailEnd type="triangle"/>
              </a:ln>
              <a:effectLst/>
            </p:spPr>
          </p:cxnSp>
          <p:cxnSp>
            <p:nvCxnSpPr>
              <p:cNvPr id="201" name="Straight Arrow Connector 200"/>
              <p:cNvCxnSpPr/>
              <p:nvPr/>
            </p:nvCxnSpPr>
            <p:spPr>
              <a:xfrm flipV="1">
                <a:off x="8178012" y="3273299"/>
                <a:ext cx="3625040" cy="27914"/>
              </a:xfrm>
              <a:prstGeom prst="straightConnector1">
                <a:avLst/>
              </a:prstGeom>
              <a:noFill/>
              <a:ln w="6350" cap="flat" cmpd="sng" algn="ctr">
                <a:solidFill>
                  <a:sysClr val="windowText" lastClr="000000"/>
                </a:solidFill>
                <a:prstDash val="solid"/>
                <a:miter lim="800000"/>
                <a:tailEnd type="triangle"/>
              </a:ln>
              <a:effectLst/>
            </p:spPr>
          </p:cxnSp>
          <p:cxnSp>
            <p:nvCxnSpPr>
              <p:cNvPr id="202" name="Straight Arrow Connector 201"/>
              <p:cNvCxnSpPr/>
              <p:nvPr/>
            </p:nvCxnSpPr>
            <p:spPr>
              <a:xfrm flipH="1">
                <a:off x="5780102" y="3303076"/>
                <a:ext cx="2399774" cy="1794636"/>
              </a:xfrm>
              <a:prstGeom prst="straightConnector1">
                <a:avLst/>
              </a:prstGeom>
              <a:noFill/>
              <a:ln w="6350" cap="flat" cmpd="sng" algn="ctr">
                <a:solidFill>
                  <a:sysClr val="windowText" lastClr="000000"/>
                </a:solidFill>
                <a:prstDash val="solid"/>
                <a:miter lim="800000"/>
                <a:tailEnd type="triangle"/>
              </a:ln>
              <a:effectLst/>
            </p:spPr>
          </p:cxnSp>
          <p:sp>
            <p:nvSpPr>
              <p:cNvPr id="203" name="Oval 202"/>
              <p:cNvSpPr/>
              <p:nvPr/>
            </p:nvSpPr>
            <p:spPr>
              <a:xfrm>
                <a:off x="9186832" y="40734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4" name="Oval 203"/>
              <p:cNvSpPr/>
              <p:nvPr/>
            </p:nvSpPr>
            <p:spPr>
              <a:xfrm>
                <a:off x="9820495" y="3648296"/>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5" name="Oval 204"/>
              <p:cNvSpPr/>
              <p:nvPr/>
            </p:nvSpPr>
            <p:spPr>
              <a:xfrm>
                <a:off x="9904717" y="28542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6" name="Oval 205"/>
              <p:cNvSpPr/>
              <p:nvPr/>
            </p:nvSpPr>
            <p:spPr>
              <a:xfrm>
                <a:off x="9327200" y="2384981"/>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7" name="Oval 206"/>
              <p:cNvSpPr/>
              <p:nvPr/>
            </p:nvSpPr>
            <p:spPr>
              <a:xfrm>
                <a:off x="8497021" y="21684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8" name="Oval 207"/>
              <p:cNvSpPr/>
              <p:nvPr/>
            </p:nvSpPr>
            <p:spPr>
              <a:xfrm>
                <a:off x="7630748" y="21684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9" name="Oval 208"/>
              <p:cNvSpPr/>
              <p:nvPr/>
            </p:nvSpPr>
            <p:spPr>
              <a:xfrm>
                <a:off x="6860727" y="23970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0" name="Oval 209"/>
              <p:cNvSpPr/>
              <p:nvPr/>
            </p:nvSpPr>
            <p:spPr>
              <a:xfrm>
                <a:off x="6283211" y="2878276"/>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1" name="Oval 210"/>
              <p:cNvSpPr/>
              <p:nvPr/>
            </p:nvSpPr>
            <p:spPr>
              <a:xfrm>
                <a:off x="6319306" y="3576107"/>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2" name="Oval 211"/>
              <p:cNvSpPr/>
              <p:nvPr/>
            </p:nvSpPr>
            <p:spPr>
              <a:xfrm>
                <a:off x="6944948" y="4021276"/>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3" name="Oval 212"/>
              <p:cNvSpPr/>
              <p:nvPr/>
            </p:nvSpPr>
            <p:spPr>
              <a:xfrm>
                <a:off x="7690906" y="42258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4" name="Oval 213"/>
              <p:cNvSpPr/>
              <p:nvPr/>
            </p:nvSpPr>
            <p:spPr>
              <a:xfrm>
                <a:off x="8400769" y="4213781"/>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cxnSp>
          <p:nvCxnSpPr>
            <p:cNvPr id="216" name="Straight Connector 215"/>
            <p:cNvCxnSpPr/>
            <p:nvPr/>
          </p:nvCxnSpPr>
          <p:spPr>
            <a:xfrm flipH="1">
              <a:off x="6781800" y="5517542"/>
              <a:ext cx="1083897" cy="737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7876300" y="4883366"/>
              <a:ext cx="903907" cy="617836"/>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2" name="Rectangle 221"/>
                <p:cNvSpPr/>
                <p:nvPr/>
              </p:nvSpPr>
              <p:spPr>
                <a:xfrm>
                  <a:off x="7319086" y="5548824"/>
                  <a:ext cx="117820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bg1"/>
                                </a:solidFill>
                                <a:latin typeface="Cambria Math" panose="02040503050406030204" pitchFamily="18" charset="0"/>
                              </a:rPr>
                            </m:ctrlPr>
                          </m:sSubPr>
                          <m:e>
                            <m:r>
                              <a:rPr lang="es-CU" sz="1600" b="0" i="1" smtClean="0">
                                <a:solidFill>
                                  <a:schemeClr val="bg1"/>
                                </a:solidFill>
                                <a:latin typeface="Cambria Math" panose="02040503050406030204" pitchFamily="18" charset="0"/>
                              </a:rPr>
                              <m:t>(</m:t>
                            </m:r>
                            <m:r>
                              <a:rPr lang="en-US"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sub>
                            <m:r>
                              <a:rPr lang="en-US"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𝑛</m:t>
                            </m:r>
                          </m:sub>
                        </m:s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1600" i="1" smtClean="0">
                                <a:solidFill>
                                  <a:schemeClr val="bg1"/>
                                </a:solidFill>
                                <a:latin typeface="Cambria Math" panose="02040503050406030204" pitchFamily="18" charset="0"/>
                              </a:rPr>
                            </m:ctrlPr>
                          </m:sSubPr>
                          <m:e>
                            <m:r>
                              <a:rPr lang="es-CU" sz="1600" b="0" i="1" smtClean="0">
                                <a:solidFill>
                                  <a:schemeClr val="bg1"/>
                                </a:solidFill>
                                <a:latin typeface="Cambria Math" panose="02040503050406030204" pitchFamily="18" charset="0"/>
                              </a:rPr>
                              <m:t>𝑦</m:t>
                            </m:r>
                          </m:e>
                          <m:sub>
                            <m:r>
                              <a:rPr lang="en-US"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𝑛</m:t>
                            </m:r>
                          </m:sub>
                        </m:sSub>
                        <m:r>
                          <a:rPr lang="es-CU" sz="1600" b="0" i="0"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1600" i="1" smtClean="0">
                                <a:solidFill>
                                  <a:schemeClr val="bg1"/>
                                </a:solidFill>
                                <a:latin typeface="Cambria Math" panose="02040503050406030204" pitchFamily="18" charset="0"/>
                              </a:rPr>
                            </m:ctrlPr>
                          </m:sSubPr>
                          <m:e>
                            <m:r>
                              <a:rPr lang="es-CU" sz="1600" b="0" i="1" smtClean="0">
                                <a:solidFill>
                                  <a:schemeClr val="bg1"/>
                                </a:solidFill>
                                <a:latin typeface="Cambria Math" panose="02040503050406030204" pitchFamily="18" charset="0"/>
                              </a:rPr>
                              <m:t>𝑧</m:t>
                            </m:r>
                          </m:e>
                          <m:sub>
                            <m:r>
                              <a:rPr lang="en-US"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𝑛</m:t>
                            </m:r>
                          </m:sub>
                        </m:s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600" dirty="0"/>
                </a:p>
              </p:txBody>
            </p:sp>
          </mc:Choice>
          <mc:Fallback xmlns="">
            <p:sp>
              <p:nvSpPr>
                <p:cNvPr id="222" name="Rectangle 221"/>
                <p:cNvSpPr>
                  <a:spLocks noRot="1" noChangeAspect="1" noMove="1" noResize="1" noEditPoints="1" noAdjustHandles="1" noChangeArrowheads="1" noChangeShapeType="1" noTextEdit="1"/>
                </p:cNvSpPr>
                <p:nvPr/>
              </p:nvSpPr>
              <p:spPr>
                <a:xfrm>
                  <a:off x="7319086" y="5548824"/>
                  <a:ext cx="1178208" cy="338554"/>
                </a:xfrm>
                <a:prstGeom prst="rect">
                  <a:avLst/>
                </a:prstGeom>
                <a:blipFill>
                  <a:blip r:embed="rId11"/>
                  <a:stretch>
                    <a:fillRect b="-10909"/>
                  </a:stretch>
                </a:blipFill>
              </p:spPr>
              <p:txBody>
                <a:bodyPr/>
                <a:lstStyle/>
                <a:p>
                  <a:r>
                    <a:rPr lang="en-US">
                      <a:noFill/>
                    </a:rPr>
                    <a:t> </a:t>
                  </a:r>
                </a:p>
              </p:txBody>
            </p:sp>
          </mc:Fallback>
        </mc:AlternateContent>
        <p:pic>
          <p:nvPicPr>
            <p:cNvPr id="224" name="Picture 223"/>
            <p:cNvPicPr>
              <a:picLocks noChangeAspect="1"/>
            </p:cNvPicPr>
            <p:nvPr/>
          </p:nvPicPr>
          <p:blipFill>
            <a:blip r:embed="rId12"/>
            <a:stretch>
              <a:fillRect/>
            </a:stretch>
          </p:blipFill>
          <p:spPr>
            <a:xfrm>
              <a:off x="8679305" y="3128329"/>
              <a:ext cx="488756" cy="328069"/>
            </a:xfrm>
            <a:prstGeom prst="rect">
              <a:avLst/>
            </a:prstGeom>
          </p:spPr>
        </p:pic>
        <p:cxnSp>
          <p:nvCxnSpPr>
            <p:cNvPr id="226" name="Straight Connector 225"/>
            <p:cNvCxnSpPr/>
            <p:nvPr/>
          </p:nvCxnSpPr>
          <p:spPr>
            <a:xfrm flipH="1">
              <a:off x="8927428" y="3337229"/>
              <a:ext cx="8" cy="2538665"/>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flipH="1" flipV="1">
              <a:off x="6304547" y="5887925"/>
              <a:ext cx="2639984" cy="1061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H="1">
              <a:off x="8939464" y="4889304"/>
              <a:ext cx="1106904" cy="1022685"/>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1" name="Rectangle 240"/>
                <p:cNvSpPr/>
                <p:nvPr/>
              </p:nvSpPr>
              <p:spPr>
                <a:xfrm>
                  <a:off x="9004165" y="3100427"/>
                  <a:ext cx="1098249"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bg1"/>
                                </a:solidFill>
                                <a:latin typeface="Cambria Math" panose="02040503050406030204" pitchFamily="18" charset="0"/>
                              </a:rPr>
                            </m:ctrlPr>
                          </m:sSubPr>
                          <m:e>
                            <m:r>
                              <a:rPr lang="es-CU" sz="1600" b="0" i="1" smtClean="0">
                                <a:solidFill>
                                  <a:schemeClr val="bg1"/>
                                </a:solidFill>
                                <a:latin typeface="Cambria Math" panose="02040503050406030204" pitchFamily="18" charset="0"/>
                              </a:rPr>
                              <m:t>(</m:t>
                            </m:r>
                            <m:r>
                              <a:rPr lang="en-US"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b>
                        </m:s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1600" i="1" smtClean="0">
                                <a:solidFill>
                                  <a:schemeClr val="bg1"/>
                                </a:solidFill>
                                <a:latin typeface="Cambria Math" panose="02040503050406030204" pitchFamily="18" charset="0"/>
                              </a:rPr>
                            </m:ctrlPr>
                          </m:sSubPr>
                          <m:e>
                            <m:r>
                              <a:rPr lang="es-CU" sz="1600" b="0" i="1" smtClean="0">
                                <a:solidFill>
                                  <a:schemeClr val="bg1"/>
                                </a:solidFill>
                                <a:latin typeface="Cambria Math" panose="02040503050406030204" pitchFamily="18" charset="0"/>
                              </a:rPr>
                              <m:t>𝑦</m:t>
                            </m:r>
                          </m:e>
                          <m: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b>
                        </m:sSub>
                        <m:r>
                          <a:rPr lang="es-CU" sz="1600" b="0" i="0"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1600" i="1" smtClean="0">
                                <a:solidFill>
                                  <a:schemeClr val="bg1"/>
                                </a:solidFill>
                                <a:latin typeface="Cambria Math" panose="02040503050406030204" pitchFamily="18" charset="0"/>
                              </a:rPr>
                            </m:ctrlPr>
                          </m:sSubPr>
                          <m:e>
                            <m:r>
                              <a:rPr lang="es-CU" sz="1600" b="0" i="1" smtClean="0">
                                <a:solidFill>
                                  <a:schemeClr val="bg1"/>
                                </a:solidFill>
                                <a:latin typeface="Cambria Math" panose="02040503050406030204" pitchFamily="18" charset="0"/>
                              </a:rPr>
                              <m:t>𝑧</m:t>
                            </m:r>
                          </m:e>
                          <m: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b>
                        </m:s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600" dirty="0"/>
                </a:p>
              </p:txBody>
            </p:sp>
          </mc:Choice>
          <mc:Fallback xmlns="">
            <p:sp>
              <p:nvSpPr>
                <p:cNvPr id="241" name="Rectangle 240"/>
                <p:cNvSpPr>
                  <a:spLocks noRot="1" noChangeAspect="1" noMove="1" noResize="1" noEditPoints="1" noAdjustHandles="1" noChangeArrowheads="1" noChangeShapeType="1" noTextEdit="1"/>
                </p:cNvSpPr>
                <p:nvPr/>
              </p:nvSpPr>
              <p:spPr>
                <a:xfrm>
                  <a:off x="9004165" y="3100427"/>
                  <a:ext cx="1098249" cy="338554"/>
                </a:xfrm>
                <a:prstGeom prst="rect">
                  <a:avLst/>
                </a:prstGeom>
                <a:blipFill>
                  <a:blip r:embed="rId13"/>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2" name="Rectangle 241"/>
                <p:cNvSpPr/>
                <p:nvPr/>
              </p:nvSpPr>
              <p:spPr>
                <a:xfrm>
                  <a:off x="8135872" y="4229374"/>
                  <a:ext cx="356316"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U" sz="1600" b="0" i="1" smtClean="0">
                            <a:solidFill>
                              <a:schemeClr val="bg1"/>
                            </a:solidFill>
                            <a:latin typeface="Cambria Math" panose="02040503050406030204" pitchFamily="18" charset="0"/>
                          </a:rPr>
                          <m:t>𝑑</m:t>
                        </m:r>
                      </m:oMath>
                    </m:oMathPara>
                  </a14:m>
                  <a:endParaRPr lang="en-US" sz="1600" dirty="0">
                    <a:solidFill>
                      <a:schemeClr val="bg1"/>
                    </a:solidFill>
                  </a:endParaRPr>
                </a:p>
              </p:txBody>
            </p:sp>
          </mc:Choice>
          <mc:Fallback xmlns="">
            <p:sp>
              <p:nvSpPr>
                <p:cNvPr id="242" name="Rectangle 241"/>
                <p:cNvSpPr>
                  <a:spLocks noRot="1" noChangeAspect="1" noMove="1" noResize="1" noEditPoints="1" noAdjustHandles="1" noChangeArrowheads="1" noChangeShapeType="1" noTextEdit="1"/>
                </p:cNvSpPr>
                <p:nvPr/>
              </p:nvSpPr>
              <p:spPr>
                <a:xfrm>
                  <a:off x="8135872" y="4229374"/>
                  <a:ext cx="356316" cy="338554"/>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3" name="Rectangle 242"/>
                <p:cNvSpPr/>
                <p:nvPr/>
              </p:nvSpPr>
              <p:spPr>
                <a:xfrm>
                  <a:off x="5647312" y="594389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oMath>
                    </m:oMathPara>
                  </a14:m>
                  <a:endParaRPr lang="en-US" dirty="0">
                    <a:solidFill>
                      <a:schemeClr val="bg1"/>
                    </a:solidFill>
                  </a:endParaRPr>
                </a:p>
              </p:txBody>
            </p:sp>
          </mc:Choice>
          <mc:Fallback xmlns="">
            <p:sp>
              <p:nvSpPr>
                <p:cNvPr id="243" name="Rectangle 242"/>
                <p:cNvSpPr>
                  <a:spLocks noRot="1" noChangeAspect="1" noMove="1" noResize="1" noEditPoints="1" noAdjustHandles="1" noChangeArrowheads="1" noChangeShapeType="1" noTextEdit="1"/>
                </p:cNvSpPr>
                <p:nvPr/>
              </p:nvSpPr>
              <p:spPr>
                <a:xfrm>
                  <a:off x="5647312" y="5943890"/>
                  <a:ext cx="367985"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4" name="Rectangle 243"/>
                <p:cNvSpPr/>
                <p:nvPr/>
              </p:nvSpPr>
              <p:spPr>
                <a:xfrm>
                  <a:off x="10251396" y="4664532"/>
                  <a:ext cx="37138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U"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244" name="Rectangle 243"/>
                <p:cNvSpPr>
                  <a:spLocks noRot="1" noChangeAspect="1" noMove="1" noResize="1" noEditPoints="1" noAdjustHandles="1" noChangeArrowheads="1" noChangeShapeType="1" noTextEdit="1"/>
                </p:cNvSpPr>
                <p:nvPr/>
              </p:nvSpPr>
              <p:spPr>
                <a:xfrm>
                  <a:off x="10251396" y="4664532"/>
                  <a:ext cx="371384" cy="369332"/>
                </a:xfrm>
                <a:prstGeom prst="rect">
                  <a:avLst/>
                </a:prstGeom>
                <a:blipFill>
                  <a:blip r:embed="rId16"/>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5" name="Rectangle 244"/>
                <p:cNvSpPr/>
                <p:nvPr/>
              </p:nvSpPr>
              <p:spPr>
                <a:xfrm>
                  <a:off x="7375849" y="2883859"/>
                  <a:ext cx="35375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U" b="0" i="1" smtClean="0">
                            <a:solidFill>
                              <a:schemeClr val="bg1"/>
                            </a:solidFill>
                            <a:latin typeface="Cambria Math" panose="02040503050406030204" pitchFamily="18" charset="0"/>
                          </a:rPr>
                          <m:t>𝑧</m:t>
                        </m:r>
                      </m:oMath>
                    </m:oMathPara>
                  </a14:m>
                  <a:endParaRPr lang="en-US" dirty="0">
                    <a:solidFill>
                      <a:schemeClr val="bg1"/>
                    </a:solidFill>
                  </a:endParaRPr>
                </a:p>
              </p:txBody>
            </p:sp>
          </mc:Choice>
          <mc:Fallback xmlns="">
            <p:sp>
              <p:nvSpPr>
                <p:cNvPr id="245" name="Rectangle 244"/>
                <p:cNvSpPr>
                  <a:spLocks noRot="1" noChangeAspect="1" noMove="1" noResize="1" noEditPoints="1" noAdjustHandles="1" noChangeArrowheads="1" noChangeShapeType="1" noTextEdit="1"/>
                </p:cNvSpPr>
                <p:nvPr/>
              </p:nvSpPr>
              <p:spPr>
                <a:xfrm>
                  <a:off x="7375849" y="2883859"/>
                  <a:ext cx="353750" cy="369332"/>
                </a:xfrm>
                <a:prstGeom prst="rect">
                  <a:avLst/>
                </a:prstGeom>
                <a:blipFill>
                  <a:blip r:embed="rId17"/>
                  <a:stretch>
                    <a:fillRect/>
                  </a:stretch>
                </a:blipFill>
              </p:spPr>
              <p:txBody>
                <a:bodyPr/>
                <a:lstStyle/>
                <a:p>
                  <a:r>
                    <a:rPr lang="en-US">
                      <a:noFill/>
                    </a:rPr>
                    <a:t> </a:t>
                  </a:r>
                </a:p>
              </p:txBody>
            </p:sp>
          </mc:Fallback>
        </mc:AlternateContent>
        <p:cxnSp>
          <p:nvCxnSpPr>
            <p:cNvPr id="283" name="Straight Connector 282"/>
            <p:cNvCxnSpPr>
              <a:stCxn id="214" idx="0"/>
            </p:cNvCxnSpPr>
            <p:nvPr/>
          </p:nvCxnSpPr>
          <p:spPr>
            <a:xfrm flipV="1">
              <a:off x="7906426" y="3308154"/>
              <a:ext cx="1028024" cy="2205078"/>
            </a:xfrm>
            <a:prstGeom prst="line">
              <a:avLst/>
            </a:prstGeom>
            <a:ln w="28575">
              <a:solidFill>
                <a:srgbClr val="06C237"/>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214" idx="0"/>
            </p:cNvCxnSpPr>
            <p:nvPr/>
          </p:nvCxnSpPr>
          <p:spPr>
            <a:xfrm>
              <a:off x="7906426" y="5513232"/>
              <a:ext cx="1033892" cy="384729"/>
            </a:xfrm>
            <a:prstGeom prst="line">
              <a:avLst/>
            </a:prstGeom>
            <a:ln w="28575">
              <a:solidFill>
                <a:srgbClr val="06C237"/>
              </a:solidFill>
              <a:prstDash val="dash"/>
            </a:ln>
          </p:spPr>
          <p:style>
            <a:lnRef idx="1">
              <a:schemeClr val="accent1"/>
            </a:lnRef>
            <a:fillRef idx="0">
              <a:schemeClr val="accent1"/>
            </a:fillRef>
            <a:effectRef idx="0">
              <a:schemeClr val="accent1"/>
            </a:effectRef>
            <a:fontRef idx="minor">
              <a:schemeClr val="tx1"/>
            </a:fontRef>
          </p:style>
        </p:cxnSp>
        <p:sp>
          <p:nvSpPr>
            <p:cNvPr id="50" name="Arc 49"/>
            <p:cNvSpPr/>
            <p:nvPr/>
          </p:nvSpPr>
          <p:spPr>
            <a:xfrm rot="884850">
              <a:off x="7799422" y="4924373"/>
              <a:ext cx="441608" cy="1269242"/>
            </a:xfrm>
            <a:prstGeom prst="arc">
              <a:avLst>
                <a:gd name="adj1" fmla="val 16266568"/>
                <a:gd name="adj2" fmla="val 389315"/>
              </a:avLst>
            </a:prstGeom>
            <a:ln w="19050">
              <a:solidFill>
                <a:srgbClr val="06C237"/>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2" name="TextBox 51"/>
                <p:cNvSpPr txBox="1"/>
                <p:nvPr/>
              </p:nvSpPr>
              <p:spPr>
                <a:xfrm rot="21040333">
                  <a:off x="7996838" y="5183494"/>
                  <a:ext cx="2906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𝜃</m:t>
                            </m:r>
                          </m:e>
                          <m:sub>
                            <m:r>
                              <a:rPr lang="es-CU" b="0" i="1" smtClean="0">
                                <a:solidFill>
                                  <a:schemeClr val="bg1"/>
                                </a:solidFill>
                                <a:latin typeface="Cambria Math" panose="02040503050406030204" pitchFamily="18" charset="0"/>
                              </a:rPr>
                              <m:t>𝑛</m:t>
                            </m:r>
                          </m:sub>
                        </m:sSub>
                      </m:oMath>
                    </m:oMathPara>
                  </a14:m>
                  <a:endParaRPr lang="en-US" dirty="0"/>
                </a:p>
              </p:txBody>
            </p:sp>
          </mc:Choice>
          <mc:Fallback xmlns="">
            <p:sp>
              <p:nvSpPr>
                <p:cNvPr id="52" name="TextBox 51"/>
                <p:cNvSpPr txBox="1">
                  <a:spLocks noRot="1" noChangeAspect="1" noMove="1" noResize="1" noEditPoints="1" noAdjustHandles="1" noChangeArrowheads="1" noChangeShapeType="1" noTextEdit="1"/>
                </p:cNvSpPr>
                <p:nvPr/>
              </p:nvSpPr>
              <p:spPr>
                <a:xfrm rot="21040333">
                  <a:off x="7996838" y="5183494"/>
                  <a:ext cx="290656" cy="276999"/>
                </a:xfrm>
                <a:prstGeom prst="rect">
                  <a:avLst/>
                </a:prstGeom>
                <a:blipFill>
                  <a:blip r:embed="rId18"/>
                  <a:stretch>
                    <a:fillRect l="-12500" r="-3571" b="-754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3" name="Flowchart: Process 52"/>
              <p:cNvSpPr/>
              <p:nvPr/>
            </p:nvSpPr>
            <p:spPr>
              <a:xfrm>
                <a:off x="5592504" y="4705964"/>
                <a:ext cx="5904000" cy="720000"/>
              </a:xfrm>
              <a:prstGeom prst="flowChartProcess">
                <a:avLst/>
              </a:prstGeom>
              <a:ln w="127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sz="1600" dirty="0" smtClean="0"/>
                  <a:t>Calculate</a:t>
                </a:r>
                <a:r>
                  <a:rPr lang="en-US" sz="1600" dirty="0" smtClean="0"/>
                  <a:t> </a:t>
                </a:r>
                <a:r>
                  <a:rPr lang="en-US" sz="1600" dirty="0"/>
                  <a:t>the </a:t>
                </a:r>
                <a:r>
                  <a:rPr lang="en-US" sz="1600" dirty="0" smtClean="0"/>
                  <a:t>angles </a:t>
                </a:r>
                <a:r>
                  <a:rPr lang="en-US" sz="1600" dirty="0"/>
                  <a:t>between the source and each of the </a:t>
                </a:r>
                <a:r>
                  <a:rPr lang="en-US" sz="1600" dirty="0" smtClean="0"/>
                  <a:t>antennas:</a:t>
                </a:r>
              </a:p>
              <a:p>
                <a:pPr algn="ctr"/>
                <a14:m>
                  <m:oMathPara xmlns:m="http://schemas.openxmlformats.org/officeDocument/2006/math">
                    <m:oMathParaPr>
                      <m:jc m:val="centerGroup"/>
                    </m:oMathParaPr>
                    <m:oMath xmlns:m="http://schemas.openxmlformats.org/officeDocument/2006/math">
                      <m:sSub>
                        <m:sSubPr>
                          <m:ctrlPr>
                            <a:rPr lang="es-CU" sz="1600" i="1" smtClean="0">
                              <a:latin typeface="Cambria Math" panose="02040503050406030204" pitchFamily="18" charset="0"/>
                            </a:rPr>
                          </m:ctrlPr>
                        </m:sSubPr>
                        <m:e>
                          <m:r>
                            <a:rPr lang="en-US" sz="1600" i="1">
                              <a:latin typeface="Cambria Math" panose="02040503050406030204" pitchFamily="18" charset="0"/>
                            </a:rPr>
                            <m:t>𝜃</m:t>
                          </m:r>
                        </m:e>
                        <m:sub>
                          <m:r>
                            <a:rPr lang="es-CU" sz="1600" b="0" i="1" smtClean="0">
                              <a:latin typeface="Cambria Math" panose="02040503050406030204" pitchFamily="18" charset="0"/>
                            </a:rPr>
                            <m:t>𝑛</m:t>
                          </m:r>
                        </m:sub>
                      </m:sSub>
                      <m:r>
                        <a:rPr lang="es-CU" sz="1600" b="0" i="1" smtClean="0">
                          <a:latin typeface="Cambria Math" panose="02040503050406030204" pitchFamily="18" charset="0"/>
                        </a:rPr>
                        <m:t>=</m:t>
                      </m:r>
                      <m:r>
                        <a:rPr lang="es-CU" sz="1600" b="0" i="1" smtClean="0">
                          <a:latin typeface="Cambria Math" panose="02040503050406030204" pitchFamily="18" charset="0"/>
                        </a:rPr>
                        <m:t>𝑎𝑟𝑐𝑠𝑖𝑛</m:t>
                      </m:r>
                      <m:d>
                        <m:dPr>
                          <m:ctrlPr>
                            <a:rPr lang="es-CU" sz="1600" b="0" i="1" smtClean="0">
                              <a:latin typeface="Cambria Math" panose="02040503050406030204" pitchFamily="18" charset="0"/>
                            </a:rPr>
                          </m:ctrlPr>
                        </m:dPr>
                        <m:e>
                          <m:f>
                            <m:fPr>
                              <m:ctrlPr>
                                <a:rPr lang="es-CU" sz="1600" b="0" i="1" smtClean="0">
                                  <a:latin typeface="Cambria Math" panose="02040503050406030204" pitchFamily="18" charset="0"/>
                                </a:rPr>
                              </m:ctrlPr>
                            </m:fPr>
                            <m:num>
                              <m:sSub>
                                <m:sSubPr>
                                  <m:ctrlPr>
                                    <a:rPr lang="es-CU" sz="1600" b="0" i="1" smtClean="0">
                                      <a:latin typeface="Cambria Math" panose="02040503050406030204" pitchFamily="18" charset="0"/>
                                    </a:rPr>
                                  </m:ctrlPr>
                                </m:sSubPr>
                                <m:e>
                                  <m:r>
                                    <a:rPr lang="es-CU" sz="1600" b="0" i="1" smtClean="0">
                                      <a:latin typeface="Cambria Math" panose="02040503050406030204" pitchFamily="18" charset="0"/>
                                    </a:rPr>
                                    <m:t>𝑧</m:t>
                                  </m:r>
                                </m:e>
                                <m:sub>
                                  <m:r>
                                    <a:rPr lang="es-CU" sz="1600" b="0" i="1" smtClean="0">
                                      <a:latin typeface="Cambria Math" panose="02040503050406030204" pitchFamily="18" charset="0"/>
                                    </a:rPr>
                                    <m:t>𝑡</m:t>
                                  </m:r>
                                </m:sub>
                              </m:sSub>
                            </m:num>
                            <m:den>
                              <m:r>
                                <a:rPr lang="es-CU" sz="1600" b="0" i="1" smtClean="0">
                                  <a:latin typeface="Cambria Math" panose="02040503050406030204" pitchFamily="18" charset="0"/>
                                </a:rPr>
                                <m:t>𝑑</m:t>
                              </m:r>
                            </m:den>
                          </m:f>
                        </m:e>
                      </m:d>
                    </m:oMath>
                  </m:oMathPara>
                </a14:m>
                <a:endParaRPr lang="es-CU" sz="1600" dirty="0" smtClean="0"/>
              </a:p>
            </p:txBody>
          </p:sp>
        </mc:Choice>
        <mc:Fallback xmlns="">
          <p:sp>
            <p:nvSpPr>
              <p:cNvPr id="53" name="Flowchart: Process 52"/>
              <p:cNvSpPr>
                <a:spLocks noRot="1" noChangeAspect="1" noMove="1" noResize="1" noEditPoints="1" noAdjustHandles="1" noChangeArrowheads="1" noChangeShapeType="1" noTextEdit="1"/>
              </p:cNvSpPr>
              <p:nvPr/>
            </p:nvSpPr>
            <p:spPr>
              <a:xfrm>
                <a:off x="5592504" y="4705964"/>
                <a:ext cx="5904000" cy="720000"/>
              </a:xfrm>
              <a:prstGeom prst="flowChartProcess">
                <a:avLst/>
              </a:prstGeom>
              <a:blipFill>
                <a:blip r:embed="rId19"/>
                <a:stretch>
                  <a:fillRect t="-4167" b="-5000"/>
                </a:stretch>
              </a:blipFill>
              <a:ln w="12700">
                <a:solidFill>
                  <a:schemeClr val="bg1"/>
                </a:solidFill>
              </a:ln>
            </p:spPr>
            <p:txBody>
              <a:bodyPr/>
              <a:lstStyle/>
              <a:p>
                <a:r>
                  <a:rPr lang="en-US">
                    <a:noFill/>
                  </a:rPr>
                  <a:t> </a:t>
                </a:r>
              </a:p>
            </p:txBody>
          </p:sp>
        </mc:Fallback>
      </mc:AlternateContent>
      <p:cxnSp>
        <p:nvCxnSpPr>
          <p:cNvPr id="54" name="Straight Arrow Connector 53"/>
          <p:cNvCxnSpPr>
            <a:stCxn id="53" idx="2"/>
            <a:endCxn id="11" idx="0"/>
          </p:cNvCxnSpPr>
          <p:nvPr/>
        </p:nvCxnSpPr>
        <p:spPr>
          <a:xfrm flipH="1">
            <a:off x="8544380" y="5425964"/>
            <a:ext cx="124" cy="158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p:cNvCxnSpPr>
            <a:stCxn id="92" idx="2"/>
            <a:endCxn id="95" idx="0"/>
          </p:cNvCxnSpPr>
          <p:nvPr/>
        </p:nvCxnSpPr>
        <p:spPr>
          <a:xfrm flipH="1">
            <a:off x="2582704" y="4350634"/>
            <a:ext cx="5254" cy="1334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p:cNvCxnSpPr>
            <a:stCxn id="95" idx="2"/>
            <a:endCxn id="28" idx="0"/>
          </p:cNvCxnSpPr>
          <p:nvPr/>
        </p:nvCxnSpPr>
        <p:spPr>
          <a:xfrm>
            <a:off x="2582704" y="4955731"/>
            <a:ext cx="2096" cy="1577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p:cNvCxnSpPr>
            <a:stCxn id="28" idx="2"/>
            <a:endCxn id="108" idx="0"/>
          </p:cNvCxnSpPr>
          <p:nvPr/>
        </p:nvCxnSpPr>
        <p:spPr>
          <a:xfrm flipH="1">
            <a:off x="2583409" y="6128955"/>
            <a:ext cx="1391" cy="1111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2" name="Flowchart: Decision 91"/>
              <p:cNvSpPr/>
              <p:nvPr/>
            </p:nvSpPr>
            <p:spPr>
              <a:xfrm>
                <a:off x="1756379" y="3877588"/>
                <a:ext cx="1663157" cy="473046"/>
              </a:xfrm>
              <a:prstGeom prst="flowChartDecision">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𝜙</m:t>
                      </m:r>
                      <m:r>
                        <a:rPr lang="el-GR" sz="1600" i="1" smtClean="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rPr>
                          </m:ctrlPr>
                        </m:sSubPr>
                        <m:e>
                          <m:r>
                            <a:rPr lang="es-CU" sz="1600" i="1">
                              <a:latin typeface="Cambria Math" panose="02040503050406030204" pitchFamily="18" charset="0"/>
                            </a:rPr>
                            <m:t> </m:t>
                          </m:r>
                          <m:r>
                            <a:rPr lang="en-US" sz="1600" i="1">
                              <a:latin typeface="Cambria Math" panose="02040503050406030204" pitchFamily="18" charset="0"/>
                            </a:rPr>
                            <m:t>𝜙</m:t>
                          </m:r>
                        </m:e>
                        <m:sub>
                          <m:r>
                            <a:rPr lang="es-CU" sz="1600" i="1">
                              <a:latin typeface="Cambria Math" panose="02040503050406030204" pitchFamily="18" charset="0"/>
                            </a:rPr>
                            <m:t>𝐹</m:t>
                          </m:r>
                        </m:sub>
                      </m:sSub>
                    </m:oMath>
                  </m:oMathPara>
                </a14:m>
                <a:endParaRPr lang="en-US" sz="1600" dirty="0"/>
              </a:p>
            </p:txBody>
          </p:sp>
        </mc:Choice>
        <mc:Fallback xmlns="">
          <p:sp>
            <p:nvSpPr>
              <p:cNvPr id="92" name="Flowchart: Decision 91"/>
              <p:cNvSpPr>
                <a:spLocks noRot="1" noChangeAspect="1" noMove="1" noResize="1" noEditPoints="1" noAdjustHandles="1" noChangeArrowheads="1" noChangeShapeType="1" noTextEdit="1"/>
              </p:cNvSpPr>
              <p:nvPr/>
            </p:nvSpPr>
            <p:spPr>
              <a:xfrm>
                <a:off x="1756379" y="3877588"/>
                <a:ext cx="1663157" cy="473046"/>
              </a:xfrm>
              <a:prstGeom prst="flowChartDecision">
                <a:avLst/>
              </a:prstGeom>
              <a:blipFill>
                <a:blip r:embed="rId20"/>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Flowchart: Decision 94"/>
              <p:cNvSpPr/>
              <p:nvPr/>
            </p:nvSpPr>
            <p:spPr>
              <a:xfrm>
                <a:off x="1751104" y="4484131"/>
                <a:ext cx="1663200" cy="471600"/>
              </a:xfrm>
              <a:prstGeom prst="flowChartDecision">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l-GR" sz="1600" i="1">
                          <a:latin typeface="Cambria Math" panose="02040503050406030204" pitchFamily="18" charset="0"/>
                          <a:ea typeface="Cambria Math" panose="02040503050406030204" pitchFamily="18" charset="0"/>
                        </a:rPr>
                        <m:t>𝜃</m:t>
                      </m:r>
                      <m:r>
                        <a:rPr lang="el-GR" sz="1600" i="1" smtClean="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𝜃</m:t>
                          </m:r>
                        </m:e>
                        <m:sub>
                          <m:r>
                            <a:rPr lang="es-CU" sz="1600" i="1">
                              <a:latin typeface="Cambria Math" panose="02040503050406030204" pitchFamily="18" charset="0"/>
                            </a:rPr>
                            <m:t>𝐹</m:t>
                          </m:r>
                        </m:sub>
                      </m:sSub>
                    </m:oMath>
                  </m:oMathPara>
                </a14:m>
                <a:endParaRPr lang="en-US" sz="1600" dirty="0"/>
              </a:p>
            </p:txBody>
          </p:sp>
        </mc:Choice>
        <mc:Fallback xmlns="">
          <p:sp>
            <p:nvSpPr>
              <p:cNvPr id="95" name="Flowchart: Decision 94"/>
              <p:cNvSpPr>
                <a:spLocks noRot="1" noChangeAspect="1" noMove="1" noResize="1" noEditPoints="1" noAdjustHandles="1" noChangeArrowheads="1" noChangeShapeType="1" noTextEdit="1"/>
              </p:cNvSpPr>
              <p:nvPr/>
            </p:nvSpPr>
            <p:spPr>
              <a:xfrm>
                <a:off x="1751104" y="4484131"/>
                <a:ext cx="1663200" cy="471600"/>
              </a:xfrm>
              <a:prstGeom prst="flowChartDecision">
                <a:avLst/>
              </a:prstGeom>
              <a:blipFill>
                <a:blip r:embed="rId21"/>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Flowchart: Decision 107"/>
              <p:cNvSpPr/>
              <p:nvPr/>
            </p:nvSpPr>
            <p:spPr>
              <a:xfrm>
                <a:off x="1779897" y="6240143"/>
                <a:ext cx="1607023" cy="372197"/>
              </a:xfrm>
              <a:prstGeom prst="flowChartDecision">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i="1" dirty="0" smtClean="0">
                    <a:ea typeface="Cambria Math" panose="02040503050406030204" pitchFamily="18" charset="0"/>
                  </a:rPr>
                  <a:t>n</a:t>
                </a:r>
                <a:r>
                  <a:rPr lang="es-CU" sz="1600" i="1" dirty="0" smtClean="0">
                    <a:ea typeface="Cambria Math" panose="02040503050406030204" pitchFamily="18" charset="0"/>
                  </a:rPr>
                  <a:t> </a:t>
                </a:r>
                <a14:m>
                  <m:oMath xmlns:m="http://schemas.openxmlformats.org/officeDocument/2006/math">
                    <m:r>
                      <a:rPr lang="el-GR" sz="1600" i="1" smtClean="0">
                        <a:latin typeface="Cambria Math" panose="02040503050406030204" pitchFamily="18" charset="0"/>
                        <a:ea typeface="Cambria Math" panose="02040503050406030204" pitchFamily="18" charset="0"/>
                      </a:rPr>
                      <m:t>≤</m:t>
                    </m:r>
                    <m:r>
                      <a:rPr lang="es-CU" sz="1600" b="0" i="1" smtClean="0">
                        <a:latin typeface="Cambria Math" panose="02040503050406030204" pitchFamily="18" charset="0"/>
                        <a:ea typeface="Cambria Math" panose="02040503050406030204" pitchFamily="18" charset="0"/>
                      </a:rPr>
                      <m:t>𝑁</m:t>
                    </m:r>
                  </m:oMath>
                </a14:m>
                <a:endParaRPr lang="en-US" sz="1600" dirty="0"/>
              </a:p>
            </p:txBody>
          </p:sp>
        </mc:Choice>
        <mc:Fallback xmlns="">
          <p:sp>
            <p:nvSpPr>
              <p:cNvPr id="108" name="Flowchart: Decision 107"/>
              <p:cNvSpPr>
                <a:spLocks noRot="1" noChangeAspect="1" noMove="1" noResize="1" noEditPoints="1" noAdjustHandles="1" noChangeArrowheads="1" noChangeShapeType="1" noTextEdit="1"/>
              </p:cNvSpPr>
              <p:nvPr/>
            </p:nvSpPr>
            <p:spPr>
              <a:xfrm>
                <a:off x="1779897" y="6240143"/>
                <a:ext cx="1607023" cy="372197"/>
              </a:xfrm>
              <a:prstGeom prst="flowChartDecision">
                <a:avLst/>
              </a:prstGeom>
              <a:blipFill>
                <a:blip r:embed="rId22"/>
                <a:stretch>
                  <a:fillRect b="-8824"/>
                </a:stretch>
              </a:blipFill>
              <a:ln w="28575">
                <a:solidFill>
                  <a:srgbClr val="FF0000"/>
                </a:solidFill>
              </a:ln>
            </p:spPr>
            <p:txBody>
              <a:bodyPr/>
              <a:lstStyle/>
              <a:p>
                <a:r>
                  <a:rPr lang="en-US">
                    <a:noFill/>
                  </a:rPr>
                  <a:t> </a:t>
                </a:r>
              </a:p>
            </p:txBody>
          </p:sp>
        </mc:Fallback>
      </mc:AlternateContent>
      <p:cxnSp>
        <p:nvCxnSpPr>
          <p:cNvPr id="79" name="Elbow Connector 78"/>
          <p:cNvCxnSpPr>
            <a:stCxn id="11" idx="2"/>
            <a:endCxn id="108" idx="2"/>
          </p:cNvCxnSpPr>
          <p:nvPr/>
        </p:nvCxnSpPr>
        <p:spPr>
          <a:xfrm rot="5400000">
            <a:off x="5518055" y="3586015"/>
            <a:ext cx="91680" cy="5960971"/>
          </a:xfrm>
          <a:prstGeom prst="bentConnector3">
            <a:avLst>
              <a:gd name="adj1" fmla="val 282358"/>
            </a:avLst>
          </a:prstGeom>
          <a:ln>
            <a:tailEnd type="triangle"/>
          </a:ln>
        </p:spPr>
        <p:style>
          <a:lnRef idx="1">
            <a:schemeClr val="dk1"/>
          </a:lnRef>
          <a:fillRef idx="0">
            <a:schemeClr val="dk1"/>
          </a:fillRef>
          <a:effectRef idx="0">
            <a:schemeClr val="dk1"/>
          </a:effectRef>
          <a:fontRef idx="minor">
            <a:schemeClr val="tx1"/>
          </a:fontRef>
        </p:style>
      </p:cxnSp>
      <p:cxnSp>
        <p:nvCxnSpPr>
          <p:cNvPr id="118" name="Elbow Connector 117"/>
          <p:cNvCxnSpPr>
            <a:stCxn id="108" idx="1"/>
            <a:endCxn id="92" idx="1"/>
          </p:cNvCxnSpPr>
          <p:nvPr/>
        </p:nvCxnSpPr>
        <p:spPr>
          <a:xfrm rot="10800000">
            <a:off x="1756379" y="4114112"/>
            <a:ext cx="23518" cy="2312131"/>
          </a:xfrm>
          <a:prstGeom prst="bentConnector3">
            <a:avLst>
              <a:gd name="adj1" fmla="val 6875134"/>
            </a:avLst>
          </a:prstGeom>
          <a:ln>
            <a:tailEnd type="triangle"/>
          </a:ln>
        </p:spPr>
        <p:style>
          <a:lnRef idx="1">
            <a:schemeClr val="dk1"/>
          </a:lnRef>
          <a:fillRef idx="0">
            <a:schemeClr val="dk1"/>
          </a:fillRef>
          <a:effectRef idx="0">
            <a:schemeClr val="dk1"/>
          </a:effectRef>
          <a:fontRef idx="minor">
            <a:schemeClr val="tx1"/>
          </a:fontRef>
        </p:style>
      </p:cxnSp>
      <p:sp>
        <p:nvSpPr>
          <p:cNvPr id="123" name="Rounded Rectangle 122"/>
          <p:cNvSpPr/>
          <p:nvPr/>
        </p:nvSpPr>
        <p:spPr>
          <a:xfrm>
            <a:off x="303085" y="2752771"/>
            <a:ext cx="1037230" cy="436729"/>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dirty="0" smtClean="0"/>
              <a:t>END</a:t>
            </a:r>
            <a:endParaRPr lang="en-US" dirty="0"/>
          </a:p>
        </p:txBody>
      </p:sp>
      <p:cxnSp>
        <p:nvCxnSpPr>
          <p:cNvPr id="126" name="Elbow Connector 125"/>
          <p:cNvCxnSpPr>
            <a:stCxn id="92" idx="3"/>
            <a:endCxn id="38" idx="3"/>
          </p:cNvCxnSpPr>
          <p:nvPr/>
        </p:nvCxnSpPr>
        <p:spPr>
          <a:xfrm flipV="1">
            <a:off x="3419536" y="2965912"/>
            <a:ext cx="126329" cy="1148199"/>
          </a:xfrm>
          <a:prstGeom prst="bentConnector3">
            <a:avLst>
              <a:gd name="adj1" fmla="val 1231651"/>
            </a:avLst>
          </a:prstGeom>
          <a:ln>
            <a:tailEnd type="triangle"/>
          </a:ln>
        </p:spPr>
        <p:style>
          <a:lnRef idx="1">
            <a:schemeClr val="dk1"/>
          </a:lnRef>
          <a:fillRef idx="0">
            <a:schemeClr val="dk1"/>
          </a:fillRef>
          <a:effectRef idx="0">
            <a:schemeClr val="dk1"/>
          </a:effectRef>
          <a:fontRef idx="minor">
            <a:schemeClr val="tx1"/>
          </a:fontRef>
        </p:style>
      </p:cxnSp>
      <p:cxnSp>
        <p:nvCxnSpPr>
          <p:cNvPr id="138" name="Elbow Connector 137"/>
          <p:cNvCxnSpPr>
            <a:stCxn id="108" idx="3"/>
            <a:endCxn id="41" idx="1"/>
          </p:cNvCxnSpPr>
          <p:nvPr/>
        </p:nvCxnSpPr>
        <p:spPr>
          <a:xfrm flipV="1">
            <a:off x="3386920" y="4210787"/>
            <a:ext cx="2205584" cy="2215455"/>
          </a:xfrm>
          <a:prstGeom prst="bentConnector3">
            <a:avLst>
              <a:gd name="adj1" fmla="val 90530"/>
            </a:avLst>
          </a:prstGeom>
          <a:ln>
            <a:tailEnd type="triangle"/>
          </a:ln>
        </p:spPr>
        <p:style>
          <a:lnRef idx="1">
            <a:schemeClr val="dk1"/>
          </a:lnRef>
          <a:fillRef idx="0">
            <a:schemeClr val="dk1"/>
          </a:fillRef>
          <a:effectRef idx="0">
            <a:schemeClr val="dk1"/>
          </a:effectRef>
          <a:fontRef idx="minor">
            <a:schemeClr val="tx1"/>
          </a:fontRef>
        </p:style>
      </p:cxnSp>
      <p:cxnSp>
        <p:nvCxnSpPr>
          <p:cNvPr id="144" name="Straight Arrow Connector 143"/>
          <p:cNvCxnSpPr>
            <a:stCxn id="95" idx="1"/>
            <a:endCxn id="92" idx="1"/>
          </p:cNvCxnSpPr>
          <p:nvPr/>
        </p:nvCxnSpPr>
        <p:spPr>
          <a:xfrm flipV="1">
            <a:off x="1751104" y="4114111"/>
            <a:ext cx="5275" cy="6058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0" name="TextBox 159"/>
          <p:cNvSpPr txBox="1"/>
          <p:nvPr/>
        </p:nvSpPr>
        <p:spPr>
          <a:xfrm>
            <a:off x="2620369" y="4244455"/>
            <a:ext cx="586854" cy="338554"/>
          </a:xfrm>
          <a:prstGeom prst="rect">
            <a:avLst/>
          </a:prstGeom>
          <a:noFill/>
        </p:spPr>
        <p:txBody>
          <a:bodyPr wrap="square" rtlCol="0">
            <a:spAutoFit/>
          </a:bodyPr>
          <a:lstStyle/>
          <a:p>
            <a:r>
              <a:rPr lang="es-CU" sz="1600" dirty="0" smtClean="0">
                <a:solidFill>
                  <a:schemeClr val="bg1"/>
                </a:solidFill>
              </a:rPr>
              <a:t>yes</a:t>
            </a:r>
            <a:endParaRPr lang="en-US" sz="1600" dirty="0">
              <a:solidFill>
                <a:schemeClr val="bg1"/>
              </a:solidFill>
            </a:endParaRPr>
          </a:p>
        </p:txBody>
      </p:sp>
      <p:sp>
        <p:nvSpPr>
          <p:cNvPr id="191" name="TextBox 190"/>
          <p:cNvSpPr txBox="1"/>
          <p:nvPr/>
        </p:nvSpPr>
        <p:spPr>
          <a:xfrm>
            <a:off x="3400566" y="3823649"/>
            <a:ext cx="586854" cy="338554"/>
          </a:xfrm>
          <a:prstGeom prst="rect">
            <a:avLst/>
          </a:prstGeom>
          <a:noFill/>
        </p:spPr>
        <p:txBody>
          <a:bodyPr wrap="square" rtlCol="0">
            <a:spAutoFit/>
          </a:bodyPr>
          <a:lstStyle/>
          <a:p>
            <a:r>
              <a:rPr lang="es-CU" sz="1600" dirty="0" smtClean="0">
                <a:solidFill>
                  <a:schemeClr val="bg1"/>
                </a:solidFill>
              </a:rPr>
              <a:t>no</a:t>
            </a:r>
            <a:endParaRPr lang="en-US" sz="1600" dirty="0">
              <a:solidFill>
                <a:schemeClr val="bg1"/>
              </a:solidFill>
            </a:endParaRPr>
          </a:p>
        </p:txBody>
      </p:sp>
      <p:sp>
        <p:nvSpPr>
          <p:cNvPr id="192" name="TextBox 191"/>
          <p:cNvSpPr txBox="1"/>
          <p:nvPr/>
        </p:nvSpPr>
        <p:spPr>
          <a:xfrm>
            <a:off x="2620800" y="4833583"/>
            <a:ext cx="586854" cy="338554"/>
          </a:xfrm>
          <a:prstGeom prst="rect">
            <a:avLst/>
          </a:prstGeom>
          <a:noFill/>
        </p:spPr>
        <p:txBody>
          <a:bodyPr wrap="square" rtlCol="0">
            <a:spAutoFit/>
          </a:bodyPr>
          <a:lstStyle/>
          <a:p>
            <a:r>
              <a:rPr lang="es-CU" sz="1600" dirty="0" smtClean="0">
                <a:solidFill>
                  <a:schemeClr val="bg1"/>
                </a:solidFill>
              </a:rPr>
              <a:t>yes</a:t>
            </a:r>
            <a:endParaRPr lang="en-US" sz="1600" dirty="0">
              <a:solidFill>
                <a:schemeClr val="bg1"/>
              </a:solidFill>
            </a:endParaRPr>
          </a:p>
        </p:txBody>
      </p:sp>
      <p:sp>
        <p:nvSpPr>
          <p:cNvPr id="193" name="TextBox 192"/>
          <p:cNvSpPr txBox="1"/>
          <p:nvPr/>
        </p:nvSpPr>
        <p:spPr>
          <a:xfrm>
            <a:off x="2620800" y="3086670"/>
            <a:ext cx="586854" cy="338554"/>
          </a:xfrm>
          <a:prstGeom prst="rect">
            <a:avLst/>
          </a:prstGeom>
          <a:noFill/>
        </p:spPr>
        <p:txBody>
          <a:bodyPr wrap="square" rtlCol="0">
            <a:spAutoFit/>
          </a:bodyPr>
          <a:lstStyle/>
          <a:p>
            <a:r>
              <a:rPr lang="es-CU" sz="1600" dirty="0" smtClean="0">
                <a:solidFill>
                  <a:schemeClr val="bg1"/>
                </a:solidFill>
              </a:rPr>
              <a:t>yes</a:t>
            </a:r>
            <a:endParaRPr lang="en-US" sz="1600" dirty="0">
              <a:solidFill>
                <a:schemeClr val="bg1"/>
              </a:solidFill>
            </a:endParaRPr>
          </a:p>
        </p:txBody>
      </p:sp>
      <p:sp>
        <p:nvSpPr>
          <p:cNvPr id="194" name="TextBox 193"/>
          <p:cNvSpPr txBox="1"/>
          <p:nvPr/>
        </p:nvSpPr>
        <p:spPr>
          <a:xfrm>
            <a:off x="1396620" y="4426428"/>
            <a:ext cx="586854" cy="338554"/>
          </a:xfrm>
          <a:prstGeom prst="rect">
            <a:avLst/>
          </a:prstGeom>
          <a:noFill/>
        </p:spPr>
        <p:txBody>
          <a:bodyPr wrap="square" rtlCol="0">
            <a:spAutoFit/>
          </a:bodyPr>
          <a:lstStyle/>
          <a:p>
            <a:r>
              <a:rPr lang="es-CU" sz="1600" dirty="0" smtClean="0">
                <a:solidFill>
                  <a:schemeClr val="bg1"/>
                </a:solidFill>
              </a:rPr>
              <a:t>no</a:t>
            </a:r>
            <a:endParaRPr lang="en-US" sz="1600" dirty="0">
              <a:solidFill>
                <a:schemeClr val="bg1"/>
              </a:solidFill>
            </a:endParaRPr>
          </a:p>
        </p:txBody>
      </p:sp>
      <p:sp>
        <p:nvSpPr>
          <p:cNvPr id="195" name="TextBox 194"/>
          <p:cNvSpPr txBox="1"/>
          <p:nvPr/>
        </p:nvSpPr>
        <p:spPr>
          <a:xfrm>
            <a:off x="1396800" y="6120000"/>
            <a:ext cx="586854" cy="338554"/>
          </a:xfrm>
          <a:prstGeom prst="rect">
            <a:avLst/>
          </a:prstGeom>
          <a:noFill/>
        </p:spPr>
        <p:txBody>
          <a:bodyPr wrap="square" rtlCol="0">
            <a:spAutoFit/>
          </a:bodyPr>
          <a:lstStyle/>
          <a:p>
            <a:r>
              <a:rPr lang="es-CU" sz="1600" dirty="0" smtClean="0">
                <a:solidFill>
                  <a:schemeClr val="bg1"/>
                </a:solidFill>
              </a:rPr>
              <a:t>no</a:t>
            </a:r>
            <a:endParaRPr lang="en-US" sz="1600" dirty="0">
              <a:solidFill>
                <a:schemeClr val="bg1"/>
              </a:solidFill>
            </a:endParaRPr>
          </a:p>
        </p:txBody>
      </p:sp>
      <p:sp>
        <p:nvSpPr>
          <p:cNvPr id="196" name="TextBox 195"/>
          <p:cNvSpPr txBox="1"/>
          <p:nvPr/>
        </p:nvSpPr>
        <p:spPr>
          <a:xfrm>
            <a:off x="3345975" y="6118496"/>
            <a:ext cx="586854" cy="338554"/>
          </a:xfrm>
          <a:prstGeom prst="rect">
            <a:avLst/>
          </a:prstGeom>
          <a:noFill/>
        </p:spPr>
        <p:txBody>
          <a:bodyPr wrap="square" rtlCol="0">
            <a:spAutoFit/>
          </a:bodyPr>
          <a:lstStyle/>
          <a:p>
            <a:r>
              <a:rPr lang="es-CU" sz="1600" dirty="0" smtClean="0">
                <a:solidFill>
                  <a:schemeClr val="bg1"/>
                </a:solidFill>
              </a:rPr>
              <a:t>yes</a:t>
            </a:r>
            <a:endParaRPr lang="en-US" sz="1600" dirty="0">
              <a:solidFill>
                <a:schemeClr val="bg1"/>
              </a:solidFill>
            </a:endParaRPr>
          </a:p>
        </p:txBody>
      </p:sp>
      <p:sp>
        <p:nvSpPr>
          <p:cNvPr id="218" name="TextBox 217"/>
          <p:cNvSpPr txBox="1"/>
          <p:nvPr/>
        </p:nvSpPr>
        <p:spPr>
          <a:xfrm>
            <a:off x="1357951" y="2681789"/>
            <a:ext cx="586854" cy="338554"/>
          </a:xfrm>
          <a:prstGeom prst="rect">
            <a:avLst/>
          </a:prstGeom>
          <a:noFill/>
        </p:spPr>
        <p:txBody>
          <a:bodyPr wrap="square" rtlCol="0">
            <a:spAutoFit/>
          </a:bodyPr>
          <a:lstStyle/>
          <a:p>
            <a:r>
              <a:rPr lang="es-CU" sz="1600" dirty="0" smtClean="0">
                <a:solidFill>
                  <a:schemeClr val="bg1"/>
                </a:solidFill>
              </a:rPr>
              <a:t>no</a:t>
            </a:r>
            <a:endParaRPr lang="en-US" sz="1600" dirty="0">
              <a:solidFill>
                <a:schemeClr val="bg1"/>
              </a:solidFill>
            </a:endParaRPr>
          </a:p>
        </p:txBody>
      </p:sp>
    </p:spTree>
    <p:extLst>
      <p:ext uri="{BB962C8B-B14F-4D97-AF65-F5344CB8AC3E}">
        <p14:creationId xmlns:p14="http://schemas.microsoft.com/office/powerpoint/2010/main" val="27708543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9" name="Rectangle 138"/>
          <p:cNvSpPr/>
          <p:nvPr/>
        </p:nvSpPr>
        <p:spPr>
          <a:xfrm>
            <a:off x="1146412" y="4138862"/>
            <a:ext cx="10939287" cy="2666223"/>
          </a:xfrm>
          <a:prstGeom prst="rect">
            <a:avLst/>
          </a:prstGeom>
          <a:solidFill>
            <a:schemeClr val="tx1">
              <a:lumMod val="95000"/>
            </a:schemeClr>
          </a:solidFill>
          <a:ln>
            <a:solidFill>
              <a:schemeClr val="bg1"/>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1" name="Straight Arrow Connector 50"/>
          <p:cNvCxnSpPr/>
          <p:nvPr/>
        </p:nvCxnSpPr>
        <p:spPr>
          <a:xfrm>
            <a:off x="3250698" y="1966932"/>
            <a:ext cx="1840" cy="2449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7" name="Flowchart: Magnetic Disk 26"/>
              <p:cNvSpPr/>
              <p:nvPr/>
            </p:nvSpPr>
            <p:spPr>
              <a:xfrm>
                <a:off x="1330097" y="-1"/>
                <a:ext cx="3942000" cy="896400"/>
              </a:xfrm>
              <a:prstGeom prst="flowChartMagneticDisk">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dirty="0" smtClean="0"/>
                  <a:t>Initial Dataset</a:t>
                </a:r>
              </a:p>
              <a:p>
                <a:pPr algn="ctr"/>
                <a14:m>
                  <m:oMathPara xmlns:m="http://schemas.openxmlformats.org/officeDocument/2006/math">
                    <m:oMathParaPr>
                      <m:jc m:val="centerGroup"/>
                    </m:oMathParaPr>
                    <m:oMath xmlns:m="http://schemas.openxmlformats.org/officeDocument/2006/math">
                      <m:r>
                        <a:rPr lang="es-CU" b="0" i="1" smtClean="0">
                          <a:latin typeface="Cambria Math" panose="02040503050406030204" pitchFamily="18" charset="0"/>
                        </a:rPr>
                        <m:t>𝑎</m:t>
                      </m:r>
                      <m:r>
                        <a:rPr lang="es-CU" b="0" i="1" smtClean="0">
                          <a:latin typeface="Cambria Math" panose="02040503050406030204" pitchFamily="18" charset="0"/>
                        </a:rPr>
                        <m:t>,</m:t>
                      </m:r>
                      <m:r>
                        <a:rPr lang="es-CU" b="0" i="1" smtClean="0">
                          <a:latin typeface="Cambria Math" panose="02040503050406030204" pitchFamily="18" charset="0"/>
                        </a:rPr>
                        <m:t>𝑏</m:t>
                      </m:r>
                      <m:r>
                        <a:rPr lang="es-CU" b="0" i="1" smtClean="0">
                          <a:latin typeface="Cambria Math" panose="02040503050406030204" pitchFamily="18" charset="0"/>
                        </a:rPr>
                        <m:t>=</m:t>
                      </m:r>
                      <m:d>
                        <m:dPr>
                          <m:begChr m:val="{"/>
                          <m:endChr m:val="}"/>
                          <m:ctrlPr>
                            <a:rPr lang="en-US" i="1" smtClean="0">
                              <a:latin typeface="Cambria Math" panose="02040503050406030204" pitchFamily="18" charset="0"/>
                            </a:rPr>
                          </m:ctrlPr>
                        </m:d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s-CU" b="0" i="1" smtClean="0">
                                      <a:latin typeface="Cambria Math" panose="02040503050406030204" pitchFamily="18" charset="0"/>
                                    </a:rPr>
                                    <m:t>𝑎</m:t>
                                  </m:r>
                                </m:e>
                                <m:sub>
                                  <m:r>
                                    <a:rPr lang="es-CU" b="0" i="1" smtClean="0">
                                      <a:latin typeface="Cambria Math" panose="02040503050406030204" pitchFamily="18" charset="0"/>
                                    </a:rPr>
                                    <m:t>1</m:t>
                                  </m:r>
                                </m:sub>
                              </m:sSub>
                              <m:r>
                                <a:rPr lang="es-CU" b="0" i="1" smtClean="0">
                                  <a:latin typeface="Cambria Math" panose="02040503050406030204" pitchFamily="18" charset="0"/>
                                </a:rPr>
                                <m:t>,</m:t>
                              </m:r>
                              <m:sSub>
                                <m:sSubPr>
                                  <m:ctrlPr>
                                    <a:rPr lang="es-CU" b="0" i="1" smtClean="0">
                                      <a:latin typeface="Cambria Math" panose="02040503050406030204" pitchFamily="18" charset="0"/>
                                    </a:rPr>
                                  </m:ctrlPr>
                                </m:sSubPr>
                                <m:e>
                                  <m:r>
                                    <a:rPr lang="es-CU" b="0" i="1" smtClean="0">
                                      <a:latin typeface="Cambria Math" panose="02040503050406030204" pitchFamily="18" charset="0"/>
                                    </a:rPr>
                                    <m:t>𝑏</m:t>
                                  </m:r>
                                </m:e>
                                <m:sub>
                                  <m:r>
                                    <a:rPr lang="es-CU" b="0" i="1" smtClean="0">
                                      <a:latin typeface="Cambria Math" panose="02040503050406030204" pitchFamily="18" charset="0"/>
                                    </a:rPr>
                                    <m:t>1</m:t>
                                  </m:r>
                                </m:sub>
                              </m:sSub>
                            </m:e>
                          </m:d>
                          <m:r>
                            <a:rPr lang="es-CU" b="0" i="1" smtClean="0">
                              <a:latin typeface="Cambria Math" panose="02040503050406030204" pitchFamily="18" charset="0"/>
                            </a:rPr>
                            <m:t>,…,</m:t>
                          </m:r>
                          <m:d>
                            <m:dPr>
                              <m:ctrlPr>
                                <a:rPr lang="es-CU" b="0" i="1" smtClean="0">
                                  <a:latin typeface="Cambria Math" panose="02040503050406030204" pitchFamily="18" charset="0"/>
                                </a:rPr>
                              </m:ctrlPr>
                            </m:dPr>
                            <m:e>
                              <m:sSub>
                                <m:sSubPr>
                                  <m:ctrlPr>
                                    <a:rPr lang="es-CU" b="0" i="1" smtClean="0">
                                      <a:latin typeface="Cambria Math" panose="02040503050406030204" pitchFamily="18" charset="0"/>
                                    </a:rPr>
                                  </m:ctrlPr>
                                </m:sSubPr>
                                <m:e>
                                  <m:r>
                                    <a:rPr lang="es-CU" b="0" i="1" smtClean="0">
                                      <a:latin typeface="Cambria Math" panose="02040503050406030204" pitchFamily="18" charset="0"/>
                                    </a:rPr>
                                    <m:t>𝑎</m:t>
                                  </m:r>
                                </m:e>
                                <m:sub>
                                  <m:r>
                                    <a:rPr lang="es-CU" b="0" i="1" smtClean="0">
                                      <a:latin typeface="Cambria Math" panose="02040503050406030204" pitchFamily="18" charset="0"/>
                                    </a:rPr>
                                    <m:t>𝑁</m:t>
                                  </m:r>
                                </m:sub>
                              </m:sSub>
                              <m:r>
                                <a:rPr lang="es-CU" b="0" i="1" smtClean="0">
                                  <a:latin typeface="Cambria Math" panose="02040503050406030204" pitchFamily="18" charset="0"/>
                                </a:rPr>
                                <m:t>,</m:t>
                              </m:r>
                              <m:sSub>
                                <m:sSubPr>
                                  <m:ctrlPr>
                                    <a:rPr lang="es-CU" b="0" i="1" smtClean="0">
                                      <a:latin typeface="Cambria Math" panose="02040503050406030204" pitchFamily="18" charset="0"/>
                                    </a:rPr>
                                  </m:ctrlPr>
                                </m:sSubPr>
                                <m:e>
                                  <m:r>
                                    <a:rPr lang="es-CU" b="0" i="1" smtClean="0">
                                      <a:latin typeface="Cambria Math" panose="02040503050406030204" pitchFamily="18" charset="0"/>
                                    </a:rPr>
                                    <m:t>𝑏</m:t>
                                  </m:r>
                                </m:e>
                                <m:sub>
                                  <m:r>
                                    <a:rPr lang="es-CU" b="0" i="1" smtClean="0">
                                      <a:latin typeface="Cambria Math" panose="02040503050406030204" pitchFamily="18" charset="0"/>
                                    </a:rPr>
                                    <m:t>𝑁</m:t>
                                  </m:r>
                                </m:sub>
                              </m:sSub>
                            </m:e>
                          </m:d>
                        </m:e>
                      </m:d>
                    </m:oMath>
                  </m:oMathPara>
                </a14:m>
                <a:endParaRPr lang="en-US" dirty="0"/>
              </a:p>
            </p:txBody>
          </p:sp>
        </mc:Choice>
        <mc:Fallback xmlns="">
          <p:sp>
            <p:nvSpPr>
              <p:cNvPr id="27" name="Flowchart: Magnetic Disk 26"/>
              <p:cNvSpPr>
                <a:spLocks noRot="1" noChangeAspect="1" noMove="1" noResize="1" noEditPoints="1" noAdjustHandles="1" noChangeArrowheads="1" noChangeShapeType="1" noTextEdit="1"/>
              </p:cNvSpPr>
              <p:nvPr/>
            </p:nvSpPr>
            <p:spPr>
              <a:xfrm>
                <a:off x="1330097" y="-1"/>
                <a:ext cx="3942000" cy="896400"/>
              </a:xfrm>
              <a:prstGeom prst="flowChartMagneticDisk">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Flowchart: Magnetic Disk 64"/>
              <p:cNvSpPr/>
              <p:nvPr/>
            </p:nvSpPr>
            <p:spPr>
              <a:xfrm>
                <a:off x="1301914" y="1066802"/>
                <a:ext cx="3942000" cy="896400"/>
              </a:xfrm>
              <a:prstGeom prst="flowChartMagneticDisk">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dirty="0" smtClean="0"/>
                  <a:t>Pre-processed Dataset</a:t>
                </a:r>
              </a:p>
              <a:p>
                <a:pPr algn="ctr"/>
                <a14:m>
                  <m:oMathPara xmlns:m="http://schemas.openxmlformats.org/officeDocument/2006/math">
                    <m:oMathParaPr>
                      <m:jc m:val="centerGroup"/>
                    </m:oMathParaPr>
                    <m:oMath xmlns:m="http://schemas.openxmlformats.org/officeDocument/2006/math">
                      <m:r>
                        <a:rPr lang="es-CU" i="1">
                          <a:latin typeface="Cambria Math" panose="02040503050406030204" pitchFamily="18" charset="0"/>
                        </a:rPr>
                        <m:t>𝑥</m:t>
                      </m:r>
                      <m:r>
                        <a:rPr lang="es-CU" b="0" i="1" smtClean="0">
                          <a:latin typeface="Cambria Math" panose="02040503050406030204" pitchFamily="18" charset="0"/>
                        </a:rPr>
                        <m:t>,</m:t>
                      </m:r>
                      <m:r>
                        <a:rPr lang="es-CU" b="0" i="1" smtClean="0">
                          <a:latin typeface="Cambria Math" panose="02040503050406030204" pitchFamily="18" charset="0"/>
                        </a:rPr>
                        <m:t>𝑦</m:t>
                      </m:r>
                      <m:r>
                        <a:rPr lang="es-CU" b="0" i="1" smtClean="0">
                          <a:latin typeface="Cambria Math" panose="02040503050406030204" pitchFamily="18" charset="0"/>
                        </a:rPr>
                        <m:t>=</m:t>
                      </m:r>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s-CU" i="1">
                                      <a:latin typeface="Cambria Math" panose="02040503050406030204" pitchFamily="18" charset="0"/>
                                    </a:rPr>
                                    <m:t>𝑥</m:t>
                                  </m:r>
                                </m:e>
                                <m:sub>
                                  <m:r>
                                    <a:rPr lang="es-CU" i="1">
                                      <a:latin typeface="Cambria Math" panose="02040503050406030204" pitchFamily="18" charset="0"/>
                                    </a:rPr>
                                    <m:t>1</m:t>
                                  </m:r>
                                </m:sub>
                              </m:sSub>
                              <m:r>
                                <a:rPr lang="es-CU" i="1">
                                  <a:latin typeface="Cambria Math" panose="02040503050406030204" pitchFamily="18" charset="0"/>
                                </a:rPr>
                                <m:t>,</m:t>
                              </m:r>
                              <m:sSub>
                                <m:sSubPr>
                                  <m:ctrlPr>
                                    <a:rPr lang="es-CU" i="1">
                                      <a:latin typeface="Cambria Math" panose="02040503050406030204" pitchFamily="18" charset="0"/>
                                    </a:rPr>
                                  </m:ctrlPr>
                                </m:sSubPr>
                                <m:e>
                                  <m:r>
                                    <a:rPr lang="es-CU" i="1">
                                      <a:latin typeface="Cambria Math" panose="02040503050406030204" pitchFamily="18" charset="0"/>
                                    </a:rPr>
                                    <m:t>𝑦</m:t>
                                  </m:r>
                                </m:e>
                                <m:sub>
                                  <m:r>
                                    <a:rPr lang="es-CU" i="1">
                                      <a:latin typeface="Cambria Math" panose="02040503050406030204" pitchFamily="18" charset="0"/>
                                    </a:rPr>
                                    <m:t>1</m:t>
                                  </m:r>
                                </m:sub>
                              </m:sSub>
                            </m:e>
                          </m:d>
                          <m:r>
                            <a:rPr lang="es-CU" i="1">
                              <a:latin typeface="Cambria Math" panose="02040503050406030204" pitchFamily="18" charset="0"/>
                            </a:rPr>
                            <m:t>,…,</m:t>
                          </m:r>
                          <m:d>
                            <m:dPr>
                              <m:ctrlPr>
                                <a:rPr lang="es-CU" i="1">
                                  <a:latin typeface="Cambria Math" panose="02040503050406030204" pitchFamily="18" charset="0"/>
                                </a:rPr>
                              </m:ctrlPr>
                            </m:dPr>
                            <m:e>
                              <m:sSub>
                                <m:sSubPr>
                                  <m:ctrlPr>
                                    <a:rPr lang="es-CU" i="1">
                                      <a:latin typeface="Cambria Math" panose="02040503050406030204" pitchFamily="18" charset="0"/>
                                    </a:rPr>
                                  </m:ctrlPr>
                                </m:sSubPr>
                                <m:e>
                                  <m:r>
                                    <a:rPr lang="es-CU" i="1">
                                      <a:latin typeface="Cambria Math" panose="02040503050406030204" pitchFamily="18" charset="0"/>
                                    </a:rPr>
                                    <m:t>𝑥</m:t>
                                  </m:r>
                                </m:e>
                                <m:sub>
                                  <m:r>
                                    <a:rPr lang="es-CU" i="1">
                                      <a:latin typeface="Cambria Math" panose="02040503050406030204" pitchFamily="18" charset="0"/>
                                    </a:rPr>
                                    <m:t>𝑁</m:t>
                                  </m:r>
                                </m:sub>
                              </m:sSub>
                              <m:r>
                                <a:rPr lang="es-CU" i="1">
                                  <a:latin typeface="Cambria Math" panose="02040503050406030204" pitchFamily="18" charset="0"/>
                                </a:rPr>
                                <m:t>,</m:t>
                              </m:r>
                              <m:sSub>
                                <m:sSubPr>
                                  <m:ctrlPr>
                                    <a:rPr lang="es-CU" i="1">
                                      <a:latin typeface="Cambria Math" panose="02040503050406030204" pitchFamily="18" charset="0"/>
                                    </a:rPr>
                                  </m:ctrlPr>
                                </m:sSubPr>
                                <m:e>
                                  <m:r>
                                    <a:rPr lang="es-CU" i="1">
                                      <a:latin typeface="Cambria Math" panose="02040503050406030204" pitchFamily="18" charset="0"/>
                                    </a:rPr>
                                    <m:t>𝑦</m:t>
                                  </m:r>
                                </m:e>
                                <m:sub>
                                  <m:r>
                                    <a:rPr lang="es-CU" i="1">
                                      <a:latin typeface="Cambria Math" panose="02040503050406030204" pitchFamily="18" charset="0"/>
                                    </a:rPr>
                                    <m:t>𝑁</m:t>
                                  </m:r>
                                </m:sub>
                              </m:sSub>
                            </m:e>
                          </m:d>
                        </m:e>
                      </m:d>
                    </m:oMath>
                  </m:oMathPara>
                </a14:m>
                <a:endParaRPr lang="en-US" dirty="0"/>
              </a:p>
            </p:txBody>
          </p:sp>
        </mc:Choice>
        <mc:Fallback xmlns="">
          <p:sp>
            <p:nvSpPr>
              <p:cNvPr id="65" name="Flowchart: Magnetic Disk 64"/>
              <p:cNvSpPr>
                <a:spLocks noRot="1" noChangeAspect="1" noMove="1" noResize="1" noEditPoints="1" noAdjustHandles="1" noChangeArrowheads="1" noChangeShapeType="1" noTextEdit="1"/>
              </p:cNvSpPr>
              <p:nvPr/>
            </p:nvSpPr>
            <p:spPr>
              <a:xfrm>
                <a:off x="1301914" y="1066802"/>
                <a:ext cx="3942000" cy="896400"/>
              </a:xfrm>
              <a:prstGeom prst="flowChartMagneticDisk">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Flowchart: Magnetic Disk 65"/>
              <p:cNvSpPr/>
              <p:nvPr/>
            </p:nvSpPr>
            <p:spPr>
              <a:xfrm>
                <a:off x="100089" y="2414459"/>
                <a:ext cx="3942000" cy="896400"/>
              </a:xfrm>
              <a:prstGeom prst="flowChartMagneticDisk">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dirty="0" smtClean="0"/>
                  <a:t>Training set</a:t>
                </a:r>
              </a:p>
              <a:p>
                <a:pPr algn="ctr"/>
                <a14:m>
                  <m:oMathPara xmlns:m="http://schemas.openxmlformats.org/officeDocument/2006/math">
                    <m:oMathParaPr>
                      <m:jc m:val="centerGroup"/>
                    </m:oMathParaPr>
                    <m:oMath xmlns:m="http://schemas.openxmlformats.org/officeDocument/2006/math">
                      <m:r>
                        <a:rPr lang="es-CU" i="1" smtClean="0">
                          <a:latin typeface="Cambria Math" panose="02040503050406030204" pitchFamily="18" charset="0"/>
                        </a:rPr>
                        <m:t>𝑥</m:t>
                      </m:r>
                      <m:r>
                        <a:rPr lang="es-CU" b="0" i="1" smtClean="0">
                          <a:latin typeface="Cambria Math" panose="02040503050406030204" pitchFamily="18" charset="0"/>
                        </a:rPr>
                        <m:t>_</m:t>
                      </m:r>
                      <m:r>
                        <a:rPr lang="es-CU" b="0" i="1" smtClean="0">
                          <a:latin typeface="Cambria Math" panose="02040503050406030204" pitchFamily="18" charset="0"/>
                        </a:rPr>
                        <m:t>𝑡</m:t>
                      </m:r>
                      <m:r>
                        <a:rPr lang="es-CU" b="0" i="1" smtClean="0">
                          <a:latin typeface="Cambria Math" panose="02040503050406030204" pitchFamily="18" charset="0"/>
                        </a:rPr>
                        <m:t>,</m:t>
                      </m:r>
                      <m:r>
                        <a:rPr lang="es-CU" b="0" i="1" smtClean="0">
                          <a:latin typeface="Cambria Math" panose="02040503050406030204" pitchFamily="18" charset="0"/>
                        </a:rPr>
                        <m:t>𝑦</m:t>
                      </m:r>
                      <m:r>
                        <a:rPr lang="es-CU" b="0" i="1" smtClean="0">
                          <a:latin typeface="Cambria Math" panose="02040503050406030204" pitchFamily="18" charset="0"/>
                        </a:rPr>
                        <m:t>_</m:t>
                      </m:r>
                      <m:r>
                        <a:rPr lang="es-CU" b="0" i="1" smtClean="0">
                          <a:latin typeface="Cambria Math" panose="02040503050406030204" pitchFamily="18" charset="0"/>
                        </a:rPr>
                        <m:t>𝑡</m:t>
                      </m:r>
                      <m:r>
                        <a:rPr lang="es-CU" b="0" i="1" smtClean="0">
                          <a:latin typeface="Cambria Math" panose="02040503050406030204" pitchFamily="18" charset="0"/>
                        </a:rPr>
                        <m:t>=</m:t>
                      </m:r>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s-CU" i="1">
                                      <a:latin typeface="Cambria Math" panose="02040503050406030204" pitchFamily="18" charset="0"/>
                                    </a:rPr>
                                    <m:t>𝑥</m:t>
                                  </m:r>
                                </m:e>
                                <m:sub>
                                  <m:r>
                                    <a:rPr lang="es-CU" i="1">
                                      <a:latin typeface="Cambria Math" panose="02040503050406030204" pitchFamily="18" charset="0"/>
                                    </a:rPr>
                                    <m:t>1</m:t>
                                  </m:r>
                                </m:sub>
                              </m:sSub>
                              <m:r>
                                <a:rPr lang="es-CU" i="1">
                                  <a:latin typeface="Cambria Math" panose="02040503050406030204" pitchFamily="18" charset="0"/>
                                </a:rPr>
                                <m:t>,</m:t>
                              </m:r>
                              <m:sSub>
                                <m:sSubPr>
                                  <m:ctrlPr>
                                    <a:rPr lang="es-CU" i="1">
                                      <a:latin typeface="Cambria Math" panose="02040503050406030204" pitchFamily="18" charset="0"/>
                                    </a:rPr>
                                  </m:ctrlPr>
                                </m:sSubPr>
                                <m:e>
                                  <m:r>
                                    <a:rPr lang="es-CU" i="1">
                                      <a:latin typeface="Cambria Math" panose="02040503050406030204" pitchFamily="18" charset="0"/>
                                    </a:rPr>
                                    <m:t>𝑦</m:t>
                                  </m:r>
                                </m:e>
                                <m:sub>
                                  <m:r>
                                    <a:rPr lang="es-CU" i="1">
                                      <a:latin typeface="Cambria Math" panose="02040503050406030204" pitchFamily="18" charset="0"/>
                                    </a:rPr>
                                    <m:t>1</m:t>
                                  </m:r>
                                </m:sub>
                              </m:sSub>
                            </m:e>
                          </m:d>
                          <m:r>
                            <a:rPr lang="es-CU" i="1">
                              <a:latin typeface="Cambria Math" panose="02040503050406030204" pitchFamily="18" charset="0"/>
                            </a:rPr>
                            <m:t>,…,</m:t>
                          </m:r>
                          <m:d>
                            <m:dPr>
                              <m:ctrlPr>
                                <a:rPr lang="es-CU" i="1">
                                  <a:latin typeface="Cambria Math" panose="02040503050406030204" pitchFamily="18" charset="0"/>
                                </a:rPr>
                              </m:ctrlPr>
                            </m:dPr>
                            <m:e>
                              <m:sSub>
                                <m:sSubPr>
                                  <m:ctrlPr>
                                    <a:rPr lang="es-CU" i="1">
                                      <a:latin typeface="Cambria Math" panose="02040503050406030204" pitchFamily="18" charset="0"/>
                                    </a:rPr>
                                  </m:ctrlPr>
                                </m:sSubPr>
                                <m:e>
                                  <m:r>
                                    <a:rPr lang="es-CU" i="1">
                                      <a:latin typeface="Cambria Math" panose="02040503050406030204" pitchFamily="18" charset="0"/>
                                    </a:rPr>
                                    <m:t>𝑥</m:t>
                                  </m:r>
                                </m:e>
                                <m:sub>
                                  <m:r>
                                    <a:rPr lang="es-CU" b="0" i="1" smtClean="0">
                                      <a:latin typeface="Cambria Math" panose="02040503050406030204" pitchFamily="18" charset="0"/>
                                    </a:rPr>
                                    <m:t>𝑇</m:t>
                                  </m:r>
                                </m:sub>
                              </m:sSub>
                              <m:r>
                                <a:rPr lang="es-CU" i="1">
                                  <a:latin typeface="Cambria Math" panose="02040503050406030204" pitchFamily="18" charset="0"/>
                                </a:rPr>
                                <m:t>,</m:t>
                              </m:r>
                              <m:sSub>
                                <m:sSubPr>
                                  <m:ctrlPr>
                                    <a:rPr lang="es-CU" i="1">
                                      <a:latin typeface="Cambria Math" panose="02040503050406030204" pitchFamily="18" charset="0"/>
                                    </a:rPr>
                                  </m:ctrlPr>
                                </m:sSubPr>
                                <m:e>
                                  <m:r>
                                    <a:rPr lang="es-CU" i="1">
                                      <a:latin typeface="Cambria Math" panose="02040503050406030204" pitchFamily="18" charset="0"/>
                                    </a:rPr>
                                    <m:t>𝑦</m:t>
                                  </m:r>
                                </m:e>
                                <m:sub>
                                  <m:r>
                                    <a:rPr lang="es-CU" b="0" i="1" smtClean="0">
                                      <a:latin typeface="Cambria Math" panose="02040503050406030204" pitchFamily="18" charset="0"/>
                                    </a:rPr>
                                    <m:t>𝑇</m:t>
                                  </m:r>
                                </m:sub>
                              </m:sSub>
                            </m:e>
                          </m:d>
                        </m:e>
                      </m:d>
                    </m:oMath>
                  </m:oMathPara>
                </a14:m>
                <a:endParaRPr lang="en-US" dirty="0"/>
              </a:p>
            </p:txBody>
          </p:sp>
        </mc:Choice>
        <mc:Fallback xmlns="">
          <p:sp>
            <p:nvSpPr>
              <p:cNvPr id="66" name="Flowchart: Magnetic Disk 65"/>
              <p:cNvSpPr>
                <a:spLocks noRot="1" noChangeAspect="1" noMove="1" noResize="1" noEditPoints="1" noAdjustHandles="1" noChangeArrowheads="1" noChangeShapeType="1" noTextEdit="1"/>
              </p:cNvSpPr>
              <p:nvPr/>
            </p:nvSpPr>
            <p:spPr>
              <a:xfrm>
                <a:off x="100089" y="2414459"/>
                <a:ext cx="3942000" cy="896400"/>
              </a:xfrm>
              <a:prstGeom prst="flowChartMagneticDisk">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Flowchart: Magnetic Disk 66"/>
              <p:cNvSpPr/>
              <p:nvPr/>
            </p:nvSpPr>
            <p:spPr>
              <a:xfrm>
                <a:off x="4497912" y="2415600"/>
                <a:ext cx="3940234" cy="897280"/>
              </a:xfrm>
              <a:prstGeom prst="flowChartMagneticDisk">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dirty="0" smtClean="0"/>
                  <a:t>Validation set</a:t>
                </a:r>
              </a:p>
              <a:p>
                <a:pPr algn="ctr"/>
                <a14:m>
                  <m:oMathPara xmlns:m="http://schemas.openxmlformats.org/officeDocument/2006/math">
                    <m:oMathParaPr>
                      <m:jc m:val="centerGroup"/>
                    </m:oMathParaPr>
                    <m:oMath xmlns:m="http://schemas.openxmlformats.org/officeDocument/2006/math">
                      <m:r>
                        <a:rPr lang="es-CU" b="0" i="1" smtClean="0">
                          <a:latin typeface="Cambria Math" panose="02040503050406030204" pitchFamily="18" charset="0"/>
                        </a:rPr>
                        <m:t>𝑥</m:t>
                      </m:r>
                      <m:r>
                        <a:rPr lang="es-CU" b="0" i="1" smtClean="0">
                          <a:latin typeface="Cambria Math" panose="02040503050406030204" pitchFamily="18" charset="0"/>
                        </a:rPr>
                        <m:t>_</m:t>
                      </m:r>
                      <m:r>
                        <a:rPr lang="es-CU" b="0" i="1" smtClean="0">
                          <a:latin typeface="Cambria Math" panose="02040503050406030204" pitchFamily="18" charset="0"/>
                        </a:rPr>
                        <m:t>𝑣</m:t>
                      </m:r>
                      <m:r>
                        <a:rPr lang="es-CU" b="0" i="1" smtClean="0">
                          <a:latin typeface="Cambria Math" panose="02040503050406030204" pitchFamily="18" charset="0"/>
                        </a:rPr>
                        <m:t>,</m:t>
                      </m:r>
                      <m:r>
                        <a:rPr lang="es-CU" b="0" i="1" smtClean="0">
                          <a:latin typeface="Cambria Math" panose="02040503050406030204" pitchFamily="18" charset="0"/>
                        </a:rPr>
                        <m:t>𝑦</m:t>
                      </m:r>
                      <m:r>
                        <a:rPr lang="es-CU" b="0" i="1" smtClean="0">
                          <a:latin typeface="Cambria Math" panose="02040503050406030204" pitchFamily="18" charset="0"/>
                        </a:rPr>
                        <m:t>_</m:t>
                      </m:r>
                      <m:r>
                        <a:rPr lang="es-CU" b="0" i="1" smtClean="0">
                          <a:latin typeface="Cambria Math" panose="02040503050406030204" pitchFamily="18" charset="0"/>
                        </a:rPr>
                        <m:t>𝑣</m:t>
                      </m:r>
                      <m:r>
                        <a:rPr lang="es-CU" b="0" i="1" smtClean="0">
                          <a:latin typeface="Cambria Math" panose="02040503050406030204" pitchFamily="18" charset="0"/>
                        </a:rPr>
                        <m:t>=</m:t>
                      </m:r>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s-CU" i="1">
                                      <a:latin typeface="Cambria Math" panose="02040503050406030204" pitchFamily="18" charset="0"/>
                                    </a:rPr>
                                    <m:t>𝑥</m:t>
                                  </m:r>
                                </m:e>
                                <m:sub>
                                  <m:r>
                                    <a:rPr lang="es-CU" b="0" i="1" smtClean="0">
                                      <a:latin typeface="Cambria Math" panose="02040503050406030204" pitchFamily="18" charset="0"/>
                                    </a:rPr>
                                    <m:t>𝑇</m:t>
                                  </m:r>
                                  <m:r>
                                    <a:rPr lang="es-CU" b="0" i="1" smtClean="0">
                                      <a:latin typeface="Cambria Math" panose="02040503050406030204" pitchFamily="18" charset="0"/>
                                    </a:rPr>
                                    <m:t>+1</m:t>
                                  </m:r>
                                </m:sub>
                              </m:sSub>
                              <m:r>
                                <a:rPr lang="es-CU" i="1">
                                  <a:latin typeface="Cambria Math" panose="02040503050406030204" pitchFamily="18" charset="0"/>
                                </a:rPr>
                                <m:t>,</m:t>
                              </m:r>
                              <m:sSub>
                                <m:sSubPr>
                                  <m:ctrlPr>
                                    <a:rPr lang="es-CU" i="1">
                                      <a:latin typeface="Cambria Math" panose="02040503050406030204" pitchFamily="18" charset="0"/>
                                    </a:rPr>
                                  </m:ctrlPr>
                                </m:sSubPr>
                                <m:e>
                                  <m:r>
                                    <a:rPr lang="es-CU" i="1">
                                      <a:latin typeface="Cambria Math" panose="02040503050406030204" pitchFamily="18" charset="0"/>
                                    </a:rPr>
                                    <m:t>𝑦</m:t>
                                  </m:r>
                                </m:e>
                                <m:sub>
                                  <m:r>
                                    <a:rPr lang="es-CU" b="0" i="1" smtClean="0">
                                      <a:latin typeface="Cambria Math" panose="02040503050406030204" pitchFamily="18" charset="0"/>
                                    </a:rPr>
                                    <m:t>𝑇</m:t>
                                  </m:r>
                                  <m:r>
                                    <a:rPr lang="es-CU" b="0" i="1" smtClean="0">
                                      <a:latin typeface="Cambria Math" panose="02040503050406030204" pitchFamily="18" charset="0"/>
                                    </a:rPr>
                                    <m:t>+1</m:t>
                                  </m:r>
                                </m:sub>
                              </m:sSub>
                            </m:e>
                          </m:d>
                          <m:r>
                            <a:rPr lang="es-CU" i="1">
                              <a:latin typeface="Cambria Math" panose="02040503050406030204" pitchFamily="18" charset="0"/>
                            </a:rPr>
                            <m:t>,…,</m:t>
                          </m:r>
                          <m:d>
                            <m:dPr>
                              <m:ctrlPr>
                                <a:rPr lang="es-CU" i="1">
                                  <a:latin typeface="Cambria Math" panose="02040503050406030204" pitchFamily="18" charset="0"/>
                                </a:rPr>
                              </m:ctrlPr>
                            </m:dPr>
                            <m:e>
                              <m:sSub>
                                <m:sSubPr>
                                  <m:ctrlPr>
                                    <a:rPr lang="es-CU" i="1">
                                      <a:latin typeface="Cambria Math" panose="02040503050406030204" pitchFamily="18" charset="0"/>
                                    </a:rPr>
                                  </m:ctrlPr>
                                </m:sSubPr>
                                <m:e>
                                  <m:r>
                                    <a:rPr lang="es-CU" i="1">
                                      <a:latin typeface="Cambria Math" panose="02040503050406030204" pitchFamily="18" charset="0"/>
                                    </a:rPr>
                                    <m:t>𝑥</m:t>
                                  </m:r>
                                </m:e>
                                <m:sub>
                                  <m:r>
                                    <a:rPr lang="es-CU" b="0" i="1" smtClean="0">
                                      <a:latin typeface="Cambria Math" panose="02040503050406030204" pitchFamily="18" charset="0"/>
                                    </a:rPr>
                                    <m:t>𝑁</m:t>
                                  </m:r>
                                </m:sub>
                              </m:sSub>
                              <m:r>
                                <a:rPr lang="es-CU" i="1">
                                  <a:latin typeface="Cambria Math" panose="02040503050406030204" pitchFamily="18" charset="0"/>
                                </a:rPr>
                                <m:t>,</m:t>
                              </m:r>
                              <m:sSub>
                                <m:sSubPr>
                                  <m:ctrlPr>
                                    <a:rPr lang="es-CU" i="1">
                                      <a:latin typeface="Cambria Math" panose="02040503050406030204" pitchFamily="18" charset="0"/>
                                    </a:rPr>
                                  </m:ctrlPr>
                                </m:sSubPr>
                                <m:e>
                                  <m:r>
                                    <a:rPr lang="es-CU" i="1">
                                      <a:latin typeface="Cambria Math" panose="02040503050406030204" pitchFamily="18" charset="0"/>
                                    </a:rPr>
                                    <m:t>𝑦</m:t>
                                  </m:r>
                                </m:e>
                                <m:sub>
                                  <m:r>
                                    <a:rPr lang="es-CU" b="0" i="1" smtClean="0">
                                      <a:latin typeface="Cambria Math" panose="02040503050406030204" pitchFamily="18" charset="0"/>
                                    </a:rPr>
                                    <m:t>𝑁</m:t>
                                  </m:r>
                                </m:sub>
                              </m:sSub>
                            </m:e>
                          </m:d>
                        </m:e>
                      </m:d>
                    </m:oMath>
                  </m:oMathPara>
                </a14:m>
                <a:endParaRPr lang="en-US" dirty="0"/>
              </a:p>
            </p:txBody>
          </p:sp>
        </mc:Choice>
        <mc:Fallback xmlns="">
          <p:sp>
            <p:nvSpPr>
              <p:cNvPr id="67" name="Flowchart: Magnetic Disk 66"/>
              <p:cNvSpPr>
                <a:spLocks noRot="1" noChangeAspect="1" noMove="1" noResize="1" noEditPoints="1" noAdjustHandles="1" noChangeArrowheads="1" noChangeShapeType="1" noTextEdit="1"/>
              </p:cNvSpPr>
              <p:nvPr/>
            </p:nvSpPr>
            <p:spPr>
              <a:xfrm>
                <a:off x="4497912" y="2415600"/>
                <a:ext cx="3940234" cy="897280"/>
              </a:xfrm>
              <a:prstGeom prst="flowChartMagneticDisk">
                <a:avLst/>
              </a:prstGeom>
              <a:blipFill>
                <a:blip r:embed="rId6"/>
                <a:stretch>
                  <a:fillRect/>
                </a:stretch>
              </a:blipFill>
              <a:ln>
                <a:solidFill>
                  <a:schemeClr val="bg1"/>
                </a:solidFill>
              </a:ln>
            </p:spPr>
            <p:txBody>
              <a:bodyPr/>
              <a:lstStyle/>
              <a:p>
                <a:r>
                  <a:rPr lang="en-US">
                    <a:noFill/>
                  </a:rPr>
                  <a:t> </a:t>
                </a:r>
              </a:p>
            </p:txBody>
          </p:sp>
        </mc:Fallback>
      </mc:AlternateContent>
      <p:sp>
        <p:nvSpPr>
          <p:cNvPr id="28" name="Rectangle 27"/>
          <p:cNvSpPr/>
          <p:nvPr/>
        </p:nvSpPr>
        <p:spPr>
          <a:xfrm>
            <a:off x="1305617" y="3524132"/>
            <a:ext cx="1528549" cy="51081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dirty="0" smtClean="0"/>
              <a:t>Train model</a:t>
            </a:r>
            <a:endParaRPr lang="en-US" dirty="0"/>
          </a:p>
        </p:txBody>
      </p:sp>
      <p:sp>
        <p:nvSpPr>
          <p:cNvPr id="68" name="Flowchart: Magnetic Disk 67"/>
          <p:cNvSpPr/>
          <p:nvPr/>
        </p:nvSpPr>
        <p:spPr>
          <a:xfrm>
            <a:off x="3049990" y="4262360"/>
            <a:ext cx="1583139" cy="926666"/>
          </a:xfrm>
          <a:prstGeom prst="flowChartMagneticDisk">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label</a:t>
            </a:r>
            <a:r>
              <a:rPr lang="es-CU" dirty="0" smtClean="0"/>
              <a:t>_predict</a:t>
            </a:r>
          </a:p>
          <a:p>
            <a:pPr algn="ctr"/>
            <a:endParaRPr lang="en-US" dirty="0"/>
          </a:p>
        </p:txBody>
      </p:sp>
      <p:sp>
        <p:nvSpPr>
          <p:cNvPr id="69" name="Rectangle 68"/>
          <p:cNvSpPr/>
          <p:nvPr/>
        </p:nvSpPr>
        <p:spPr>
          <a:xfrm>
            <a:off x="3573023" y="3561349"/>
            <a:ext cx="545792" cy="44516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sz="2800" dirty="0" smtClean="0"/>
              <a:t>+</a:t>
            </a:r>
            <a:endParaRPr lang="en-US" sz="2800" dirty="0"/>
          </a:p>
        </p:txBody>
      </p:sp>
      <p:cxnSp>
        <p:nvCxnSpPr>
          <p:cNvPr id="71" name="Elbow Connector 70"/>
          <p:cNvCxnSpPr>
            <a:stCxn id="67" idx="2"/>
            <a:endCxn id="69" idx="3"/>
          </p:cNvCxnSpPr>
          <p:nvPr/>
        </p:nvCxnSpPr>
        <p:spPr>
          <a:xfrm rot="10800000" flipV="1">
            <a:off x="4118816" y="2864240"/>
            <a:ext cx="379097" cy="91969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p:cNvCxnSpPr>
            <a:stCxn id="69" idx="2"/>
            <a:endCxn id="68" idx="1"/>
          </p:cNvCxnSpPr>
          <p:nvPr/>
        </p:nvCxnSpPr>
        <p:spPr>
          <a:xfrm flipH="1">
            <a:off x="3841560" y="4006518"/>
            <a:ext cx="4359" cy="255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Straight Arrow Connector 83"/>
          <p:cNvCxnSpPr>
            <a:stCxn id="68" idx="4"/>
            <a:endCxn id="116" idx="1"/>
          </p:cNvCxnSpPr>
          <p:nvPr/>
        </p:nvCxnSpPr>
        <p:spPr>
          <a:xfrm>
            <a:off x="4633129" y="4725693"/>
            <a:ext cx="1304074" cy="7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p:cNvCxnSpPr>
            <a:stCxn id="67" idx="3"/>
            <a:endCxn id="116" idx="0"/>
          </p:cNvCxnSpPr>
          <p:nvPr/>
        </p:nvCxnSpPr>
        <p:spPr>
          <a:xfrm flipH="1">
            <a:off x="6460757" y="3312880"/>
            <a:ext cx="7272" cy="11909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a:off x="914400" y="2197100"/>
            <a:ext cx="3609474" cy="167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endCxn id="67" idx="1"/>
          </p:cNvCxnSpPr>
          <p:nvPr/>
        </p:nvCxnSpPr>
        <p:spPr>
          <a:xfrm>
            <a:off x="4524233" y="2210937"/>
            <a:ext cx="1189818" cy="2046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p:cNvCxnSpPr>
            <a:endCxn id="66" idx="1"/>
          </p:cNvCxnSpPr>
          <p:nvPr/>
        </p:nvCxnSpPr>
        <p:spPr>
          <a:xfrm>
            <a:off x="896837" y="2194560"/>
            <a:ext cx="1174252" cy="2198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p:cNvCxnSpPr/>
          <p:nvPr/>
        </p:nvCxnSpPr>
        <p:spPr>
          <a:xfrm flipH="1">
            <a:off x="3270767" y="887105"/>
            <a:ext cx="1322" cy="1796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5" name="Straight Arrow Connector 104"/>
          <p:cNvCxnSpPr>
            <a:stCxn id="66" idx="3"/>
            <a:endCxn id="28" idx="0"/>
          </p:cNvCxnSpPr>
          <p:nvPr/>
        </p:nvCxnSpPr>
        <p:spPr>
          <a:xfrm flipH="1">
            <a:off x="2069892" y="3310859"/>
            <a:ext cx="1197" cy="2132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1" name="Flowchart: Decision 110"/>
              <p:cNvSpPr/>
              <p:nvPr/>
            </p:nvSpPr>
            <p:spPr>
              <a:xfrm>
                <a:off x="5540518" y="5175687"/>
                <a:ext cx="1844843" cy="498927"/>
              </a:xfrm>
              <a:prstGeom prst="flowChartDecision">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i="1" dirty="0" smtClean="0">
                    <a:ea typeface="Cambria Math" panose="02040503050406030204" pitchFamily="18" charset="0"/>
                  </a:rPr>
                  <a:t>i </a:t>
                </a:r>
                <a14:m>
                  <m:oMath xmlns:m="http://schemas.openxmlformats.org/officeDocument/2006/math">
                    <m:r>
                      <a:rPr lang="el-GR" sz="1600" i="1" smtClean="0">
                        <a:latin typeface="Cambria Math" panose="02040503050406030204" pitchFamily="18" charset="0"/>
                        <a:ea typeface="Cambria Math" panose="02040503050406030204" pitchFamily="18" charset="0"/>
                      </a:rPr>
                      <m:t>≤</m:t>
                    </m:r>
                    <m:r>
                      <a:rPr lang="es-CU" sz="1600" b="0" i="1" smtClean="0">
                        <a:latin typeface="Cambria Math" panose="02040503050406030204" pitchFamily="18" charset="0"/>
                        <a:ea typeface="Cambria Math" panose="02040503050406030204" pitchFamily="18" charset="0"/>
                      </a:rPr>
                      <m:t>𝑉</m:t>
                    </m:r>
                  </m:oMath>
                </a14:m>
                <a:endParaRPr lang="en-US" sz="1600" dirty="0"/>
              </a:p>
            </p:txBody>
          </p:sp>
        </mc:Choice>
        <mc:Fallback xmlns="">
          <p:sp>
            <p:nvSpPr>
              <p:cNvPr id="111" name="Flowchart: Decision 110"/>
              <p:cNvSpPr>
                <a:spLocks noRot="1" noChangeAspect="1" noMove="1" noResize="1" noEditPoints="1" noAdjustHandles="1" noChangeArrowheads="1" noChangeShapeType="1" noTextEdit="1"/>
              </p:cNvSpPr>
              <p:nvPr/>
            </p:nvSpPr>
            <p:spPr>
              <a:xfrm>
                <a:off x="5540518" y="5175687"/>
                <a:ext cx="1844843" cy="498927"/>
              </a:xfrm>
              <a:prstGeom prst="flowChartDecision">
                <a:avLst/>
              </a:prstGeom>
              <a:blipFill>
                <a:blip r:embed="rId7"/>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Flowchart: Decision 111"/>
              <p:cNvSpPr/>
              <p:nvPr/>
            </p:nvSpPr>
            <p:spPr>
              <a:xfrm>
                <a:off x="7810477" y="5055324"/>
                <a:ext cx="2443866" cy="757647"/>
              </a:xfrm>
              <a:prstGeom prst="flowChartDecision">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s-CU" sz="1600" b="0" i="1" smtClean="0">
                              <a:latin typeface="Cambria Math" panose="02040503050406030204" pitchFamily="18" charset="0"/>
                            </a:rPr>
                            <m:t>𝑦</m:t>
                          </m:r>
                          <m:r>
                            <a:rPr lang="es-CU" sz="1600" b="0" i="1" smtClean="0">
                              <a:latin typeface="Cambria Math" panose="02040503050406030204" pitchFamily="18" charset="0"/>
                            </a:rPr>
                            <m:t>_</m:t>
                          </m:r>
                          <m:r>
                            <a:rPr lang="es-CU" sz="1600" b="0" i="1" smtClean="0">
                              <a:latin typeface="Cambria Math" panose="02040503050406030204" pitchFamily="18" charset="0"/>
                            </a:rPr>
                            <m:t>𝑝</m:t>
                          </m:r>
                        </m:e>
                        <m:sub>
                          <m:r>
                            <a:rPr lang="es-CU" sz="1600" b="0" i="1" smtClean="0">
                              <a:latin typeface="Cambria Math" panose="02040503050406030204" pitchFamily="18" charset="0"/>
                            </a:rPr>
                            <m:t>𝑖</m:t>
                          </m:r>
                        </m:sub>
                      </m:sSub>
                      <m:r>
                        <a:rPr lang="es-CU" sz="1600" b="0" i="1" smtClean="0">
                          <a:latin typeface="Cambria Math" panose="02040503050406030204" pitchFamily="18" charset="0"/>
                        </a:rPr>
                        <m:t>=</m:t>
                      </m:r>
                      <m:sSub>
                        <m:sSubPr>
                          <m:ctrlPr>
                            <a:rPr lang="es-CU" sz="1600" b="0" i="1" smtClean="0">
                              <a:latin typeface="Cambria Math" panose="02040503050406030204" pitchFamily="18" charset="0"/>
                            </a:rPr>
                          </m:ctrlPr>
                        </m:sSubPr>
                        <m:e>
                          <m:r>
                            <a:rPr lang="es-CU" sz="1600" b="0" i="1" smtClean="0">
                              <a:latin typeface="Cambria Math" panose="02040503050406030204" pitchFamily="18" charset="0"/>
                            </a:rPr>
                            <m:t>𝑦</m:t>
                          </m:r>
                          <m:r>
                            <a:rPr lang="es-CU" sz="1600" b="0" i="1" smtClean="0">
                              <a:latin typeface="Cambria Math" panose="02040503050406030204" pitchFamily="18" charset="0"/>
                            </a:rPr>
                            <m:t>_</m:t>
                          </m:r>
                          <m:r>
                            <a:rPr lang="es-CU" sz="1600" b="0" i="1" smtClean="0">
                              <a:latin typeface="Cambria Math" panose="02040503050406030204" pitchFamily="18" charset="0"/>
                            </a:rPr>
                            <m:t>𝑣</m:t>
                          </m:r>
                        </m:e>
                        <m:sub>
                          <m:r>
                            <a:rPr lang="es-CU" sz="1600" b="0" i="1" smtClean="0">
                              <a:latin typeface="Cambria Math" panose="02040503050406030204" pitchFamily="18" charset="0"/>
                            </a:rPr>
                            <m:t>𝑖</m:t>
                          </m:r>
                        </m:sub>
                      </m:sSub>
                    </m:oMath>
                  </m:oMathPara>
                </a14:m>
                <a:endParaRPr lang="en-US" sz="1600" dirty="0"/>
              </a:p>
            </p:txBody>
          </p:sp>
        </mc:Choice>
        <mc:Fallback xmlns="">
          <p:sp>
            <p:nvSpPr>
              <p:cNvPr id="112" name="Flowchart: Decision 111"/>
              <p:cNvSpPr>
                <a:spLocks noRot="1" noChangeAspect="1" noMove="1" noResize="1" noEditPoints="1" noAdjustHandles="1" noChangeArrowheads="1" noChangeShapeType="1" noTextEdit="1"/>
              </p:cNvSpPr>
              <p:nvPr/>
            </p:nvSpPr>
            <p:spPr>
              <a:xfrm>
                <a:off x="7810477" y="5055324"/>
                <a:ext cx="2443866" cy="757647"/>
              </a:xfrm>
              <a:prstGeom prst="flowChartDecision">
                <a:avLst/>
              </a:prstGeom>
              <a:blipFill>
                <a:blip r:embed="rId8"/>
                <a:stretch>
                  <a:fillRect/>
                </a:stretch>
              </a:blipFill>
              <a:ln>
                <a:solidFill>
                  <a:schemeClr val="bg1"/>
                </a:solidFill>
              </a:ln>
            </p:spPr>
            <p:txBody>
              <a:bodyPr/>
              <a:lstStyle/>
              <a:p>
                <a:r>
                  <a:rPr lang="en-US">
                    <a:noFill/>
                  </a:rPr>
                  <a:t> </a:t>
                </a:r>
              </a:p>
            </p:txBody>
          </p:sp>
        </mc:Fallback>
      </mc:AlternateContent>
      <p:sp>
        <p:nvSpPr>
          <p:cNvPr id="115" name="Rectangle 114"/>
          <p:cNvSpPr/>
          <p:nvPr/>
        </p:nvSpPr>
        <p:spPr>
          <a:xfrm>
            <a:off x="10593782" y="5209958"/>
            <a:ext cx="1171075" cy="44516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r>
              <a:rPr lang="es-CU" dirty="0" smtClean="0"/>
              <a:t>ount +=1</a:t>
            </a:r>
            <a:endParaRPr lang="en-US" dirty="0"/>
          </a:p>
        </p:txBody>
      </p:sp>
      <p:sp>
        <p:nvSpPr>
          <p:cNvPr id="116" name="Rectangle 115"/>
          <p:cNvSpPr/>
          <p:nvPr/>
        </p:nvSpPr>
        <p:spPr>
          <a:xfrm>
            <a:off x="5937203" y="4503828"/>
            <a:ext cx="1047108" cy="44516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r>
              <a:rPr lang="es-CU" dirty="0" smtClean="0"/>
              <a:t>ount =</a:t>
            </a:r>
            <a:r>
              <a:rPr lang="es-CU" dirty="0"/>
              <a:t>0</a:t>
            </a:r>
            <a:endParaRPr lang="en-US" dirty="0"/>
          </a:p>
        </p:txBody>
      </p:sp>
      <p:cxnSp>
        <p:nvCxnSpPr>
          <p:cNvPr id="118" name="Straight Arrow Connector 117"/>
          <p:cNvCxnSpPr>
            <a:stCxn id="116" idx="2"/>
            <a:endCxn id="111" idx="0"/>
          </p:cNvCxnSpPr>
          <p:nvPr/>
        </p:nvCxnSpPr>
        <p:spPr>
          <a:xfrm>
            <a:off x="6460757" y="4948997"/>
            <a:ext cx="2183" cy="2266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0" name="Straight Arrow Connector 119"/>
          <p:cNvCxnSpPr>
            <a:stCxn id="111" idx="3"/>
            <a:endCxn id="112" idx="1"/>
          </p:cNvCxnSpPr>
          <p:nvPr/>
        </p:nvCxnSpPr>
        <p:spPr>
          <a:xfrm>
            <a:off x="7385361" y="5425151"/>
            <a:ext cx="425116" cy="89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2" name="Straight Arrow Connector 121"/>
          <p:cNvCxnSpPr>
            <a:stCxn id="112" idx="3"/>
            <a:endCxn id="115" idx="1"/>
          </p:cNvCxnSpPr>
          <p:nvPr/>
        </p:nvCxnSpPr>
        <p:spPr>
          <a:xfrm flipV="1">
            <a:off x="10254343" y="5432543"/>
            <a:ext cx="339439" cy="16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3" name="Rectangle 122"/>
              <p:cNvSpPr/>
              <p:nvPr/>
            </p:nvSpPr>
            <p:spPr>
              <a:xfrm>
                <a:off x="3545305" y="5970657"/>
                <a:ext cx="2091468" cy="69603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s-CU" b="0" i="1" smtClean="0">
                          <a:latin typeface="Cambria Math" panose="02040503050406030204" pitchFamily="18" charset="0"/>
                        </a:rPr>
                        <m:t>𝑎𝑐𝑐𝑢𝑟𝑎𝑐𝑦</m:t>
                      </m:r>
                      <m:r>
                        <a:rPr lang="es-CU" b="0" i="1" smtClean="0">
                          <a:latin typeface="Cambria Math" panose="02040503050406030204" pitchFamily="18" charset="0"/>
                        </a:rPr>
                        <m:t>= </m:t>
                      </m:r>
                      <m:f>
                        <m:fPr>
                          <m:ctrlPr>
                            <a:rPr lang="es-CU" b="0" i="1" smtClean="0">
                              <a:latin typeface="Cambria Math" panose="02040503050406030204" pitchFamily="18" charset="0"/>
                            </a:rPr>
                          </m:ctrlPr>
                        </m:fPr>
                        <m:num>
                          <m:r>
                            <m:rPr>
                              <m:sty m:val="p"/>
                            </m:rPr>
                            <a:rPr lang="es-CU" b="0" i="0" smtClean="0">
                              <a:latin typeface="Cambria Math" panose="02040503050406030204" pitchFamily="18" charset="0"/>
                            </a:rPr>
                            <m:t>Count</m:t>
                          </m:r>
                        </m:num>
                        <m:den>
                          <m:r>
                            <a:rPr lang="es-CU" b="0" i="1" smtClean="0">
                              <a:latin typeface="Cambria Math" panose="02040503050406030204" pitchFamily="18" charset="0"/>
                            </a:rPr>
                            <m:t>𝑉</m:t>
                          </m:r>
                        </m:den>
                      </m:f>
                    </m:oMath>
                  </m:oMathPara>
                </a14:m>
                <a:endParaRPr lang="en-US" dirty="0"/>
              </a:p>
            </p:txBody>
          </p:sp>
        </mc:Choice>
        <mc:Fallback xmlns="">
          <p:sp>
            <p:nvSpPr>
              <p:cNvPr id="123" name="Rectangle 122"/>
              <p:cNvSpPr>
                <a:spLocks noRot="1" noChangeAspect="1" noMove="1" noResize="1" noEditPoints="1" noAdjustHandles="1" noChangeArrowheads="1" noChangeShapeType="1" noTextEdit="1"/>
              </p:cNvSpPr>
              <p:nvPr/>
            </p:nvSpPr>
            <p:spPr>
              <a:xfrm>
                <a:off x="3545305" y="5970657"/>
                <a:ext cx="2091468" cy="696036"/>
              </a:xfrm>
              <a:prstGeom prst="rect">
                <a:avLst/>
              </a:prstGeom>
              <a:blipFill>
                <a:blip r:embed="rId9"/>
                <a:stretch>
                  <a:fillRect/>
                </a:stretch>
              </a:blipFill>
              <a:ln>
                <a:solidFill>
                  <a:schemeClr val="bg1"/>
                </a:solidFill>
              </a:ln>
            </p:spPr>
            <p:txBody>
              <a:bodyPr/>
              <a:lstStyle/>
              <a:p>
                <a:r>
                  <a:rPr lang="en-US">
                    <a:noFill/>
                  </a:rPr>
                  <a:t> </a:t>
                </a:r>
              </a:p>
            </p:txBody>
          </p:sp>
        </mc:Fallback>
      </mc:AlternateContent>
      <p:cxnSp>
        <p:nvCxnSpPr>
          <p:cNvPr id="127" name="Elbow Connector 126"/>
          <p:cNvCxnSpPr>
            <a:stCxn id="115" idx="2"/>
          </p:cNvCxnSpPr>
          <p:nvPr/>
        </p:nvCxnSpPr>
        <p:spPr>
          <a:xfrm rot="5400000">
            <a:off x="9914222" y="4775327"/>
            <a:ext cx="385298" cy="21448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29" name="TextBox 128"/>
          <p:cNvSpPr txBox="1"/>
          <p:nvPr/>
        </p:nvSpPr>
        <p:spPr>
          <a:xfrm>
            <a:off x="7285555" y="5104945"/>
            <a:ext cx="657726" cy="369332"/>
          </a:xfrm>
          <a:prstGeom prst="rect">
            <a:avLst/>
          </a:prstGeom>
          <a:noFill/>
        </p:spPr>
        <p:txBody>
          <a:bodyPr wrap="square" rtlCol="0">
            <a:spAutoFit/>
          </a:bodyPr>
          <a:lstStyle/>
          <a:p>
            <a:r>
              <a:rPr lang="es-CU" dirty="0" smtClean="0">
                <a:solidFill>
                  <a:schemeClr val="bg1"/>
                </a:solidFill>
              </a:rPr>
              <a:t>yes</a:t>
            </a:r>
            <a:endParaRPr lang="en-US" dirty="0">
              <a:solidFill>
                <a:schemeClr val="bg1"/>
              </a:solidFill>
            </a:endParaRPr>
          </a:p>
        </p:txBody>
      </p:sp>
      <p:sp>
        <p:nvSpPr>
          <p:cNvPr id="130" name="TextBox 129"/>
          <p:cNvSpPr txBox="1"/>
          <p:nvPr/>
        </p:nvSpPr>
        <p:spPr>
          <a:xfrm>
            <a:off x="5150700" y="5360813"/>
            <a:ext cx="657726" cy="369332"/>
          </a:xfrm>
          <a:prstGeom prst="rect">
            <a:avLst/>
          </a:prstGeom>
          <a:noFill/>
        </p:spPr>
        <p:txBody>
          <a:bodyPr wrap="square" rtlCol="0">
            <a:spAutoFit/>
          </a:bodyPr>
          <a:lstStyle/>
          <a:p>
            <a:r>
              <a:rPr lang="es-CU" dirty="0" smtClean="0">
                <a:solidFill>
                  <a:schemeClr val="bg1"/>
                </a:solidFill>
              </a:rPr>
              <a:t>no</a:t>
            </a:r>
            <a:endParaRPr lang="en-US" dirty="0">
              <a:solidFill>
                <a:schemeClr val="bg1"/>
              </a:solidFill>
            </a:endParaRPr>
          </a:p>
        </p:txBody>
      </p:sp>
      <p:sp>
        <p:nvSpPr>
          <p:cNvPr id="131" name="TextBox 130"/>
          <p:cNvSpPr txBox="1"/>
          <p:nvPr/>
        </p:nvSpPr>
        <p:spPr>
          <a:xfrm>
            <a:off x="10135606" y="5112967"/>
            <a:ext cx="657726" cy="369332"/>
          </a:xfrm>
          <a:prstGeom prst="rect">
            <a:avLst/>
          </a:prstGeom>
          <a:noFill/>
        </p:spPr>
        <p:txBody>
          <a:bodyPr wrap="square" rtlCol="0">
            <a:spAutoFit/>
          </a:bodyPr>
          <a:lstStyle/>
          <a:p>
            <a:r>
              <a:rPr lang="es-CU" dirty="0" smtClean="0">
                <a:solidFill>
                  <a:schemeClr val="bg1"/>
                </a:solidFill>
              </a:rPr>
              <a:t>yes</a:t>
            </a:r>
            <a:endParaRPr lang="en-US" dirty="0">
              <a:solidFill>
                <a:schemeClr val="bg1"/>
              </a:solidFill>
            </a:endParaRPr>
          </a:p>
        </p:txBody>
      </p:sp>
      <p:cxnSp>
        <p:nvCxnSpPr>
          <p:cNvPr id="135" name="Elbow Connector 134"/>
          <p:cNvCxnSpPr>
            <a:stCxn id="112" idx="2"/>
            <a:endCxn id="111" idx="2"/>
          </p:cNvCxnSpPr>
          <p:nvPr/>
        </p:nvCxnSpPr>
        <p:spPr>
          <a:xfrm rot="5400000" flipH="1">
            <a:off x="7678496" y="4459058"/>
            <a:ext cx="138357" cy="2569470"/>
          </a:xfrm>
          <a:prstGeom prst="bentConnector3">
            <a:avLst>
              <a:gd name="adj1" fmla="val -165225"/>
            </a:avLst>
          </a:prstGeom>
          <a:ln>
            <a:tailEnd type="triangle"/>
          </a:ln>
        </p:spPr>
        <p:style>
          <a:lnRef idx="1">
            <a:schemeClr val="dk1"/>
          </a:lnRef>
          <a:fillRef idx="0">
            <a:schemeClr val="dk1"/>
          </a:fillRef>
          <a:effectRef idx="0">
            <a:schemeClr val="dk1"/>
          </a:effectRef>
          <a:fontRef idx="minor">
            <a:schemeClr val="tx1"/>
          </a:fontRef>
        </p:style>
      </p:cxnSp>
      <p:sp>
        <p:nvSpPr>
          <p:cNvPr id="137" name="TextBox 136"/>
          <p:cNvSpPr txBox="1"/>
          <p:nvPr/>
        </p:nvSpPr>
        <p:spPr>
          <a:xfrm>
            <a:off x="8658416" y="5708239"/>
            <a:ext cx="657726" cy="369332"/>
          </a:xfrm>
          <a:prstGeom prst="rect">
            <a:avLst/>
          </a:prstGeom>
          <a:noFill/>
        </p:spPr>
        <p:txBody>
          <a:bodyPr wrap="square" rtlCol="0">
            <a:spAutoFit/>
          </a:bodyPr>
          <a:lstStyle/>
          <a:p>
            <a:r>
              <a:rPr lang="es-CU" dirty="0" smtClean="0">
                <a:solidFill>
                  <a:schemeClr val="bg1"/>
                </a:solidFill>
              </a:rPr>
              <a:t>no</a:t>
            </a:r>
            <a:endParaRPr lang="en-US" dirty="0">
              <a:solidFill>
                <a:schemeClr val="bg1"/>
              </a:solidFill>
            </a:endParaRPr>
          </a:p>
        </p:txBody>
      </p:sp>
      <p:sp>
        <p:nvSpPr>
          <p:cNvPr id="140" name="TextBox 139"/>
          <p:cNvSpPr txBox="1"/>
          <p:nvPr/>
        </p:nvSpPr>
        <p:spPr>
          <a:xfrm>
            <a:off x="8882066" y="6486055"/>
            <a:ext cx="4620125" cy="307777"/>
          </a:xfrm>
          <a:prstGeom prst="rect">
            <a:avLst/>
          </a:prstGeom>
          <a:noFill/>
        </p:spPr>
        <p:txBody>
          <a:bodyPr wrap="square" rtlCol="0">
            <a:spAutoFit/>
          </a:bodyPr>
          <a:lstStyle/>
          <a:p>
            <a:r>
              <a:rPr lang="es-CU" sz="1400" dirty="0" smtClean="0">
                <a:solidFill>
                  <a:schemeClr val="bg1"/>
                </a:solidFill>
              </a:rPr>
              <a:t>Evaluate model performance (accuracy)</a:t>
            </a:r>
            <a:endParaRPr lang="en-US" sz="1400" dirty="0">
              <a:solidFill>
                <a:schemeClr val="bg1"/>
              </a:solidFill>
            </a:endParaRPr>
          </a:p>
        </p:txBody>
      </p:sp>
      <mc:AlternateContent xmlns:mc="http://schemas.openxmlformats.org/markup-compatibility/2006" xmlns:a14="http://schemas.microsoft.com/office/drawing/2010/main">
        <mc:Choice Requires="a14">
          <p:sp>
            <p:nvSpPr>
              <p:cNvPr id="60" name="TextBox 59"/>
              <p:cNvSpPr txBox="1"/>
              <p:nvPr/>
            </p:nvSpPr>
            <p:spPr>
              <a:xfrm>
                <a:off x="4283242" y="3394690"/>
                <a:ext cx="5556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CU" b="0" i="1" smtClean="0">
                          <a:solidFill>
                            <a:prstClr val="black"/>
                          </a:solidFill>
                          <a:latin typeface="Cambria Math" panose="02040503050406030204" pitchFamily="18" charset="0"/>
                        </a:rPr>
                        <m:t>𝑥</m:t>
                      </m:r>
                      <m:r>
                        <a:rPr lang="es-CU" b="0" i="1" smtClean="0">
                          <a:solidFill>
                            <a:prstClr val="black"/>
                          </a:solidFill>
                          <a:latin typeface="Cambria Math" panose="02040503050406030204" pitchFamily="18" charset="0"/>
                        </a:rPr>
                        <m:t>_</m:t>
                      </m:r>
                      <m:r>
                        <a:rPr lang="es-CU" b="0" i="1" smtClean="0">
                          <a:solidFill>
                            <a:prstClr val="black"/>
                          </a:solidFill>
                          <a:latin typeface="Cambria Math" panose="02040503050406030204" pitchFamily="18" charset="0"/>
                        </a:rPr>
                        <m:t>𝑣</m:t>
                      </m:r>
                    </m:oMath>
                  </m:oMathPara>
                </a14:m>
                <a:endParaRPr lang="en-US" dirty="0">
                  <a:solidFill>
                    <a:schemeClr val="bg1"/>
                  </a:solidFill>
                </a:endParaRPr>
              </a:p>
            </p:txBody>
          </p:sp>
        </mc:Choice>
        <mc:Fallback xmlns="">
          <p:sp>
            <p:nvSpPr>
              <p:cNvPr id="60" name="TextBox 59"/>
              <p:cNvSpPr txBox="1">
                <a:spLocks noRot="1" noChangeAspect="1" noMove="1" noResize="1" noEditPoints="1" noAdjustHandles="1" noChangeArrowheads="1" noChangeShapeType="1" noTextEdit="1"/>
              </p:cNvSpPr>
              <p:nvPr/>
            </p:nvSpPr>
            <p:spPr>
              <a:xfrm>
                <a:off x="4283242" y="3394690"/>
                <a:ext cx="555666"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3022615" y="4741300"/>
                <a:ext cx="16321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chemeClr val="bg1"/>
                              </a:solidFill>
                              <a:latin typeface="Cambria Math" panose="02040503050406030204" pitchFamily="18" charset="0"/>
                            </a:rPr>
                          </m:ctrlPr>
                        </m:dPr>
                        <m:e>
                          <m:sSub>
                            <m:sSubPr>
                              <m:ctrlPr>
                                <a:rPr lang="en-US" i="1" smtClean="0">
                                  <a:solidFill>
                                    <a:schemeClr val="bg1"/>
                                  </a:solidFill>
                                  <a:latin typeface="Cambria Math" panose="02040503050406030204" pitchFamily="18" charset="0"/>
                                </a:rPr>
                              </m:ctrlPr>
                            </m:sSubPr>
                            <m:e>
                              <m:r>
                                <a:rPr lang="es-CU" b="0" i="1" smtClean="0">
                                  <a:solidFill>
                                    <a:schemeClr val="bg1"/>
                                  </a:solidFill>
                                  <a:latin typeface="Cambria Math" panose="02040503050406030204" pitchFamily="18" charset="0"/>
                                </a:rPr>
                                <m:t>𝑦</m:t>
                              </m:r>
                              <m:r>
                                <a:rPr lang="es-CU" b="0" i="1" smtClean="0">
                                  <a:solidFill>
                                    <a:schemeClr val="bg1"/>
                                  </a:solidFill>
                                  <a:latin typeface="Cambria Math" panose="02040503050406030204" pitchFamily="18" charset="0"/>
                                </a:rPr>
                                <m:t>_</m:t>
                              </m:r>
                              <m:r>
                                <a:rPr lang="es-CU" b="0" i="1" smtClean="0">
                                  <a:solidFill>
                                    <a:schemeClr val="bg1"/>
                                  </a:solidFill>
                                  <a:latin typeface="Cambria Math" panose="02040503050406030204" pitchFamily="18" charset="0"/>
                                </a:rPr>
                                <m:t>𝑝</m:t>
                              </m:r>
                            </m:e>
                            <m:sub>
                              <m:r>
                                <a:rPr lang="es-CU" b="0" i="1" smtClean="0">
                                  <a:solidFill>
                                    <a:schemeClr val="bg1"/>
                                  </a:solidFill>
                                  <a:latin typeface="Cambria Math" panose="02040503050406030204" pitchFamily="18" charset="0"/>
                                </a:rPr>
                                <m:t>1</m:t>
                              </m:r>
                            </m:sub>
                          </m:sSub>
                          <m:r>
                            <a:rPr lang="es-CU" b="0" i="1" smtClean="0">
                              <a:solidFill>
                                <a:schemeClr val="bg1"/>
                              </a:solidFill>
                              <a:latin typeface="Cambria Math" panose="02040503050406030204" pitchFamily="18" charset="0"/>
                            </a:rPr>
                            <m:t>,..,</m:t>
                          </m:r>
                          <m:sSub>
                            <m:sSubPr>
                              <m:ctrlPr>
                                <a:rPr lang="es-CU" b="0" i="1" smtClean="0">
                                  <a:solidFill>
                                    <a:schemeClr val="bg1"/>
                                  </a:solidFill>
                                  <a:latin typeface="Cambria Math" panose="02040503050406030204" pitchFamily="18" charset="0"/>
                                </a:rPr>
                              </m:ctrlPr>
                            </m:sSubPr>
                            <m:e>
                              <m:r>
                                <a:rPr lang="es-CU" b="0" i="1" smtClean="0">
                                  <a:solidFill>
                                    <a:schemeClr val="bg1"/>
                                  </a:solidFill>
                                  <a:latin typeface="Cambria Math" panose="02040503050406030204" pitchFamily="18" charset="0"/>
                                </a:rPr>
                                <m:t>𝑦</m:t>
                              </m:r>
                              <m:r>
                                <a:rPr lang="es-CU" b="0" i="1" smtClean="0">
                                  <a:solidFill>
                                    <a:schemeClr val="bg1"/>
                                  </a:solidFill>
                                  <a:latin typeface="Cambria Math" panose="02040503050406030204" pitchFamily="18" charset="0"/>
                                </a:rPr>
                                <m:t>_</m:t>
                              </m:r>
                              <m:r>
                                <a:rPr lang="es-CU" b="0" i="1" smtClean="0">
                                  <a:solidFill>
                                    <a:schemeClr val="bg1"/>
                                  </a:solidFill>
                                  <a:latin typeface="Cambria Math" panose="02040503050406030204" pitchFamily="18" charset="0"/>
                                </a:rPr>
                                <m:t>𝑝</m:t>
                              </m:r>
                            </m:e>
                            <m:sub>
                              <m:r>
                                <a:rPr lang="es-CU" b="0" i="1" smtClean="0">
                                  <a:solidFill>
                                    <a:schemeClr val="bg1"/>
                                  </a:solidFill>
                                  <a:latin typeface="Cambria Math" panose="02040503050406030204" pitchFamily="18" charset="0"/>
                                </a:rPr>
                                <m:t>𝑉</m:t>
                              </m:r>
                            </m:sub>
                          </m:sSub>
                        </m:e>
                      </m:d>
                    </m:oMath>
                  </m:oMathPara>
                </a14:m>
                <a:endParaRPr lang="en-US" dirty="0">
                  <a:solidFill>
                    <a:schemeClr val="bg1"/>
                  </a:solidFill>
                </a:endParaRPr>
              </a:p>
            </p:txBody>
          </p:sp>
        </mc:Choice>
        <mc:Fallback xmlns="">
          <p:sp>
            <p:nvSpPr>
              <p:cNvPr id="63" name="TextBox 62"/>
              <p:cNvSpPr txBox="1">
                <a:spLocks noRot="1" noChangeAspect="1" noMove="1" noResize="1" noEditPoints="1" noAdjustHandles="1" noChangeArrowheads="1" noChangeShapeType="1" noTextEdit="1"/>
              </p:cNvSpPr>
              <p:nvPr/>
            </p:nvSpPr>
            <p:spPr>
              <a:xfrm>
                <a:off x="3022615" y="4741300"/>
                <a:ext cx="1632167" cy="369332"/>
              </a:xfrm>
              <a:prstGeom prst="rect">
                <a:avLst/>
              </a:prstGeom>
              <a:blipFill>
                <a:blip r:embed="rId11"/>
                <a:stretch>
                  <a:fillRect b="-6667"/>
                </a:stretch>
              </a:blipFill>
            </p:spPr>
            <p:txBody>
              <a:bodyPr/>
              <a:lstStyle/>
              <a:p>
                <a:r>
                  <a:rPr lang="en-US">
                    <a:noFill/>
                  </a:rPr>
                  <a:t> </a:t>
                </a:r>
              </a:p>
            </p:txBody>
          </p:sp>
        </mc:Fallback>
      </mc:AlternateContent>
      <p:sp>
        <p:nvSpPr>
          <p:cNvPr id="24" name="TextBox 23"/>
          <p:cNvSpPr txBox="1"/>
          <p:nvPr/>
        </p:nvSpPr>
        <p:spPr>
          <a:xfrm>
            <a:off x="1130869" y="1908627"/>
            <a:ext cx="3848668" cy="307777"/>
          </a:xfrm>
          <a:prstGeom prst="rect">
            <a:avLst/>
          </a:prstGeom>
          <a:noFill/>
        </p:spPr>
        <p:txBody>
          <a:bodyPr wrap="square" rtlCol="0">
            <a:spAutoFit/>
          </a:bodyPr>
          <a:lstStyle/>
          <a:p>
            <a:r>
              <a:rPr lang="es-CU" sz="1400" dirty="0" smtClean="0">
                <a:solidFill>
                  <a:schemeClr val="bg1"/>
                </a:solidFill>
              </a:rPr>
              <a:t>Data splitting</a:t>
            </a:r>
            <a:endParaRPr lang="en-US" sz="1400" dirty="0">
              <a:solidFill>
                <a:schemeClr val="bg1"/>
              </a:solidFill>
            </a:endParaRPr>
          </a:p>
        </p:txBody>
      </p:sp>
      <p:sp>
        <p:nvSpPr>
          <p:cNvPr id="90" name="Right Brace 89"/>
          <p:cNvSpPr/>
          <p:nvPr/>
        </p:nvSpPr>
        <p:spPr>
          <a:xfrm rot="10800000">
            <a:off x="2582773" y="4251162"/>
            <a:ext cx="401053" cy="946480"/>
          </a:xfrm>
          <a:prstGeom prst="rightBrace">
            <a:avLst>
              <a:gd name="adj1" fmla="val 48333"/>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2" name="TextBox 91"/>
              <p:cNvSpPr txBox="1"/>
              <p:nvPr/>
            </p:nvSpPr>
            <p:spPr>
              <a:xfrm>
                <a:off x="1179089" y="4644193"/>
                <a:ext cx="131529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U" sz="1400" b="0" i="1" smtClean="0">
                          <a:solidFill>
                            <a:schemeClr val="bg1"/>
                          </a:solidFill>
                          <a:latin typeface="Cambria Math" panose="02040503050406030204" pitchFamily="18" charset="0"/>
                        </a:rPr>
                        <m:t>𝑉</m:t>
                      </m:r>
                      <m:r>
                        <a:rPr lang="es-CU" sz="1400" b="0" i="1" smtClean="0">
                          <a:solidFill>
                            <a:schemeClr val="bg1"/>
                          </a:solidFill>
                          <a:latin typeface="Cambria Math" panose="02040503050406030204" pitchFamily="18" charset="0"/>
                        </a:rPr>
                        <m:t>=</m:t>
                      </m:r>
                      <m:r>
                        <a:rPr lang="es-CU" sz="1400" b="0" i="1" smtClean="0">
                          <a:solidFill>
                            <a:schemeClr val="bg1"/>
                          </a:solidFill>
                          <a:latin typeface="Cambria Math" panose="02040503050406030204" pitchFamily="18" charset="0"/>
                        </a:rPr>
                        <m:t>𝑁</m:t>
                      </m:r>
                      <m:r>
                        <a:rPr lang="es-CU" sz="1400" b="0" i="1" smtClean="0">
                          <a:solidFill>
                            <a:schemeClr val="bg1"/>
                          </a:solidFill>
                          <a:latin typeface="Cambria Math" panose="02040503050406030204" pitchFamily="18" charset="0"/>
                        </a:rPr>
                        <m:t>−(</m:t>
                      </m:r>
                      <m:r>
                        <a:rPr lang="es-CU" sz="1400" b="0" i="1" smtClean="0">
                          <a:solidFill>
                            <a:schemeClr val="bg1"/>
                          </a:solidFill>
                          <a:latin typeface="Cambria Math" panose="02040503050406030204" pitchFamily="18" charset="0"/>
                        </a:rPr>
                        <m:t>𝑇</m:t>
                      </m:r>
                      <m:r>
                        <a:rPr lang="es-CU" sz="1400" b="0" i="1" smtClean="0">
                          <a:solidFill>
                            <a:schemeClr val="bg1"/>
                          </a:solidFill>
                          <a:latin typeface="Cambria Math" panose="02040503050406030204" pitchFamily="18" charset="0"/>
                        </a:rPr>
                        <m:t>+1)</m:t>
                      </m:r>
                    </m:oMath>
                  </m:oMathPara>
                </a14:m>
                <a:endParaRPr lang="en-US" sz="1400" dirty="0"/>
              </a:p>
            </p:txBody>
          </p:sp>
        </mc:Choice>
        <mc:Fallback xmlns="">
          <p:sp>
            <p:nvSpPr>
              <p:cNvPr id="92" name="TextBox 91"/>
              <p:cNvSpPr txBox="1">
                <a:spLocks noRot="1" noChangeAspect="1" noMove="1" noResize="1" noEditPoints="1" noAdjustHandles="1" noChangeArrowheads="1" noChangeShapeType="1" noTextEdit="1"/>
              </p:cNvSpPr>
              <p:nvPr/>
            </p:nvSpPr>
            <p:spPr>
              <a:xfrm>
                <a:off x="1179089" y="4644193"/>
                <a:ext cx="1315296" cy="215444"/>
              </a:xfrm>
              <a:prstGeom prst="rect">
                <a:avLst/>
              </a:prstGeom>
              <a:blipFill>
                <a:blip r:embed="rId12"/>
                <a:stretch>
                  <a:fillRect l="-2778" r="-4167" b="-3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6521115" y="3447513"/>
                <a:ext cx="5556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CU" i="1" smtClean="0">
                          <a:solidFill>
                            <a:prstClr val="black"/>
                          </a:solidFill>
                          <a:latin typeface="Cambria Math" panose="02040503050406030204" pitchFamily="18" charset="0"/>
                        </a:rPr>
                        <m:t>𝑦</m:t>
                      </m:r>
                      <m:r>
                        <a:rPr lang="es-CU" b="0" i="1" smtClean="0">
                          <a:solidFill>
                            <a:prstClr val="black"/>
                          </a:solidFill>
                          <a:latin typeface="Cambria Math" panose="02040503050406030204" pitchFamily="18" charset="0"/>
                        </a:rPr>
                        <m:t>_</m:t>
                      </m:r>
                      <m:r>
                        <a:rPr lang="es-CU" b="0" i="1" smtClean="0">
                          <a:solidFill>
                            <a:prstClr val="black"/>
                          </a:solidFill>
                          <a:latin typeface="Cambria Math" panose="02040503050406030204" pitchFamily="18" charset="0"/>
                        </a:rPr>
                        <m:t>𝑣</m:t>
                      </m:r>
                    </m:oMath>
                  </m:oMathPara>
                </a14:m>
                <a:endParaRPr lang="en-US" dirty="0">
                  <a:solidFill>
                    <a:schemeClr val="bg1"/>
                  </a:solidFill>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6521115" y="3447513"/>
                <a:ext cx="555666" cy="369332"/>
              </a:xfrm>
              <a:prstGeom prst="rect">
                <a:avLst/>
              </a:prstGeom>
              <a:blipFill>
                <a:blip r:embed="rId13"/>
                <a:stretch>
                  <a:fillRect b="-6667"/>
                </a:stretch>
              </a:blipFill>
            </p:spPr>
            <p:txBody>
              <a:bodyPr/>
              <a:lstStyle/>
              <a:p>
                <a:r>
                  <a:rPr lang="en-US">
                    <a:noFill/>
                  </a:rPr>
                  <a:t> </a:t>
                </a:r>
              </a:p>
            </p:txBody>
          </p:sp>
        </mc:Fallback>
      </mc:AlternateContent>
      <p:cxnSp>
        <p:nvCxnSpPr>
          <p:cNvPr id="52" name="Straight Arrow Connector 51"/>
          <p:cNvCxnSpPr>
            <a:stCxn id="28" idx="3"/>
            <a:endCxn id="69" idx="1"/>
          </p:cNvCxnSpPr>
          <p:nvPr/>
        </p:nvCxnSpPr>
        <p:spPr>
          <a:xfrm>
            <a:off x="2834166" y="3779540"/>
            <a:ext cx="738857" cy="43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Elbow Connector 52"/>
          <p:cNvCxnSpPr>
            <a:stCxn id="111" idx="1"/>
            <a:endCxn id="123" idx="0"/>
          </p:cNvCxnSpPr>
          <p:nvPr/>
        </p:nvCxnSpPr>
        <p:spPr>
          <a:xfrm rot="10800000" flipV="1">
            <a:off x="4591040" y="5425151"/>
            <a:ext cx="949479" cy="54550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6629400" y="148872"/>
            <a:ext cx="5047105" cy="538609"/>
          </a:xfrm>
          <a:prstGeom prst="rect">
            <a:avLst/>
          </a:prstGeom>
          <a:noFill/>
        </p:spPr>
        <p:txBody>
          <a:bodyPr wrap="square" rtlCol="0">
            <a:spAutoFit/>
          </a:bodyPr>
          <a:lstStyle/>
          <a:p>
            <a:pPr algn="ctr"/>
            <a:r>
              <a:rPr lang="en-US" sz="2900" dirty="0" smtClean="0">
                <a:solidFill>
                  <a:srgbClr val="00B050"/>
                </a:solidFill>
              </a:rPr>
              <a:t> </a:t>
            </a:r>
            <a:r>
              <a:rPr lang="pt-BR" sz="2900" dirty="0" smtClean="0">
                <a:solidFill>
                  <a:srgbClr val="4472C4"/>
                </a:solidFill>
                <a:latin typeface="Gadugi" panose="020B0502040204020203" pitchFamily="34" charset="0"/>
                <a:ea typeface="Gadugi" panose="020B0502040204020203" pitchFamily="34" charset="0"/>
              </a:rPr>
              <a:t>Machine Learning (accuracy)</a:t>
            </a:r>
            <a:endParaRPr lang="en-US" sz="2900" dirty="0">
              <a:solidFill>
                <a:srgbClr val="4472C4"/>
              </a:solidFill>
              <a:latin typeface="Gadugi" panose="020B0502040204020203" pitchFamily="34" charset="0"/>
              <a:ea typeface="Gadugi" panose="020B0502040204020203" pitchFamily="34" charset="0"/>
            </a:endParaRPr>
          </a:p>
        </p:txBody>
      </p:sp>
    </p:spTree>
    <p:extLst>
      <p:ext uri="{BB962C8B-B14F-4D97-AF65-F5344CB8AC3E}">
        <p14:creationId xmlns:p14="http://schemas.microsoft.com/office/powerpoint/2010/main" val="1932053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8300" y="139700"/>
            <a:ext cx="6858000" cy="6858000"/>
          </a:xfrm>
          <a:prstGeom prst="rect">
            <a:avLst/>
          </a:prstGeom>
        </p:spPr>
      </p:pic>
      <p:sp>
        <p:nvSpPr>
          <p:cNvPr id="7" name="TextBox 6"/>
          <p:cNvSpPr txBox="1"/>
          <p:nvPr/>
        </p:nvSpPr>
        <p:spPr>
          <a:xfrm>
            <a:off x="1" y="104400"/>
            <a:ext cx="12192000" cy="538609"/>
          </a:xfrm>
          <a:prstGeom prst="rect">
            <a:avLst/>
          </a:prstGeom>
          <a:noFill/>
        </p:spPr>
        <p:txBody>
          <a:bodyPr wrap="square" rtlCol="0">
            <a:spAutoFit/>
          </a:bodyPr>
          <a:lstStyle/>
          <a:p>
            <a:pPr algn="ctr"/>
            <a:r>
              <a:rPr lang="en-US" sz="2900" dirty="0" smtClean="0">
                <a:solidFill>
                  <a:srgbClr val="00B050"/>
                </a:solidFill>
              </a:rPr>
              <a:t> </a:t>
            </a:r>
            <a:r>
              <a:rPr lang="pt-BR" sz="2900" dirty="0">
                <a:solidFill>
                  <a:srgbClr val="4472C4"/>
                </a:solidFill>
                <a:latin typeface="Gadugi" panose="020B0502040204020203" pitchFamily="34" charset="0"/>
                <a:ea typeface="Gadugi" panose="020B0502040204020203" pitchFamily="34" charset="0"/>
              </a:rPr>
              <a:t>Simulation Results</a:t>
            </a:r>
            <a:endParaRPr lang="en-US" sz="2900" dirty="0">
              <a:solidFill>
                <a:srgbClr val="4472C4"/>
              </a:solidFill>
              <a:latin typeface="Gadugi" panose="020B0502040204020203" pitchFamily="34" charset="0"/>
              <a:ea typeface="Gadugi" panose="020B0502040204020203" pitchFamily="34" charset="0"/>
            </a:endParaRPr>
          </a:p>
        </p:txBody>
      </p:sp>
      <mc:AlternateContent xmlns:mc="http://schemas.openxmlformats.org/markup-compatibility/2006" xmlns:a14="http://schemas.microsoft.com/office/drawing/2010/main">
        <mc:Choice Requires="a14">
          <p:sp>
            <p:nvSpPr>
              <p:cNvPr id="9" name="TextBox 8"/>
              <p:cNvSpPr txBox="1"/>
              <p:nvPr/>
            </p:nvSpPr>
            <p:spPr>
              <a:xfrm>
                <a:off x="262152" y="2193496"/>
                <a:ext cx="5195219" cy="2666114"/>
              </a:xfrm>
              <a:prstGeom prst="rect">
                <a:avLst/>
              </a:prstGeom>
              <a:noFill/>
            </p:spPr>
            <p:txBody>
              <a:bodyPr wrap="square" rtlCol="0">
                <a:spAutoFit/>
              </a:bodyPr>
              <a:lstStyle/>
              <a:p>
                <a:pPr algn="just"/>
                <a:r>
                  <a:rPr lang="en-US" dirty="0" smtClean="0">
                    <a:solidFill>
                      <a:schemeClr val="bg1"/>
                    </a:solidFill>
                  </a:rPr>
                  <a:t> The azimuth and elevation angles are in a range of  </a:t>
                </a:r>
                <a:r>
                  <a:rPr lang="en-US" b="1" dirty="0" smtClean="0">
                    <a:solidFill>
                      <a:schemeClr val="bg1"/>
                    </a:solidFill>
                  </a:rPr>
                  <a:t>[</a:t>
                </a:r>
                <a14:m>
                  <m:oMath xmlns:m="http://schemas.openxmlformats.org/officeDocument/2006/math">
                    <m:sSup>
                      <m:sSupPr>
                        <m:ctrlPr>
                          <a:rPr lang="en-US" b="1" i="1">
                            <a:solidFill>
                              <a:schemeClr val="bg1"/>
                            </a:solidFill>
                            <a:latin typeface="Cambria Math" panose="02040503050406030204" pitchFamily="18" charset="0"/>
                          </a:rPr>
                        </m:ctrlPr>
                      </m:sSupPr>
                      <m:e>
                        <m:r>
                          <a:rPr lang="en-US" b="1" i="1">
                            <a:solidFill>
                              <a:schemeClr val="bg1"/>
                            </a:solidFill>
                            <a:latin typeface="Cambria Math" panose="02040503050406030204" pitchFamily="18" charset="0"/>
                          </a:rPr>
                          <m:t>𝟎</m:t>
                        </m:r>
                      </m:e>
                      <m:sup>
                        <m:r>
                          <a:rPr lang="en-US" b="1" i="1">
                            <a:solidFill>
                              <a:schemeClr val="bg1"/>
                            </a:solidFill>
                            <a:latin typeface="Cambria Math" panose="02040503050406030204" pitchFamily="18" charset="0"/>
                          </a:rPr>
                          <m:t>𝟎</m:t>
                        </m:r>
                      </m:sup>
                    </m:sSup>
                  </m:oMath>
                </a14:m>
                <a:r>
                  <a:rPr lang="en-US" b="1" dirty="0">
                    <a:solidFill>
                      <a:schemeClr val="bg1"/>
                    </a:solidFill>
                  </a:rPr>
                  <a:t>:</a:t>
                </a:r>
                <a14:m>
                  <m:oMath xmlns:m="http://schemas.openxmlformats.org/officeDocument/2006/math">
                    <m:sSup>
                      <m:sSupPr>
                        <m:ctrlPr>
                          <a:rPr lang="en-US" b="1" i="1">
                            <a:solidFill>
                              <a:schemeClr val="bg1"/>
                            </a:solidFill>
                            <a:latin typeface="Cambria Math" panose="02040503050406030204" pitchFamily="18" charset="0"/>
                          </a:rPr>
                        </m:ctrlPr>
                      </m:sSupPr>
                      <m:e>
                        <m:r>
                          <a:rPr lang="en-US" b="1" i="1">
                            <a:solidFill>
                              <a:schemeClr val="bg1"/>
                            </a:solidFill>
                            <a:latin typeface="Cambria Math" panose="02040503050406030204" pitchFamily="18" charset="0"/>
                          </a:rPr>
                          <m:t>𝟑𝟔𝟎</m:t>
                        </m:r>
                      </m:e>
                      <m:sup>
                        <m:r>
                          <a:rPr lang="en-US" b="1" i="1">
                            <a:solidFill>
                              <a:schemeClr val="bg1"/>
                            </a:solidFill>
                            <a:latin typeface="Cambria Math" panose="02040503050406030204" pitchFamily="18" charset="0"/>
                          </a:rPr>
                          <m:t>𝟎</m:t>
                        </m:r>
                      </m:sup>
                    </m:sSup>
                  </m:oMath>
                </a14:m>
                <a:r>
                  <a:rPr lang="en-US" b="1" dirty="0">
                    <a:solidFill>
                      <a:schemeClr val="bg1"/>
                    </a:solidFill>
                  </a:rPr>
                  <a:t>) </a:t>
                </a:r>
                <a:r>
                  <a:rPr lang="en-US" dirty="0">
                    <a:solidFill>
                      <a:schemeClr val="bg1"/>
                    </a:solidFill>
                  </a:rPr>
                  <a:t>and </a:t>
                </a:r>
                <a:r>
                  <a:rPr lang="en-US" b="1" dirty="0">
                    <a:solidFill>
                      <a:schemeClr val="bg1"/>
                    </a:solidFill>
                  </a:rPr>
                  <a:t>[</a:t>
                </a:r>
                <a14:m>
                  <m:oMath xmlns:m="http://schemas.openxmlformats.org/officeDocument/2006/math">
                    <m:sSup>
                      <m:sSupPr>
                        <m:ctrlPr>
                          <a:rPr lang="en-US" b="1" i="1">
                            <a:solidFill>
                              <a:schemeClr val="bg1"/>
                            </a:solidFill>
                            <a:latin typeface="Cambria Math" panose="02040503050406030204" pitchFamily="18" charset="0"/>
                          </a:rPr>
                        </m:ctrlPr>
                      </m:sSupPr>
                      <m:e>
                        <m:r>
                          <a:rPr lang="en-US" b="1" i="1">
                            <a:solidFill>
                              <a:schemeClr val="bg1"/>
                            </a:solidFill>
                            <a:latin typeface="Cambria Math" panose="02040503050406030204" pitchFamily="18" charset="0"/>
                          </a:rPr>
                          <m:t>𝟎</m:t>
                        </m:r>
                      </m:e>
                      <m:sup>
                        <m:r>
                          <a:rPr lang="en-US" b="1" i="1">
                            <a:solidFill>
                              <a:schemeClr val="bg1"/>
                            </a:solidFill>
                            <a:latin typeface="Cambria Math" panose="02040503050406030204" pitchFamily="18" charset="0"/>
                          </a:rPr>
                          <m:t>𝟎</m:t>
                        </m:r>
                      </m:sup>
                    </m:sSup>
                  </m:oMath>
                </a14:m>
                <a:r>
                  <a:rPr lang="en-US" b="1" dirty="0">
                    <a:solidFill>
                      <a:schemeClr val="bg1"/>
                    </a:solidFill>
                  </a:rPr>
                  <a:t>:</a:t>
                </a:r>
                <a14:m>
                  <m:oMath xmlns:m="http://schemas.openxmlformats.org/officeDocument/2006/math">
                    <m:sSup>
                      <m:sSupPr>
                        <m:ctrlPr>
                          <a:rPr lang="en-US" b="1" i="1">
                            <a:solidFill>
                              <a:schemeClr val="bg1"/>
                            </a:solidFill>
                            <a:latin typeface="Cambria Math" panose="02040503050406030204" pitchFamily="18" charset="0"/>
                          </a:rPr>
                        </m:ctrlPr>
                      </m:sSupPr>
                      <m:e>
                        <m:r>
                          <a:rPr lang="en-US" b="1" i="1">
                            <a:solidFill>
                              <a:schemeClr val="bg1"/>
                            </a:solidFill>
                            <a:latin typeface="Cambria Math" panose="02040503050406030204" pitchFamily="18" charset="0"/>
                          </a:rPr>
                          <m:t>𝟏𝟖𝟎</m:t>
                        </m:r>
                      </m:e>
                      <m:sup>
                        <m:r>
                          <a:rPr lang="en-US" b="1" i="1">
                            <a:solidFill>
                              <a:schemeClr val="bg1"/>
                            </a:solidFill>
                            <a:latin typeface="Cambria Math" panose="02040503050406030204" pitchFamily="18" charset="0"/>
                          </a:rPr>
                          <m:t>𝟎</m:t>
                        </m:r>
                      </m:sup>
                    </m:sSup>
                  </m:oMath>
                </a14:m>
                <a:r>
                  <a:rPr lang="en-US" b="1" dirty="0">
                    <a:solidFill>
                      <a:schemeClr val="bg1"/>
                    </a:solidFill>
                  </a:rPr>
                  <a:t>)</a:t>
                </a:r>
                <a:r>
                  <a:rPr lang="en-US" dirty="0">
                    <a:solidFill>
                      <a:schemeClr val="bg1"/>
                    </a:solidFill>
                  </a:rPr>
                  <a:t> respectively with an </a:t>
                </a:r>
                <a:r>
                  <a:rPr lang="en-US" b="1" dirty="0">
                    <a:solidFill>
                      <a:schemeClr val="bg1"/>
                    </a:solidFill>
                  </a:rPr>
                  <a:t>angle resolution of </a:t>
                </a:r>
                <a14:m>
                  <m:oMath xmlns:m="http://schemas.openxmlformats.org/officeDocument/2006/math">
                    <m:sSup>
                      <m:sSupPr>
                        <m:ctrlPr>
                          <a:rPr lang="en-US" b="1" i="1">
                            <a:solidFill>
                              <a:schemeClr val="bg1"/>
                            </a:solidFill>
                            <a:latin typeface="Cambria Math" panose="02040503050406030204" pitchFamily="18" charset="0"/>
                          </a:rPr>
                        </m:ctrlPr>
                      </m:sSupPr>
                      <m:e>
                        <m:r>
                          <a:rPr lang="en-US" b="1" i="1">
                            <a:solidFill>
                              <a:schemeClr val="bg1"/>
                            </a:solidFill>
                            <a:latin typeface="Cambria Math" panose="02040503050406030204" pitchFamily="18" charset="0"/>
                          </a:rPr>
                          <m:t>𝟓</m:t>
                        </m:r>
                      </m:e>
                      <m:sup>
                        <m:r>
                          <a:rPr lang="en-US" b="1" i="1">
                            <a:solidFill>
                              <a:schemeClr val="bg1"/>
                            </a:solidFill>
                            <a:latin typeface="Cambria Math" panose="02040503050406030204" pitchFamily="18" charset="0"/>
                          </a:rPr>
                          <m:t>𝟎</m:t>
                        </m:r>
                      </m:sup>
                    </m:sSup>
                  </m:oMath>
                </a14:m>
                <a:r>
                  <a:rPr lang="en-US" dirty="0">
                    <a:solidFill>
                      <a:schemeClr val="bg1"/>
                    </a:solidFill>
                  </a:rPr>
                  <a:t>. Hence the data samples are formed by the corresponding power received at each antenna (</a:t>
                </a:r>
                <a14:m>
                  <m:oMath xmlns:m="http://schemas.openxmlformats.org/officeDocument/2006/math">
                    <m:sSub>
                      <m:sSubPr>
                        <m:ctrlPr>
                          <a:rPr lang="en-US" b="1" i="1">
                            <a:solidFill>
                              <a:schemeClr val="bg1"/>
                            </a:solidFill>
                            <a:latin typeface="Cambria Math" panose="02040503050406030204" pitchFamily="18" charset="0"/>
                          </a:rPr>
                        </m:ctrlPr>
                      </m:sSubPr>
                      <m:e>
                        <m:r>
                          <a:rPr lang="en-US" b="1" i="1">
                            <a:solidFill>
                              <a:schemeClr val="bg1"/>
                            </a:solidFill>
                            <a:latin typeface="Cambria Math" panose="02040503050406030204" pitchFamily="18" charset="0"/>
                          </a:rPr>
                          <m:t>𝒑</m:t>
                        </m:r>
                      </m:e>
                      <m:sub>
                        <m:r>
                          <a:rPr lang="en-US" b="1" i="1">
                            <a:solidFill>
                              <a:schemeClr val="bg1"/>
                            </a:solidFill>
                            <a:latin typeface="Cambria Math" panose="02040503050406030204" pitchFamily="18" charset="0"/>
                          </a:rPr>
                          <m:t>𝒊</m:t>
                        </m:r>
                        <m:r>
                          <a:rPr lang="en-US" b="1" i="1">
                            <a:solidFill>
                              <a:schemeClr val="bg1"/>
                            </a:solidFill>
                            <a:latin typeface="Cambria Math" panose="02040503050406030204" pitchFamily="18" charset="0"/>
                          </a:rPr>
                          <m:t>,</m:t>
                        </m:r>
                        <m:r>
                          <a:rPr lang="en-US" b="1" i="1">
                            <a:solidFill>
                              <a:schemeClr val="bg1"/>
                            </a:solidFill>
                            <a:latin typeface="Cambria Math" panose="02040503050406030204" pitchFamily="18" charset="0"/>
                          </a:rPr>
                          <m:t>𝒋</m:t>
                        </m:r>
                      </m:sub>
                    </m:sSub>
                    <m:r>
                      <a:rPr lang="en-US" i="1">
                        <a:solidFill>
                          <a:schemeClr val="bg1"/>
                        </a:solidFill>
                        <a:latin typeface="Cambria Math" panose="02040503050406030204" pitchFamily="18" charset="0"/>
                      </a:rPr>
                      <m:t>=</m:t>
                    </m:r>
                    <m:d>
                      <m:dPr>
                        <m:begChr m:val="["/>
                        <m:endChr m:val="]"/>
                        <m:ctrlPr>
                          <a:rPr lang="en-US" i="1">
                            <a:solidFill>
                              <a:schemeClr val="bg1"/>
                            </a:solidFill>
                            <a:latin typeface="Cambria Math" panose="02040503050406030204" pitchFamily="18" charset="0"/>
                          </a:rPr>
                        </m:ctrlPr>
                      </m:d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𝑝</m:t>
                            </m:r>
                          </m:e>
                          <m:sub>
                            <m:r>
                              <a:rPr lang="en-US" i="1">
                                <a:solidFill>
                                  <a:schemeClr val="bg1"/>
                                </a:solidFill>
                                <a:latin typeface="Cambria Math" panose="02040503050406030204" pitchFamily="18" charset="0"/>
                              </a:rPr>
                              <m:t>𝑖</m:t>
                            </m:r>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𝑗</m:t>
                            </m:r>
                            <m:r>
                              <a:rPr lang="en-US" i="1">
                                <a:solidFill>
                                  <a:schemeClr val="bg1"/>
                                </a:solidFill>
                                <a:latin typeface="Cambria Math" panose="02040503050406030204" pitchFamily="18" charset="0"/>
                              </a:rPr>
                              <m:t>,1</m:t>
                            </m:r>
                          </m:sub>
                        </m:sSub>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𝑝</m:t>
                            </m:r>
                          </m:e>
                          <m:sub>
                            <m:r>
                              <a:rPr lang="en-US" i="1">
                                <a:solidFill>
                                  <a:schemeClr val="bg1"/>
                                </a:solidFill>
                                <a:latin typeface="Cambria Math" panose="02040503050406030204" pitchFamily="18" charset="0"/>
                              </a:rPr>
                              <m:t>𝑖</m:t>
                            </m:r>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𝑗</m:t>
                            </m:r>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𝑁</m:t>
                            </m:r>
                          </m:sub>
                        </m:sSub>
                      </m:e>
                    </m:d>
                  </m:oMath>
                </a14:m>
                <a:r>
                  <a:rPr lang="en-US" dirty="0">
                    <a:solidFill>
                      <a:schemeClr val="bg1"/>
                    </a:solidFill>
                  </a:rPr>
                  <a:t>) and the direction information </a:t>
                </a:r>
                <a14:m>
                  <m:oMath xmlns:m="http://schemas.openxmlformats.org/officeDocument/2006/math">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𝜙</m:t>
                        </m:r>
                      </m:e>
                      <m:sub>
                        <m:r>
                          <a:rPr lang="en-US" i="1">
                            <a:solidFill>
                              <a:schemeClr val="bg1"/>
                            </a:solidFill>
                            <a:latin typeface="Cambria Math" panose="02040503050406030204" pitchFamily="18" charset="0"/>
                          </a:rPr>
                          <m:t>𝑖</m:t>
                        </m:r>
                      </m:sub>
                    </m:sSub>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𝜃</m:t>
                        </m:r>
                      </m:e>
                      <m:sub>
                        <m:r>
                          <a:rPr lang="en-US" i="1">
                            <a:solidFill>
                              <a:schemeClr val="bg1"/>
                            </a:solidFill>
                            <a:latin typeface="Cambria Math" panose="02040503050406030204" pitchFamily="18" charset="0"/>
                          </a:rPr>
                          <m:t>𝑗</m:t>
                        </m:r>
                      </m:sub>
                    </m:sSub>
                    <m:r>
                      <a:rPr lang="en-US" i="1">
                        <a:solidFill>
                          <a:schemeClr val="bg1"/>
                        </a:solidFill>
                        <a:latin typeface="Cambria Math" panose="02040503050406030204" pitchFamily="18" charset="0"/>
                      </a:rPr>
                      <m:t>)</m:t>
                    </m:r>
                  </m:oMath>
                </a14:m>
                <a:r>
                  <a:rPr lang="en-US" dirty="0">
                    <a:solidFill>
                      <a:schemeClr val="bg1"/>
                    </a:solidFill>
                  </a:rPr>
                  <a:t>. </a:t>
                </a:r>
                <a:r>
                  <a:rPr lang="en-US" b="1" dirty="0">
                    <a:solidFill>
                      <a:schemeClr val="bg1"/>
                    </a:solidFill>
                  </a:rPr>
                  <a:t>For each angle pair, 4</a:t>
                </a:r>
                <a:r>
                  <a:rPr lang="en-US" b="1" dirty="0" smtClean="0">
                    <a:solidFill>
                      <a:schemeClr val="bg1"/>
                    </a:solidFill>
                  </a:rPr>
                  <a:t>00 </a:t>
                </a:r>
                <a:r>
                  <a:rPr lang="en-US" b="1" dirty="0">
                    <a:solidFill>
                      <a:schemeClr val="bg1"/>
                    </a:solidFill>
                  </a:rPr>
                  <a:t>samples were generated</a:t>
                </a:r>
                <a:r>
                  <a:rPr lang="en-US" dirty="0">
                    <a:solidFill>
                      <a:schemeClr val="bg1"/>
                    </a:solidFill>
                  </a:rPr>
                  <a:t>. In this way, the total number of data generated is </a:t>
                </a:r>
                <a:r>
                  <a:rPr lang="en-US" b="1" dirty="0" smtClean="0">
                    <a:solidFill>
                      <a:schemeClr val="bg1"/>
                    </a:solidFill>
                  </a:rPr>
                  <a:t>5184000 </a:t>
                </a:r>
                <a:r>
                  <a:rPr lang="en-US" dirty="0">
                    <a:solidFill>
                      <a:schemeClr val="bg1"/>
                    </a:solidFill>
                  </a:rPr>
                  <a:t>(</a:t>
                </a:r>
                <a14:m>
                  <m:oMath xmlns:m="http://schemas.openxmlformats.org/officeDocument/2006/math">
                    <m:f>
                      <m:fPr>
                        <m:type m:val="lin"/>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𝑠𝑎𝑚𝑝𝑙𝑒𝑠</m:t>
                        </m:r>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𝜙</m:t>
                            </m:r>
                          </m:e>
                          <m:sub>
                            <m:r>
                              <a:rPr lang="en-US" i="1">
                                <a:solidFill>
                                  <a:schemeClr val="bg1"/>
                                </a:solidFill>
                                <a:latin typeface="Cambria Math" panose="02040503050406030204" pitchFamily="18" charset="0"/>
                              </a:rPr>
                              <m:t>𝑀</m:t>
                            </m:r>
                          </m:sub>
                        </m:sSub>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𝜃</m:t>
                            </m:r>
                          </m:e>
                          <m:sub>
                            <m:r>
                              <a:rPr lang="en-US" i="1">
                                <a:solidFill>
                                  <a:schemeClr val="bg1"/>
                                </a:solidFill>
                                <a:latin typeface="Cambria Math" panose="02040503050406030204" pitchFamily="18" charset="0"/>
                              </a:rPr>
                              <m:t>𝑃</m:t>
                            </m:r>
                          </m:sub>
                        </m:sSub>
                      </m:num>
                      <m:den>
                        <m:r>
                          <a:rPr lang="en-US" i="1">
                            <a:solidFill>
                              <a:schemeClr val="bg1"/>
                            </a:solidFill>
                            <a:latin typeface="Cambria Math" panose="02040503050406030204" pitchFamily="18" charset="0"/>
                          </a:rPr>
                          <m:t>𝑟𝑒𝑠𝑜𝑙𝑢𝑡𝑖𝑜𝑛</m:t>
                        </m:r>
                      </m:den>
                    </m:f>
                  </m:oMath>
                </a14:m>
                <a:r>
                  <a:rPr lang="en-US" dirty="0">
                    <a:solidFill>
                      <a:schemeClr val="bg1"/>
                    </a:solidFill>
                  </a:rPr>
                  <a:t>) to each antenna.</a:t>
                </a:r>
              </a:p>
            </p:txBody>
          </p:sp>
        </mc:Choice>
        <mc:Fallback xmlns="">
          <p:sp>
            <p:nvSpPr>
              <p:cNvPr id="9" name="TextBox 8"/>
              <p:cNvSpPr txBox="1">
                <a:spLocks noRot="1" noChangeAspect="1" noMove="1" noResize="1" noEditPoints="1" noAdjustHandles="1" noChangeArrowheads="1" noChangeShapeType="1" noTextEdit="1"/>
              </p:cNvSpPr>
              <p:nvPr/>
            </p:nvSpPr>
            <p:spPr>
              <a:xfrm>
                <a:off x="262152" y="2193496"/>
                <a:ext cx="5195219" cy="2666114"/>
              </a:xfrm>
              <a:prstGeom prst="rect">
                <a:avLst/>
              </a:prstGeom>
              <a:blipFill>
                <a:blip r:embed="rId4"/>
                <a:stretch>
                  <a:fillRect l="-939" t="-1373" r="-1056" b="-23799"/>
                </a:stretch>
              </a:blipFill>
            </p:spPr>
            <p:txBody>
              <a:bodyPr/>
              <a:lstStyle/>
              <a:p>
                <a:r>
                  <a:rPr lang="en-US">
                    <a:noFill/>
                  </a:rPr>
                  <a:t> </a:t>
                </a:r>
              </a:p>
            </p:txBody>
          </p:sp>
        </mc:Fallback>
      </mc:AlternateContent>
    </p:spTree>
    <p:extLst>
      <p:ext uri="{BB962C8B-B14F-4D97-AF65-F5344CB8AC3E}">
        <p14:creationId xmlns:p14="http://schemas.microsoft.com/office/powerpoint/2010/main" val="3878740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1714" y="1234435"/>
            <a:ext cx="5852172" cy="438912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9478" y="1247882"/>
            <a:ext cx="5852172" cy="4389129"/>
          </a:xfrm>
          <a:prstGeom prst="rect">
            <a:avLst/>
          </a:prstGeom>
        </p:spPr>
      </p:pic>
      <p:sp>
        <p:nvSpPr>
          <p:cNvPr id="6" name="Rectangle 5"/>
          <p:cNvSpPr/>
          <p:nvPr/>
        </p:nvSpPr>
        <p:spPr>
          <a:xfrm>
            <a:off x="1573305" y="1465728"/>
            <a:ext cx="3778624" cy="28238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Decision Tree Classifier</a:t>
            </a:r>
            <a:endParaRPr lang="en-US" dirty="0">
              <a:solidFill>
                <a:schemeClr val="bg1"/>
              </a:solidFill>
            </a:endParaRPr>
          </a:p>
        </p:txBody>
      </p:sp>
      <p:sp>
        <p:nvSpPr>
          <p:cNvPr id="7" name="Rectangle 6"/>
          <p:cNvSpPr/>
          <p:nvPr/>
        </p:nvSpPr>
        <p:spPr>
          <a:xfrm>
            <a:off x="7602070" y="1429869"/>
            <a:ext cx="3128683" cy="31824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Random Forest Classifier</a:t>
            </a:r>
            <a:endParaRPr lang="en-US" dirty="0">
              <a:solidFill>
                <a:schemeClr val="bg1"/>
              </a:solidFill>
            </a:endParaRPr>
          </a:p>
        </p:txBody>
      </p:sp>
      <p:sp>
        <p:nvSpPr>
          <p:cNvPr id="8" name="TextBox 7"/>
          <p:cNvSpPr txBox="1"/>
          <p:nvPr/>
        </p:nvSpPr>
        <p:spPr>
          <a:xfrm>
            <a:off x="1" y="104400"/>
            <a:ext cx="12192000" cy="538609"/>
          </a:xfrm>
          <a:prstGeom prst="rect">
            <a:avLst/>
          </a:prstGeom>
          <a:noFill/>
        </p:spPr>
        <p:txBody>
          <a:bodyPr wrap="square" rtlCol="0">
            <a:spAutoFit/>
          </a:bodyPr>
          <a:lstStyle/>
          <a:p>
            <a:pPr algn="ctr"/>
            <a:r>
              <a:rPr lang="en-US" sz="2900" dirty="0" smtClean="0">
                <a:solidFill>
                  <a:srgbClr val="00B050"/>
                </a:solidFill>
              </a:rPr>
              <a:t> </a:t>
            </a:r>
            <a:r>
              <a:rPr lang="pt-BR" sz="2900" dirty="0">
                <a:solidFill>
                  <a:srgbClr val="4472C4"/>
                </a:solidFill>
                <a:latin typeface="Gadugi" panose="020B0502040204020203" pitchFamily="34" charset="0"/>
                <a:ea typeface="Gadugi" panose="020B0502040204020203" pitchFamily="34" charset="0"/>
              </a:rPr>
              <a:t>Simulation </a:t>
            </a:r>
            <a:r>
              <a:rPr lang="pt-BR" sz="2900" dirty="0" smtClean="0">
                <a:solidFill>
                  <a:srgbClr val="4472C4"/>
                </a:solidFill>
                <a:latin typeface="Gadugi" panose="020B0502040204020203" pitchFamily="34" charset="0"/>
                <a:ea typeface="Gadugi" panose="020B0502040204020203" pitchFamily="34" charset="0"/>
              </a:rPr>
              <a:t>Results: Learning curves</a:t>
            </a:r>
            <a:endParaRPr lang="en-US" sz="2900" dirty="0">
              <a:solidFill>
                <a:srgbClr val="4472C4"/>
              </a:solidFill>
              <a:latin typeface="Gadugi" panose="020B0502040204020203" pitchFamily="34" charset="0"/>
              <a:ea typeface="Gadugi" panose="020B0502040204020203" pitchFamily="34" charset="0"/>
            </a:endParaRPr>
          </a:p>
        </p:txBody>
      </p:sp>
    </p:spTree>
    <p:extLst>
      <p:ext uri="{BB962C8B-B14F-4D97-AF65-F5344CB8AC3E}">
        <p14:creationId xmlns:p14="http://schemas.microsoft.com/office/powerpoint/2010/main" val="23329577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1" y="104400"/>
            <a:ext cx="12192000" cy="538609"/>
          </a:xfrm>
          <a:prstGeom prst="rect">
            <a:avLst/>
          </a:prstGeom>
          <a:noFill/>
        </p:spPr>
        <p:txBody>
          <a:bodyPr wrap="square" rtlCol="0">
            <a:spAutoFit/>
          </a:bodyPr>
          <a:lstStyle/>
          <a:p>
            <a:pPr algn="ctr"/>
            <a:r>
              <a:rPr lang="en-US" sz="2900" dirty="0" smtClean="0">
                <a:solidFill>
                  <a:srgbClr val="00B050"/>
                </a:solidFill>
              </a:rPr>
              <a:t> </a:t>
            </a:r>
            <a:r>
              <a:rPr lang="pt-BR" sz="2900" dirty="0" smtClean="0">
                <a:solidFill>
                  <a:srgbClr val="4472C4"/>
                </a:solidFill>
                <a:latin typeface="Gadugi" panose="020B0502040204020203" pitchFamily="34" charset="0"/>
                <a:ea typeface="Gadugi" panose="020B0502040204020203" pitchFamily="34" charset="0"/>
              </a:rPr>
              <a:t>DOA estimation as a classification problem </a:t>
            </a:r>
            <a:endParaRPr lang="en-US" sz="2900" dirty="0">
              <a:solidFill>
                <a:srgbClr val="4472C4"/>
              </a:solidFill>
              <a:latin typeface="Gadugi" panose="020B0502040204020203" pitchFamily="34" charset="0"/>
              <a:ea typeface="Gadugi" panose="020B0502040204020203" pitchFamily="34" charset="0"/>
            </a:endParaRPr>
          </a:p>
        </p:txBody>
      </p:sp>
      <p:sp>
        <p:nvSpPr>
          <p:cNvPr id="2" name="Rectangle 1"/>
          <p:cNvSpPr/>
          <p:nvPr/>
        </p:nvSpPr>
        <p:spPr>
          <a:xfrm>
            <a:off x="1050757" y="785261"/>
            <a:ext cx="10583780" cy="2126864"/>
          </a:xfrm>
          <a:prstGeom prst="rect">
            <a:avLst/>
          </a:prstGeom>
        </p:spPr>
        <p:txBody>
          <a:bodyPr wrap="square">
            <a:spAutoFit/>
          </a:bodyPr>
          <a:lstStyle/>
          <a:p>
            <a:pPr marL="342900" lvl="0" indent="-342900">
              <a:lnSpc>
                <a:spcPct val="150000"/>
              </a:lnSpc>
              <a:buFont typeface="+mj-lt"/>
              <a:buAutoNum type="arabicPeriod"/>
            </a:pPr>
            <a:r>
              <a:rPr lang="en-US" dirty="0">
                <a:solidFill>
                  <a:schemeClr val="bg1"/>
                </a:solidFill>
              </a:rPr>
              <a:t>Find the angle of azimuth and the angle of elevation independently: The problem of DOA estimation is divided into two independent classification problems: One to find the azimuth angle and the other to find the elevation angle.</a:t>
            </a:r>
          </a:p>
          <a:p>
            <a:pPr marL="342900" lvl="0" indent="-342900">
              <a:lnSpc>
                <a:spcPct val="150000"/>
              </a:lnSpc>
              <a:buFont typeface="+mj-lt"/>
              <a:buAutoNum type="arabicPeriod"/>
            </a:pPr>
            <a:r>
              <a:rPr lang="en-US" dirty="0">
                <a:solidFill>
                  <a:schemeClr val="bg1"/>
                </a:solidFill>
              </a:rPr>
              <a:t>Find the azimuth angle and the elevation angle with the same ML model instance.</a:t>
            </a:r>
          </a:p>
          <a:p>
            <a:pPr marL="342900" lvl="0" indent="-342900">
              <a:lnSpc>
                <a:spcPct val="150000"/>
              </a:lnSpc>
              <a:buFont typeface="+mj-lt"/>
              <a:buAutoNum type="arabicPeriod"/>
            </a:pPr>
            <a:r>
              <a:rPr lang="en-US" dirty="0">
                <a:solidFill>
                  <a:schemeClr val="bg1"/>
                </a:solidFill>
              </a:rPr>
              <a:t>Find the azimuth angle and the elevation angle with ML model </a:t>
            </a:r>
            <a:r>
              <a:rPr lang="en-US" dirty="0" err="1">
                <a:solidFill>
                  <a:schemeClr val="bg1"/>
                </a:solidFill>
              </a:rPr>
              <a:t>multilabel</a:t>
            </a:r>
            <a:r>
              <a:rPr lang="en-US" dirty="0">
                <a:solidFill>
                  <a:schemeClr val="bg1"/>
                </a:solidFill>
              </a:rPr>
              <a:t>, and </a:t>
            </a:r>
            <a:r>
              <a:rPr lang="en-US" dirty="0" err="1">
                <a:solidFill>
                  <a:schemeClr val="bg1"/>
                </a:solidFill>
              </a:rPr>
              <a:t>multioutput</a:t>
            </a:r>
            <a:r>
              <a:rPr lang="en-US" dirty="0">
                <a:solidFill>
                  <a:schemeClr val="bg1"/>
                </a:solidFill>
              </a:rPr>
              <a:t>.</a:t>
            </a: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2808270128"/>
                  </p:ext>
                </p:extLst>
              </p:nvPr>
            </p:nvGraphicFramePr>
            <p:xfrm>
              <a:off x="1" y="3054377"/>
              <a:ext cx="12192000" cy="3967419"/>
            </p:xfrm>
            <a:graphic>
              <a:graphicData uri="http://schemas.openxmlformats.org/drawingml/2006/table">
                <a:tbl>
                  <a:tblPr firstRow="1" bandRow="1">
                    <a:tableStyleId>{073A0DAA-6AF3-43AB-8588-CEC1D06C72B9}</a:tableStyleId>
                  </a:tblPr>
                  <a:tblGrid>
                    <a:gridCol w="3821372">
                      <a:extLst>
                        <a:ext uri="{9D8B030D-6E8A-4147-A177-3AD203B41FA5}">
                          <a16:colId xmlns:a16="http://schemas.microsoft.com/office/drawing/2014/main" val="937046443"/>
                        </a:ext>
                      </a:extLst>
                    </a:gridCol>
                    <a:gridCol w="4339988">
                      <a:extLst>
                        <a:ext uri="{9D8B030D-6E8A-4147-A177-3AD203B41FA5}">
                          <a16:colId xmlns:a16="http://schemas.microsoft.com/office/drawing/2014/main" val="3999834884"/>
                        </a:ext>
                      </a:extLst>
                    </a:gridCol>
                    <a:gridCol w="4030640">
                      <a:extLst>
                        <a:ext uri="{9D8B030D-6E8A-4147-A177-3AD203B41FA5}">
                          <a16:colId xmlns:a16="http://schemas.microsoft.com/office/drawing/2014/main" val="1795719239"/>
                        </a:ext>
                      </a:extLst>
                    </a:gridCol>
                  </a:tblGrid>
                  <a:tr h="1267874">
                    <a:tc>
                      <a:txBody>
                        <a:bodyPr/>
                        <a:lstStyle/>
                        <a:p>
                          <a:pPr algn="ctr"/>
                          <a:r>
                            <a:rPr lang="es-CU" sz="2400" dirty="0" smtClean="0"/>
                            <a:t>First</a:t>
                          </a:r>
                          <a:r>
                            <a:rPr lang="es-CU" sz="2400" baseline="0" dirty="0" smtClean="0"/>
                            <a:t> proposal</a:t>
                          </a:r>
                          <a:endParaRPr lang="en-US" sz="2400" dirty="0"/>
                        </a:p>
                      </a:txBody>
                      <a:tcPr anchor="ctr"/>
                    </a:tc>
                    <a:tc>
                      <a:txBody>
                        <a:bodyPr/>
                        <a:lstStyle/>
                        <a:p>
                          <a:pPr algn="ctr"/>
                          <a:r>
                            <a:rPr lang="es-CU" sz="2400" dirty="0" smtClean="0"/>
                            <a:t>Second Proposal</a:t>
                          </a:r>
                          <a:endParaRPr lang="en-US" sz="2400" dirty="0"/>
                        </a:p>
                      </a:txBody>
                      <a:tcPr anchor="ctr"/>
                    </a:tc>
                    <a:tc>
                      <a:txBody>
                        <a:bodyPr/>
                        <a:lstStyle/>
                        <a:p>
                          <a:pPr algn="ctr"/>
                          <a:r>
                            <a:rPr lang="es-CU" sz="2400" dirty="0" smtClean="0"/>
                            <a:t>Third Proposal</a:t>
                          </a:r>
                          <a:endParaRPr lang="en-US" sz="2400" dirty="0"/>
                        </a:p>
                      </a:txBody>
                      <a:tcPr anchor="ctr"/>
                    </a:tc>
                    <a:extLst>
                      <a:ext uri="{0D108BD9-81ED-4DB2-BD59-A6C34878D82A}">
                        <a16:rowId xmlns:a16="http://schemas.microsoft.com/office/drawing/2014/main" val="4235551309"/>
                      </a:ext>
                    </a:extLst>
                  </a:tr>
                  <a:tr h="1267874">
                    <a:tc>
                      <a:txBody>
                        <a:bodyPr/>
                        <a:lstStyle/>
                        <a:p>
                          <a:r>
                            <a:rPr lang="en-US" sz="1800" kern="1200" dirty="0" smtClean="0">
                              <a:solidFill>
                                <a:schemeClr val="dk1"/>
                              </a:solidFill>
                              <a:effectLst/>
                              <a:ea typeface="+mn-ea"/>
                              <a:cs typeface="+mn-cs"/>
                            </a:rPr>
                            <a:t>Set for the azimuth angle: </a:t>
                          </a:r>
                          <a14:m>
                            <m:oMath xmlns:m="http://schemas.openxmlformats.org/officeDocument/2006/math">
                              <m:r>
                                <a:rPr lang="en-US" sz="1800" i="1" kern="1200" smtClean="0">
                                  <a:solidFill>
                                    <a:schemeClr val="dk1"/>
                                  </a:solidFill>
                                  <a:effectLst/>
                                  <a:latin typeface="Cambria Math" panose="02040503050406030204" pitchFamily="18" charset="0"/>
                                  <a:ea typeface="+mn-ea"/>
                                  <a:cs typeface="+mn-cs"/>
                                </a:rPr>
                                <m:t>𝜙</m:t>
                              </m:r>
                              <m:r>
                                <a:rPr lang="en-US" sz="1800" i="1" kern="1200" smtClean="0">
                                  <a:solidFill>
                                    <a:schemeClr val="dk1"/>
                                  </a:solidFill>
                                  <a:effectLst/>
                                  <a:latin typeface="Cambria Math" panose="02040503050406030204" pitchFamily="18" charset="0"/>
                                  <a:ea typeface="+mn-ea"/>
                                  <a:cs typeface="+mn-cs"/>
                                </a:rPr>
                                <m:t> = {</m:t>
                              </m:r>
                              <m:sSub>
                                <m:sSubPr>
                                  <m:ctrlPr>
                                    <a:rPr lang="en-US" sz="1800" i="1" kern="1200">
                                      <a:solidFill>
                                        <a:schemeClr val="dk1"/>
                                      </a:solidFill>
                                      <a:effectLst/>
                                      <a:latin typeface="Cambria Math" panose="02040503050406030204" pitchFamily="18" charset="0"/>
                                      <a:ea typeface="+mn-ea"/>
                                      <a:cs typeface="+mn-cs"/>
                                    </a:rPr>
                                  </m:ctrlPr>
                                </m:sSubPr>
                                <m:e>
                                  <m:r>
                                    <a:rPr lang="en-US" sz="1800" i="1" kern="1200">
                                      <a:solidFill>
                                        <a:schemeClr val="dk1"/>
                                      </a:solidFill>
                                      <a:effectLst/>
                                      <a:latin typeface="Cambria Math" panose="02040503050406030204" pitchFamily="18" charset="0"/>
                                      <a:ea typeface="+mn-ea"/>
                                      <a:cs typeface="+mn-cs"/>
                                    </a:rPr>
                                    <m:t>𝜙</m:t>
                                  </m:r>
                                </m:e>
                                <m:sub>
                                  <m:r>
                                    <a:rPr lang="en-US" sz="1800" i="1" kern="1200">
                                      <a:solidFill>
                                        <a:schemeClr val="dk1"/>
                                      </a:solidFill>
                                      <a:effectLst/>
                                      <a:latin typeface="Cambria Math" panose="02040503050406030204" pitchFamily="18" charset="0"/>
                                      <a:ea typeface="+mn-ea"/>
                                      <a:cs typeface="+mn-cs"/>
                                    </a:rPr>
                                    <m:t>1</m:t>
                                  </m:r>
                                </m:sub>
                              </m:sSub>
                              <m:r>
                                <a:rPr lang="en-US" sz="1800" i="1" kern="1200">
                                  <a:solidFill>
                                    <a:schemeClr val="dk1"/>
                                  </a:solidFill>
                                  <a:effectLst/>
                                  <a:latin typeface="Cambria Math" panose="02040503050406030204" pitchFamily="18" charset="0"/>
                                  <a:ea typeface="+mn-ea"/>
                                  <a:cs typeface="+mn-cs"/>
                                </a:rPr>
                                <m:t>,. . . , </m:t>
                              </m:r>
                              <m:sSub>
                                <m:sSubPr>
                                  <m:ctrlPr>
                                    <a:rPr lang="en-US" sz="1800" i="1" kern="1200">
                                      <a:solidFill>
                                        <a:schemeClr val="dk1"/>
                                      </a:solidFill>
                                      <a:effectLst/>
                                      <a:latin typeface="Cambria Math" panose="02040503050406030204" pitchFamily="18" charset="0"/>
                                      <a:ea typeface="+mn-ea"/>
                                      <a:cs typeface="+mn-cs"/>
                                    </a:rPr>
                                  </m:ctrlPr>
                                </m:sSubPr>
                                <m:e>
                                  <m:r>
                                    <a:rPr lang="en-US" sz="1800" i="1" kern="1200">
                                      <a:solidFill>
                                        <a:schemeClr val="dk1"/>
                                      </a:solidFill>
                                      <a:effectLst/>
                                      <a:latin typeface="Cambria Math" panose="02040503050406030204" pitchFamily="18" charset="0"/>
                                      <a:ea typeface="+mn-ea"/>
                                      <a:cs typeface="+mn-cs"/>
                                    </a:rPr>
                                    <m:t>𝜙</m:t>
                                  </m:r>
                                </m:e>
                                <m:sub>
                                  <m:r>
                                    <a:rPr lang="en-US" sz="1800" i="1" kern="1200">
                                      <a:solidFill>
                                        <a:schemeClr val="dk1"/>
                                      </a:solidFill>
                                      <a:effectLst/>
                                      <a:latin typeface="Cambria Math" panose="02040503050406030204" pitchFamily="18" charset="0"/>
                                      <a:ea typeface="+mn-ea"/>
                                      <a:cs typeface="+mn-cs"/>
                                    </a:rPr>
                                    <m:t>𝑀</m:t>
                                  </m:r>
                                </m:sub>
                              </m:sSub>
                              <m:r>
                                <a:rPr lang="en-US" sz="1800" i="1" kern="1200">
                                  <a:solidFill>
                                    <a:schemeClr val="dk1"/>
                                  </a:solidFill>
                                  <a:effectLst/>
                                  <a:latin typeface="Cambria Math" panose="02040503050406030204" pitchFamily="18" charset="0"/>
                                  <a:ea typeface="+mn-ea"/>
                                  <a:cs typeface="+mn-cs"/>
                                </a:rPr>
                                <m:t>}</m:t>
                              </m:r>
                            </m:oMath>
                          </a14:m>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ea typeface="+mn-ea"/>
                              <a:cs typeface="+mn-cs"/>
                            </a:rPr>
                            <a:t>Set for the</a:t>
                          </a:r>
                          <a:r>
                            <a:rPr lang="en-US" sz="1800" kern="1200" baseline="0" dirty="0" smtClean="0">
                              <a:solidFill>
                                <a:schemeClr val="dk1"/>
                              </a:solidFill>
                              <a:effectLst/>
                              <a:ea typeface="+mn-ea"/>
                              <a:cs typeface="+mn-cs"/>
                            </a:rPr>
                            <a:t> elevation</a:t>
                          </a:r>
                          <a:r>
                            <a:rPr lang="en-US" sz="1800" kern="1200" dirty="0" smtClean="0">
                              <a:solidFill>
                                <a:schemeClr val="dk1"/>
                              </a:solidFill>
                              <a:effectLst/>
                              <a:ea typeface="+mn-ea"/>
                              <a:cs typeface="+mn-cs"/>
                            </a:rPr>
                            <a:t> angle:</a:t>
                          </a:r>
                          <a14:m>
                            <m:oMath xmlns:m="http://schemas.openxmlformats.org/officeDocument/2006/math">
                              <m:r>
                                <a:rPr lang="es-CU" sz="1800" b="0" i="0" kern="1200" smtClean="0">
                                  <a:solidFill>
                                    <a:schemeClr val="dk1"/>
                                  </a:solidFill>
                                  <a:effectLst/>
                                  <a:latin typeface="Cambria Math" panose="02040503050406030204" pitchFamily="18" charset="0"/>
                                  <a:ea typeface="+mn-ea"/>
                                  <a:cs typeface="+mn-cs"/>
                                </a:rPr>
                                <m:t> </m:t>
                              </m:r>
                              <m:r>
                                <a:rPr lang="en-US" sz="1800" i="1" kern="1200" smtClean="0">
                                  <a:solidFill>
                                    <a:schemeClr val="dk1"/>
                                  </a:solidFill>
                                  <a:effectLst/>
                                  <a:latin typeface="Cambria Math" panose="02040503050406030204" pitchFamily="18" charset="0"/>
                                  <a:ea typeface="+mn-ea"/>
                                  <a:cs typeface="+mn-cs"/>
                                </a:rPr>
                                <m:t>𝜃</m:t>
                              </m:r>
                              <m:r>
                                <a:rPr lang="en-US" sz="1800" i="1" kern="1200" smtClean="0">
                                  <a:solidFill>
                                    <a:schemeClr val="dk1"/>
                                  </a:solidFill>
                                  <a:effectLst/>
                                  <a:latin typeface="Cambria Math" panose="02040503050406030204" pitchFamily="18" charset="0"/>
                                  <a:ea typeface="+mn-ea"/>
                                  <a:cs typeface="+mn-cs"/>
                                </a:rPr>
                                <m:t>= </m:t>
                              </m:r>
                              <m:d>
                                <m:dPr>
                                  <m:begChr m:val="{"/>
                                  <m:endChr m:val="}"/>
                                  <m:ctrlPr>
                                    <a:rPr lang="en-US" sz="1800" i="1" kern="1200">
                                      <a:solidFill>
                                        <a:schemeClr val="dk1"/>
                                      </a:solidFill>
                                      <a:effectLst/>
                                      <a:latin typeface="Cambria Math" panose="02040503050406030204" pitchFamily="18" charset="0"/>
                                      <a:ea typeface="+mn-ea"/>
                                      <a:cs typeface="+mn-cs"/>
                                    </a:rPr>
                                  </m:ctrlPr>
                                </m:dPr>
                                <m:e>
                                  <m:sSub>
                                    <m:sSubPr>
                                      <m:ctrlPr>
                                        <a:rPr lang="en-US" sz="1800" i="1" kern="1200">
                                          <a:solidFill>
                                            <a:schemeClr val="dk1"/>
                                          </a:solidFill>
                                          <a:effectLst/>
                                          <a:latin typeface="Cambria Math" panose="02040503050406030204" pitchFamily="18" charset="0"/>
                                          <a:ea typeface="+mn-ea"/>
                                          <a:cs typeface="+mn-cs"/>
                                        </a:rPr>
                                      </m:ctrlPr>
                                    </m:sSubPr>
                                    <m:e>
                                      <m:r>
                                        <a:rPr lang="en-US" sz="1800" i="1" kern="1200">
                                          <a:solidFill>
                                            <a:schemeClr val="dk1"/>
                                          </a:solidFill>
                                          <a:effectLst/>
                                          <a:latin typeface="Cambria Math" panose="02040503050406030204" pitchFamily="18" charset="0"/>
                                          <a:ea typeface="+mn-ea"/>
                                          <a:cs typeface="+mn-cs"/>
                                        </a:rPr>
                                        <m:t>𝜃</m:t>
                                      </m:r>
                                    </m:e>
                                    <m:sub>
                                      <m:r>
                                        <a:rPr lang="en-US" sz="1800" i="1" kern="1200">
                                          <a:solidFill>
                                            <a:schemeClr val="dk1"/>
                                          </a:solidFill>
                                          <a:effectLst/>
                                          <a:latin typeface="Cambria Math" panose="02040503050406030204" pitchFamily="18" charset="0"/>
                                          <a:ea typeface="+mn-ea"/>
                                          <a:cs typeface="+mn-cs"/>
                                        </a:rPr>
                                        <m:t>1</m:t>
                                      </m:r>
                                    </m:sub>
                                  </m:sSub>
                                  <m:r>
                                    <a:rPr lang="en-US" sz="1800" i="1" kern="1200">
                                      <a:solidFill>
                                        <a:schemeClr val="dk1"/>
                                      </a:solidFill>
                                      <a:effectLst/>
                                      <a:latin typeface="Cambria Math" panose="02040503050406030204" pitchFamily="18" charset="0"/>
                                      <a:ea typeface="+mn-ea"/>
                                      <a:cs typeface="+mn-cs"/>
                                    </a:rPr>
                                    <m:t>,…,</m:t>
                                  </m:r>
                                  <m:sSub>
                                    <m:sSubPr>
                                      <m:ctrlPr>
                                        <a:rPr lang="en-US" sz="1800" i="1" kern="1200">
                                          <a:solidFill>
                                            <a:schemeClr val="dk1"/>
                                          </a:solidFill>
                                          <a:effectLst/>
                                          <a:latin typeface="Cambria Math" panose="02040503050406030204" pitchFamily="18" charset="0"/>
                                          <a:ea typeface="+mn-ea"/>
                                          <a:cs typeface="+mn-cs"/>
                                        </a:rPr>
                                      </m:ctrlPr>
                                    </m:sSubPr>
                                    <m:e>
                                      <m:r>
                                        <a:rPr lang="en-US" sz="1800" i="1" kern="1200">
                                          <a:solidFill>
                                            <a:schemeClr val="dk1"/>
                                          </a:solidFill>
                                          <a:effectLst/>
                                          <a:latin typeface="Cambria Math" panose="02040503050406030204" pitchFamily="18" charset="0"/>
                                          <a:ea typeface="+mn-ea"/>
                                          <a:cs typeface="+mn-cs"/>
                                        </a:rPr>
                                        <m:t>𝜃</m:t>
                                      </m:r>
                                    </m:e>
                                    <m:sub>
                                      <m:r>
                                        <a:rPr lang="en-US" sz="1800" i="1" kern="1200">
                                          <a:solidFill>
                                            <a:schemeClr val="dk1"/>
                                          </a:solidFill>
                                          <a:effectLst/>
                                          <a:latin typeface="Cambria Math" panose="02040503050406030204" pitchFamily="18" charset="0"/>
                                          <a:ea typeface="+mn-ea"/>
                                          <a:cs typeface="+mn-cs"/>
                                        </a:rPr>
                                        <m:t>𝑃</m:t>
                                      </m:r>
                                    </m:sub>
                                  </m:sSub>
                                </m:e>
                              </m:d>
                            </m:oMath>
                          </a14:m>
                          <a:endParaRPr lang="en-US" dirty="0"/>
                        </a:p>
                      </a:txBody>
                      <a:tcPr/>
                    </a:tc>
                    <a:tc>
                      <a:txBody>
                        <a:bodyPr/>
                        <a:lstStyle/>
                        <a:p>
                          <a:r>
                            <a:rPr lang="en-US" sz="1800" kern="1200" dirty="0" smtClean="0">
                              <a:solidFill>
                                <a:schemeClr val="dk1"/>
                              </a:solidFill>
                              <a:effectLst/>
                              <a:ea typeface="+mn-ea"/>
                              <a:cs typeface="+mn-cs"/>
                            </a:rPr>
                            <a:t>Set </a:t>
                          </a:r>
                          <a:r>
                            <a:rPr lang="en-US" sz="1800" kern="1200" dirty="0" smtClean="0">
                              <a:solidFill>
                                <a:schemeClr val="dk1"/>
                              </a:solidFill>
                              <a:effectLst/>
                              <a:latin typeface="+mn-lt"/>
                              <a:ea typeface="+mn-ea"/>
                              <a:cs typeface="+mn-cs"/>
                            </a:rPr>
                            <a:t>that combines azimuth angle with elevation angle</a:t>
                          </a:r>
                          <a14:m>
                            <m:oMath xmlns:m="http://schemas.openxmlformats.org/officeDocument/2006/math">
                              <m:r>
                                <a:rPr lang="es-CU" sz="1800" b="0" i="0" kern="1200" smtClean="0">
                                  <a:solidFill>
                                    <a:schemeClr val="dk1"/>
                                  </a:solidFill>
                                  <a:effectLst/>
                                  <a:latin typeface="Cambria Math" panose="02040503050406030204" pitchFamily="18" charset="0"/>
                                  <a:ea typeface="+mn-ea"/>
                                  <a:cs typeface="+mn-cs"/>
                                </a:rPr>
                                <m:t>: </m:t>
                              </m:r>
                              <m:r>
                                <a:rPr lang="en-US" sz="1800" i="1" kern="1200" smtClean="0">
                                  <a:solidFill>
                                    <a:schemeClr val="dk1"/>
                                  </a:solidFill>
                                  <a:effectLst/>
                                  <a:latin typeface="Cambria Math" panose="02040503050406030204" pitchFamily="18" charset="0"/>
                                  <a:ea typeface="+mn-ea"/>
                                  <a:cs typeface="+mn-cs"/>
                                </a:rPr>
                                <m:t>𝜑</m:t>
                              </m:r>
                              <m:r>
                                <a:rPr lang="en-US" sz="1800" i="1" kern="1200" smtClean="0">
                                  <a:solidFill>
                                    <a:schemeClr val="dk1"/>
                                  </a:solidFill>
                                  <a:effectLst/>
                                  <a:latin typeface="Cambria Math" panose="02040503050406030204" pitchFamily="18" charset="0"/>
                                  <a:ea typeface="+mn-ea"/>
                                  <a:cs typeface="+mn-cs"/>
                                </a:rPr>
                                <m:t> = {</m:t>
                              </m:r>
                              <m:sSub>
                                <m:sSubPr>
                                  <m:ctrlPr>
                                    <a:rPr lang="en-US" sz="1800" i="1" kern="1200">
                                      <a:solidFill>
                                        <a:schemeClr val="dk1"/>
                                      </a:solidFill>
                                      <a:effectLst/>
                                      <a:latin typeface="Cambria Math" panose="02040503050406030204" pitchFamily="18" charset="0"/>
                                      <a:ea typeface="+mn-ea"/>
                                      <a:cs typeface="+mn-cs"/>
                                    </a:rPr>
                                  </m:ctrlPr>
                                </m:sSubPr>
                                <m:e>
                                  <m:r>
                                    <a:rPr lang="en-US" sz="1800" i="1" kern="1200">
                                      <a:solidFill>
                                        <a:schemeClr val="dk1"/>
                                      </a:solidFill>
                                      <a:effectLst/>
                                      <a:latin typeface="Cambria Math" panose="02040503050406030204" pitchFamily="18" charset="0"/>
                                      <a:ea typeface="+mn-ea"/>
                                      <a:cs typeface="+mn-cs"/>
                                    </a:rPr>
                                    <m:t>𝜑</m:t>
                                  </m:r>
                                </m:e>
                                <m:sub>
                                  <m:r>
                                    <a:rPr lang="en-US" sz="1800" i="1" kern="1200">
                                      <a:solidFill>
                                        <a:schemeClr val="dk1"/>
                                      </a:solidFill>
                                      <a:effectLst/>
                                      <a:latin typeface="Cambria Math" panose="02040503050406030204" pitchFamily="18" charset="0"/>
                                      <a:ea typeface="+mn-ea"/>
                                      <a:cs typeface="+mn-cs"/>
                                    </a:rPr>
                                    <m:t>1</m:t>
                                  </m:r>
                                </m:sub>
                              </m:sSub>
                              <m:r>
                                <a:rPr lang="en-US" sz="1800" i="1" kern="1200">
                                  <a:solidFill>
                                    <a:schemeClr val="dk1"/>
                                  </a:solidFill>
                                  <a:effectLst/>
                                  <a:latin typeface="Cambria Math" panose="02040503050406030204" pitchFamily="18" charset="0"/>
                                  <a:ea typeface="+mn-ea"/>
                                  <a:cs typeface="+mn-cs"/>
                                </a:rPr>
                                <m:t>,. . . , </m:t>
                              </m:r>
                              <m:sSub>
                                <m:sSubPr>
                                  <m:ctrlPr>
                                    <a:rPr lang="en-US" sz="1800" i="1" kern="1200">
                                      <a:solidFill>
                                        <a:schemeClr val="dk1"/>
                                      </a:solidFill>
                                      <a:effectLst/>
                                      <a:latin typeface="Cambria Math" panose="02040503050406030204" pitchFamily="18" charset="0"/>
                                      <a:ea typeface="+mn-ea"/>
                                      <a:cs typeface="+mn-cs"/>
                                    </a:rPr>
                                  </m:ctrlPr>
                                </m:sSubPr>
                                <m:e>
                                  <m:r>
                                    <a:rPr lang="en-US" sz="1800" i="1" kern="1200">
                                      <a:solidFill>
                                        <a:schemeClr val="dk1"/>
                                      </a:solidFill>
                                      <a:effectLst/>
                                      <a:latin typeface="Cambria Math" panose="02040503050406030204" pitchFamily="18" charset="0"/>
                                      <a:ea typeface="+mn-ea"/>
                                      <a:cs typeface="+mn-cs"/>
                                    </a:rPr>
                                    <m:t>𝜑</m:t>
                                  </m:r>
                                </m:e>
                                <m:sub>
                                  <m:r>
                                    <a:rPr lang="en-US" sz="1800" i="1" kern="1200">
                                      <a:solidFill>
                                        <a:schemeClr val="dk1"/>
                                      </a:solidFill>
                                      <a:effectLst/>
                                      <a:latin typeface="Cambria Math" panose="02040503050406030204" pitchFamily="18" charset="0"/>
                                      <a:ea typeface="+mn-ea"/>
                                      <a:cs typeface="+mn-cs"/>
                                    </a:rPr>
                                    <m:t>𝐼</m:t>
                                  </m:r>
                                </m:sub>
                              </m:sSub>
                              <m:r>
                                <a:rPr lang="en-US" sz="1800" i="1" kern="1200">
                                  <a:solidFill>
                                    <a:schemeClr val="dk1"/>
                                  </a:solidFill>
                                  <a:effectLst/>
                                  <a:latin typeface="Cambria Math" panose="02040503050406030204" pitchFamily="18" charset="0"/>
                                  <a:ea typeface="+mn-ea"/>
                                  <a:cs typeface="+mn-cs"/>
                                </a:rPr>
                                <m:t>}</m:t>
                              </m:r>
                            </m:oMath>
                          </a14:m>
                          <a:endParaRPr lang="en-US" dirty="0"/>
                        </a:p>
                      </a:txBody>
                      <a:tcPr anchor="ctr"/>
                    </a:tc>
                    <a:tc>
                      <a:txBody>
                        <a:bodyPr/>
                        <a:lstStyle/>
                        <a:p>
                          <a:r>
                            <a:rPr lang="en-US" sz="1800" kern="1200" dirty="0" smtClean="0">
                              <a:solidFill>
                                <a:schemeClr val="dk1"/>
                              </a:solidFill>
                              <a:effectLst/>
                              <a:ea typeface="+mn-ea"/>
                              <a:cs typeface="+mn-cs"/>
                            </a:rPr>
                            <a:t>Set for the azimuth angle: </a:t>
                          </a:r>
                          <a14:m>
                            <m:oMath xmlns:m="http://schemas.openxmlformats.org/officeDocument/2006/math">
                              <m:r>
                                <a:rPr lang="en-US" sz="1800" i="1" kern="1200" smtClean="0">
                                  <a:solidFill>
                                    <a:schemeClr val="dk1"/>
                                  </a:solidFill>
                                  <a:effectLst/>
                                  <a:latin typeface="Cambria Math" panose="02040503050406030204" pitchFamily="18" charset="0"/>
                                  <a:ea typeface="+mn-ea"/>
                                  <a:cs typeface="+mn-cs"/>
                                </a:rPr>
                                <m:t>𝜙</m:t>
                              </m:r>
                              <m:r>
                                <a:rPr lang="en-US" sz="1800" i="1" kern="1200" smtClean="0">
                                  <a:solidFill>
                                    <a:schemeClr val="dk1"/>
                                  </a:solidFill>
                                  <a:effectLst/>
                                  <a:latin typeface="Cambria Math" panose="02040503050406030204" pitchFamily="18" charset="0"/>
                                  <a:ea typeface="+mn-ea"/>
                                  <a:cs typeface="+mn-cs"/>
                                </a:rPr>
                                <m:t> = {</m:t>
                              </m:r>
                              <m:sSub>
                                <m:sSubPr>
                                  <m:ctrlPr>
                                    <a:rPr lang="en-US" sz="1800" i="1" kern="1200">
                                      <a:solidFill>
                                        <a:schemeClr val="dk1"/>
                                      </a:solidFill>
                                      <a:effectLst/>
                                      <a:latin typeface="Cambria Math" panose="02040503050406030204" pitchFamily="18" charset="0"/>
                                      <a:ea typeface="+mn-ea"/>
                                      <a:cs typeface="+mn-cs"/>
                                    </a:rPr>
                                  </m:ctrlPr>
                                </m:sSubPr>
                                <m:e>
                                  <m:r>
                                    <a:rPr lang="en-US" sz="1800" i="1" kern="1200">
                                      <a:solidFill>
                                        <a:schemeClr val="dk1"/>
                                      </a:solidFill>
                                      <a:effectLst/>
                                      <a:latin typeface="Cambria Math" panose="02040503050406030204" pitchFamily="18" charset="0"/>
                                      <a:ea typeface="+mn-ea"/>
                                      <a:cs typeface="+mn-cs"/>
                                    </a:rPr>
                                    <m:t>𝜙</m:t>
                                  </m:r>
                                </m:e>
                                <m:sub>
                                  <m:r>
                                    <a:rPr lang="en-US" sz="1800" i="1" kern="1200">
                                      <a:solidFill>
                                        <a:schemeClr val="dk1"/>
                                      </a:solidFill>
                                      <a:effectLst/>
                                      <a:latin typeface="Cambria Math" panose="02040503050406030204" pitchFamily="18" charset="0"/>
                                      <a:ea typeface="+mn-ea"/>
                                      <a:cs typeface="+mn-cs"/>
                                    </a:rPr>
                                    <m:t>1</m:t>
                                  </m:r>
                                </m:sub>
                              </m:sSub>
                              <m:r>
                                <a:rPr lang="en-US" sz="1800" i="1" kern="1200">
                                  <a:solidFill>
                                    <a:schemeClr val="dk1"/>
                                  </a:solidFill>
                                  <a:effectLst/>
                                  <a:latin typeface="Cambria Math" panose="02040503050406030204" pitchFamily="18" charset="0"/>
                                  <a:ea typeface="+mn-ea"/>
                                  <a:cs typeface="+mn-cs"/>
                                </a:rPr>
                                <m:t>,. . . , </m:t>
                              </m:r>
                              <m:sSub>
                                <m:sSubPr>
                                  <m:ctrlPr>
                                    <a:rPr lang="en-US" sz="1800" i="1" kern="1200">
                                      <a:solidFill>
                                        <a:schemeClr val="dk1"/>
                                      </a:solidFill>
                                      <a:effectLst/>
                                      <a:latin typeface="Cambria Math" panose="02040503050406030204" pitchFamily="18" charset="0"/>
                                      <a:ea typeface="+mn-ea"/>
                                      <a:cs typeface="+mn-cs"/>
                                    </a:rPr>
                                  </m:ctrlPr>
                                </m:sSubPr>
                                <m:e>
                                  <m:r>
                                    <a:rPr lang="en-US" sz="1800" i="1" kern="1200">
                                      <a:solidFill>
                                        <a:schemeClr val="dk1"/>
                                      </a:solidFill>
                                      <a:effectLst/>
                                      <a:latin typeface="Cambria Math" panose="02040503050406030204" pitchFamily="18" charset="0"/>
                                      <a:ea typeface="+mn-ea"/>
                                      <a:cs typeface="+mn-cs"/>
                                    </a:rPr>
                                    <m:t>𝜙</m:t>
                                  </m:r>
                                </m:e>
                                <m:sub>
                                  <m:r>
                                    <a:rPr lang="en-US" sz="1800" i="1" kern="1200">
                                      <a:solidFill>
                                        <a:schemeClr val="dk1"/>
                                      </a:solidFill>
                                      <a:effectLst/>
                                      <a:latin typeface="Cambria Math" panose="02040503050406030204" pitchFamily="18" charset="0"/>
                                      <a:ea typeface="+mn-ea"/>
                                      <a:cs typeface="+mn-cs"/>
                                    </a:rPr>
                                    <m:t>𝑀</m:t>
                                  </m:r>
                                </m:sub>
                              </m:sSub>
                              <m:r>
                                <a:rPr lang="en-US" sz="1800" i="1" kern="1200">
                                  <a:solidFill>
                                    <a:schemeClr val="dk1"/>
                                  </a:solidFill>
                                  <a:effectLst/>
                                  <a:latin typeface="Cambria Math" panose="02040503050406030204" pitchFamily="18" charset="0"/>
                                  <a:ea typeface="+mn-ea"/>
                                  <a:cs typeface="+mn-cs"/>
                                </a:rPr>
                                <m:t>}</m:t>
                              </m:r>
                            </m:oMath>
                          </a14:m>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ea typeface="+mn-ea"/>
                              <a:cs typeface="+mn-cs"/>
                            </a:rPr>
                            <a:t>Set for the</a:t>
                          </a:r>
                          <a:r>
                            <a:rPr lang="en-US" sz="1800" kern="1200" baseline="0" dirty="0" smtClean="0">
                              <a:solidFill>
                                <a:schemeClr val="dk1"/>
                              </a:solidFill>
                              <a:effectLst/>
                              <a:ea typeface="+mn-ea"/>
                              <a:cs typeface="+mn-cs"/>
                            </a:rPr>
                            <a:t> elevation</a:t>
                          </a:r>
                          <a:r>
                            <a:rPr lang="en-US" sz="1800" kern="1200" dirty="0" smtClean="0">
                              <a:solidFill>
                                <a:schemeClr val="dk1"/>
                              </a:solidFill>
                              <a:effectLst/>
                              <a:ea typeface="+mn-ea"/>
                              <a:cs typeface="+mn-cs"/>
                            </a:rPr>
                            <a:t> angle:</a:t>
                          </a:r>
                          <a14:m>
                            <m:oMath xmlns:m="http://schemas.openxmlformats.org/officeDocument/2006/math">
                              <m:r>
                                <a:rPr lang="es-CU" sz="1800" b="0" i="0" kern="1200" smtClean="0">
                                  <a:solidFill>
                                    <a:schemeClr val="dk1"/>
                                  </a:solidFill>
                                  <a:effectLst/>
                                  <a:latin typeface="Cambria Math" panose="02040503050406030204" pitchFamily="18" charset="0"/>
                                  <a:ea typeface="+mn-ea"/>
                                  <a:cs typeface="+mn-cs"/>
                                </a:rPr>
                                <m:t> </m:t>
                              </m:r>
                              <m:r>
                                <a:rPr lang="en-US" sz="1800" i="1" kern="1200" smtClean="0">
                                  <a:solidFill>
                                    <a:schemeClr val="dk1"/>
                                  </a:solidFill>
                                  <a:effectLst/>
                                  <a:latin typeface="Cambria Math" panose="02040503050406030204" pitchFamily="18" charset="0"/>
                                  <a:ea typeface="+mn-ea"/>
                                  <a:cs typeface="+mn-cs"/>
                                </a:rPr>
                                <m:t>𝜃</m:t>
                              </m:r>
                              <m:r>
                                <a:rPr lang="en-US" sz="1800" i="1" kern="1200" smtClean="0">
                                  <a:solidFill>
                                    <a:schemeClr val="dk1"/>
                                  </a:solidFill>
                                  <a:effectLst/>
                                  <a:latin typeface="Cambria Math" panose="02040503050406030204" pitchFamily="18" charset="0"/>
                                  <a:ea typeface="+mn-ea"/>
                                  <a:cs typeface="+mn-cs"/>
                                </a:rPr>
                                <m:t>= </m:t>
                              </m:r>
                              <m:d>
                                <m:dPr>
                                  <m:begChr m:val="{"/>
                                  <m:endChr m:val="}"/>
                                  <m:ctrlPr>
                                    <a:rPr lang="en-US" sz="1800" i="1" kern="1200">
                                      <a:solidFill>
                                        <a:schemeClr val="dk1"/>
                                      </a:solidFill>
                                      <a:effectLst/>
                                      <a:latin typeface="Cambria Math" panose="02040503050406030204" pitchFamily="18" charset="0"/>
                                      <a:ea typeface="+mn-ea"/>
                                      <a:cs typeface="+mn-cs"/>
                                    </a:rPr>
                                  </m:ctrlPr>
                                </m:dPr>
                                <m:e>
                                  <m:sSub>
                                    <m:sSubPr>
                                      <m:ctrlPr>
                                        <a:rPr lang="en-US" sz="1800" i="1" kern="1200">
                                          <a:solidFill>
                                            <a:schemeClr val="dk1"/>
                                          </a:solidFill>
                                          <a:effectLst/>
                                          <a:latin typeface="Cambria Math" panose="02040503050406030204" pitchFamily="18" charset="0"/>
                                          <a:ea typeface="+mn-ea"/>
                                          <a:cs typeface="+mn-cs"/>
                                        </a:rPr>
                                      </m:ctrlPr>
                                    </m:sSubPr>
                                    <m:e>
                                      <m:r>
                                        <a:rPr lang="en-US" sz="1800" i="1" kern="1200">
                                          <a:solidFill>
                                            <a:schemeClr val="dk1"/>
                                          </a:solidFill>
                                          <a:effectLst/>
                                          <a:latin typeface="Cambria Math" panose="02040503050406030204" pitchFamily="18" charset="0"/>
                                          <a:ea typeface="+mn-ea"/>
                                          <a:cs typeface="+mn-cs"/>
                                        </a:rPr>
                                        <m:t>𝜃</m:t>
                                      </m:r>
                                    </m:e>
                                    <m:sub>
                                      <m:r>
                                        <a:rPr lang="en-US" sz="1800" i="1" kern="1200">
                                          <a:solidFill>
                                            <a:schemeClr val="dk1"/>
                                          </a:solidFill>
                                          <a:effectLst/>
                                          <a:latin typeface="Cambria Math" panose="02040503050406030204" pitchFamily="18" charset="0"/>
                                          <a:ea typeface="+mn-ea"/>
                                          <a:cs typeface="+mn-cs"/>
                                        </a:rPr>
                                        <m:t>1</m:t>
                                      </m:r>
                                    </m:sub>
                                  </m:sSub>
                                  <m:r>
                                    <a:rPr lang="en-US" sz="1800" i="1" kern="1200">
                                      <a:solidFill>
                                        <a:schemeClr val="dk1"/>
                                      </a:solidFill>
                                      <a:effectLst/>
                                      <a:latin typeface="Cambria Math" panose="02040503050406030204" pitchFamily="18" charset="0"/>
                                      <a:ea typeface="+mn-ea"/>
                                      <a:cs typeface="+mn-cs"/>
                                    </a:rPr>
                                    <m:t>,…,</m:t>
                                  </m:r>
                                  <m:sSub>
                                    <m:sSubPr>
                                      <m:ctrlPr>
                                        <a:rPr lang="en-US" sz="1800" i="1" kern="1200">
                                          <a:solidFill>
                                            <a:schemeClr val="dk1"/>
                                          </a:solidFill>
                                          <a:effectLst/>
                                          <a:latin typeface="Cambria Math" panose="02040503050406030204" pitchFamily="18" charset="0"/>
                                          <a:ea typeface="+mn-ea"/>
                                          <a:cs typeface="+mn-cs"/>
                                        </a:rPr>
                                      </m:ctrlPr>
                                    </m:sSubPr>
                                    <m:e>
                                      <m:r>
                                        <a:rPr lang="en-US" sz="1800" i="1" kern="1200">
                                          <a:solidFill>
                                            <a:schemeClr val="dk1"/>
                                          </a:solidFill>
                                          <a:effectLst/>
                                          <a:latin typeface="Cambria Math" panose="02040503050406030204" pitchFamily="18" charset="0"/>
                                          <a:ea typeface="+mn-ea"/>
                                          <a:cs typeface="+mn-cs"/>
                                        </a:rPr>
                                        <m:t>𝜃</m:t>
                                      </m:r>
                                    </m:e>
                                    <m:sub>
                                      <m:r>
                                        <a:rPr lang="en-US" sz="1800" i="1" kern="1200">
                                          <a:solidFill>
                                            <a:schemeClr val="dk1"/>
                                          </a:solidFill>
                                          <a:effectLst/>
                                          <a:latin typeface="Cambria Math" panose="02040503050406030204" pitchFamily="18" charset="0"/>
                                          <a:ea typeface="+mn-ea"/>
                                          <a:cs typeface="+mn-cs"/>
                                        </a:rPr>
                                        <m:t>𝑃</m:t>
                                      </m:r>
                                    </m:sub>
                                  </m:sSub>
                                </m:e>
                              </m:d>
                            </m:oMath>
                          </a14:m>
                          <a:endParaRPr lang="en-US" dirty="0"/>
                        </a:p>
                      </a:txBody>
                      <a:tcPr anchor="ctr"/>
                    </a:tc>
                    <a:extLst>
                      <a:ext uri="{0D108BD9-81ED-4DB2-BD59-A6C34878D82A}">
                        <a16:rowId xmlns:a16="http://schemas.microsoft.com/office/drawing/2014/main" val="2730287568"/>
                      </a:ext>
                    </a:extLst>
                  </a:tr>
                  <a:tr h="1267874">
                    <a:tc>
                      <a:txBody>
                        <a:bodyPr/>
                        <a:lstStyle/>
                        <a:p>
                          <a:pPr/>
                          <a14:m>
                            <m:oMathPara xmlns:m="http://schemas.openxmlformats.org/officeDocument/2006/math">
                              <m:oMathParaPr>
                                <m:jc m:val="centerGroup"/>
                              </m:oMathParaPr>
                              <m:oMath xmlns:m="http://schemas.openxmlformats.org/officeDocument/2006/math">
                                <m:sSub>
                                  <m:sSubPr>
                                    <m:ctrlPr>
                                      <a:rPr lang="en-US" sz="1800" i="1" kern="1200" smtClean="0">
                                        <a:solidFill>
                                          <a:schemeClr val="dk1"/>
                                        </a:solidFill>
                                        <a:effectLst/>
                                        <a:latin typeface="Cambria Math" panose="02040503050406030204" pitchFamily="18" charset="0"/>
                                        <a:ea typeface="+mn-ea"/>
                                        <a:cs typeface="+mn-cs"/>
                                      </a:rPr>
                                    </m:ctrlPr>
                                  </m:sSubPr>
                                  <m:e>
                                    <m:r>
                                      <a:rPr lang="en-US" sz="1800" i="1" kern="1200">
                                        <a:solidFill>
                                          <a:schemeClr val="dk1"/>
                                        </a:solidFill>
                                        <a:effectLst/>
                                        <a:latin typeface="Cambria Math" panose="02040503050406030204" pitchFamily="18" charset="0"/>
                                        <a:ea typeface="+mn-ea"/>
                                        <a:cs typeface="+mn-cs"/>
                                      </a:rPr>
                                      <m:t>𝐼</m:t>
                                    </m:r>
                                  </m:e>
                                  <m:sub>
                                    <m:r>
                                      <a:rPr lang="en-US" sz="1800" i="1" kern="1200">
                                        <a:solidFill>
                                          <a:schemeClr val="dk1"/>
                                        </a:solidFill>
                                        <a:effectLst/>
                                        <a:latin typeface="Cambria Math" panose="02040503050406030204" pitchFamily="18" charset="0"/>
                                        <a:ea typeface="+mn-ea"/>
                                        <a:cs typeface="+mn-cs"/>
                                      </a:rPr>
                                      <m:t>𝜙</m:t>
                                    </m:r>
                                  </m:sub>
                                </m:sSub>
                                <m:r>
                                  <a:rPr lang="en-US" sz="1800" i="1" kern="1200">
                                    <a:solidFill>
                                      <a:schemeClr val="dk1"/>
                                    </a:solidFill>
                                    <a:effectLst/>
                                    <a:latin typeface="Cambria Math" panose="02040503050406030204" pitchFamily="18" charset="0"/>
                                    <a:ea typeface="+mn-ea"/>
                                    <a:cs typeface="+mn-cs"/>
                                  </a:rPr>
                                  <m:t>=</m:t>
                                </m:r>
                                <m:f>
                                  <m:fPr>
                                    <m:ctrlPr>
                                      <a:rPr lang="en-US" sz="1800" i="1" kern="1200">
                                        <a:solidFill>
                                          <a:schemeClr val="dk1"/>
                                        </a:solidFill>
                                        <a:effectLst/>
                                        <a:latin typeface="Cambria Math" panose="02040503050406030204" pitchFamily="18" charset="0"/>
                                        <a:ea typeface="+mn-ea"/>
                                        <a:cs typeface="+mn-cs"/>
                                      </a:rPr>
                                    </m:ctrlPr>
                                  </m:fPr>
                                  <m:num>
                                    <m:r>
                                      <m:rPr>
                                        <m:sty m:val="p"/>
                                      </m:rPr>
                                      <a:rPr lang="en-US" sz="1800" kern="1200">
                                        <a:solidFill>
                                          <a:schemeClr val="dk1"/>
                                        </a:solidFill>
                                        <a:effectLst/>
                                        <a:latin typeface="Cambria Math" panose="02040503050406030204" pitchFamily="18" charset="0"/>
                                        <a:ea typeface="+mn-ea"/>
                                        <a:cs typeface="+mn-cs"/>
                                      </a:rPr>
                                      <m:t>int</m:t>
                                    </m:r>
                                    <m:d>
                                      <m:dPr>
                                        <m:begChr m:val="["/>
                                        <m:endChr m:val="]"/>
                                        <m:ctrlPr>
                                          <a:rPr lang="en-US" sz="1800" i="1" kern="1200">
                                            <a:solidFill>
                                              <a:schemeClr val="dk1"/>
                                            </a:solidFill>
                                            <a:effectLst/>
                                            <a:latin typeface="Cambria Math" panose="02040503050406030204" pitchFamily="18" charset="0"/>
                                            <a:ea typeface="+mn-ea"/>
                                            <a:cs typeface="+mn-cs"/>
                                          </a:rPr>
                                        </m:ctrlPr>
                                      </m:dPr>
                                      <m:e>
                                        <m:d>
                                          <m:dPr>
                                            <m:ctrlPr>
                                              <a:rPr lang="en-US" sz="1800" i="1" kern="1200">
                                                <a:solidFill>
                                                  <a:schemeClr val="dk1"/>
                                                </a:solidFill>
                                                <a:effectLst/>
                                                <a:latin typeface="Cambria Math" panose="02040503050406030204" pitchFamily="18" charset="0"/>
                                                <a:ea typeface="+mn-ea"/>
                                                <a:cs typeface="+mn-cs"/>
                                              </a:rPr>
                                            </m:ctrlPr>
                                          </m:dPr>
                                          <m:e>
                                            <m:sSub>
                                              <m:sSubPr>
                                                <m:ctrlPr>
                                                  <a:rPr lang="en-US" sz="1800" i="1" kern="1200">
                                                    <a:solidFill>
                                                      <a:schemeClr val="dk1"/>
                                                    </a:solidFill>
                                                    <a:effectLst/>
                                                    <a:latin typeface="Cambria Math" panose="02040503050406030204" pitchFamily="18" charset="0"/>
                                                    <a:ea typeface="+mn-ea"/>
                                                    <a:cs typeface="+mn-cs"/>
                                                  </a:rPr>
                                                </m:ctrlPr>
                                              </m:sSubPr>
                                              <m:e>
                                                <m:r>
                                                  <a:rPr lang="en-US" sz="1800" i="1" kern="1200">
                                                    <a:solidFill>
                                                      <a:schemeClr val="dk1"/>
                                                    </a:solidFill>
                                                    <a:effectLst/>
                                                    <a:latin typeface="Cambria Math" panose="02040503050406030204" pitchFamily="18" charset="0"/>
                                                    <a:ea typeface="+mn-ea"/>
                                                    <a:cs typeface="+mn-cs"/>
                                                  </a:rPr>
                                                  <m:t>𝜙</m:t>
                                                </m:r>
                                              </m:e>
                                              <m:sub>
                                                <m:r>
                                                  <a:rPr lang="en-US" sz="1800" i="1" kern="1200">
                                                    <a:solidFill>
                                                      <a:schemeClr val="dk1"/>
                                                    </a:solidFill>
                                                    <a:effectLst/>
                                                    <a:latin typeface="Cambria Math" panose="02040503050406030204" pitchFamily="18" charset="0"/>
                                                    <a:ea typeface="+mn-ea"/>
                                                    <a:cs typeface="+mn-cs"/>
                                                  </a:rPr>
                                                  <m:t>𝑀</m:t>
                                                </m:r>
                                              </m:sub>
                                            </m:sSub>
                                            <m:r>
                                              <a:rPr lang="en-US" sz="1800" i="1" kern="1200">
                                                <a:solidFill>
                                                  <a:schemeClr val="dk1"/>
                                                </a:solidFill>
                                                <a:effectLst/>
                                                <a:latin typeface="Cambria Math" panose="02040503050406030204" pitchFamily="18" charset="0"/>
                                                <a:ea typeface="+mn-ea"/>
                                                <a:cs typeface="+mn-cs"/>
                                              </a:rPr>
                                              <m:t>−</m:t>
                                            </m:r>
                                            <m:sSub>
                                              <m:sSubPr>
                                                <m:ctrlPr>
                                                  <a:rPr lang="en-US" sz="1800" i="1" kern="1200">
                                                    <a:solidFill>
                                                      <a:schemeClr val="dk1"/>
                                                    </a:solidFill>
                                                    <a:effectLst/>
                                                    <a:latin typeface="Cambria Math" panose="02040503050406030204" pitchFamily="18" charset="0"/>
                                                    <a:ea typeface="+mn-ea"/>
                                                    <a:cs typeface="+mn-cs"/>
                                                  </a:rPr>
                                                </m:ctrlPr>
                                              </m:sSubPr>
                                              <m:e>
                                                <m:r>
                                                  <a:rPr lang="en-US" sz="1800" i="1" kern="1200">
                                                    <a:solidFill>
                                                      <a:schemeClr val="dk1"/>
                                                    </a:solidFill>
                                                    <a:effectLst/>
                                                    <a:latin typeface="Cambria Math" panose="02040503050406030204" pitchFamily="18" charset="0"/>
                                                    <a:ea typeface="+mn-ea"/>
                                                    <a:cs typeface="+mn-cs"/>
                                                  </a:rPr>
                                                  <m:t>𝜙</m:t>
                                                </m:r>
                                              </m:e>
                                              <m:sub>
                                                <m:r>
                                                  <a:rPr lang="en-US" sz="1800" i="1" kern="1200">
                                                    <a:solidFill>
                                                      <a:schemeClr val="dk1"/>
                                                    </a:solidFill>
                                                    <a:effectLst/>
                                                    <a:latin typeface="Cambria Math" panose="02040503050406030204" pitchFamily="18" charset="0"/>
                                                    <a:ea typeface="+mn-ea"/>
                                                    <a:cs typeface="+mn-cs"/>
                                                  </a:rPr>
                                                  <m:t>1</m:t>
                                                </m:r>
                                              </m:sub>
                                            </m:sSub>
                                          </m:e>
                                        </m:d>
                                      </m:e>
                                    </m:d>
                                  </m:num>
                                  <m:den>
                                    <m:r>
                                      <a:rPr lang="en-US" sz="1800" i="1" kern="1200">
                                        <a:solidFill>
                                          <a:schemeClr val="dk1"/>
                                        </a:solidFill>
                                        <a:effectLst/>
                                        <a:latin typeface="Cambria Math" panose="02040503050406030204" pitchFamily="18" charset="0"/>
                                        <a:ea typeface="+mn-ea"/>
                                        <a:cs typeface="+mn-cs"/>
                                      </a:rPr>
                                      <m:t>𝑟𝑒𝑠𝑜𝑙𝑢𝑡𝑖𝑜𝑛</m:t>
                                    </m:r>
                                  </m:den>
                                </m:f>
                              </m:oMath>
                            </m:oMathPara>
                          </a14:m>
                          <a:endParaRPr lang="en-US" dirty="0" smtClean="0"/>
                        </a:p>
                        <a:p>
                          <a:endParaRPr lang="en-US" dirty="0" smtClean="0"/>
                        </a:p>
                        <a:p>
                          <a:pPr/>
                          <a14:m>
                            <m:oMathPara xmlns:m="http://schemas.openxmlformats.org/officeDocument/2006/math">
                              <m:oMathParaPr>
                                <m:jc m:val="centerGroup"/>
                              </m:oMathParaPr>
                              <m:oMath xmlns:m="http://schemas.openxmlformats.org/officeDocument/2006/math">
                                <m:sSub>
                                  <m:sSubPr>
                                    <m:ctrlPr>
                                      <a:rPr lang="en-US" sz="1800" i="1" kern="1200" smtClean="0">
                                        <a:solidFill>
                                          <a:schemeClr val="dk1"/>
                                        </a:solidFill>
                                        <a:effectLst/>
                                        <a:latin typeface="Cambria Math" panose="02040503050406030204" pitchFamily="18" charset="0"/>
                                        <a:ea typeface="+mn-ea"/>
                                        <a:cs typeface="+mn-cs"/>
                                      </a:rPr>
                                    </m:ctrlPr>
                                  </m:sSubPr>
                                  <m:e>
                                    <m:r>
                                      <a:rPr lang="en-US" sz="1800" i="1" kern="1200">
                                        <a:solidFill>
                                          <a:schemeClr val="dk1"/>
                                        </a:solidFill>
                                        <a:effectLst/>
                                        <a:latin typeface="Cambria Math" panose="02040503050406030204" pitchFamily="18" charset="0"/>
                                        <a:ea typeface="+mn-ea"/>
                                        <a:cs typeface="+mn-cs"/>
                                      </a:rPr>
                                      <m:t>𝐼</m:t>
                                    </m:r>
                                  </m:e>
                                  <m:sub>
                                    <m:r>
                                      <a:rPr lang="en-US" sz="1800" i="1" kern="1200" smtClean="0">
                                        <a:solidFill>
                                          <a:schemeClr val="dk1"/>
                                        </a:solidFill>
                                        <a:effectLst/>
                                        <a:latin typeface="Cambria Math" panose="02040503050406030204" pitchFamily="18" charset="0"/>
                                        <a:ea typeface="+mn-ea"/>
                                        <a:cs typeface="+mn-cs"/>
                                      </a:rPr>
                                      <m:t>𝜃</m:t>
                                    </m:r>
                                  </m:sub>
                                </m:sSub>
                                <m:r>
                                  <a:rPr lang="en-US" sz="1800" i="1" kern="1200">
                                    <a:solidFill>
                                      <a:schemeClr val="dk1"/>
                                    </a:solidFill>
                                    <a:effectLst/>
                                    <a:latin typeface="Cambria Math" panose="02040503050406030204" pitchFamily="18" charset="0"/>
                                    <a:ea typeface="+mn-ea"/>
                                    <a:cs typeface="+mn-cs"/>
                                  </a:rPr>
                                  <m:t>=</m:t>
                                </m:r>
                                <m:f>
                                  <m:fPr>
                                    <m:ctrlPr>
                                      <a:rPr lang="en-US" sz="1800" i="1" kern="1200">
                                        <a:solidFill>
                                          <a:schemeClr val="dk1"/>
                                        </a:solidFill>
                                        <a:effectLst/>
                                        <a:latin typeface="Cambria Math" panose="02040503050406030204" pitchFamily="18" charset="0"/>
                                        <a:ea typeface="+mn-ea"/>
                                        <a:cs typeface="+mn-cs"/>
                                      </a:rPr>
                                    </m:ctrlPr>
                                  </m:fPr>
                                  <m:num>
                                    <m:r>
                                      <m:rPr>
                                        <m:sty m:val="p"/>
                                      </m:rPr>
                                      <a:rPr lang="en-US" sz="1800" kern="1200">
                                        <a:solidFill>
                                          <a:schemeClr val="dk1"/>
                                        </a:solidFill>
                                        <a:effectLst/>
                                        <a:latin typeface="Cambria Math" panose="02040503050406030204" pitchFamily="18" charset="0"/>
                                        <a:ea typeface="+mn-ea"/>
                                        <a:cs typeface="+mn-cs"/>
                                      </a:rPr>
                                      <m:t>int</m:t>
                                    </m:r>
                                    <m:d>
                                      <m:dPr>
                                        <m:begChr m:val="["/>
                                        <m:endChr m:val="]"/>
                                        <m:ctrlPr>
                                          <a:rPr lang="en-US" sz="1800" i="1" kern="1200">
                                            <a:solidFill>
                                              <a:schemeClr val="dk1"/>
                                            </a:solidFill>
                                            <a:effectLst/>
                                            <a:latin typeface="Cambria Math" panose="02040503050406030204" pitchFamily="18" charset="0"/>
                                            <a:ea typeface="+mn-ea"/>
                                            <a:cs typeface="+mn-cs"/>
                                          </a:rPr>
                                        </m:ctrlPr>
                                      </m:dPr>
                                      <m:e>
                                        <m:d>
                                          <m:dPr>
                                            <m:ctrlPr>
                                              <a:rPr lang="en-US" sz="1800" i="1" kern="1200">
                                                <a:solidFill>
                                                  <a:schemeClr val="dk1"/>
                                                </a:solidFill>
                                                <a:effectLst/>
                                                <a:latin typeface="Cambria Math" panose="02040503050406030204" pitchFamily="18" charset="0"/>
                                                <a:ea typeface="+mn-ea"/>
                                                <a:cs typeface="+mn-cs"/>
                                              </a:rPr>
                                            </m:ctrlPr>
                                          </m:dPr>
                                          <m:e>
                                            <m:sSub>
                                              <m:sSubPr>
                                                <m:ctrlPr>
                                                  <a:rPr lang="en-US" sz="1800" i="1" kern="1200">
                                                    <a:solidFill>
                                                      <a:schemeClr val="dk1"/>
                                                    </a:solidFill>
                                                    <a:effectLst/>
                                                    <a:latin typeface="Cambria Math" panose="02040503050406030204" pitchFamily="18" charset="0"/>
                                                    <a:ea typeface="+mn-ea"/>
                                                    <a:cs typeface="+mn-cs"/>
                                                  </a:rPr>
                                                </m:ctrlPr>
                                              </m:sSubPr>
                                              <m:e>
                                                <m:r>
                                                  <a:rPr lang="en-US" sz="1800" i="1" kern="1200" smtClean="0">
                                                    <a:solidFill>
                                                      <a:schemeClr val="dk1"/>
                                                    </a:solidFill>
                                                    <a:effectLst/>
                                                    <a:latin typeface="Cambria Math" panose="02040503050406030204" pitchFamily="18" charset="0"/>
                                                    <a:ea typeface="+mn-ea"/>
                                                    <a:cs typeface="+mn-cs"/>
                                                  </a:rPr>
                                                  <m:t>𝜃</m:t>
                                                </m:r>
                                              </m:e>
                                              <m:sub>
                                                <m:r>
                                                  <a:rPr lang="en-US" sz="1800" i="1" kern="1200">
                                                    <a:solidFill>
                                                      <a:schemeClr val="dk1"/>
                                                    </a:solidFill>
                                                    <a:effectLst/>
                                                    <a:latin typeface="Cambria Math" panose="02040503050406030204" pitchFamily="18" charset="0"/>
                                                    <a:ea typeface="+mn-ea"/>
                                                    <a:cs typeface="+mn-cs"/>
                                                  </a:rPr>
                                                  <m:t>𝑀</m:t>
                                                </m:r>
                                              </m:sub>
                                            </m:sSub>
                                            <m:r>
                                              <a:rPr lang="en-US" sz="1800" i="1" kern="1200">
                                                <a:solidFill>
                                                  <a:schemeClr val="dk1"/>
                                                </a:solidFill>
                                                <a:effectLst/>
                                                <a:latin typeface="Cambria Math" panose="02040503050406030204" pitchFamily="18" charset="0"/>
                                                <a:ea typeface="+mn-ea"/>
                                                <a:cs typeface="+mn-cs"/>
                                              </a:rPr>
                                              <m:t>−</m:t>
                                            </m:r>
                                            <m:sSub>
                                              <m:sSubPr>
                                                <m:ctrlPr>
                                                  <a:rPr lang="en-US" sz="1800" i="1" kern="1200">
                                                    <a:solidFill>
                                                      <a:schemeClr val="dk1"/>
                                                    </a:solidFill>
                                                    <a:effectLst/>
                                                    <a:latin typeface="Cambria Math" panose="02040503050406030204" pitchFamily="18" charset="0"/>
                                                    <a:ea typeface="+mn-ea"/>
                                                    <a:cs typeface="+mn-cs"/>
                                                  </a:rPr>
                                                </m:ctrlPr>
                                              </m:sSubPr>
                                              <m:e>
                                                <m:r>
                                                  <a:rPr lang="en-US" sz="1800" i="1" kern="1200" smtClean="0">
                                                    <a:solidFill>
                                                      <a:schemeClr val="dk1"/>
                                                    </a:solidFill>
                                                    <a:effectLst/>
                                                    <a:latin typeface="Cambria Math" panose="02040503050406030204" pitchFamily="18" charset="0"/>
                                                    <a:ea typeface="+mn-ea"/>
                                                    <a:cs typeface="+mn-cs"/>
                                                  </a:rPr>
                                                  <m:t>𝜃</m:t>
                                                </m:r>
                                              </m:e>
                                              <m:sub>
                                                <m:r>
                                                  <a:rPr lang="en-US" sz="1800" i="1" kern="1200">
                                                    <a:solidFill>
                                                      <a:schemeClr val="dk1"/>
                                                    </a:solidFill>
                                                    <a:effectLst/>
                                                    <a:latin typeface="Cambria Math" panose="02040503050406030204" pitchFamily="18" charset="0"/>
                                                    <a:ea typeface="+mn-ea"/>
                                                    <a:cs typeface="+mn-cs"/>
                                                  </a:rPr>
                                                  <m:t>1</m:t>
                                                </m:r>
                                              </m:sub>
                                            </m:sSub>
                                          </m:e>
                                        </m:d>
                                      </m:e>
                                    </m:d>
                                  </m:num>
                                  <m:den>
                                    <m:r>
                                      <a:rPr lang="en-US" sz="1800" i="1" kern="1200">
                                        <a:solidFill>
                                          <a:schemeClr val="dk1"/>
                                        </a:solidFill>
                                        <a:effectLst/>
                                        <a:latin typeface="Cambria Math" panose="02040503050406030204" pitchFamily="18" charset="0"/>
                                        <a:ea typeface="+mn-ea"/>
                                        <a:cs typeface="+mn-cs"/>
                                      </a:rPr>
                                      <m:t>𝑟𝑒𝑠𝑜𝑙𝑢𝑡𝑖𝑜𝑛</m:t>
                                    </m:r>
                                  </m:den>
                                </m:f>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kern="1200" smtClean="0">
                                        <a:solidFill>
                                          <a:schemeClr val="dk1"/>
                                        </a:solidFill>
                                        <a:effectLst/>
                                        <a:latin typeface="Cambria Math" panose="02040503050406030204" pitchFamily="18" charset="0"/>
                                        <a:ea typeface="+mn-ea"/>
                                        <a:cs typeface="+mn-cs"/>
                                      </a:rPr>
                                    </m:ctrlPr>
                                  </m:sSubPr>
                                  <m:e>
                                    <m:r>
                                      <a:rPr lang="en-US" sz="1800" i="1" kern="1200">
                                        <a:solidFill>
                                          <a:schemeClr val="dk1"/>
                                        </a:solidFill>
                                        <a:effectLst/>
                                        <a:latin typeface="Cambria Math" panose="02040503050406030204" pitchFamily="18" charset="0"/>
                                        <a:ea typeface="+mn-ea"/>
                                        <a:cs typeface="+mn-cs"/>
                                      </a:rPr>
                                      <m:t>𝐼</m:t>
                                    </m:r>
                                  </m:e>
                                  <m:sub>
                                    <m:r>
                                      <a:rPr lang="en-US" sz="1800" i="1" kern="1200">
                                        <a:solidFill>
                                          <a:schemeClr val="dk1"/>
                                        </a:solidFill>
                                        <a:effectLst/>
                                        <a:latin typeface="Cambria Math" panose="02040503050406030204" pitchFamily="18" charset="0"/>
                                        <a:ea typeface="+mn-ea"/>
                                        <a:cs typeface="+mn-cs"/>
                                      </a:rPr>
                                      <m:t>𝜑</m:t>
                                    </m:r>
                                  </m:sub>
                                </m:sSub>
                                <m:r>
                                  <a:rPr lang="en-US" sz="1800" i="1" kern="1200">
                                    <a:solidFill>
                                      <a:schemeClr val="dk1"/>
                                    </a:solidFill>
                                    <a:effectLst/>
                                    <a:latin typeface="Cambria Math" panose="02040503050406030204" pitchFamily="18" charset="0"/>
                                    <a:ea typeface="+mn-ea"/>
                                    <a:cs typeface="+mn-cs"/>
                                  </a:rPr>
                                  <m:t>=</m:t>
                                </m:r>
                                <m:f>
                                  <m:fPr>
                                    <m:ctrlPr>
                                      <a:rPr lang="en-US" sz="1800" i="1" kern="1200">
                                        <a:solidFill>
                                          <a:schemeClr val="dk1"/>
                                        </a:solidFill>
                                        <a:effectLst/>
                                        <a:latin typeface="Cambria Math" panose="02040503050406030204" pitchFamily="18" charset="0"/>
                                        <a:ea typeface="+mn-ea"/>
                                        <a:cs typeface="+mn-cs"/>
                                      </a:rPr>
                                    </m:ctrlPr>
                                  </m:fPr>
                                  <m:num>
                                    <m:r>
                                      <m:rPr>
                                        <m:sty m:val="p"/>
                                      </m:rPr>
                                      <a:rPr lang="en-US" sz="1800" kern="1200">
                                        <a:solidFill>
                                          <a:schemeClr val="dk1"/>
                                        </a:solidFill>
                                        <a:effectLst/>
                                        <a:latin typeface="Cambria Math" panose="02040503050406030204" pitchFamily="18" charset="0"/>
                                        <a:ea typeface="+mn-ea"/>
                                        <a:cs typeface="+mn-cs"/>
                                      </a:rPr>
                                      <m:t>int</m:t>
                                    </m:r>
                                    <m:d>
                                      <m:dPr>
                                        <m:begChr m:val="["/>
                                        <m:endChr m:val="]"/>
                                        <m:ctrlPr>
                                          <a:rPr lang="en-US" sz="1800" i="1" kern="1200">
                                            <a:solidFill>
                                              <a:schemeClr val="dk1"/>
                                            </a:solidFill>
                                            <a:effectLst/>
                                            <a:latin typeface="Cambria Math" panose="02040503050406030204" pitchFamily="18" charset="0"/>
                                            <a:ea typeface="+mn-ea"/>
                                            <a:cs typeface="+mn-cs"/>
                                          </a:rPr>
                                        </m:ctrlPr>
                                      </m:dPr>
                                      <m:e>
                                        <m:d>
                                          <m:dPr>
                                            <m:ctrlPr>
                                              <a:rPr lang="en-US" sz="1800" i="1" kern="1200">
                                                <a:solidFill>
                                                  <a:schemeClr val="dk1"/>
                                                </a:solidFill>
                                                <a:effectLst/>
                                                <a:latin typeface="Cambria Math" panose="02040503050406030204" pitchFamily="18" charset="0"/>
                                                <a:ea typeface="+mn-ea"/>
                                                <a:cs typeface="+mn-cs"/>
                                              </a:rPr>
                                            </m:ctrlPr>
                                          </m:dPr>
                                          <m:e>
                                            <m:sSub>
                                              <m:sSubPr>
                                                <m:ctrlPr>
                                                  <a:rPr lang="en-US" sz="1800" i="1" kern="1200">
                                                    <a:solidFill>
                                                      <a:schemeClr val="dk1"/>
                                                    </a:solidFill>
                                                    <a:effectLst/>
                                                    <a:latin typeface="Cambria Math" panose="02040503050406030204" pitchFamily="18" charset="0"/>
                                                    <a:ea typeface="+mn-ea"/>
                                                    <a:cs typeface="+mn-cs"/>
                                                  </a:rPr>
                                                </m:ctrlPr>
                                              </m:sSubPr>
                                              <m:e>
                                                <m:r>
                                                  <a:rPr lang="en-US" sz="1800" i="1" kern="1200">
                                                    <a:solidFill>
                                                      <a:schemeClr val="dk1"/>
                                                    </a:solidFill>
                                                    <a:effectLst/>
                                                    <a:latin typeface="Cambria Math" panose="02040503050406030204" pitchFamily="18" charset="0"/>
                                                    <a:ea typeface="+mn-ea"/>
                                                    <a:cs typeface="+mn-cs"/>
                                                  </a:rPr>
                                                  <m:t>𝜙</m:t>
                                                </m:r>
                                              </m:e>
                                              <m:sub>
                                                <m:r>
                                                  <a:rPr lang="en-US" sz="1800" i="1" kern="1200">
                                                    <a:solidFill>
                                                      <a:schemeClr val="dk1"/>
                                                    </a:solidFill>
                                                    <a:effectLst/>
                                                    <a:latin typeface="Cambria Math" panose="02040503050406030204" pitchFamily="18" charset="0"/>
                                                    <a:ea typeface="+mn-ea"/>
                                                    <a:cs typeface="+mn-cs"/>
                                                  </a:rPr>
                                                  <m:t>𝑀</m:t>
                                                </m:r>
                                              </m:sub>
                                            </m:sSub>
                                            <m:r>
                                              <a:rPr lang="en-US" sz="1800" i="1" kern="1200">
                                                <a:solidFill>
                                                  <a:schemeClr val="dk1"/>
                                                </a:solidFill>
                                                <a:effectLst/>
                                                <a:latin typeface="Cambria Math" panose="02040503050406030204" pitchFamily="18" charset="0"/>
                                                <a:ea typeface="+mn-ea"/>
                                                <a:cs typeface="+mn-cs"/>
                                              </a:rPr>
                                              <m:t>−</m:t>
                                            </m:r>
                                            <m:sSub>
                                              <m:sSubPr>
                                                <m:ctrlPr>
                                                  <a:rPr lang="en-US" sz="1800" i="1" kern="1200">
                                                    <a:solidFill>
                                                      <a:schemeClr val="dk1"/>
                                                    </a:solidFill>
                                                    <a:effectLst/>
                                                    <a:latin typeface="Cambria Math" panose="02040503050406030204" pitchFamily="18" charset="0"/>
                                                    <a:ea typeface="+mn-ea"/>
                                                    <a:cs typeface="+mn-cs"/>
                                                  </a:rPr>
                                                </m:ctrlPr>
                                              </m:sSubPr>
                                              <m:e>
                                                <m:r>
                                                  <a:rPr lang="en-US" sz="1800" i="1" kern="1200">
                                                    <a:solidFill>
                                                      <a:schemeClr val="dk1"/>
                                                    </a:solidFill>
                                                    <a:effectLst/>
                                                    <a:latin typeface="Cambria Math" panose="02040503050406030204" pitchFamily="18" charset="0"/>
                                                    <a:ea typeface="+mn-ea"/>
                                                    <a:cs typeface="+mn-cs"/>
                                                  </a:rPr>
                                                  <m:t>𝜙</m:t>
                                                </m:r>
                                              </m:e>
                                              <m:sub>
                                                <m:r>
                                                  <a:rPr lang="en-US" sz="1800" i="1" kern="1200">
                                                    <a:solidFill>
                                                      <a:schemeClr val="dk1"/>
                                                    </a:solidFill>
                                                    <a:effectLst/>
                                                    <a:latin typeface="Cambria Math" panose="02040503050406030204" pitchFamily="18" charset="0"/>
                                                    <a:ea typeface="+mn-ea"/>
                                                    <a:cs typeface="+mn-cs"/>
                                                  </a:rPr>
                                                  <m:t>1</m:t>
                                                </m:r>
                                              </m:sub>
                                            </m:sSub>
                                          </m:e>
                                        </m:d>
                                      </m:e>
                                    </m:d>
                                    <m:r>
                                      <a:rPr lang="en-US" sz="1800" i="1" kern="1200">
                                        <a:solidFill>
                                          <a:schemeClr val="dk1"/>
                                        </a:solidFill>
                                        <a:effectLst/>
                                        <a:latin typeface="Cambria Math" panose="02040503050406030204" pitchFamily="18" charset="0"/>
                                        <a:ea typeface="+mn-ea"/>
                                        <a:cs typeface="+mn-cs"/>
                                      </a:rPr>
                                      <m:t>×</m:t>
                                    </m:r>
                                    <m:r>
                                      <m:rPr>
                                        <m:sty m:val="p"/>
                                      </m:rPr>
                                      <a:rPr lang="en-US" sz="1800" kern="1200">
                                        <a:solidFill>
                                          <a:schemeClr val="dk1"/>
                                        </a:solidFill>
                                        <a:effectLst/>
                                        <a:latin typeface="Cambria Math" panose="02040503050406030204" pitchFamily="18" charset="0"/>
                                        <a:ea typeface="+mn-ea"/>
                                        <a:cs typeface="+mn-cs"/>
                                      </a:rPr>
                                      <m:t>int</m:t>
                                    </m:r>
                                    <m:d>
                                      <m:dPr>
                                        <m:begChr m:val="["/>
                                        <m:endChr m:val="]"/>
                                        <m:ctrlPr>
                                          <a:rPr lang="en-US" sz="1800" i="1" kern="1200">
                                            <a:solidFill>
                                              <a:schemeClr val="dk1"/>
                                            </a:solidFill>
                                            <a:effectLst/>
                                            <a:latin typeface="Cambria Math" panose="02040503050406030204" pitchFamily="18" charset="0"/>
                                            <a:ea typeface="+mn-ea"/>
                                            <a:cs typeface="+mn-cs"/>
                                          </a:rPr>
                                        </m:ctrlPr>
                                      </m:dPr>
                                      <m:e>
                                        <m:d>
                                          <m:dPr>
                                            <m:ctrlPr>
                                              <a:rPr lang="en-US" sz="1800" i="1" kern="1200">
                                                <a:solidFill>
                                                  <a:schemeClr val="dk1"/>
                                                </a:solidFill>
                                                <a:effectLst/>
                                                <a:latin typeface="Cambria Math" panose="02040503050406030204" pitchFamily="18" charset="0"/>
                                                <a:ea typeface="+mn-ea"/>
                                                <a:cs typeface="+mn-cs"/>
                                              </a:rPr>
                                            </m:ctrlPr>
                                          </m:dPr>
                                          <m:e>
                                            <m:sSub>
                                              <m:sSubPr>
                                                <m:ctrlPr>
                                                  <a:rPr lang="en-US" sz="1800" i="1" kern="1200">
                                                    <a:solidFill>
                                                      <a:schemeClr val="dk1"/>
                                                    </a:solidFill>
                                                    <a:effectLst/>
                                                    <a:latin typeface="Cambria Math" panose="02040503050406030204" pitchFamily="18" charset="0"/>
                                                    <a:ea typeface="+mn-ea"/>
                                                    <a:cs typeface="+mn-cs"/>
                                                  </a:rPr>
                                                </m:ctrlPr>
                                              </m:sSubPr>
                                              <m:e>
                                                <m:r>
                                                  <a:rPr lang="en-US" sz="1800" i="1" kern="1200">
                                                    <a:solidFill>
                                                      <a:schemeClr val="dk1"/>
                                                    </a:solidFill>
                                                    <a:effectLst/>
                                                    <a:latin typeface="Cambria Math" panose="02040503050406030204" pitchFamily="18" charset="0"/>
                                                    <a:ea typeface="+mn-ea"/>
                                                    <a:cs typeface="+mn-cs"/>
                                                  </a:rPr>
                                                  <m:t>𝜃</m:t>
                                                </m:r>
                                              </m:e>
                                              <m:sub>
                                                <m:r>
                                                  <a:rPr lang="en-US" sz="1800" i="1" kern="1200">
                                                    <a:solidFill>
                                                      <a:schemeClr val="dk1"/>
                                                    </a:solidFill>
                                                    <a:effectLst/>
                                                    <a:latin typeface="Cambria Math" panose="02040503050406030204" pitchFamily="18" charset="0"/>
                                                    <a:ea typeface="+mn-ea"/>
                                                    <a:cs typeface="+mn-cs"/>
                                                  </a:rPr>
                                                  <m:t>𝑃</m:t>
                                                </m:r>
                                              </m:sub>
                                            </m:sSub>
                                            <m:r>
                                              <a:rPr lang="en-US" sz="1800" i="1" kern="1200">
                                                <a:solidFill>
                                                  <a:schemeClr val="dk1"/>
                                                </a:solidFill>
                                                <a:effectLst/>
                                                <a:latin typeface="Cambria Math" panose="02040503050406030204" pitchFamily="18" charset="0"/>
                                                <a:ea typeface="+mn-ea"/>
                                                <a:cs typeface="+mn-cs"/>
                                              </a:rPr>
                                              <m:t>−</m:t>
                                            </m:r>
                                            <m:sSub>
                                              <m:sSubPr>
                                                <m:ctrlPr>
                                                  <a:rPr lang="en-US" sz="1800" i="1" kern="1200">
                                                    <a:solidFill>
                                                      <a:schemeClr val="dk1"/>
                                                    </a:solidFill>
                                                    <a:effectLst/>
                                                    <a:latin typeface="Cambria Math" panose="02040503050406030204" pitchFamily="18" charset="0"/>
                                                    <a:ea typeface="+mn-ea"/>
                                                    <a:cs typeface="+mn-cs"/>
                                                  </a:rPr>
                                                </m:ctrlPr>
                                              </m:sSubPr>
                                              <m:e>
                                                <m:r>
                                                  <a:rPr lang="en-US" sz="1800" i="1" kern="1200">
                                                    <a:solidFill>
                                                      <a:schemeClr val="dk1"/>
                                                    </a:solidFill>
                                                    <a:effectLst/>
                                                    <a:latin typeface="Cambria Math" panose="02040503050406030204" pitchFamily="18" charset="0"/>
                                                    <a:ea typeface="+mn-ea"/>
                                                    <a:cs typeface="+mn-cs"/>
                                                  </a:rPr>
                                                  <m:t>𝜃</m:t>
                                                </m:r>
                                              </m:e>
                                              <m:sub>
                                                <m:r>
                                                  <a:rPr lang="en-US" sz="1800" i="1" kern="1200">
                                                    <a:solidFill>
                                                      <a:schemeClr val="dk1"/>
                                                    </a:solidFill>
                                                    <a:effectLst/>
                                                    <a:latin typeface="Cambria Math" panose="02040503050406030204" pitchFamily="18" charset="0"/>
                                                    <a:ea typeface="+mn-ea"/>
                                                    <a:cs typeface="+mn-cs"/>
                                                  </a:rPr>
                                                  <m:t>1</m:t>
                                                </m:r>
                                              </m:sub>
                                            </m:sSub>
                                          </m:e>
                                        </m:d>
                                      </m:e>
                                    </m:d>
                                  </m:num>
                                  <m:den>
                                    <m:r>
                                      <a:rPr lang="en-US" sz="1800" i="1" kern="1200">
                                        <a:solidFill>
                                          <a:schemeClr val="dk1"/>
                                        </a:solidFill>
                                        <a:effectLst/>
                                        <a:latin typeface="Cambria Math" panose="02040503050406030204" pitchFamily="18" charset="0"/>
                                        <a:ea typeface="+mn-ea"/>
                                        <a:cs typeface="+mn-cs"/>
                                      </a:rPr>
                                      <m:t>𝑟𝑒𝑠𝑜𝑙𝑢𝑡𝑖𝑜𝑛</m:t>
                                    </m:r>
                                  </m:den>
                                </m:f>
                                <m:r>
                                  <a:rPr lang="en-US" sz="1800" i="1" kern="1200">
                                    <a:solidFill>
                                      <a:schemeClr val="dk1"/>
                                    </a:solidFill>
                                    <a:effectLst/>
                                    <a:latin typeface="Cambria Math" panose="02040503050406030204" pitchFamily="18" charset="0"/>
                                    <a:ea typeface="+mn-ea"/>
                                    <a:cs typeface="+mn-cs"/>
                                  </a:rPr>
                                  <m:t>+2</m:t>
                                </m:r>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sz="1800" i="1" kern="1200" smtClean="0">
                                        <a:solidFill>
                                          <a:schemeClr val="dk1"/>
                                        </a:solidFill>
                                        <a:effectLst/>
                                        <a:latin typeface="Cambria Math" panose="02040503050406030204" pitchFamily="18" charset="0"/>
                                        <a:ea typeface="+mn-ea"/>
                                        <a:cs typeface="+mn-cs"/>
                                      </a:rPr>
                                    </m:ctrlPr>
                                  </m:sSubPr>
                                  <m:e>
                                    <m:r>
                                      <a:rPr lang="en-US" sz="1800" i="1" kern="1200">
                                        <a:solidFill>
                                          <a:schemeClr val="dk1"/>
                                        </a:solidFill>
                                        <a:effectLst/>
                                        <a:latin typeface="Cambria Math" panose="02040503050406030204" pitchFamily="18" charset="0"/>
                                        <a:ea typeface="+mn-ea"/>
                                        <a:cs typeface="+mn-cs"/>
                                      </a:rPr>
                                      <m:t>𝐼</m:t>
                                    </m:r>
                                  </m:e>
                                  <m:sub>
                                    <m:r>
                                      <a:rPr lang="en-US" sz="1800" i="1" kern="1200">
                                        <a:solidFill>
                                          <a:schemeClr val="dk1"/>
                                        </a:solidFill>
                                        <a:effectLst/>
                                        <a:latin typeface="Cambria Math" panose="02040503050406030204" pitchFamily="18" charset="0"/>
                                        <a:ea typeface="+mn-ea"/>
                                        <a:cs typeface="+mn-cs"/>
                                      </a:rPr>
                                      <m:t>𝛺</m:t>
                                    </m:r>
                                  </m:sub>
                                </m:sSub>
                                <m:r>
                                  <a:rPr lang="en-US" sz="1800" i="1" kern="1200">
                                    <a:solidFill>
                                      <a:schemeClr val="dk1"/>
                                    </a:solidFill>
                                    <a:effectLst/>
                                    <a:latin typeface="Cambria Math" panose="02040503050406030204" pitchFamily="18" charset="0"/>
                                    <a:ea typeface="+mn-ea"/>
                                    <a:cs typeface="+mn-cs"/>
                                  </a:rPr>
                                  <m:t>=</m:t>
                                </m:r>
                                <m:f>
                                  <m:fPr>
                                    <m:ctrlPr>
                                      <a:rPr lang="en-US" sz="1800" i="1" kern="1200">
                                        <a:solidFill>
                                          <a:schemeClr val="dk1"/>
                                        </a:solidFill>
                                        <a:effectLst/>
                                        <a:latin typeface="Cambria Math" panose="02040503050406030204" pitchFamily="18" charset="0"/>
                                        <a:ea typeface="+mn-ea"/>
                                        <a:cs typeface="+mn-cs"/>
                                      </a:rPr>
                                    </m:ctrlPr>
                                  </m:fPr>
                                  <m:num>
                                    <m:r>
                                      <m:rPr>
                                        <m:sty m:val="p"/>
                                      </m:rPr>
                                      <a:rPr lang="en-US" sz="1800" kern="1200">
                                        <a:solidFill>
                                          <a:schemeClr val="dk1"/>
                                        </a:solidFill>
                                        <a:effectLst/>
                                        <a:latin typeface="Cambria Math" panose="02040503050406030204" pitchFamily="18" charset="0"/>
                                        <a:ea typeface="+mn-ea"/>
                                        <a:cs typeface="+mn-cs"/>
                                      </a:rPr>
                                      <m:t>int</m:t>
                                    </m:r>
                                    <m:d>
                                      <m:dPr>
                                        <m:begChr m:val="["/>
                                        <m:endChr m:val="]"/>
                                        <m:ctrlPr>
                                          <a:rPr lang="en-US" sz="1800" i="1" kern="1200">
                                            <a:solidFill>
                                              <a:schemeClr val="dk1"/>
                                            </a:solidFill>
                                            <a:effectLst/>
                                            <a:latin typeface="Cambria Math" panose="02040503050406030204" pitchFamily="18" charset="0"/>
                                            <a:ea typeface="+mn-ea"/>
                                            <a:cs typeface="+mn-cs"/>
                                          </a:rPr>
                                        </m:ctrlPr>
                                      </m:dPr>
                                      <m:e>
                                        <m:d>
                                          <m:dPr>
                                            <m:ctrlPr>
                                              <a:rPr lang="en-US" sz="1800" i="1" kern="1200">
                                                <a:solidFill>
                                                  <a:schemeClr val="dk1"/>
                                                </a:solidFill>
                                                <a:effectLst/>
                                                <a:latin typeface="Cambria Math" panose="02040503050406030204" pitchFamily="18" charset="0"/>
                                                <a:ea typeface="+mn-ea"/>
                                                <a:cs typeface="+mn-cs"/>
                                              </a:rPr>
                                            </m:ctrlPr>
                                          </m:dPr>
                                          <m:e>
                                            <m:sSub>
                                              <m:sSubPr>
                                                <m:ctrlPr>
                                                  <a:rPr lang="en-US" sz="1800" i="1" kern="1200">
                                                    <a:solidFill>
                                                      <a:schemeClr val="dk1"/>
                                                    </a:solidFill>
                                                    <a:effectLst/>
                                                    <a:latin typeface="Cambria Math" panose="02040503050406030204" pitchFamily="18" charset="0"/>
                                                    <a:ea typeface="+mn-ea"/>
                                                    <a:cs typeface="+mn-cs"/>
                                                  </a:rPr>
                                                </m:ctrlPr>
                                              </m:sSubPr>
                                              <m:e>
                                                <m:r>
                                                  <a:rPr lang="en-US" sz="1800" i="1" kern="1200">
                                                    <a:solidFill>
                                                      <a:schemeClr val="dk1"/>
                                                    </a:solidFill>
                                                    <a:effectLst/>
                                                    <a:latin typeface="Cambria Math" panose="02040503050406030204" pitchFamily="18" charset="0"/>
                                                    <a:ea typeface="+mn-ea"/>
                                                    <a:cs typeface="+mn-cs"/>
                                                  </a:rPr>
                                                  <m:t>𝜙</m:t>
                                                </m:r>
                                              </m:e>
                                              <m:sub>
                                                <m:r>
                                                  <a:rPr lang="en-US" sz="1800" i="1" kern="1200">
                                                    <a:solidFill>
                                                      <a:schemeClr val="dk1"/>
                                                    </a:solidFill>
                                                    <a:effectLst/>
                                                    <a:latin typeface="Cambria Math" panose="02040503050406030204" pitchFamily="18" charset="0"/>
                                                    <a:ea typeface="+mn-ea"/>
                                                    <a:cs typeface="+mn-cs"/>
                                                  </a:rPr>
                                                  <m:t>𝑀</m:t>
                                                </m:r>
                                              </m:sub>
                                            </m:sSub>
                                            <m:r>
                                              <a:rPr lang="en-US" sz="1800" i="1" kern="1200">
                                                <a:solidFill>
                                                  <a:schemeClr val="dk1"/>
                                                </a:solidFill>
                                                <a:effectLst/>
                                                <a:latin typeface="Cambria Math" panose="02040503050406030204" pitchFamily="18" charset="0"/>
                                                <a:ea typeface="+mn-ea"/>
                                                <a:cs typeface="+mn-cs"/>
                                              </a:rPr>
                                              <m:t>−</m:t>
                                            </m:r>
                                            <m:sSub>
                                              <m:sSubPr>
                                                <m:ctrlPr>
                                                  <a:rPr lang="en-US" sz="1800" i="1" kern="1200">
                                                    <a:solidFill>
                                                      <a:schemeClr val="dk1"/>
                                                    </a:solidFill>
                                                    <a:effectLst/>
                                                    <a:latin typeface="Cambria Math" panose="02040503050406030204" pitchFamily="18" charset="0"/>
                                                    <a:ea typeface="+mn-ea"/>
                                                    <a:cs typeface="+mn-cs"/>
                                                  </a:rPr>
                                                </m:ctrlPr>
                                              </m:sSubPr>
                                              <m:e>
                                                <m:r>
                                                  <a:rPr lang="en-US" sz="1800" i="1" kern="1200">
                                                    <a:solidFill>
                                                      <a:schemeClr val="dk1"/>
                                                    </a:solidFill>
                                                    <a:effectLst/>
                                                    <a:latin typeface="Cambria Math" panose="02040503050406030204" pitchFamily="18" charset="0"/>
                                                    <a:ea typeface="+mn-ea"/>
                                                    <a:cs typeface="+mn-cs"/>
                                                  </a:rPr>
                                                  <m:t>𝜙</m:t>
                                                </m:r>
                                              </m:e>
                                              <m:sub>
                                                <m:r>
                                                  <a:rPr lang="en-US" sz="1800" i="1" kern="1200">
                                                    <a:solidFill>
                                                      <a:schemeClr val="dk1"/>
                                                    </a:solidFill>
                                                    <a:effectLst/>
                                                    <a:latin typeface="Cambria Math" panose="02040503050406030204" pitchFamily="18" charset="0"/>
                                                    <a:ea typeface="+mn-ea"/>
                                                    <a:cs typeface="+mn-cs"/>
                                                  </a:rPr>
                                                  <m:t>1</m:t>
                                                </m:r>
                                              </m:sub>
                                            </m:sSub>
                                          </m:e>
                                        </m:d>
                                      </m:e>
                                    </m:d>
                                    <m:r>
                                      <a:rPr lang="en-US" sz="1800" i="1" kern="1200">
                                        <a:solidFill>
                                          <a:schemeClr val="dk1"/>
                                        </a:solidFill>
                                        <a:effectLst/>
                                        <a:latin typeface="Cambria Math" panose="02040503050406030204" pitchFamily="18" charset="0"/>
                                        <a:ea typeface="+mn-ea"/>
                                        <a:cs typeface="+mn-cs"/>
                                      </a:rPr>
                                      <m:t>+</m:t>
                                    </m:r>
                                    <m:r>
                                      <m:rPr>
                                        <m:sty m:val="p"/>
                                      </m:rPr>
                                      <a:rPr lang="en-US" sz="1800" kern="1200">
                                        <a:solidFill>
                                          <a:schemeClr val="dk1"/>
                                        </a:solidFill>
                                        <a:effectLst/>
                                        <a:latin typeface="Cambria Math" panose="02040503050406030204" pitchFamily="18" charset="0"/>
                                        <a:ea typeface="+mn-ea"/>
                                        <a:cs typeface="+mn-cs"/>
                                      </a:rPr>
                                      <m:t>int</m:t>
                                    </m:r>
                                    <m:d>
                                      <m:dPr>
                                        <m:begChr m:val="["/>
                                        <m:endChr m:val="]"/>
                                        <m:ctrlPr>
                                          <a:rPr lang="en-US" sz="1800" i="1" kern="1200">
                                            <a:solidFill>
                                              <a:schemeClr val="dk1"/>
                                            </a:solidFill>
                                            <a:effectLst/>
                                            <a:latin typeface="Cambria Math" panose="02040503050406030204" pitchFamily="18" charset="0"/>
                                            <a:ea typeface="+mn-ea"/>
                                            <a:cs typeface="+mn-cs"/>
                                          </a:rPr>
                                        </m:ctrlPr>
                                      </m:dPr>
                                      <m:e>
                                        <m:d>
                                          <m:dPr>
                                            <m:ctrlPr>
                                              <a:rPr lang="en-US" sz="1800" i="1" kern="1200">
                                                <a:solidFill>
                                                  <a:schemeClr val="dk1"/>
                                                </a:solidFill>
                                                <a:effectLst/>
                                                <a:latin typeface="Cambria Math" panose="02040503050406030204" pitchFamily="18" charset="0"/>
                                                <a:ea typeface="+mn-ea"/>
                                                <a:cs typeface="+mn-cs"/>
                                              </a:rPr>
                                            </m:ctrlPr>
                                          </m:dPr>
                                          <m:e>
                                            <m:sSub>
                                              <m:sSubPr>
                                                <m:ctrlPr>
                                                  <a:rPr lang="en-US" sz="1800" i="1" kern="1200">
                                                    <a:solidFill>
                                                      <a:schemeClr val="dk1"/>
                                                    </a:solidFill>
                                                    <a:effectLst/>
                                                    <a:latin typeface="Cambria Math" panose="02040503050406030204" pitchFamily="18" charset="0"/>
                                                    <a:ea typeface="+mn-ea"/>
                                                    <a:cs typeface="+mn-cs"/>
                                                  </a:rPr>
                                                </m:ctrlPr>
                                              </m:sSubPr>
                                              <m:e>
                                                <m:r>
                                                  <a:rPr lang="en-US" sz="1800" i="1" kern="1200">
                                                    <a:solidFill>
                                                      <a:schemeClr val="dk1"/>
                                                    </a:solidFill>
                                                    <a:effectLst/>
                                                    <a:latin typeface="Cambria Math" panose="02040503050406030204" pitchFamily="18" charset="0"/>
                                                    <a:ea typeface="+mn-ea"/>
                                                    <a:cs typeface="+mn-cs"/>
                                                  </a:rPr>
                                                  <m:t>𝜃</m:t>
                                                </m:r>
                                              </m:e>
                                              <m:sub>
                                                <m:r>
                                                  <a:rPr lang="en-US" sz="1800" i="1" kern="1200">
                                                    <a:solidFill>
                                                      <a:schemeClr val="dk1"/>
                                                    </a:solidFill>
                                                    <a:effectLst/>
                                                    <a:latin typeface="Cambria Math" panose="02040503050406030204" pitchFamily="18" charset="0"/>
                                                    <a:ea typeface="+mn-ea"/>
                                                    <a:cs typeface="+mn-cs"/>
                                                  </a:rPr>
                                                  <m:t>𝑃</m:t>
                                                </m:r>
                                              </m:sub>
                                            </m:sSub>
                                            <m:r>
                                              <a:rPr lang="en-US" sz="1800" i="1" kern="1200">
                                                <a:solidFill>
                                                  <a:schemeClr val="dk1"/>
                                                </a:solidFill>
                                                <a:effectLst/>
                                                <a:latin typeface="Cambria Math" panose="02040503050406030204" pitchFamily="18" charset="0"/>
                                                <a:ea typeface="+mn-ea"/>
                                                <a:cs typeface="+mn-cs"/>
                                              </a:rPr>
                                              <m:t>−</m:t>
                                            </m:r>
                                            <m:sSub>
                                              <m:sSubPr>
                                                <m:ctrlPr>
                                                  <a:rPr lang="en-US" sz="1800" i="1" kern="1200">
                                                    <a:solidFill>
                                                      <a:schemeClr val="dk1"/>
                                                    </a:solidFill>
                                                    <a:effectLst/>
                                                    <a:latin typeface="Cambria Math" panose="02040503050406030204" pitchFamily="18" charset="0"/>
                                                    <a:ea typeface="+mn-ea"/>
                                                    <a:cs typeface="+mn-cs"/>
                                                  </a:rPr>
                                                </m:ctrlPr>
                                              </m:sSubPr>
                                              <m:e>
                                                <m:r>
                                                  <a:rPr lang="en-US" sz="1800" i="1" kern="1200">
                                                    <a:solidFill>
                                                      <a:schemeClr val="dk1"/>
                                                    </a:solidFill>
                                                    <a:effectLst/>
                                                    <a:latin typeface="Cambria Math" panose="02040503050406030204" pitchFamily="18" charset="0"/>
                                                    <a:ea typeface="+mn-ea"/>
                                                    <a:cs typeface="+mn-cs"/>
                                                  </a:rPr>
                                                  <m:t>𝜃</m:t>
                                                </m:r>
                                              </m:e>
                                              <m:sub>
                                                <m:r>
                                                  <a:rPr lang="en-US" sz="1800" i="1" kern="1200">
                                                    <a:solidFill>
                                                      <a:schemeClr val="dk1"/>
                                                    </a:solidFill>
                                                    <a:effectLst/>
                                                    <a:latin typeface="Cambria Math" panose="02040503050406030204" pitchFamily="18" charset="0"/>
                                                    <a:ea typeface="+mn-ea"/>
                                                    <a:cs typeface="+mn-cs"/>
                                                  </a:rPr>
                                                  <m:t>1</m:t>
                                                </m:r>
                                              </m:sub>
                                            </m:sSub>
                                          </m:e>
                                        </m:d>
                                      </m:e>
                                    </m:d>
                                  </m:num>
                                  <m:den>
                                    <m:r>
                                      <a:rPr lang="en-US" sz="1800" i="1" kern="1200">
                                        <a:solidFill>
                                          <a:schemeClr val="dk1"/>
                                        </a:solidFill>
                                        <a:effectLst/>
                                        <a:latin typeface="Cambria Math" panose="02040503050406030204" pitchFamily="18" charset="0"/>
                                        <a:ea typeface="+mn-ea"/>
                                        <a:cs typeface="+mn-cs"/>
                                      </a:rPr>
                                      <m:t>𝑟𝑒𝑠𝑜𝑙𝑢𝑡𝑖𝑜𝑛</m:t>
                                    </m:r>
                                  </m:den>
                                </m:f>
                              </m:oMath>
                            </m:oMathPara>
                          </a14:m>
                          <a:endParaRPr lang="en-US" dirty="0"/>
                        </a:p>
                      </a:txBody>
                      <a:tcPr anchor="ctr"/>
                    </a:tc>
                    <a:extLst>
                      <a:ext uri="{0D108BD9-81ED-4DB2-BD59-A6C34878D82A}">
                        <a16:rowId xmlns:a16="http://schemas.microsoft.com/office/drawing/2014/main" val="4084099889"/>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808270128"/>
                  </p:ext>
                </p:extLst>
              </p:nvPr>
            </p:nvGraphicFramePr>
            <p:xfrm>
              <a:off x="1" y="3054377"/>
              <a:ext cx="12192000" cy="3967419"/>
            </p:xfrm>
            <a:graphic>
              <a:graphicData uri="http://schemas.openxmlformats.org/drawingml/2006/table">
                <a:tbl>
                  <a:tblPr firstRow="1" bandRow="1">
                    <a:tableStyleId>{073A0DAA-6AF3-43AB-8588-CEC1D06C72B9}</a:tableStyleId>
                  </a:tblPr>
                  <a:tblGrid>
                    <a:gridCol w="3821372">
                      <a:extLst>
                        <a:ext uri="{9D8B030D-6E8A-4147-A177-3AD203B41FA5}">
                          <a16:colId xmlns:a16="http://schemas.microsoft.com/office/drawing/2014/main" val="937046443"/>
                        </a:ext>
                      </a:extLst>
                    </a:gridCol>
                    <a:gridCol w="4339988">
                      <a:extLst>
                        <a:ext uri="{9D8B030D-6E8A-4147-A177-3AD203B41FA5}">
                          <a16:colId xmlns:a16="http://schemas.microsoft.com/office/drawing/2014/main" val="3999834884"/>
                        </a:ext>
                      </a:extLst>
                    </a:gridCol>
                    <a:gridCol w="4030640">
                      <a:extLst>
                        <a:ext uri="{9D8B030D-6E8A-4147-A177-3AD203B41FA5}">
                          <a16:colId xmlns:a16="http://schemas.microsoft.com/office/drawing/2014/main" val="1795719239"/>
                        </a:ext>
                      </a:extLst>
                    </a:gridCol>
                  </a:tblGrid>
                  <a:tr h="1267874">
                    <a:tc>
                      <a:txBody>
                        <a:bodyPr/>
                        <a:lstStyle/>
                        <a:p>
                          <a:pPr algn="ctr"/>
                          <a:r>
                            <a:rPr lang="es-CU" sz="2400" dirty="0" smtClean="0"/>
                            <a:t>First</a:t>
                          </a:r>
                          <a:r>
                            <a:rPr lang="es-CU" sz="2400" baseline="0" dirty="0" smtClean="0"/>
                            <a:t> proposal</a:t>
                          </a:r>
                          <a:endParaRPr lang="en-US" sz="2400" dirty="0"/>
                        </a:p>
                      </a:txBody>
                      <a:tcPr anchor="ctr"/>
                    </a:tc>
                    <a:tc>
                      <a:txBody>
                        <a:bodyPr/>
                        <a:lstStyle/>
                        <a:p>
                          <a:pPr algn="ctr"/>
                          <a:r>
                            <a:rPr lang="es-CU" sz="2400" dirty="0" smtClean="0"/>
                            <a:t>Second Proposal</a:t>
                          </a:r>
                          <a:endParaRPr lang="en-US" sz="2400" dirty="0"/>
                        </a:p>
                      </a:txBody>
                      <a:tcPr anchor="ctr"/>
                    </a:tc>
                    <a:tc>
                      <a:txBody>
                        <a:bodyPr/>
                        <a:lstStyle/>
                        <a:p>
                          <a:pPr algn="ctr"/>
                          <a:r>
                            <a:rPr lang="es-CU" sz="2400" dirty="0" smtClean="0"/>
                            <a:t>Third Proposal</a:t>
                          </a:r>
                          <a:endParaRPr lang="en-US" sz="2400" dirty="0"/>
                        </a:p>
                      </a:txBody>
                      <a:tcPr anchor="ctr"/>
                    </a:tc>
                    <a:extLst>
                      <a:ext uri="{0D108BD9-81ED-4DB2-BD59-A6C34878D82A}">
                        <a16:rowId xmlns:a16="http://schemas.microsoft.com/office/drawing/2014/main" val="4235551309"/>
                      </a:ext>
                    </a:extLst>
                  </a:tr>
                  <a:tr h="1267874">
                    <a:tc>
                      <a:txBody>
                        <a:bodyPr/>
                        <a:lstStyle/>
                        <a:p>
                          <a:endParaRPr lang="en-US"/>
                        </a:p>
                      </a:txBody>
                      <a:tcPr>
                        <a:blipFill>
                          <a:blip r:embed="rId3"/>
                          <a:stretch>
                            <a:fillRect l="-319" t="-100481" r="-219777" b="-113942"/>
                          </a:stretch>
                        </a:blipFill>
                      </a:tcPr>
                    </a:tc>
                    <a:tc>
                      <a:txBody>
                        <a:bodyPr/>
                        <a:lstStyle/>
                        <a:p>
                          <a:endParaRPr lang="en-US"/>
                        </a:p>
                      </a:txBody>
                      <a:tcPr anchor="ctr">
                        <a:blipFill>
                          <a:blip r:embed="rId3"/>
                          <a:stretch>
                            <a:fillRect l="-88343" t="-100481" r="-93539" b="-113942"/>
                          </a:stretch>
                        </a:blipFill>
                      </a:tcPr>
                    </a:tc>
                    <a:tc>
                      <a:txBody>
                        <a:bodyPr/>
                        <a:lstStyle/>
                        <a:p>
                          <a:endParaRPr lang="en-US"/>
                        </a:p>
                      </a:txBody>
                      <a:tcPr anchor="ctr">
                        <a:blipFill>
                          <a:blip r:embed="rId3"/>
                          <a:stretch>
                            <a:fillRect l="-202568" t="-100481" r="-604" b="-113942"/>
                          </a:stretch>
                        </a:blipFill>
                      </a:tcPr>
                    </a:tc>
                    <a:extLst>
                      <a:ext uri="{0D108BD9-81ED-4DB2-BD59-A6C34878D82A}">
                        <a16:rowId xmlns:a16="http://schemas.microsoft.com/office/drawing/2014/main" val="2730287568"/>
                      </a:ext>
                    </a:extLst>
                  </a:tr>
                  <a:tr h="1431671">
                    <a:tc>
                      <a:txBody>
                        <a:bodyPr/>
                        <a:lstStyle/>
                        <a:p>
                          <a:endParaRPr lang="en-US"/>
                        </a:p>
                      </a:txBody>
                      <a:tcPr>
                        <a:blipFill>
                          <a:blip r:embed="rId3"/>
                          <a:stretch>
                            <a:fillRect l="-319" t="-177447" r="-219777" b="-851"/>
                          </a:stretch>
                        </a:blipFill>
                      </a:tcPr>
                    </a:tc>
                    <a:tc>
                      <a:txBody>
                        <a:bodyPr/>
                        <a:lstStyle/>
                        <a:p>
                          <a:endParaRPr lang="en-US"/>
                        </a:p>
                      </a:txBody>
                      <a:tcPr anchor="ctr">
                        <a:blipFill>
                          <a:blip r:embed="rId3"/>
                          <a:stretch>
                            <a:fillRect l="-88343" t="-177447" r="-93539" b="-851"/>
                          </a:stretch>
                        </a:blipFill>
                      </a:tcPr>
                    </a:tc>
                    <a:tc>
                      <a:txBody>
                        <a:bodyPr/>
                        <a:lstStyle/>
                        <a:p>
                          <a:endParaRPr lang="en-US"/>
                        </a:p>
                      </a:txBody>
                      <a:tcPr anchor="ctr">
                        <a:blipFill>
                          <a:blip r:embed="rId3"/>
                          <a:stretch>
                            <a:fillRect l="-202568" t="-177447" r="-604" b="-851"/>
                          </a:stretch>
                        </a:blipFill>
                      </a:tcPr>
                    </a:tc>
                    <a:extLst>
                      <a:ext uri="{0D108BD9-81ED-4DB2-BD59-A6C34878D82A}">
                        <a16:rowId xmlns:a16="http://schemas.microsoft.com/office/drawing/2014/main" val="4084099889"/>
                      </a:ext>
                    </a:extLst>
                  </a:tr>
                </a:tbl>
              </a:graphicData>
            </a:graphic>
          </p:graphicFrame>
        </mc:Fallback>
      </mc:AlternateContent>
    </p:spTree>
    <p:extLst>
      <p:ext uri="{BB962C8B-B14F-4D97-AF65-F5344CB8AC3E}">
        <p14:creationId xmlns:p14="http://schemas.microsoft.com/office/powerpoint/2010/main" val="8096681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1" y="104400"/>
            <a:ext cx="12192000" cy="538609"/>
          </a:xfrm>
          <a:prstGeom prst="rect">
            <a:avLst/>
          </a:prstGeom>
          <a:noFill/>
        </p:spPr>
        <p:txBody>
          <a:bodyPr wrap="square" rtlCol="0">
            <a:spAutoFit/>
          </a:bodyPr>
          <a:lstStyle/>
          <a:p>
            <a:pPr algn="ctr"/>
            <a:r>
              <a:rPr lang="en-US" sz="2900" dirty="0" smtClean="0">
                <a:solidFill>
                  <a:srgbClr val="00B050"/>
                </a:solidFill>
              </a:rPr>
              <a:t> </a:t>
            </a:r>
            <a:r>
              <a:rPr lang="pt-BR" sz="2900" dirty="0" smtClean="0">
                <a:solidFill>
                  <a:srgbClr val="4472C4"/>
                </a:solidFill>
                <a:latin typeface="Gadugi" panose="020B0502040204020203" pitchFamily="34" charset="0"/>
                <a:ea typeface="Gadugi" panose="020B0502040204020203" pitchFamily="34" charset="0"/>
              </a:rPr>
              <a:t>Metrics </a:t>
            </a:r>
            <a:r>
              <a:rPr lang="pt-BR" sz="2900" dirty="0">
                <a:solidFill>
                  <a:srgbClr val="4472C4"/>
                </a:solidFill>
                <a:latin typeface="Gadugi" panose="020B0502040204020203" pitchFamily="34" charset="0"/>
                <a:ea typeface="Gadugi" panose="020B0502040204020203" pitchFamily="34" charset="0"/>
              </a:rPr>
              <a:t>and scoring </a:t>
            </a:r>
            <a:endParaRPr lang="en-US" sz="2900" dirty="0">
              <a:solidFill>
                <a:srgbClr val="4472C4"/>
              </a:solidFill>
              <a:latin typeface="Gadugi" panose="020B0502040204020203" pitchFamily="34" charset="0"/>
              <a:ea typeface="Gadugi" panose="020B0502040204020203" pitchFamily="34" charset="0"/>
            </a:endParaRP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4161345748"/>
                  </p:ext>
                </p:extLst>
              </p:nvPr>
            </p:nvGraphicFramePr>
            <p:xfrm>
              <a:off x="-1" y="1007212"/>
              <a:ext cx="13565875" cy="3727864"/>
            </p:xfrm>
            <a:graphic>
              <a:graphicData uri="http://schemas.openxmlformats.org/drawingml/2006/table">
                <a:tbl>
                  <a:tblPr firstRow="1" bandRow="1">
                    <a:tableStyleId>{073A0DAA-6AF3-43AB-8588-CEC1D06C72B9}</a:tableStyleId>
                  </a:tblPr>
                  <a:tblGrid>
                    <a:gridCol w="3657601">
                      <a:extLst>
                        <a:ext uri="{9D8B030D-6E8A-4147-A177-3AD203B41FA5}">
                          <a16:colId xmlns:a16="http://schemas.microsoft.com/office/drawing/2014/main" val="937046443"/>
                        </a:ext>
                      </a:extLst>
                    </a:gridCol>
                    <a:gridCol w="3480179">
                      <a:extLst>
                        <a:ext uri="{9D8B030D-6E8A-4147-A177-3AD203B41FA5}">
                          <a16:colId xmlns:a16="http://schemas.microsoft.com/office/drawing/2014/main" val="3999834884"/>
                        </a:ext>
                      </a:extLst>
                    </a:gridCol>
                    <a:gridCol w="6428095">
                      <a:extLst>
                        <a:ext uri="{9D8B030D-6E8A-4147-A177-3AD203B41FA5}">
                          <a16:colId xmlns:a16="http://schemas.microsoft.com/office/drawing/2014/main" val="1795719239"/>
                        </a:ext>
                      </a:extLst>
                    </a:gridCol>
                  </a:tblGrid>
                  <a:tr h="1267874">
                    <a:tc>
                      <a:txBody>
                        <a:bodyPr/>
                        <a:lstStyle/>
                        <a:p>
                          <a:pPr algn="ctr"/>
                          <a:r>
                            <a:rPr lang="es-CU" sz="2400" dirty="0" smtClean="0"/>
                            <a:t>First</a:t>
                          </a:r>
                          <a:r>
                            <a:rPr lang="es-CU" sz="2400" baseline="0" dirty="0" smtClean="0"/>
                            <a:t> proposal</a:t>
                          </a:r>
                          <a:endParaRPr lang="en-US" sz="2400" dirty="0"/>
                        </a:p>
                      </a:txBody>
                      <a:tcPr anchor="ctr"/>
                    </a:tc>
                    <a:tc>
                      <a:txBody>
                        <a:bodyPr/>
                        <a:lstStyle/>
                        <a:p>
                          <a:pPr algn="ctr"/>
                          <a:r>
                            <a:rPr lang="es-CU" sz="2400" dirty="0" smtClean="0"/>
                            <a:t>Second Proposal</a:t>
                          </a:r>
                          <a:endParaRPr lang="en-US" sz="2400" dirty="0"/>
                        </a:p>
                      </a:txBody>
                      <a:tcPr anchor="ctr"/>
                    </a:tc>
                    <a:tc>
                      <a:txBody>
                        <a:bodyPr/>
                        <a:lstStyle/>
                        <a:p>
                          <a:pPr algn="ctr"/>
                          <a:r>
                            <a:rPr lang="es-CU" sz="2400" dirty="0" smtClean="0"/>
                            <a:t>Third Proposal</a:t>
                          </a:r>
                          <a:endParaRPr lang="en-US" sz="2400" dirty="0"/>
                        </a:p>
                      </a:txBody>
                      <a:tcPr anchor="ctr"/>
                    </a:tc>
                    <a:extLst>
                      <a:ext uri="{0D108BD9-81ED-4DB2-BD59-A6C34878D82A}">
                        <a16:rowId xmlns:a16="http://schemas.microsoft.com/office/drawing/2014/main" val="4235551309"/>
                      </a:ext>
                    </a:extLst>
                  </a:tr>
                  <a:tr h="1267874">
                    <a:tc>
                      <a:txBody>
                        <a:bodyPr/>
                        <a:lstStyle/>
                        <a:p>
                          <a:pPr/>
                          <a14:m>
                            <m:oMathPara xmlns:m="http://schemas.openxmlformats.org/officeDocument/2006/math">
                              <m:oMathParaPr>
                                <m:jc m:val="centerGroup"/>
                              </m:oMathParaPr>
                              <m:oMath xmlns:m="http://schemas.openxmlformats.org/officeDocument/2006/math">
                                <m:sSub>
                                  <m:sSubPr>
                                    <m:ctrlPr>
                                      <a:rPr lang="en-US" sz="1800" i="1" kern="1200" smtClean="0">
                                        <a:solidFill>
                                          <a:schemeClr val="dk1"/>
                                        </a:solidFill>
                                        <a:effectLst/>
                                        <a:latin typeface="Cambria Math" panose="02040503050406030204" pitchFamily="18" charset="0"/>
                                        <a:ea typeface="+mn-ea"/>
                                        <a:cs typeface="+mn-cs"/>
                                      </a:rPr>
                                    </m:ctrlPr>
                                  </m:sSubPr>
                                  <m:e>
                                    <m:r>
                                      <a:rPr lang="en-US" sz="1800" i="1" kern="1200">
                                        <a:solidFill>
                                          <a:schemeClr val="dk1"/>
                                        </a:solidFill>
                                        <a:effectLst/>
                                        <a:latin typeface="Cambria Math" panose="02040503050406030204" pitchFamily="18" charset="0"/>
                                        <a:ea typeface="+mn-ea"/>
                                        <a:cs typeface="+mn-cs"/>
                                      </a:rPr>
                                      <m:t>𝑎𝑐𝑐𝑢𝑟𝑎𝑐𝑦</m:t>
                                    </m:r>
                                  </m:e>
                                  <m:sub>
                                    <m:r>
                                      <a:rPr lang="en-US" sz="1800" i="1" kern="1200">
                                        <a:solidFill>
                                          <a:schemeClr val="dk1"/>
                                        </a:solidFill>
                                        <a:effectLst/>
                                        <a:latin typeface="Cambria Math" panose="02040503050406030204" pitchFamily="18" charset="0"/>
                                        <a:ea typeface="+mn-ea"/>
                                        <a:cs typeface="+mn-cs"/>
                                      </a:rPr>
                                      <m:t>𝜃</m:t>
                                    </m:r>
                                  </m:sub>
                                </m:sSub>
                                <m:d>
                                  <m:dPr>
                                    <m:ctrlPr>
                                      <a:rPr lang="en-US" sz="1800" i="1" kern="1200">
                                        <a:solidFill>
                                          <a:schemeClr val="dk1"/>
                                        </a:solidFill>
                                        <a:effectLst/>
                                        <a:latin typeface="Cambria Math" panose="02040503050406030204" pitchFamily="18" charset="0"/>
                                        <a:ea typeface="+mn-ea"/>
                                        <a:cs typeface="+mn-cs"/>
                                      </a:rPr>
                                    </m:ctrlPr>
                                  </m:dPr>
                                  <m:e>
                                    <m:r>
                                      <a:rPr lang="en-US" sz="1800" i="1" kern="1200">
                                        <a:solidFill>
                                          <a:schemeClr val="dk1"/>
                                        </a:solidFill>
                                        <a:effectLst/>
                                        <a:latin typeface="Cambria Math" panose="02040503050406030204" pitchFamily="18" charset="0"/>
                                        <a:ea typeface="+mn-ea"/>
                                        <a:cs typeface="+mn-cs"/>
                                      </a:rPr>
                                      <m:t>𝑦</m:t>
                                    </m:r>
                                    <m:r>
                                      <a:rPr lang="en-US" sz="1800" i="1" kern="1200">
                                        <a:solidFill>
                                          <a:schemeClr val="dk1"/>
                                        </a:solidFill>
                                        <a:effectLst/>
                                        <a:latin typeface="Cambria Math" panose="02040503050406030204" pitchFamily="18" charset="0"/>
                                        <a:ea typeface="+mn-ea"/>
                                        <a:cs typeface="+mn-cs"/>
                                      </a:rPr>
                                      <m:t>,</m:t>
                                    </m:r>
                                    <m:acc>
                                      <m:accPr>
                                        <m:chr m:val="̂"/>
                                        <m:ctrlPr>
                                          <a:rPr lang="en-US" sz="1800" i="1" kern="1200">
                                            <a:solidFill>
                                              <a:schemeClr val="dk1"/>
                                            </a:solidFill>
                                            <a:effectLst/>
                                            <a:latin typeface="Cambria Math" panose="02040503050406030204" pitchFamily="18" charset="0"/>
                                            <a:ea typeface="+mn-ea"/>
                                            <a:cs typeface="+mn-cs"/>
                                          </a:rPr>
                                        </m:ctrlPr>
                                      </m:accPr>
                                      <m:e>
                                        <m:r>
                                          <a:rPr lang="en-US" sz="1800" i="1" kern="1200">
                                            <a:solidFill>
                                              <a:schemeClr val="dk1"/>
                                            </a:solidFill>
                                            <a:effectLst/>
                                            <a:latin typeface="Cambria Math" panose="02040503050406030204" pitchFamily="18" charset="0"/>
                                            <a:ea typeface="+mn-ea"/>
                                            <a:cs typeface="+mn-cs"/>
                                          </a:rPr>
                                          <m:t>𝑦</m:t>
                                        </m:r>
                                      </m:e>
                                    </m:acc>
                                  </m:e>
                                </m:d>
                                <m:r>
                                  <a:rPr lang="en-US" sz="1800" i="1" kern="1200">
                                    <a:solidFill>
                                      <a:schemeClr val="dk1"/>
                                    </a:solidFill>
                                    <a:effectLst/>
                                    <a:latin typeface="Cambria Math" panose="02040503050406030204" pitchFamily="18" charset="0"/>
                                    <a:ea typeface="+mn-ea"/>
                                    <a:cs typeface="+mn-cs"/>
                                  </a:rPr>
                                  <m:t>=</m:t>
                                </m:r>
                                <m:f>
                                  <m:fPr>
                                    <m:ctrlPr>
                                      <a:rPr lang="en-US" sz="1800" i="1" kern="1200">
                                        <a:solidFill>
                                          <a:schemeClr val="dk1"/>
                                        </a:solidFill>
                                        <a:effectLst/>
                                        <a:latin typeface="Cambria Math" panose="02040503050406030204" pitchFamily="18" charset="0"/>
                                        <a:ea typeface="+mn-ea"/>
                                        <a:cs typeface="+mn-cs"/>
                                      </a:rPr>
                                    </m:ctrlPr>
                                  </m:fPr>
                                  <m:num>
                                    <m:r>
                                      <a:rPr lang="en-US" sz="1800" i="1" kern="1200">
                                        <a:solidFill>
                                          <a:schemeClr val="dk1"/>
                                        </a:solidFill>
                                        <a:effectLst/>
                                        <a:latin typeface="Cambria Math" panose="02040503050406030204" pitchFamily="18" charset="0"/>
                                        <a:ea typeface="+mn-ea"/>
                                        <a:cs typeface="+mn-cs"/>
                                      </a:rPr>
                                      <m:t>1</m:t>
                                    </m:r>
                                  </m:num>
                                  <m:den>
                                    <m:r>
                                      <a:rPr lang="en-US" sz="1800" i="1" kern="1200">
                                        <a:solidFill>
                                          <a:schemeClr val="dk1"/>
                                        </a:solidFill>
                                        <a:effectLst/>
                                        <a:latin typeface="Cambria Math" panose="02040503050406030204" pitchFamily="18" charset="0"/>
                                        <a:ea typeface="+mn-ea"/>
                                        <a:cs typeface="+mn-cs"/>
                                      </a:rPr>
                                      <m:t>𝑘</m:t>
                                    </m:r>
                                  </m:den>
                                </m:f>
                                <m:nary>
                                  <m:naryPr>
                                    <m:chr m:val="∑"/>
                                    <m:limLoc m:val="undOvr"/>
                                    <m:ctrlPr>
                                      <a:rPr lang="en-US" sz="1800" i="1" kern="1200">
                                        <a:solidFill>
                                          <a:schemeClr val="dk1"/>
                                        </a:solidFill>
                                        <a:effectLst/>
                                        <a:latin typeface="Cambria Math" panose="02040503050406030204" pitchFamily="18" charset="0"/>
                                        <a:ea typeface="+mn-ea"/>
                                        <a:cs typeface="+mn-cs"/>
                                      </a:rPr>
                                    </m:ctrlPr>
                                  </m:naryPr>
                                  <m:sub>
                                    <m:r>
                                      <a:rPr lang="en-US" sz="1800" i="1" kern="1200">
                                        <a:solidFill>
                                          <a:schemeClr val="dk1"/>
                                        </a:solidFill>
                                        <a:effectLst/>
                                        <a:latin typeface="Cambria Math" panose="02040503050406030204" pitchFamily="18" charset="0"/>
                                        <a:ea typeface="+mn-ea"/>
                                        <a:cs typeface="+mn-cs"/>
                                      </a:rPr>
                                      <m:t>𝑖</m:t>
                                    </m:r>
                                    <m:r>
                                      <a:rPr lang="en-US" sz="1800" i="1" kern="1200">
                                        <a:solidFill>
                                          <a:schemeClr val="dk1"/>
                                        </a:solidFill>
                                        <a:effectLst/>
                                        <a:latin typeface="Cambria Math" panose="02040503050406030204" pitchFamily="18" charset="0"/>
                                        <a:ea typeface="+mn-ea"/>
                                        <a:cs typeface="+mn-cs"/>
                                      </a:rPr>
                                      <m:t>=0</m:t>
                                    </m:r>
                                  </m:sub>
                                  <m:sup>
                                    <m:r>
                                      <a:rPr lang="en-US" sz="1800" i="1" kern="1200">
                                        <a:solidFill>
                                          <a:schemeClr val="dk1"/>
                                        </a:solidFill>
                                        <a:effectLst/>
                                        <a:latin typeface="Cambria Math" panose="02040503050406030204" pitchFamily="18" charset="0"/>
                                        <a:ea typeface="+mn-ea"/>
                                        <a:cs typeface="+mn-cs"/>
                                      </a:rPr>
                                      <m:t>𝑘</m:t>
                                    </m:r>
                                    <m:r>
                                      <a:rPr lang="en-US" sz="1800" i="1" kern="1200">
                                        <a:solidFill>
                                          <a:schemeClr val="dk1"/>
                                        </a:solidFill>
                                        <a:effectLst/>
                                        <a:latin typeface="Cambria Math" panose="02040503050406030204" pitchFamily="18" charset="0"/>
                                        <a:ea typeface="+mn-ea"/>
                                        <a:cs typeface="+mn-cs"/>
                                      </a:rPr>
                                      <m:t>−1</m:t>
                                    </m:r>
                                  </m:sup>
                                  <m:e>
                                    <m:r>
                                      <a:rPr lang="en-US" sz="1800" i="1" kern="1200">
                                        <a:solidFill>
                                          <a:schemeClr val="dk1"/>
                                        </a:solidFill>
                                        <a:effectLst/>
                                        <a:latin typeface="Cambria Math" panose="02040503050406030204" pitchFamily="18" charset="0"/>
                                        <a:ea typeface="+mn-ea"/>
                                        <a:cs typeface="+mn-cs"/>
                                      </a:rPr>
                                      <m:t>1(</m:t>
                                    </m:r>
                                    <m:sSub>
                                      <m:sSubPr>
                                        <m:ctrlPr>
                                          <a:rPr lang="en-US" sz="1800" i="1" kern="1200">
                                            <a:solidFill>
                                              <a:schemeClr val="dk1"/>
                                            </a:solidFill>
                                            <a:effectLst/>
                                            <a:latin typeface="Cambria Math" panose="02040503050406030204" pitchFamily="18" charset="0"/>
                                            <a:ea typeface="+mn-ea"/>
                                            <a:cs typeface="+mn-cs"/>
                                          </a:rPr>
                                        </m:ctrlPr>
                                      </m:sSubPr>
                                      <m:e>
                                        <m:acc>
                                          <m:accPr>
                                            <m:chr m:val="̂"/>
                                            <m:ctrlPr>
                                              <a:rPr lang="en-US" sz="1800" i="1" kern="1200">
                                                <a:solidFill>
                                                  <a:schemeClr val="dk1"/>
                                                </a:solidFill>
                                                <a:effectLst/>
                                                <a:latin typeface="Cambria Math" panose="02040503050406030204" pitchFamily="18" charset="0"/>
                                                <a:ea typeface="+mn-ea"/>
                                                <a:cs typeface="+mn-cs"/>
                                              </a:rPr>
                                            </m:ctrlPr>
                                          </m:accPr>
                                          <m:e>
                                            <m:r>
                                              <a:rPr lang="en-US" sz="1800" i="1" kern="1200">
                                                <a:solidFill>
                                                  <a:schemeClr val="dk1"/>
                                                </a:solidFill>
                                                <a:effectLst/>
                                                <a:latin typeface="Cambria Math" panose="02040503050406030204" pitchFamily="18" charset="0"/>
                                                <a:ea typeface="+mn-ea"/>
                                                <a:cs typeface="+mn-cs"/>
                                              </a:rPr>
                                              <m:t>𝑦</m:t>
                                            </m:r>
                                          </m:e>
                                        </m:acc>
                                      </m:e>
                                      <m:sub>
                                        <m:r>
                                          <a:rPr lang="en-US" sz="1800" i="1" kern="1200">
                                            <a:solidFill>
                                              <a:schemeClr val="dk1"/>
                                            </a:solidFill>
                                            <a:effectLst/>
                                            <a:latin typeface="Cambria Math" panose="02040503050406030204" pitchFamily="18" charset="0"/>
                                            <a:ea typeface="+mn-ea"/>
                                            <a:cs typeface="+mn-cs"/>
                                          </a:rPr>
                                          <m:t>𝑖</m:t>
                                        </m:r>
                                      </m:sub>
                                    </m:sSub>
                                    <m:r>
                                      <a:rPr lang="en-US" sz="1800" i="1" kern="1200">
                                        <a:solidFill>
                                          <a:schemeClr val="dk1"/>
                                        </a:solidFill>
                                        <a:effectLst/>
                                        <a:latin typeface="Cambria Math" panose="02040503050406030204" pitchFamily="18" charset="0"/>
                                        <a:ea typeface="+mn-ea"/>
                                        <a:cs typeface="+mn-cs"/>
                                      </a:rPr>
                                      <m:t>=</m:t>
                                    </m:r>
                                    <m:sSub>
                                      <m:sSubPr>
                                        <m:ctrlPr>
                                          <a:rPr lang="en-US" sz="1800" i="1" kern="1200">
                                            <a:solidFill>
                                              <a:schemeClr val="dk1"/>
                                            </a:solidFill>
                                            <a:effectLst/>
                                            <a:latin typeface="Cambria Math" panose="02040503050406030204" pitchFamily="18" charset="0"/>
                                            <a:ea typeface="+mn-ea"/>
                                            <a:cs typeface="+mn-cs"/>
                                          </a:rPr>
                                        </m:ctrlPr>
                                      </m:sSubPr>
                                      <m:e>
                                        <m:r>
                                          <a:rPr lang="en-US" sz="1800" i="1" kern="1200">
                                            <a:solidFill>
                                              <a:schemeClr val="dk1"/>
                                            </a:solidFill>
                                            <a:effectLst/>
                                            <a:latin typeface="Cambria Math" panose="02040503050406030204" pitchFamily="18" charset="0"/>
                                            <a:ea typeface="+mn-ea"/>
                                            <a:cs typeface="+mn-cs"/>
                                          </a:rPr>
                                          <m:t>𝑦</m:t>
                                        </m:r>
                                      </m:e>
                                      <m:sub>
                                        <m:r>
                                          <a:rPr lang="en-US" sz="1800" i="1" kern="1200">
                                            <a:solidFill>
                                              <a:schemeClr val="dk1"/>
                                            </a:solidFill>
                                            <a:effectLst/>
                                            <a:latin typeface="Cambria Math" panose="02040503050406030204" pitchFamily="18" charset="0"/>
                                            <a:ea typeface="+mn-ea"/>
                                            <a:cs typeface="+mn-cs"/>
                                          </a:rPr>
                                          <m:t>𝑖</m:t>
                                        </m:r>
                                      </m:sub>
                                    </m:sSub>
                                    <m:r>
                                      <a:rPr lang="en-US" sz="1800" i="1" kern="1200">
                                        <a:solidFill>
                                          <a:schemeClr val="dk1"/>
                                        </a:solidFill>
                                        <a:effectLst/>
                                        <a:latin typeface="Cambria Math" panose="02040503050406030204" pitchFamily="18" charset="0"/>
                                        <a:ea typeface="+mn-ea"/>
                                        <a:cs typeface="+mn-cs"/>
                                      </a:rPr>
                                      <m:t>)</m:t>
                                    </m:r>
                                  </m:e>
                                </m:nary>
                              </m:oMath>
                            </m:oMathPara>
                          </a14:m>
                          <a:endParaRPr lang="en-US" dirty="0" smtClean="0"/>
                        </a:p>
                        <a:p>
                          <a:endParaRPr lang="es-CU" dirty="0" smtClean="0"/>
                        </a:p>
                        <a:p>
                          <a:pPr/>
                          <a14:m>
                            <m:oMathPara xmlns:m="http://schemas.openxmlformats.org/officeDocument/2006/math">
                              <m:oMathParaPr>
                                <m:jc m:val="centerGroup"/>
                              </m:oMathParaPr>
                              <m:oMath xmlns:m="http://schemas.openxmlformats.org/officeDocument/2006/math">
                                <m:sSub>
                                  <m:sSubPr>
                                    <m:ctrlPr>
                                      <a:rPr lang="en-US" sz="1800" i="1" kern="1200" smtClean="0">
                                        <a:solidFill>
                                          <a:schemeClr val="dk1"/>
                                        </a:solidFill>
                                        <a:effectLst/>
                                        <a:latin typeface="Cambria Math" panose="02040503050406030204" pitchFamily="18" charset="0"/>
                                        <a:ea typeface="+mn-ea"/>
                                        <a:cs typeface="+mn-cs"/>
                                      </a:rPr>
                                    </m:ctrlPr>
                                  </m:sSubPr>
                                  <m:e>
                                    <m:r>
                                      <a:rPr lang="en-US" sz="1800" i="1" kern="1200">
                                        <a:solidFill>
                                          <a:schemeClr val="dk1"/>
                                        </a:solidFill>
                                        <a:effectLst/>
                                        <a:latin typeface="Cambria Math" panose="02040503050406030204" pitchFamily="18" charset="0"/>
                                        <a:ea typeface="+mn-ea"/>
                                        <a:cs typeface="+mn-cs"/>
                                      </a:rPr>
                                      <m:t>𝑎𝑐𝑐𝑢𝑟𝑎𝑐𝑦</m:t>
                                    </m:r>
                                  </m:e>
                                  <m:sub>
                                    <m:r>
                                      <a:rPr lang="en-US" sz="1800" i="1" kern="1200">
                                        <a:solidFill>
                                          <a:schemeClr val="dk1"/>
                                        </a:solidFill>
                                        <a:effectLst/>
                                        <a:latin typeface="Cambria Math" panose="02040503050406030204" pitchFamily="18" charset="0"/>
                                        <a:ea typeface="+mn-ea"/>
                                        <a:cs typeface="+mn-cs"/>
                                      </a:rPr>
                                      <m:t>𝜙</m:t>
                                    </m:r>
                                  </m:sub>
                                </m:sSub>
                                <m:d>
                                  <m:dPr>
                                    <m:ctrlPr>
                                      <a:rPr lang="en-US" sz="1800" i="1" kern="1200">
                                        <a:solidFill>
                                          <a:schemeClr val="dk1"/>
                                        </a:solidFill>
                                        <a:effectLst/>
                                        <a:latin typeface="Cambria Math" panose="02040503050406030204" pitchFamily="18" charset="0"/>
                                        <a:ea typeface="+mn-ea"/>
                                        <a:cs typeface="+mn-cs"/>
                                      </a:rPr>
                                    </m:ctrlPr>
                                  </m:dPr>
                                  <m:e>
                                    <m:r>
                                      <a:rPr lang="en-US" sz="1800" i="1" kern="1200">
                                        <a:solidFill>
                                          <a:schemeClr val="dk1"/>
                                        </a:solidFill>
                                        <a:effectLst/>
                                        <a:latin typeface="Cambria Math" panose="02040503050406030204" pitchFamily="18" charset="0"/>
                                        <a:ea typeface="+mn-ea"/>
                                        <a:cs typeface="+mn-cs"/>
                                      </a:rPr>
                                      <m:t>𝑧</m:t>
                                    </m:r>
                                    <m:r>
                                      <a:rPr lang="en-US" sz="1800" i="1" kern="1200">
                                        <a:solidFill>
                                          <a:schemeClr val="dk1"/>
                                        </a:solidFill>
                                        <a:effectLst/>
                                        <a:latin typeface="Cambria Math" panose="02040503050406030204" pitchFamily="18" charset="0"/>
                                        <a:ea typeface="+mn-ea"/>
                                        <a:cs typeface="+mn-cs"/>
                                      </a:rPr>
                                      <m:t>,</m:t>
                                    </m:r>
                                    <m:acc>
                                      <m:accPr>
                                        <m:chr m:val="̂"/>
                                        <m:ctrlPr>
                                          <a:rPr lang="en-US" sz="1800" i="1" kern="1200">
                                            <a:solidFill>
                                              <a:schemeClr val="dk1"/>
                                            </a:solidFill>
                                            <a:effectLst/>
                                            <a:latin typeface="Cambria Math" panose="02040503050406030204" pitchFamily="18" charset="0"/>
                                            <a:ea typeface="+mn-ea"/>
                                            <a:cs typeface="+mn-cs"/>
                                          </a:rPr>
                                        </m:ctrlPr>
                                      </m:accPr>
                                      <m:e>
                                        <m:r>
                                          <a:rPr lang="en-US" sz="1800" i="1" kern="1200">
                                            <a:solidFill>
                                              <a:schemeClr val="dk1"/>
                                            </a:solidFill>
                                            <a:effectLst/>
                                            <a:latin typeface="Cambria Math" panose="02040503050406030204" pitchFamily="18" charset="0"/>
                                            <a:ea typeface="+mn-ea"/>
                                            <a:cs typeface="+mn-cs"/>
                                          </a:rPr>
                                          <m:t>𝑧</m:t>
                                        </m:r>
                                      </m:e>
                                    </m:acc>
                                  </m:e>
                                </m:d>
                                <m:r>
                                  <a:rPr lang="en-US" sz="1800" i="1" kern="1200">
                                    <a:solidFill>
                                      <a:schemeClr val="dk1"/>
                                    </a:solidFill>
                                    <a:effectLst/>
                                    <a:latin typeface="Cambria Math" panose="02040503050406030204" pitchFamily="18" charset="0"/>
                                    <a:ea typeface="+mn-ea"/>
                                    <a:cs typeface="+mn-cs"/>
                                  </a:rPr>
                                  <m:t>=</m:t>
                                </m:r>
                                <m:f>
                                  <m:fPr>
                                    <m:ctrlPr>
                                      <a:rPr lang="en-US" sz="1800" i="1" kern="1200">
                                        <a:solidFill>
                                          <a:schemeClr val="dk1"/>
                                        </a:solidFill>
                                        <a:effectLst/>
                                        <a:latin typeface="Cambria Math" panose="02040503050406030204" pitchFamily="18" charset="0"/>
                                        <a:ea typeface="+mn-ea"/>
                                        <a:cs typeface="+mn-cs"/>
                                      </a:rPr>
                                    </m:ctrlPr>
                                  </m:fPr>
                                  <m:num>
                                    <m:r>
                                      <a:rPr lang="en-US" sz="1800" i="1" kern="1200">
                                        <a:solidFill>
                                          <a:schemeClr val="dk1"/>
                                        </a:solidFill>
                                        <a:effectLst/>
                                        <a:latin typeface="Cambria Math" panose="02040503050406030204" pitchFamily="18" charset="0"/>
                                        <a:ea typeface="+mn-ea"/>
                                        <a:cs typeface="+mn-cs"/>
                                      </a:rPr>
                                      <m:t>1</m:t>
                                    </m:r>
                                  </m:num>
                                  <m:den>
                                    <m:r>
                                      <a:rPr lang="en-US" sz="1800" i="1" kern="1200">
                                        <a:solidFill>
                                          <a:schemeClr val="dk1"/>
                                        </a:solidFill>
                                        <a:effectLst/>
                                        <a:latin typeface="Cambria Math" panose="02040503050406030204" pitchFamily="18" charset="0"/>
                                        <a:ea typeface="+mn-ea"/>
                                        <a:cs typeface="+mn-cs"/>
                                      </a:rPr>
                                      <m:t>𝑘</m:t>
                                    </m:r>
                                  </m:den>
                                </m:f>
                                <m:nary>
                                  <m:naryPr>
                                    <m:chr m:val="∑"/>
                                    <m:limLoc m:val="undOvr"/>
                                    <m:ctrlPr>
                                      <a:rPr lang="en-US" sz="1800" i="1" kern="1200">
                                        <a:solidFill>
                                          <a:schemeClr val="dk1"/>
                                        </a:solidFill>
                                        <a:effectLst/>
                                        <a:latin typeface="Cambria Math" panose="02040503050406030204" pitchFamily="18" charset="0"/>
                                        <a:ea typeface="+mn-ea"/>
                                        <a:cs typeface="+mn-cs"/>
                                      </a:rPr>
                                    </m:ctrlPr>
                                  </m:naryPr>
                                  <m:sub>
                                    <m:r>
                                      <a:rPr lang="en-US" sz="1800" i="1" kern="1200">
                                        <a:solidFill>
                                          <a:schemeClr val="dk1"/>
                                        </a:solidFill>
                                        <a:effectLst/>
                                        <a:latin typeface="Cambria Math" panose="02040503050406030204" pitchFamily="18" charset="0"/>
                                        <a:ea typeface="+mn-ea"/>
                                        <a:cs typeface="+mn-cs"/>
                                      </a:rPr>
                                      <m:t>𝑖</m:t>
                                    </m:r>
                                    <m:r>
                                      <a:rPr lang="en-US" sz="1800" i="1" kern="1200">
                                        <a:solidFill>
                                          <a:schemeClr val="dk1"/>
                                        </a:solidFill>
                                        <a:effectLst/>
                                        <a:latin typeface="Cambria Math" panose="02040503050406030204" pitchFamily="18" charset="0"/>
                                        <a:ea typeface="+mn-ea"/>
                                        <a:cs typeface="+mn-cs"/>
                                      </a:rPr>
                                      <m:t>=0</m:t>
                                    </m:r>
                                  </m:sub>
                                  <m:sup>
                                    <m:r>
                                      <a:rPr lang="en-US" sz="1800" i="1" kern="1200">
                                        <a:solidFill>
                                          <a:schemeClr val="dk1"/>
                                        </a:solidFill>
                                        <a:effectLst/>
                                        <a:latin typeface="Cambria Math" panose="02040503050406030204" pitchFamily="18" charset="0"/>
                                        <a:ea typeface="+mn-ea"/>
                                        <a:cs typeface="+mn-cs"/>
                                      </a:rPr>
                                      <m:t>𝑘</m:t>
                                    </m:r>
                                    <m:r>
                                      <a:rPr lang="en-US" sz="1800" i="1" kern="1200">
                                        <a:solidFill>
                                          <a:schemeClr val="dk1"/>
                                        </a:solidFill>
                                        <a:effectLst/>
                                        <a:latin typeface="Cambria Math" panose="02040503050406030204" pitchFamily="18" charset="0"/>
                                        <a:ea typeface="+mn-ea"/>
                                        <a:cs typeface="+mn-cs"/>
                                      </a:rPr>
                                      <m:t>−1</m:t>
                                    </m:r>
                                  </m:sup>
                                  <m:e>
                                    <m:r>
                                      <a:rPr lang="en-US" sz="1800" i="1" kern="1200">
                                        <a:solidFill>
                                          <a:schemeClr val="dk1"/>
                                        </a:solidFill>
                                        <a:effectLst/>
                                        <a:latin typeface="Cambria Math" panose="02040503050406030204" pitchFamily="18" charset="0"/>
                                        <a:ea typeface="+mn-ea"/>
                                        <a:cs typeface="+mn-cs"/>
                                      </a:rPr>
                                      <m:t>1(</m:t>
                                    </m:r>
                                    <m:sSub>
                                      <m:sSubPr>
                                        <m:ctrlPr>
                                          <a:rPr lang="en-US" sz="1800" i="1" kern="1200">
                                            <a:solidFill>
                                              <a:schemeClr val="dk1"/>
                                            </a:solidFill>
                                            <a:effectLst/>
                                            <a:latin typeface="Cambria Math" panose="02040503050406030204" pitchFamily="18" charset="0"/>
                                            <a:ea typeface="+mn-ea"/>
                                            <a:cs typeface="+mn-cs"/>
                                          </a:rPr>
                                        </m:ctrlPr>
                                      </m:sSubPr>
                                      <m:e>
                                        <m:acc>
                                          <m:accPr>
                                            <m:chr m:val="̂"/>
                                            <m:ctrlPr>
                                              <a:rPr lang="en-US" sz="1800" i="1" kern="1200">
                                                <a:solidFill>
                                                  <a:schemeClr val="dk1"/>
                                                </a:solidFill>
                                                <a:effectLst/>
                                                <a:latin typeface="Cambria Math" panose="02040503050406030204" pitchFamily="18" charset="0"/>
                                                <a:ea typeface="+mn-ea"/>
                                                <a:cs typeface="+mn-cs"/>
                                              </a:rPr>
                                            </m:ctrlPr>
                                          </m:accPr>
                                          <m:e>
                                            <m:r>
                                              <a:rPr lang="en-US" sz="1800" i="1" kern="1200">
                                                <a:solidFill>
                                                  <a:schemeClr val="dk1"/>
                                                </a:solidFill>
                                                <a:effectLst/>
                                                <a:latin typeface="Cambria Math" panose="02040503050406030204" pitchFamily="18" charset="0"/>
                                                <a:ea typeface="+mn-ea"/>
                                                <a:cs typeface="+mn-cs"/>
                                              </a:rPr>
                                              <m:t>𝑧</m:t>
                                            </m:r>
                                          </m:e>
                                        </m:acc>
                                      </m:e>
                                      <m:sub>
                                        <m:r>
                                          <a:rPr lang="en-US" sz="1800" i="1" kern="1200">
                                            <a:solidFill>
                                              <a:schemeClr val="dk1"/>
                                            </a:solidFill>
                                            <a:effectLst/>
                                            <a:latin typeface="Cambria Math" panose="02040503050406030204" pitchFamily="18" charset="0"/>
                                            <a:ea typeface="+mn-ea"/>
                                            <a:cs typeface="+mn-cs"/>
                                          </a:rPr>
                                          <m:t>𝑖</m:t>
                                        </m:r>
                                      </m:sub>
                                    </m:sSub>
                                    <m:r>
                                      <a:rPr lang="en-US" sz="1800" i="1" kern="1200">
                                        <a:solidFill>
                                          <a:schemeClr val="dk1"/>
                                        </a:solidFill>
                                        <a:effectLst/>
                                        <a:latin typeface="Cambria Math" panose="02040503050406030204" pitchFamily="18" charset="0"/>
                                        <a:ea typeface="+mn-ea"/>
                                        <a:cs typeface="+mn-cs"/>
                                      </a:rPr>
                                      <m:t>=</m:t>
                                    </m:r>
                                    <m:sSub>
                                      <m:sSubPr>
                                        <m:ctrlPr>
                                          <a:rPr lang="en-US" sz="1800" i="1" kern="1200">
                                            <a:solidFill>
                                              <a:schemeClr val="dk1"/>
                                            </a:solidFill>
                                            <a:effectLst/>
                                            <a:latin typeface="Cambria Math" panose="02040503050406030204" pitchFamily="18" charset="0"/>
                                            <a:ea typeface="+mn-ea"/>
                                            <a:cs typeface="+mn-cs"/>
                                          </a:rPr>
                                        </m:ctrlPr>
                                      </m:sSubPr>
                                      <m:e>
                                        <m:r>
                                          <a:rPr lang="en-US" sz="1800" i="1" kern="1200">
                                            <a:solidFill>
                                              <a:schemeClr val="dk1"/>
                                            </a:solidFill>
                                            <a:effectLst/>
                                            <a:latin typeface="Cambria Math" panose="02040503050406030204" pitchFamily="18" charset="0"/>
                                            <a:ea typeface="+mn-ea"/>
                                            <a:cs typeface="+mn-cs"/>
                                          </a:rPr>
                                          <m:t>𝑧</m:t>
                                        </m:r>
                                      </m:e>
                                      <m:sub>
                                        <m:r>
                                          <a:rPr lang="en-US" sz="1800" i="1" kern="1200">
                                            <a:solidFill>
                                              <a:schemeClr val="dk1"/>
                                            </a:solidFill>
                                            <a:effectLst/>
                                            <a:latin typeface="Cambria Math" panose="02040503050406030204" pitchFamily="18" charset="0"/>
                                            <a:ea typeface="+mn-ea"/>
                                            <a:cs typeface="+mn-cs"/>
                                          </a:rPr>
                                          <m:t>𝑖</m:t>
                                        </m:r>
                                      </m:sub>
                                    </m:sSub>
                                    <m:r>
                                      <a:rPr lang="en-US" sz="1800" i="1" kern="1200">
                                        <a:solidFill>
                                          <a:schemeClr val="dk1"/>
                                        </a:solidFill>
                                        <a:effectLst/>
                                        <a:latin typeface="Cambria Math" panose="02040503050406030204" pitchFamily="18" charset="0"/>
                                        <a:ea typeface="+mn-ea"/>
                                        <a:cs typeface="+mn-cs"/>
                                      </a:rPr>
                                      <m:t>)</m:t>
                                    </m:r>
                                  </m:e>
                                </m:nary>
                              </m:oMath>
                            </m:oMathPara>
                          </a14:m>
                          <a:endParaRPr lang="en-US" dirty="0" smtClean="0"/>
                        </a:p>
                        <a:p>
                          <a:endParaRPr lang="es-CU" dirty="0" smtClean="0"/>
                        </a:p>
                        <a:p>
                          <a:pPr/>
                          <a14:m>
                            <m:oMathPara xmlns:m="http://schemas.openxmlformats.org/officeDocument/2006/math">
                              <m:oMathParaPr>
                                <m:jc m:val="centerGroup"/>
                              </m:oMathParaPr>
                              <m:oMath xmlns:m="http://schemas.openxmlformats.org/officeDocument/2006/math">
                                <m:sSub>
                                  <m:sSubPr>
                                    <m:ctrlPr>
                                      <a:rPr lang="en-US" sz="1600" i="1" kern="1200" smtClean="0">
                                        <a:solidFill>
                                          <a:schemeClr val="dk1"/>
                                        </a:solidFill>
                                        <a:effectLst/>
                                        <a:latin typeface="Cambria Math" panose="02040503050406030204" pitchFamily="18" charset="0"/>
                                        <a:ea typeface="+mn-ea"/>
                                        <a:cs typeface="+mn-cs"/>
                                      </a:rPr>
                                    </m:ctrlPr>
                                  </m:sSubPr>
                                  <m:e>
                                    <m:r>
                                      <a:rPr lang="en-US" sz="1600" i="1" kern="1200">
                                        <a:solidFill>
                                          <a:schemeClr val="dk1"/>
                                        </a:solidFill>
                                        <a:effectLst/>
                                        <a:latin typeface="Cambria Math" panose="02040503050406030204" pitchFamily="18" charset="0"/>
                                        <a:ea typeface="+mn-ea"/>
                                        <a:cs typeface="+mn-cs"/>
                                      </a:rPr>
                                      <m:t>𝑎𝑐𝑐𝑢𝑟𝑎𝑐𝑦</m:t>
                                    </m:r>
                                  </m:e>
                                  <m:sub/>
                                </m:sSub>
                                <m:r>
                                  <a:rPr lang="en-US" sz="1600" i="1" kern="1200">
                                    <a:solidFill>
                                      <a:schemeClr val="dk1"/>
                                    </a:solidFill>
                                    <a:effectLst/>
                                    <a:latin typeface="Cambria Math" panose="02040503050406030204" pitchFamily="18" charset="0"/>
                                    <a:ea typeface="+mn-ea"/>
                                    <a:cs typeface="+mn-cs"/>
                                  </a:rPr>
                                  <m:t>=</m:t>
                                </m:r>
                                <m:sSub>
                                  <m:sSubPr>
                                    <m:ctrlPr>
                                      <a:rPr lang="en-US" sz="1600" i="1" kern="1200">
                                        <a:solidFill>
                                          <a:schemeClr val="dk1"/>
                                        </a:solidFill>
                                        <a:effectLst/>
                                        <a:latin typeface="Cambria Math" panose="02040503050406030204" pitchFamily="18" charset="0"/>
                                        <a:ea typeface="+mn-ea"/>
                                        <a:cs typeface="+mn-cs"/>
                                      </a:rPr>
                                    </m:ctrlPr>
                                  </m:sSubPr>
                                  <m:e>
                                    <m:sSub>
                                      <m:sSubPr>
                                        <m:ctrlPr>
                                          <a:rPr lang="en-US" sz="1600" i="1" kern="1200">
                                            <a:solidFill>
                                              <a:schemeClr val="dk1"/>
                                            </a:solidFill>
                                            <a:effectLst/>
                                            <a:latin typeface="Cambria Math" panose="02040503050406030204" pitchFamily="18" charset="0"/>
                                            <a:ea typeface="+mn-ea"/>
                                            <a:cs typeface="+mn-cs"/>
                                          </a:rPr>
                                        </m:ctrlPr>
                                      </m:sSubPr>
                                      <m:e>
                                        <m:r>
                                          <a:rPr lang="en-US" sz="1600" i="1" kern="1200">
                                            <a:solidFill>
                                              <a:schemeClr val="dk1"/>
                                            </a:solidFill>
                                            <a:effectLst/>
                                            <a:latin typeface="Cambria Math" panose="02040503050406030204" pitchFamily="18" charset="0"/>
                                            <a:ea typeface="+mn-ea"/>
                                            <a:cs typeface="+mn-cs"/>
                                          </a:rPr>
                                          <m:t>𝑎𝑐𝑐𝑢𝑟𝑎𝑐𝑦</m:t>
                                        </m:r>
                                      </m:e>
                                      <m:sub>
                                        <m:r>
                                          <a:rPr lang="en-US" sz="1600" i="1" kern="1200">
                                            <a:solidFill>
                                              <a:schemeClr val="dk1"/>
                                            </a:solidFill>
                                            <a:effectLst/>
                                            <a:latin typeface="Cambria Math" panose="02040503050406030204" pitchFamily="18" charset="0"/>
                                            <a:ea typeface="+mn-ea"/>
                                            <a:cs typeface="+mn-cs"/>
                                          </a:rPr>
                                          <m:t>𝜃</m:t>
                                        </m:r>
                                      </m:sub>
                                    </m:sSub>
                                    <m:r>
                                      <a:rPr lang="en-US" sz="1600" i="1" kern="1200">
                                        <a:solidFill>
                                          <a:schemeClr val="dk1"/>
                                        </a:solidFill>
                                        <a:effectLst/>
                                        <a:latin typeface="Cambria Math" panose="02040503050406030204" pitchFamily="18" charset="0"/>
                                        <a:ea typeface="+mn-ea"/>
                                        <a:cs typeface="+mn-cs"/>
                                      </a:rPr>
                                      <m:t>∗</m:t>
                                    </m:r>
                                    <m:r>
                                      <a:rPr lang="en-US" sz="1600" i="1" kern="1200">
                                        <a:solidFill>
                                          <a:schemeClr val="dk1"/>
                                        </a:solidFill>
                                        <a:effectLst/>
                                        <a:latin typeface="Cambria Math" panose="02040503050406030204" pitchFamily="18" charset="0"/>
                                        <a:ea typeface="+mn-ea"/>
                                        <a:cs typeface="+mn-cs"/>
                                      </a:rPr>
                                      <m:t>𝑎𝑐𝑐𝑢𝑟𝑎𝑐𝑦</m:t>
                                    </m:r>
                                  </m:e>
                                  <m:sub>
                                    <m:r>
                                      <a:rPr lang="en-US" sz="1600" i="1" kern="1200">
                                        <a:solidFill>
                                          <a:schemeClr val="dk1"/>
                                        </a:solidFill>
                                        <a:effectLst/>
                                        <a:latin typeface="Cambria Math" panose="02040503050406030204" pitchFamily="18" charset="0"/>
                                        <a:ea typeface="+mn-ea"/>
                                        <a:cs typeface="+mn-cs"/>
                                      </a:rPr>
                                      <m:t>𝜙</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kern="1200" smtClean="0">
                                        <a:solidFill>
                                          <a:schemeClr val="dk1"/>
                                        </a:solidFill>
                                        <a:effectLst/>
                                        <a:latin typeface="Cambria Math" panose="02040503050406030204" pitchFamily="18" charset="0"/>
                                        <a:ea typeface="+mn-ea"/>
                                        <a:cs typeface="+mn-cs"/>
                                      </a:rPr>
                                    </m:ctrlPr>
                                  </m:sSubPr>
                                  <m:e>
                                    <m:r>
                                      <a:rPr lang="en-US" sz="1800" i="1" kern="1200">
                                        <a:solidFill>
                                          <a:schemeClr val="dk1"/>
                                        </a:solidFill>
                                        <a:effectLst/>
                                        <a:latin typeface="Cambria Math" panose="02040503050406030204" pitchFamily="18" charset="0"/>
                                        <a:ea typeface="+mn-ea"/>
                                        <a:cs typeface="+mn-cs"/>
                                      </a:rPr>
                                      <m:t>𝑎𝑐𝑐𝑢𝑟𝑎𝑐𝑦</m:t>
                                    </m:r>
                                  </m:e>
                                  <m:sub>
                                    <m:r>
                                      <a:rPr lang="en-US" sz="1800" i="1" kern="1200">
                                        <a:solidFill>
                                          <a:schemeClr val="dk1"/>
                                        </a:solidFill>
                                        <a:effectLst/>
                                        <a:latin typeface="Cambria Math" panose="02040503050406030204" pitchFamily="18" charset="0"/>
                                        <a:ea typeface="+mn-ea"/>
                                        <a:cs typeface="+mn-cs"/>
                                      </a:rPr>
                                      <m:t>𝜑</m:t>
                                    </m:r>
                                  </m:sub>
                                </m:sSub>
                                <m:d>
                                  <m:dPr>
                                    <m:ctrlPr>
                                      <a:rPr lang="en-US" sz="1800" i="1" kern="1200">
                                        <a:solidFill>
                                          <a:schemeClr val="dk1"/>
                                        </a:solidFill>
                                        <a:effectLst/>
                                        <a:latin typeface="Cambria Math" panose="02040503050406030204" pitchFamily="18" charset="0"/>
                                        <a:ea typeface="+mn-ea"/>
                                        <a:cs typeface="+mn-cs"/>
                                      </a:rPr>
                                    </m:ctrlPr>
                                  </m:dPr>
                                  <m:e>
                                    <m:r>
                                      <a:rPr lang="en-US" sz="1800" i="1" kern="1200">
                                        <a:solidFill>
                                          <a:schemeClr val="dk1"/>
                                        </a:solidFill>
                                        <a:effectLst/>
                                        <a:latin typeface="Cambria Math" panose="02040503050406030204" pitchFamily="18" charset="0"/>
                                        <a:ea typeface="+mn-ea"/>
                                        <a:cs typeface="+mn-cs"/>
                                      </a:rPr>
                                      <m:t>𝑡</m:t>
                                    </m:r>
                                    <m:r>
                                      <a:rPr lang="en-US" sz="1800" i="1" kern="1200">
                                        <a:solidFill>
                                          <a:schemeClr val="dk1"/>
                                        </a:solidFill>
                                        <a:effectLst/>
                                        <a:latin typeface="Cambria Math" panose="02040503050406030204" pitchFamily="18" charset="0"/>
                                        <a:ea typeface="+mn-ea"/>
                                        <a:cs typeface="+mn-cs"/>
                                      </a:rPr>
                                      <m:t>,</m:t>
                                    </m:r>
                                    <m:acc>
                                      <m:accPr>
                                        <m:chr m:val="̂"/>
                                        <m:ctrlPr>
                                          <a:rPr lang="en-US" sz="1800" i="1" kern="1200">
                                            <a:solidFill>
                                              <a:schemeClr val="dk1"/>
                                            </a:solidFill>
                                            <a:effectLst/>
                                            <a:latin typeface="Cambria Math" panose="02040503050406030204" pitchFamily="18" charset="0"/>
                                            <a:ea typeface="+mn-ea"/>
                                            <a:cs typeface="+mn-cs"/>
                                          </a:rPr>
                                        </m:ctrlPr>
                                      </m:accPr>
                                      <m:e>
                                        <m:r>
                                          <a:rPr lang="en-US" sz="1800" i="1" kern="1200">
                                            <a:solidFill>
                                              <a:schemeClr val="dk1"/>
                                            </a:solidFill>
                                            <a:effectLst/>
                                            <a:latin typeface="Cambria Math" panose="02040503050406030204" pitchFamily="18" charset="0"/>
                                            <a:ea typeface="+mn-ea"/>
                                            <a:cs typeface="+mn-cs"/>
                                          </a:rPr>
                                          <m:t>𝑡</m:t>
                                        </m:r>
                                      </m:e>
                                    </m:acc>
                                  </m:e>
                                </m:d>
                                <m:r>
                                  <a:rPr lang="en-US" sz="1800" i="1" kern="1200">
                                    <a:solidFill>
                                      <a:schemeClr val="dk1"/>
                                    </a:solidFill>
                                    <a:effectLst/>
                                    <a:latin typeface="Cambria Math" panose="02040503050406030204" pitchFamily="18" charset="0"/>
                                    <a:ea typeface="+mn-ea"/>
                                    <a:cs typeface="+mn-cs"/>
                                  </a:rPr>
                                  <m:t>=</m:t>
                                </m:r>
                                <m:f>
                                  <m:fPr>
                                    <m:ctrlPr>
                                      <a:rPr lang="en-US" sz="1800" i="1" kern="1200">
                                        <a:solidFill>
                                          <a:schemeClr val="dk1"/>
                                        </a:solidFill>
                                        <a:effectLst/>
                                        <a:latin typeface="Cambria Math" panose="02040503050406030204" pitchFamily="18" charset="0"/>
                                        <a:ea typeface="+mn-ea"/>
                                        <a:cs typeface="+mn-cs"/>
                                      </a:rPr>
                                    </m:ctrlPr>
                                  </m:fPr>
                                  <m:num>
                                    <m:r>
                                      <a:rPr lang="en-US" sz="1800" i="1" kern="1200">
                                        <a:solidFill>
                                          <a:schemeClr val="dk1"/>
                                        </a:solidFill>
                                        <a:effectLst/>
                                        <a:latin typeface="Cambria Math" panose="02040503050406030204" pitchFamily="18" charset="0"/>
                                        <a:ea typeface="+mn-ea"/>
                                        <a:cs typeface="+mn-cs"/>
                                      </a:rPr>
                                      <m:t>1</m:t>
                                    </m:r>
                                  </m:num>
                                  <m:den>
                                    <m:r>
                                      <a:rPr lang="en-US" sz="1800" i="1" kern="1200">
                                        <a:solidFill>
                                          <a:schemeClr val="dk1"/>
                                        </a:solidFill>
                                        <a:effectLst/>
                                        <a:latin typeface="Cambria Math" panose="02040503050406030204" pitchFamily="18" charset="0"/>
                                        <a:ea typeface="+mn-ea"/>
                                        <a:cs typeface="+mn-cs"/>
                                      </a:rPr>
                                      <m:t>𝑘</m:t>
                                    </m:r>
                                  </m:den>
                                </m:f>
                                <m:nary>
                                  <m:naryPr>
                                    <m:chr m:val="∑"/>
                                    <m:limLoc m:val="undOvr"/>
                                    <m:ctrlPr>
                                      <a:rPr lang="en-US" sz="1800" i="1" kern="1200">
                                        <a:solidFill>
                                          <a:schemeClr val="dk1"/>
                                        </a:solidFill>
                                        <a:effectLst/>
                                        <a:latin typeface="Cambria Math" panose="02040503050406030204" pitchFamily="18" charset="0"/>
                                        <a:ea typeface="+mn-ea"/>
                                        <a:cs typeface="+mn-cs"/>
                                      </a:rPr>
                                    </m:ctrlPr>
                                  </m:naryPr>
                                  <m:sub>
                                    <m:r>
                                      <a:rPr lang="en-US" sz="1800" i="1" kern="1200">
                                        <a:solidFill>
                                          <a:schemeClr val="dk1"/>
                                        </a:solidFill>
                                        <a:effectLst/>
                                        <a:latin typeface="Cambria Math" panose="02040503050406030204" pitchFamily="18" charset="0"/>
                                        <a:ea typeface="+mn-ea"/>
                                        <a:cs typeface="+mn-cs"/>
                                      </a:rPr>
                                      <m:t>𝑖</m:t>
                                    </m:r>
                                    <m:r>
                                      <a:rPr lang="en-US" sz="1800" i="1" kern="1200">
                                        <a:solidFill>
                                          <a:schemeClr val="dk1"/>
                                        </a:solidFill>
                                        <a:effectLst/>
                                        <a:latin typeface="Cambria Math" panose="02040503050406030204" pitchFamily="18" charset="0"/>
                                        <a:ea typeface="+mn-ea"/>
                                        <a:cs typeface="+mn-cs"/>
                                      </a:rPr>
                                      <m:t>=0</m:t>
                                    </m:r>
                                  </m:sub>
                                  <m:sup>
                                    <m:r>
                                      <a:rPr lang="en-US" sz="1800" i="1" kern="1200">
                                        <a:solidFill>
                                          <a:schemeClr val="dk1"/>
                                        </a:solidFill>
                                        <a:effectLst/>
                                        <a:latin typeface="Cambria Math" panose="02040503050406030204" pitchFamily="18" charset="0"/>
                                        <a:ea typeface="+mn-ea"/>
                                        <a:cs typeface="+mn-cs"/>
                                      </a:rPr>
                                      <m:t>𝑘</m:t>
                                    </m:r>
                                    <m:r>
                                      <a:rPr lang="en-US" sz="1800" i="1" kern="1200">
                                        <a:solidFill>
                                          <a:schemeClr val="dk1"/>
                                        </a:solidFill>
                                        <a:effectLst/>
                                        <a:latin typeface="Cambria Math" panose="02040503050406030204" pitchFamily="18" charset="0"/>
                                        <a:ea typeface="+mn-ea"/>
                                        <a:cs typeface="+mn-cs"/>
                                      </a:rPr>
                                      <m:t>−1</m:t>
                                    </m:r>
                                  </m:sup>
                                  <m:e>
                                    <m:r>
                                      <a:rPr lang="en-US" sz="1800" i="1" kern="1200">
                                        <a:solidFill>
                                          <a:schemeClr val="dk1"/>
                                        </a:solidFill>
                                        <a:effectLst/>
                                        <a:latin typeface="Cambria Math" panose="02040503050406030204" pitchFamily="18" charset="0"/>
                                        <a:ea typeface="+mn-ea"/>
                                        <a:cs typeface="+mn-cs"/>
                                      </a:rPr>
                                      <m:t>1(</m:t>
                                    </m:r>
                                    <m:sSub>
                                      <m:sSubPr>
                                        <m:ctrlPr>
                                          <a:rPr lang="en-US" sz="1800" i="1" kern="1200">
                                            <a:solidFill>
                                              <a:schemeClr val="dk1"/>
                                            </a:solidFill>
                                            <a:effectLst/>
                                            <a:latin typeface="Cambria Math" panose="02040503050406030204" pitchFamily="18" charset="0"/>
                                            <a:ea typeface="+mn-ea"/>
                                            <a:cs typeface="+mn-cs"/>
                                          </a:rPr>
                                        </m:ctrlPr>
                                      </m:sSubPr>
                                      <m:e>
                                        <m:acc>
                                          <m:accPr>
                                            <m:chr m:val="̂"/>
                                            <m:ctrlPr>
                                              <a:rPr lang="en-US" sz="1800" i="1" kern="1200">
                                                <a:solidFill>
                                                  <a:schemeClr val="dk1"/>
                                                </a:solidFill>
                                                <a:effectLst/>
                                                <a:latin typeface="Cambria Math" panose="02040503050406030204" pitchFamily="18" charset="0"/>
                                                <a:ea typeface="+mn-ea"/>
                                                <a:cs typeface="+mn-cs"/>
                                              </a:rPr>
                                            </m:ctrlPr>
                                          </m:accPr>
                                          <m:e>
                                            <m:r>
                                              <a:rPr lang="en-US" sz="1800" i="1" kern="1200">
                                                <a:solidFill>
                                                  <a:schemeClr val="dk1"/>
                                                </a:solidFill>
                                                <a:effectLst/>
                                                <a:latin typeface="Cambria Math" panose="02040503050406030204" pitchFamily="18" charset="0"/>
                                                <a:ea typeface="+mn-ea"/>
                                                <a:cs typeface="+mn-cs"/>
                                              </a:rPr>
                                              <m:t>𝑡</m:t>
                                            </m:r>
                                          </m:e>
                                        </m:acc>
                                      </m:e>
                                      <m:sub>
                                        <m:r>
                                          <a:rPr lang="en-US" sz="1800" i="1" kern="1200">
                                            <a:solidFill>
                                              <a:schemeClr val="dk1"/>
                                            </a:solidFill>
                                            <a:effectLst/>
                                            <a:latin typeface="Cambria Math" panose="02040503050406030204" pitchFamily="18" charset="0"/>
                                            <a:ea typeface="+mn-ea"/>
                                            <a:cs typeface="+mn-cs"/>
                                          </a:rPr>
                                          <m:t>𝑖</m:t>
                                        </m:r>
                                      </m:sub>
                                    </m:sSub>
                                    <m:r>
                                      <a:rPr lang="en-US" sz="1800" i="1" kern="1200">
                                        <a:solidFill>
                                          <a:schemeClr val="dk1"/>
                                        </a:solidFill>
                                        <a:effectLst/>
                                        <a:latin typeface="Cambria Math" panose="02040503050406030204" pitchFamily="18" charset="0"/>
                                        <a:ea typeface="+mn-ea"/>
                                        <a:cs typeface="+mn-cs"/>
                                      </a:rPr>
                                      <m:t>=</m:t>
                                    </m:r>
                                    <m:sSub>
                                      <m:sSubPr>
                                        <m:ctrlPr>
                                          <a:rPr lang="en-US" sz="1800" i="1" kern="1200">
                                            <a:solidFill>
                                              <a:schemeClr val="dk1"/>
                                            </a:solidFill>
                                            <a:effectLst/>
                                            <a:latin typeface="Cambria Math" panose="02040503050406030204" pitchFamily="18" charset="0"/>
                                            <a:ea typeface="+mn-ea"/>
                                            <a:cs typeface="+mn-cs"/>
                                          </a:rPr>
                                        </m:ctrlPr>
                                      </m:sSubPr>
                                      <m:e>
                                        <m:r>
                                          <a:rPr lang="en-US" sz="1800" i="1" kern="1200">
                                            <a:solidFill>
                                              <a:schemeClr val="dk1"/>
                                            </a:solidFill>
                                            <a:effectLst/>
                                            <a:latin typeface="Cambria Math" panose="02040503050406030204" pitchFamily="18" charset="0"/>
                                            <a:ea typeface="+mn-ea"/>
                                            <a:cs typeface="+mn-cs"/>
                                          </a:rPr>
                                          <m:t>𝑡</m:t>
                                        </m:r>
                                      </m:e>
                                      <m:sub>
                                        <m:r>
                                          <a:rPr lang="en-US" sz="1800" i="1" kern="1200">
                                            <a:solidFill>
                                              <a:schemeClr val="dk1"/>
                                            </a:solidFill>
                                            <a:effectLst/>
                                            <a:latin typeface="Cambria Math" panose="02040503050406030204" pitchFamily="18" charset="0"/>
                                            <a:ea typeface="+mn-ea"/>
                                            <a:cs typeface="+mn-cs"/>
                                          </a:rPr>
                                          <m:t>𝑖</m:t>
                                        </m:r>
                                      </m:sub>
                                    </m:sSub>
                                    <m:r>
                                      <a:rPr lang="en-US" sz="1800" i="1" kern="1200">
                                        <a:solidFill>
                                          <a:schemeClr val="dk1"/>
                                        </a:solidFill>
                                        <a:effectLst/>
                                        <a:latin typeface="Cambria Math" panose="02040503050406030204" pitchFamily="18" charset="0"/>
                                        <a:ea typeface="+mn-ea"/>
                                        <a:cs typeface="+mn-cs"/>
                                      </a:rPr>
                                      <m:t>)</m:t>
                                    </m:r>
                                  </m:e>
                                </m:nary>
                              </m:oMath>
                            </m:oMathPara>
                          </a14:m>
                          <a:endParaRPr lang="en-US" dirty="0"/>
                        </a:p>
                      </a:txBody>
                      <a:tcPr anchor="ctr"/>
                    </a:tc>
                    <a:tc>
                      <a:txBody>
                        <a:bodyPr/>
                        <a:lstStyle/>
                        <a:p>
                          <a:pPr/>
                          <a14:m>
                            <m:oMathPara xmlns:m="http://schemas.openxmlformats.org/officeDocument/2006/math">
                              <m:oMathParaPr>
                                <m:jc m:val="left"/>
                              </m:oMathParaPr>
                              <m:oMath xmlns:m="http://schemas.openxmlformats.org/officeDocument/2006/math">
                                <m:sSub>
                                  <m:sSubPr>
                                    <m:ctrlPr>
                                      <a:rPr lang="en-US" sz="1800" i="1" kern="1200" smtClean="0">
                                        <a:solidFill>
                                          <a:schemeClr val="dk1"/>
                                        </a:solidFill>
                                        <a:effectLst/>
                                        <a:latin typeface="Cambria Math" panose="02040503050406030204" pitchFamily="18" charset="0"/>
                                        <a:ea typeface="+mn-ea"/>
                                        <a:cs typeface="+mn-cs"/>
                                      </a:rPr>
                                    </m:ctrlPr>
                                  </m:sSubPr>
                                  <m:e>
                                    <m:r>
                                      <a:rPr lang="en-US" sz="1800" i="1" kern="1200">
                                        <a:solidFill>
                                          <a:schemeClr val="dk1"/>
                                        </a:solidFill>
                                        <a:effectLst/>
                                        <a:latin typeface="Cambria Math" panose="02040503050406030204" pitchFamily="18" charset="0"/>
                                        <a:ea typeface="+mn-ea"/>
                                        <a:cs typeface="+mn-cs"/>
                                      </a:rPr>
                                      <m:t>𝑎𝑐𝑐𝑢𝑟𝑎𝑐𝑦</m:t>
                                    </m:r>
                                  </m:e>
                                  <m:sub>
                                    <m:r>
                                      <a:rPr lang="en-US" sz="1800" i="1" kern="1200">
                                        <a:solidFill>
                                          <a:schemeClr val="dk1"/>
                                        </a:solidFill>
                                        <a:effectLst/>
                                        <a:latin typeface="Cambria Math" panose="02040503050406030204" pitchFamily="18" charset="0"/>
                                        <a:ea typeface="+mn-ea"/>
                                        <a:cs typeface="+mn-cs"/>
                                      </a:rPr>
                                      <m:t>𝛺</m:t>
                                    </m:r>
                                  </m:sub>
                                </m:sSub>
                                <m:d>
                                  <m:dPr>
                                    <m:ctrlPr>
                                      <a:rPr lang="en-US" sz="1800" i="1" kern="1200">
                                        <a:solidFill>
                                          <a:schemeClr val="dk1"/>
                                        </a:solidFill>
                                        <a:effectLst/>
                                        <a:latin typeface="Cambria Math" panose="02040503050406030204" pitchFamily="18" charset="0"/>
                                        <a:ea typeface="+mn-ea"/>
                                        <a:cs typeface="+mn-cs"/>
                                      </a:rPr>
                                    </m:ctrlPr>
                                  </m:dPr>
                                  <m:e>
                                    <m:r>
                                      <a:rPr lang="en-US" sz="1800" i="1" kern="1200">
                                        <a:solidFill>
                                          <a:schemeClr val="dk1"/>
                                        </a:solidFill>
                                        <a:effectLst/>
                                        <a:latin typeface="Cambria Math" panose="02040503050406030204" pitchFamily="18" charset="0"/>
                                        <a:ea typeface="+mn-ea"/>
                                        <a:cs typeface="+mn-cs"/>
                                      </a:rPr>
                                      <m:t>𝑦</m:t>
                                    </m:r>
                                    <m:r>
                                      <a:rPr lang="en-US" sz="1800" i="1" kern="1200">
                                        <a:solidFill>
                                          <a:schemeClr val="dk1"/>
                                        </a:solidFill>
                                        <a:effectLst/>
                                        <a:latin typeface="Cambria Math" panose="02040503050406030204" pitchFamily="18" charset="0"/>
                                        <a:ea typeface="+mn-ea"/>
                                        <a:cs typeface="+mn-cs"/>
                                      </a:rPr>
                                      <m:t>,</m:t>
                                    </m:r>
                                    <m:acc>
                                      <m:accPr>
                                        <m:chr m:val="̂"/>
                                        <m:ctrlPr>
                                          <a:rPr lang="en-US" sz="1800" i="1" kern="1200">
                                            <a:solidFill>
                                              <a:schemeClr val="dk1"/>
                                            </a:solidFill>
                                            <a:effectLst/>
                                            <a:latin typeface="Cambria Math" panose="02040503050406030204" pitchFamily="18" charset="0"/>
                                            <a:ea typeface="+mn-ea"/>
                                            <a:cs typeface="+mn-cs"/>
                                          </a:rPr>
                                        </m:ctrlPr>
                                      </m:accPr>
                                      <m:e>
                                        <m:r>
                                          <a:rPr lang="en-US" sz="1800" i="1" kern="1200">
                                            <a:solidFill>
                                              <a:schemeClr val="dk1"/>
                                            </a:solidFill>
                                            <a:effectLst/>
                                            <a:latin typeface="Cambria Math" panose="02040503050406030204" pitchFamily="18" charset="0"/>
                                            <a:ea typeface="+mn-ea"/>
                                            <a:cs typeface="+mn-cs"/>
                                          </a:rPr>
                                          <m:t>𝑦</m:t>
                                        </m:r>
                                      </m:e>
                                    </m:acc>
                                    <m:r>
                                      <a:rPr lang="en-US" sz="1800" i="1" kern="1200">
                                        <a:solidFill>
                                          <a:schemeClr val="dk1"/>
                                        </a:solidFill>
                                        <a:effectLst/>
                                        <a:latin typeface="Cambria Math" panose="02040503050406030204" pitchFamily="18" charset="0"/>
                                        <a:ea typeface="+mn-ea"/>
                                        <a:cs typeface="+mn-cs"/>
                                      </a:rPr>
                                      <m:t>,</m:t>
                                    </m:r>
                                    <m:r>
                                      <a:rPr lang="en-US" sz="1800" i="1" kern="1200">
                                        <a:solidFill>
                                          <a:schemeClr val="dk1"/>
                                        </a:solidFill>
                                        <a:effectLst/>
                                        <a:latin typeface="Cambria Math" panose="02040503050406030204" pitchFamily="18" charset="0"/>
                                        <a:ea typeface="+mn-ea"/>
                                        <a:cs typeface="+mn-cs"/>
                                      </a:rPr>
                                      <m:t>𝑧</m:t>
                                    </m:r>
                                    <m:r>
                                      <a:rPr lang="en-US" sz="1800" i="1" kern="1200">
                                        <a:solidFill>
                                          <a:schemeClr val="dk1"/>
                                        </a:solidFill>
                                        <a:effectLst/>
                                        <a:latin typeface="Cambria Math" panose="02040503050406030204" pitchFamily="18" charset="0"/>
                                        <a:ea typeface="+mn-ea"/>
                                        <a:cs typeface="+mn-cs"/>
                                      </a:rPr>
                                      <m:t>,</m:t>
                                    </m:r>
                                    <m:acc>
                                      <m:accPr>
                                        <m:chr m:val="̂"/>
                                        <m:ctrlPr>
                                          <a:rPr lang="en-US" sz="1800" i="1" kern="1200">
                                            <a:solidFill>
                                              <a:schemeClr val="dk1"/>
                                            </a:solidFill>
                                            <a:effectLst/>
                                            <a:latin typeface="Cambria Math" panose="02040503050406030204" pitchFamily="18" charset="0"/>
                                            <a:ea typeface="+mn-ea"/>
                                            <a:cs typeface="+mn-cs"/>
                                          </a:rPr>
                                        </m:ctrlPr>
                                      </m:accPr>
                                      <m:e>
                                        <m:r>
                                          <a:rPr lang="en-US" sz="1800" i="1" kern="1200">
                                            <a:solidFill>
                                              <a:schemeClr val="dk1"/>
                                            </a:solidFill>
                                            <a:effectLst/>
                                            <a:latin typeface="Cambria Math" panose="02040503050406030204" pitchFamily="18" charset="0"/>
                                            <a:ea typeface="+mn-ea"/>
                                            <a:cs typeface="+mn-cs"/>
                                          </a:rPr>
                                          <m:t>𝑧</m:t>
                                        </m:r>
                                      </m:e>
                                    </m:acc>
                                  </m:e>
                                </m:d>
                                <m:r>
                                  <a:rPr lang="en-US" sz="1800" i="1" kern="1200">
                                    <a:solidFill>
                                      <a:schemeClr val="dk1"/>
                                    </a:solidFill>
                                    <a:effectLst/>
                                    <a:latin typeface="Cambria Math" panose="02040503050406030204" pitchFamily="18" charset="0"/>
                                    <a:ea typeface="+mn-ea"/>
                                    <a:cs typeface="+mn-cs"/>
                                  </a:rPr>
                                  <m:t>=</m:t>
                                </m:r>
                                <m:f>
                                  <m:fPr>
                                    <m:ctrlPr>
                                      <a:rPr lang="en-US" sz="1800" i="1" kern="1200">
                                        <a:solidFill>
                                          <a:schemeClr val="dk1"/>
                                        </a:solidFill>
                                        <a:effectLst/>
                                        <a:latin typeface="Cambria Math" panose="02040503050406030204" pitchFamily="18" charset="0"/>
                                        <a:ea typeface="+mn-ea"/>
                                        <a:cs typeface="+mn-cs"/>
                                      </a:rPr>
                                    </m:ctrlPr>
                                  </m:fPr>
                                  <m:num>
                                    <m:r>
                                      <a:rPr lang="en-US" sz="1800" i="1" kern="1200">
                                        <a:solidFill>
                                          <a:schemeClr val="dk1"/>
                                        </a:solidFill>
                                        <a:effectLst/>
                                        <a:latin typeface="Cambria Math" panose="02040503050406030204" pitchFamily="18" charset="0"/>
                                        <a:ea typeface="+mn-ea"/>
                                        <a:cs typeface="+mn-cs"/>
                                      </a:rPr>
                                      <m:t>1</m:t>
                                    </m:r>
                                  </m:num>
                                  <m:den>
                                    <m:r>
                                      <a:rPr lang="en-US" sz="1800" i="1" kern="1200">
                                        <a:solidFill>
                                          <a:schemeClr val="dk1"/>
                                        </a:solidFill>
                                        <a:effectLst/>
                                        <a:latin typeface="Cambria Math" panose="02040503050406030204" pitchFamily="18" charset="0"/>
                                        <a:ea typeface="+mn-ea"/>
                                        <a:cs typeface="+mn-cs"/>
                                      </a:rPr>
                                      <m:t>𝑘</m:t>
                                    </m:r>
                                  </m:den>
                                </m:f>
                                <m:nary>
                                  <m:naryPr>
                                    <m:chr m:val="∑"/>
                                    <m:limLoc m:val="undOvr"/>
                                    <m:ctrlPr>
                                      <a:rPr lang="en-US" sz="1800" i="1" kern="1200">
                                        <a:solidFill>
                                          <a:schemeClr val="dk1"/>
                                        </a:solidFill>
                                        <a:effectLst/>
                                        <a:latin typeface="Cambria Math" panose="02040503050406030204" pitchFamily="18" charset="0"/>
                                        <a:ea typeface="+mn-ea"/>
                                        <a:cs typeface="+mn-cs"/>
                                      </a:rPr>
                                    </m:ctrlPr>
                                  </m:naryPr>
                                  <m:sub>
                                    <m:r>
                                      <a:rPr lang="en-US" sz="1800" i="1" kern="1200">
                                        <a:solidFill>
                                          <a:schemeClr val="dk1"/>
                                        </a:solidFill>
                                        <a:effectLst/>
                                        <a:latin typeface="Cambria Math" panose="02040503050406030204" pitchFamily="18" charset="0"/>
                                        <a:ea typeface="+mn-ea"/>
                                        <a:cs typeface="+mn-cs"/>
                                      </a:rPr>
                                      <m:t>𝑖</m:t>
                                    </m:r>
                                    <m:r>
                                      <a:rPr lang="en-US" sz="1800" i="1" kern="1200">
                                        <a:solidFill>
                                          <a:schemeClr val="dk1"/>
                                        </a:solidFill>
                                        <a:effectLst/>
                                        <a:latin typeface="Cambria Math" panose="02040503050406030204" pitchFamily="18" charset="0"/>
                                        <a:ea typeface="+mn-ea"/>
                                        <a:cs typeface="+mn-cs"/>
                                      </a:rPr>
                                      <m:t>=0</m:t>
                                    </m:r>
                                  </m:sub>
                                  <m:sup>
                                    <m:r>
                                      <a:rPr lang="en-US" sz="1800" i="1" kern="1200">
                                        <a:solidFill>
                                          <a:schemeClr val="dk1"/>
                                        </a:solidFill>
                                        <a:effectLst/>
                                        <a:latin typeface="Cambria Math" panose="02040503050406030204" pitchFamily="18" charset="0"/>
                                        <a:ea typeface="+mn-ea"/>
                                        <a:cs typeface="+mn-cs"/>
                                      </a:rPr>
                                      <m:t>𝑘</m:t>
                                    </m:r>
                                    <m:r>
                                      <a:rPr lang="en-US" sz="1800" i="1" kern="1200">
                                        <a:solidFill>
                                          <a:schemeClr val="dk1"/>
                                        </a:solidFill>
                                        <a:effectLst/>
                                        <a:latin typeface="Cambria Math" panose="02040503050406030204" pitchFamily="18" charset="0"/>
                                        <a:ea typeface="+mn-ea"/>
                                        <a:cs typeface="+mn-cs"/>
                                      </a:rPr>
                                      <m:t>−1</m:t>
                                    </m:r>
                                  </m:sup>
                                  <m:e>
                                    <m:r>
                                      <a:rPr lang="en-US" sz="1800" i="1" kern="1200">
                                        <a:solidFill>
                                          <a:schemeClr val="dk1"/>
                                        </a:solidFill>
                                        <a:effectLst/>
                                        <a:latin typeface="Cambria Math" panose="02040503050406030204" pitchFamily="18" charset="0"/>
                                        <a:ea typeface="+mn-ea"/>
                                        <a:cs typeface="+mn-cs"/>
                                      </a:rPr>
                                      <m:t>1(</m:t>
                                    </m:r>
                                    <m:sSub>
                                      <m:sSubPr>
                                        <m:ctrlPr>
                                          <a:rPr lang="en-US" sz="1800" i="1" kern="1200">
                                            <a:solidFill>
                                              <a:schemeClr val="dk1"/>
                                            </a:solidFill>
                                            <a:effectLst/>
                                            <a:latin typeface="Cambria Math" panose="02040503050406030204" pitchFamily="18" charset="0"/>
                                            <a:ea typeface="+mn-ea"/>
                                            <a:cs typeface="+mn-cs"/>
                                          </a:rPr>
                                        </m:ctrlPr>
                                      </m:sSubPr>
                                      <m:e>
                                        <m:acc>
                                          <m:accPr>
                                            <m:chr m:val="̂"/>
                                            <m:ctrlPr>
                                              <a:rPr lang="en-US" sz="1800" i="1" kern="1200">
                                                <a:solidFill>
                                                  <a:schemeClr val="dk1"/>
                                                </a:solidFill>
                                                <a:effectLst/>
                                                <a:latin typeface="Cambria Math" panose="02040503050406030204" pitchFamily="18" charset="0"/>
                                                <a:ea typeface="+mn-ea"/>
                                                <a:cs typeface="+mn-cs"/>
                                              </a:rPr>
                                            </m:ctrlPr>
                                          </m:accPr>
                                          <m:e>
                                            <m:r>
                                              <a:rPr lang="en-US" sz="1800" i="1" kern="1200">
                                                <a:solidFill>
                                                  <a:schemeClr val="dk1"/>
                                                </a:solidFill>
                                                <a:effectLst/>
                                                <a:latin typeface="Cambria Math" panose="02040503050406030204" pitchFamily="18" charset="0"/>
                                                <a:ea typeface="+mn-ea"/>
                                                <a:cs typeface="+mn-cs"/>
                                              </a:rPr>
                                              <m:t>𝑦</m:t>
                                            </m:r>
                                          </m:e>
                                        </m:acc>
                                      </m:e>
                                      <m:sub>
                                        <m:r>
                                          <a:rPr lang="en-US" sz="1800" i="1" kern="1200">
                                            <a:solidFill>
                                              <a:schemeClr val="dk1"/>
                                            </a:solidFill>
                                            <a:effectLst/>
                                            <a:latin typeface="Cambria Math" panose="02040503050406030204" pitchFamily="18" charset="0"/>
                                            <a:ea typeface="+mn-ea"/>
                                            <a:cs typeface="+mn-cs"/>
                                          </a:rPr>
                                          <m:t>𝑖</m:t>
                                        </m:r>
                                      </m:sub>
                                    </m:sSub>
                                    <m:r>
                                      <a:rPr lang="en-US" sz="1800" i="1" kern="1200">
                                        <a:solidFill>
                                          <a:schemeClr val="dk1"/>
                                        </a:solidFill>
                                        <a:effectLst/>
                                        <a:latin typeface="Cambria Math" panose="02040503050406030204" pitchFamily="18" charset="0"/>
                                        <a:ea typeface="+mn-ea"/>
                                        <a:cs typeface="+mn-cs"/>
                                      </a:rPr>
                                      <m:t>=</m:t>
                                    </m:r>
                                    <m:sSub>
                                      <m:sSubPr>
                                        <m:ctrlPr>
                                          <a:rPr lang="en-US" sz="1800" i="1" kern="1200">
                                            <a:solidFill>
                                              <a:schemeClr val="dk1"/>
                                            </a:solidFill>
                                            <a:effectLst/>
                                            <a:latin typeface="Cambria Math" panose="02040503050406030204" pitchFamily="18" charset="0"/>
                                            <a:ea typeface="+mn-ea"/>
                                            <a:cs typeface="+mn-cs"/>
                                          </a:rPr>
                                        </m:ctrlPr>
                                      </m:sSubPr>
                                      <m:e>
                                        <m:r>
                                          <a:rPr lang="en-US" sz="1800" i="1" kern="1200">
                                            <a:solidFill>
                                              <a:schemeClr val="dk1"/>
                                            </a:solidFill>
                                            <a:effectLst/>
                                            <a:latin typeface="Cambria Math" panose="02040503050406030204" pitchFamily="18" charset="0"/>
                                            <a:ea typeface="+mn-ea"/>
                                            <a:cs typeface="+mn-cs"/>
                                          </a:rPr>
                                          <m:t>𝑦</m:t>
                                        </m:r>
                                      </m:e>
                                      <m:sub>
                                        <m:r>
                                          <a:rPr lang="en-US" sz="1800" i="1" kern="1200">
                                            <a:solidFill>
                                              <a:schemeClr val="dk1"/>
                                            </a:solidFill>
                                            <a:effectLst/>
                                            <a:latin typeface="Cambria Math" panose="02040503050406030204" pitchFamily="18" charset="0"/>
                                            <a:ea typeface="+mn-ea"/>
                                            <a:cs typeface="+mn-cs"/>
                                          </a:rPr>
                                          <m:t>𝑖</m:t>
                                        </m:r>
                                      </m:sub>
                                    </m:sSub>
                                    <m:r>
                                      <a:rPr lang="en-US" sz="1800" i="1" kern="1200">
                                        <a:solidFill>
                                          <a:schemeClr val="dk1"/>
                                        </a:solidFill>
                                        <a:effectLst/>
                                        <a:latin typeface="Cambria Math" panose="02040503050406030204" pitchFamily="18" charset="0"/>
                                        <a:ea typeface="+mn-ea"/>
                                        <a:cs typeface="+mn-cs"/>
                                      </a:rPr>
                                      <m:t> </m:t>
                                    </m:r>
                                    <m:r>
                                      <a:rPr lang="en-US" sz="1800" i="1" kern="1200">
                                        <a:solidFill>
                                          <a:schemeClr val="dk1"/>
                                        </a:solidFill>
                                        <a:effectLst/>
                                        <a:latin typeface="Cambria Math" panose="02040503050406030204" pitchFamily="18" charset="0"/>
                                        <a:ea typeface="+mn-ea"/>
                                        <a:cs typeface="+mn-cs"/>
                                      </a:rPr>
                                      <m:t>𝑎𝑛𝑑</m:t>
                                    </m:r>
                                    <m:r>
                                      <a:rPr lang="en-US" sz="1800" i="1" kern="1200">
                                        <a:solidFill>
                                          <a:schemeClr val="dk1"/>
                                        </a:solidFill>
                                        <a:effectLst/>
                                        <a:latin typeface="Cambria Math" panose="02040503050406030204" pitchFamily="18" charset="0"/>
                                        <a:ea typeface="+mn-ea"/>
                                        <a:cs typeface="+mn-cs"/>
                                      </a:rPr>
                                      <m:t> </m:t>
                                    </m:r>
                                    <m:sSub>
                                      <m:sSubPr>
                                        <m:ctrlPr>
                                          <a:rPr lang="en-US" sz="1800" i="1" kern="1200">
                                            <a:solidFill>
                                              <a:schemeClr val="dk1"/>
                                            </a:solidFill>
                                            <a:effectLst/>
                                            <a:latin typeface="Cambria Math" panose="02040503050406030204" pitchFamily="18" charset="0"/>
                                            <a:ea typeface="+mn-ea"/>
                                            <a:cs typeface="+mn-cs"/>
                                          </a:rPr>
                                        </m:ctrlPr>
                                      </m:sSubPr>
                                      <m:e>
                                        <m:acc>
                                          <m:accPr>
                                            <m:chr m:val="̂"/>
                                            <m:ctrlPr>
                                              <a:rPr lang="en-US" sz="1800" i="1" kern="1200">
                                                <a:solidFill>
                                                  <a:schemeClr val="dk1"/>
                                                </a:solidFill>
                                                <a:effectLst/>
                                                <a:latin typeface="Cambria Math" panose="02040503050406030204" pitchFamily="18" charset="0"/>
                                                <a:ea typeface="+mn-ea"/>
                                                <a:cs typeface="+mn-cs"/>
                                              </a:rPr>
                                            </m:ctrlPr>
                                          </m:accPr>
                                          <m:e>
                                            <m:r>
                                              <a:rPr lang="en-US" sz="1800" i="1" kern="1200">
                                                <a:solidFill>
                                                  <a:schemeClr val="dk1"/>
                                                </a:solidFill>
                                                <a:effectLst/>
                                                <a:latin typeface="Cambria Math" panose="02040503050406030204" pitchFamily="18" charset="0"/>
                                                <a:ea typeface="+mn-ea"/>
                                                <a:cs typeface="+mn-cs"/>
                                              </a:rPr>
                                              <m:t>𝑧</m:t>
                                            </m:r>
                                          </m:e>
                                        </m:acc>
                                      </m:e>
                                      <m:sub>
                                        <m:r>
                                          <a:rPr lang="en-US" sz="1800" i="1" kern="1200">
                                            <a:solidFill>
                                              <a:schemeClr val="dk1"/>
                                            </a:solidFill>
                                            <a:effectLst/>
                                            <a:latin typeface="Cambria Math" panose="02040503050406030204" pitchFamily="18" charset="0"/>
                                            <a:ea typeface="+mn-ea"/>
                                            <a:cs typeface="+mn-cs"/>
                                          </a:rPr>
                                          <m:t>𝑖</m:t>
                                        </m:r>
                                      </m:sub>
                                    </m:sSub>
                                    <m:r>
                                      <a:rPr lang="en-US" sz="1800" i="1" kern="1200">
                                        <a:solidFill>
                                          <a:schemeClr val="dk1"/>
                                        </a:solidFill>
                                        <a:effectLst/>
                                        <a:latin typeface="Cambria Math" panose="02040503050406030204" pitchFamily="18" charset="0"/>
                                        <a:ea typeface="+mn-ea"/>
                                        <a:cs typeface="+mn-cs"/>
                                      </a:rPr>
                                      <m:t>=</m:t>
                                    </m:r>
                                    <m:sSub>
                                      <m:sSubPr>
                                        <m:ctrlPr>
                                          <a:rPr lang="en-US" sz="1800" i="1" kern="1200">
                                            <a:solidFill>
                                              <a:schemeClr val="dk1"/>
                                            </a:solidFill>
                                            <a:effectLst/>
                                            <a:latin typeface="Cambria Math" panose="02040503050406030204" pitchFamily="18" charset="0"/>
                                            <a:ea typeface="+mn-ea"/>
                                            <a:cs typeface="+mn-cs"/>
                                          </a:rPr>
                                        </m:ctrlPr>
                                      </m:sSubPr>
                                      <m:e>
                                        <m:r>
                                          <a:rPr lang="en-US" sz="1800" i="1" kern="1200">
                                            <a:solidFill>
                                              <a:schemeClr val="dk1"/>
                                            </a:solidFill>
                                            <a:effectLst/>
                                            <a:latin typeface="Cambria Math" panose="02040503050406030204" pitchFamily="18" charset="0"/>
                                            <a:ea typeface="+mn-ea"/>
                                            <a:cs typeface="+mn-cs"/>
                                          </a:rPr>
                                          <m:t>𝑧</m:t>
                                        </m:r>
                                      </m:e>
                                      <m:sub>
                                        <m:r>
                                          <a:rPr lang="en-US" sz="1800" i="1" kern="1200">
                                            <a:solidFill>
                                              <a:schemeClr val="dk1"/>
                                            </a:solidFill>
                                            <a:effectLst/>
                                            <a:latin typeface="Cambria Math" panose="02040503050406030204" pitchFamily="18" charset="0"/>
                                            <a:ea typeface="+mn-ea"/>
                                            <a:cs typeface="+mn-cs"/>
                                          </a:rPr>
                                          <m:t>𝑖</m:t>
                                        </m:r>
                                      </m:sub>
                                    </m:sSub>
                                    <m:r>
                                      <a:rPr lang="en-US" sz="1800" i="1" kern="1200">
                                        <a:solidFill>
                                          <a:schemeClr val="dk1"/>
                                        </a:solidFill>
                                        <a:effectLst/>
                                        <a:latin typeface="Cambria Math" panose="02040503050406030204" pitchFamily="18" charset="0"/>
                                        <a:ea typeface="+mn-ea"/>
                                        <a:cs typeface="+mn-cs"/>
                                      </a:rPr>
                                      <m:t>)</m:t>
                                    </m:r>
                                  </m:e>
                                </m:nary>
                              </m:oMath>
                            </m:oMathPara>
                          </a14:m>
                          <a:endParaRPr lang="en-US" dirty="0"/>
                        </a:p>
                      </a:txBody>
                      <a:tcPr anchor="ctr"/>
                    </a:tc>
                    <a:extLst>
                      <a:ext uri="{0D108BD9-81ED-4DB2-BD59-A6C34878D82A}">
                        <a16:rowId xmlns:a16="http://schemas.microsoft.com/office/drawing/2014/main" val="2730287568"/>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4161345748"/>
                  </p:ext>
                </p:extLst>
              </p:nvPr>
            </p:nvGraphicFramePr>
            <p:xfrm>
              <a:off x="-1" y="1007212"/>
              <a:ext cx="13565875" cy="3737834"/>
            </p:xfrm>
            <a:graphic>
              <a:graphicData uri="http://schemas.openxmlformats.org/drawingml/2006/table">
                <a:tbl>
                  <a:tblPr firstRow="1" bandRow="1">
                    <a:tableStyleId>{073A0DAA-6AF3-43AB-8588-CEC1D06C72B9}</a:tableStyleId>
                  </a:tblPr>
                  <a:tblGrid>
                    <a:gridCol w="3657601">
                      <a:extLst>
                        <a:ext uri="{9D8B030D-6E8A-4147-A177-3AD203B41FA5}">
                          <a16:colId xmlns:a16="http://schemas.microsoft.com/office/drawing/2014/main" val="937046443"/>
                        </a:ext>
                      </a:extLst>
                    </a:gridCol>
                    <a:gridCol w="3480179">
                      <a:extLst>
                        <a:ext uri="{9D8B030D-6E8A-4147-A177-3AD203B41FA5}">
                          <a16:colId xmlns:a16="http://schemas.microsoft.com/office/drawing/2014/main" val="3999834884"/>
                        </a:ext>
                      </a:extLst>
                    </a:gridCol>
                    <a:gridCol w="6428095">
                      <a:extLst>
                        <a:ext uri="{9D8B030D-6E8A-4147-A177-3AD203B41FA5}">
                          <a16:colId xmlns:a16="http://schemas.microsoft.com/office/drawing/2014/main" val="1795719239"/>
                        </a:ext>
                      </a:extLst>
                    </a:gridCol>
                  </a:tblGrid>
                  <a:tr h="1267874">
                    <a:tc>
                      <a:txBody>
                        <a:bodyPr/>
                        <a:lstStyle/>
                        <a:p>
                          <a:pPr algn="ctr"/>
                          <a:r>
                            <a:rPr lang="es-CU" sz="2400" dirty="0" smtClean="0"/>
                            <a:t>First</a:t>
                          </a:r>
                          <a:r>
                            <a:rPr lang="es-CU" sz="2400" baseline="0" dirty="0" smtClean="0"/>
                            <a:t> proposal</a:t>
                          </a:r>
                          <a:endParaRPr lang="en-US" sz="2400" dirty="0"/>
                        </a:p>
                      </a:txBody>
                      <a:tcPr anchor="ctr"/>
                    </a:tc>
                    <a:tc>
                      <a:txBody>
                        <a:bodyPr/>
                        <a:lstStyle/>
                        <a:p>
                          <a:pPr algn="ctr"/>
                          <a:r>
                            <a:rPr lang="es-CU" sz="2400" dirty="0" smtClean="0"/>
                            <a:t>Second Proposal</a:t>
                          </a:r>
                          <a:endParaRPr lang="en-US" sz="2400" dirty="0"/>
                        </a:p>
                      </a:txBody>
                      <a:tcPr anchor="ctr"/>
                    </a:tc>
                    <a:tc>
                      <a:txBody>
                        <a:bodyPr/>
                        <a:lstStyle/>
                        <a:p>
                          <a:pPr algn="ctr"/>
                          <a:r>
                            <a:rPr lang="es-CU" sz="2400" dirty="0" smtClean="0"/>
                            <a:t>Third Proposal</a:t>
                          </a:r>
                          <a:endParaRPr lang="en-US" sz="2400" dirty="0"/>
                        </a:p>
                      </a:txBody>
                      <a:tcPr anchor="ctr"/>
                    </a:tc>
                    <a:extLst>
                      <a:ext uri="{0D108BD9-81ED-4DB2-BD59-A6C34878D82A}">
                        <a16:rowId xmlns:a16="http://schemas.microsoft.com/office/drawing/2014/main" val="4235551309"/>
                      </a:ext>
                    </a:extLst>
                  </a:tr>
                  <a:tr h="2469960">
                    <a:tc>
                      <a:txBody>
                        <a:bodyPr/>
                        <a:lstStyle/>
                        <a:p>
                          <a:endParaRPr lang="en-US"/>
                        </a:p>
                      </a:txBody>
                      <a:tcPr>
                        <a:blipFill>
                          <a:blip r:embed="rId3"/>
                          <a:stretch>
                            <a:fillRect l="-167" t="-51478" r="-271833" b="-739"/>
                          </a:stretch>
                        </a:blipFill>
                      </a:tcPr>
                    </a:tc>
                    <a:tc>
                      <a:txBody>
                        <a:bodyPr/>
                        <a:lstStyle/>
                        <a:p>
                          <a:endParaRPr lang="en-US"/>
                        </a:p>
                      </a:txBody>
                      <a:tcPr anchor="ctr">
                        <a:blipFill>
                          <a:blip r:embed="rId3"/>
                          <a:stretch>
                            <a:fillRect l="-105070" t="-51478" r="-185140" b="-739"/>
                          </a:stretch>
                        </a:blipFill>
                      </a:tcPr>
                    </a:tc>
                    <a:tc>
                      <a:txBody>
                        <a:bodyPr/>
                        <a:lstStyle/>
                        <a:p>
                          <a:endParaRPr lang="en-US"/>
                        </a:p>
                      </a:txBody>
                      <a:tcPr anchor="ctr">
                        <a:blipFill>
                          <a:blip r:embed="rId3"/>
                          <a:stretch>
                            <a:fillRect l="-111185" t="-51478" r="-379" b="-739"/>
                          </a:stretch>
                        </a:blipFill>
                      </a:tcPr>
                    </a:tc>
                    <a:extLst>
                      <a:ext uri="{0D108BD9-81ED-4DB2-BD59-A6C34878D82A}">
                        <a16:rowId xmlns:a16="http://schemas.microsoft.com/office/drawing/2014/main" val="2730287568"/>
                      </a:ext>
                    </a:extLst>
                  </a:tr>
                </a:tbl>
              </a:graphicData>
            </a:graphic>
          </p:graphicFrame>
        </mc:Fallback>
      </mc:AlternateContent>
    </p:spTree>
    <p:extLst>
      <p:ext uri="{BB962C8B-B14F-4D97-AF65-F5344CB8AC3E}">
        <p14:creationId xmlns:p14="http://schemas.microsoft.com/office/powerpoint/2010/main" val="1410628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15" name="Content Placeholder 14"/>
          <p:cNvGraphicFramePr>
            <a:graphicFrameLocks noGrp="1"/>
          </p:cNvGraphicFramePr>
          <p:nvPr>
            <p:ph idx="1"/>
            <p:extLst>
              <p:ext uri="{D42A27DB-BD31-4B8C-83A1-F6EECF244321}">
                <p14:modId xmlns:p14="http://schemas.microsoft.com/office/powerpoint/2010/main" val="704445850"/>
              </p:ext>
            </p:extLst>
          </p:nvPr>
        </p:nvGraphicFramePr>
        <p:xfrm>
          <a:off x="838200" y="365125"/>
          <a:ext cx="10515603" cy="6451600"/>
        </p:xfrm>
        <a:graphic>
          <a:graphicData uri="http://schemas.openxmlformats.org/drawingml/2006/table">
            <a:tbl>
              <a:tblPr firstRow="1" bandRow="1">
                <a:tableStyleId>{5C22544A-7EE6-4342-B048-85BDC9FD1C3A}</a:tableStyleId>
              </a:tblPr>
              <a:tblGrid>
                <a:gridCol w="2796178">
                  <a:extLst>
                    <a:ext uri="{9D8B030D-6E8A-4147-A177-3AD203B41FA5}">
                      <a16:colId xmlns:a16="http://schemas.microsoft.com/office/drawing/2014/main" val="3322367174"/>
                    </a:ext>
                  </a:extLst>
                </a:gridCol>
                <a:gridCol w="1207786">
                  <a:extLst>
                    <a:ext uri="{9D8B030D-6E8A-4147-A177-3AD203B41FA5}">
                      <a16:colId xmlns:a16="http://schemas.microsoft.com/office/drawing/2014/main" val="112137432"/>
                    </a:ext>
                  </a:extLst>
                </a:gridCol>
                <a:gridCol w="1080654">
                  <a:extLst>
                    <a:ext uri="{9D8B030D-6E8A-4147-A177-3AD203B41FA5}">
                      <a16:colId xmlns:a16="http://schemas.microsoft.com/office/drawing/2014/main" val="811720691"/>
                    </a:ext>
                  </a:extLst>
                </a:gridCol>
                <a:gridCol w="1205346">
                  <a:extLst>
                    <a:ext uri="{9D8B030D-6E8A-4147-A177-3AD203B41FA5}">
                      <a16:colId xmlns:a16="http://schemas.microsoft.com/office/drawing/2014/main" val="1125432281"/>
                    </a:ext>
                  </a:extLst>
                </a:gridCol>
                <a:gridCol w="1371600">
                  <a:extLst>
                    <a:ext uri="{9D8B030D-6E8A-4147-A177-3AD203B41FA5}">
                      <a16:colId xmlns:a16="http://schemas.microsoft.com/office/drawing/2014/main" val="2710190533"/>
                    </a:ext>
                  </a:extLst>
                </a:gridCol>
                <a:gridCol w="1496291">
                  <a:extLst>
                    <a:ext uri="{9D8B030D-6E8A-4147-A177-3AD203B41FA5}">
                      <a16:colId xmlns:a16="http://schemas.microsoft.com/office/drawing/2014/main" val="1697179857"/>
                    </a:ext>
                  </a:extLst>
                </a:gridCol>
                <a:gridCol w="1357748">
                  <a:extLst>
                    <a:ext uri="{9D8B030D-6E8A-4147-A177-3AD203B41FA5}">
                      <a16:colId xmlns:a16="http://schemas.microsoft.com/office/drawing/2014/main" val="1830875582"/>
                    </a:ext>
                  </a:extLst>
                </a:gridCol>
              </a:tblGrid>
              <a:tr h="370840">
                <a:tc>
                  <a:txBody>
                    <a:bodyPr/>
                    <a:lstStyle/>
                    <a:p>
                      <a:pPr algn="ctr"/>
                      <a:r>
                        <a:rPr lang="es-CU" dirty="0" smtClean="0"/>
                        <a:t>References</a:t>
                      </a:r>
                      <a:endParaRPr lang="en-US" dirty="0"/>
                    </a:p>
                  </a:txBody>
                  <a:tcPr/>
                </a:tc>
                <a:tc>
                  <a:txBody>
                    <a:bodyPr/>
                    <a:lstStyle/>
                    <a:p>
                      <a:pPr algn="ctr"/>
                      <a:r>
                        <a:rPr lang="es-CU" dirty="0" smtClean="0"/>
                        <a:t>Azimuth</a:t>
                      </a:r>
                      <a:endParaRPr lang="en-US" dirty="0"/>
                    </a:p>
                  </a:txBody>
                  <a:tcPr/>
                </a:tc>
                <a:tc>
                  <a:txBody>
                    <a:bodyPr/>
                    <a:lstStyle/>
                    <a:p>
                      <a:pPr algn="ctr"/>
                      <a:r>
                        <a:rPr lang="es-CU" dirty="0" smtClean="0"/>
                        <a:t>Elevation</a:t>
                      </a:r>
                      <a:endParaRPr lang="en-US" dirty="0"/>
                    </a:p>
                  </a:txBody>
                  <a:tcPr/>
                </a:tc>
                <a:tc>
                  <a:txBody>
                    <a:bodyPr/>
                    <a:lstStyle/>
                    <a:p>
                      <a:pPr algn="ctr"/>
                      <a:r>
                        <a:rPr lang="es-CU" dirty="0" smtClean="0"/>
                        <a:t>Single source</a:t>
                      </a:r>
                      <a:endParaRPr lang="en-US" dirty="0"/>
                    </a:p>
                  </a:txBody>
                  <a:tcPr/>
                </a:tc>
                <a:tc>
                  <a:txBody>
                    <a:bodyPr/>
                    <a:lstStyle/>
                    <a:p>
                      <a:pPr algn="ctr"/>
                      <a:r>
                        <a:rPr lang="es-CU" dirty="0" smtClean="0"/>
                        <a:t>Multi sources</a:t>
                      </a:r>
                      <a:endParaRPr lang="en-US" dirty="0"/>
                    </a:p>
                  </a:txBody>
                  <a:tcPr/>
                </a:tc>
                <a:tc>
                  <a:txBody>
                    <a:bodyPr/>
                    <a:lstStyle/>
                    <a:p>
                      <a:pPr algn="ctr"/>
                      <a:r>
                        <a:rPr lang="es-CU" dirty="0" smtClean="0"/>
                        <a:t>Narrowband</a:t>
                      </a:r>
                      <a:endParaRPr lang="en-US" dirty="0"/>
                    </a:p>
                  </a:txBody>
                  <a:tcPr/>
                </a:tc>
                <a:tc>
                  <a:txBody>
                    <a:bodyPr/>
                    <a:lstStyle/>
                    <a:p>
                      <a:pPr algn="ctr"/>
                      <a:r>
                        <a:rPr lang="es-CU" dirty="0" smtClean="0"/>
                        <a:t>Wideband</a:t>
                      </a:r>
                      <a:endParaRPr lang="en-US" dirty="0"/>
                    </a:p>
                  </a:txBody>
                  <a:tcPr/>
                </a:tc>
                <a:extLst>
                  <a:ext uri="{0D108BD9-81ED-4DB2-BD59-A6C34878D82A}">
                    <a16:rowId xmlns:a16="http://schemas.microsoft.com/office/drawing/2014/main" val="570357411"/>
                  </a:ext>
                </a:extLst>
              </a:tr>
              <a:tr h="370840">
                <a:tc>
                  <a:txBody>
                    <a:bodyPr/>
                    <a:lstStyle/>
                    <a:p>
                      <a:pPr algn="ctr"/>
                      <a:r>
                        <a:rPr lang="en-US" sz="1800" kern="1200" dirty="0" smtClean="0">
                          <a:solidFill>
                            <a:schemeClr val="dk1"/>
                          </a:solidFill>
                          <a:effectLst/>
                          <a:latin typeface="+mn-lt"/>
                          <a:ea typeface="+mn-ea"/>
                          <a:cs typeface="+mn-cs"/>
                        </a:rPr>
                        <a:t>(Liu, 2018)</a:t>
                      </a:r>
                      <a:endParaRPr lang="en-US" dirty="0"/>
                    </a:p>
                  </a:txBody>
                  <a:tcPr/>
                </a:tc>
                <a:tc>
                  <a:txBody>
                    <a:bodyPr/>
                    <a:lstStyle/>
                    <a:p>
                      <a:pPr algn="ctr"/>
                      <a:endParaRPr lang="en-US"/>
                    </a:p>
                  </a:txBody>
                  <a:tcPr/>
                </a:tc>
                <a:tc>
                  <a:txBody>
                    <a:bodyPr/>
                    <a:lstStyle/>
                    <a:p>
                      <a:pPr algn="ctr"/>
                      <a:r>
                        <a:rPr lang="es-CU" dirty="0" smtClean="0"/>
                        <a:t>x</a:t>
                      </a:r>
                      <a:endParaRPr lang="en-US" dirty="0"/>
                    </a:p>
                  </a:txBody>
                  <a:tcPr/>
                </a:tc>
                <a:tc>
                  <a:txBody>
                    <a:bodyPr/>
                    <a:lstStyle/>
                    <a:p>
                      <a:pPr algn="ctr"/>
                      <a:endParaRPr lang="en-US"/>
                    </a:p>
                  </a:txBody>
                  <a:tcPr/>
                </a:tc>
                <a:tc>
                  <a:txBody>
                    <a:bodyPr/>
                    <a:lstStyle/>
                    <a:p>
                      <a:pPr algn="ctr"/>
                      <a:r>
                        <a:rPr lang="es-CU" dirty="0" smtClean="0"/>
                        <a:t>x</a:t>
                      </a:r>
                      <a:endParaRPr lang="en-US" dirty="0"/>
                    </a:p>
                  </a:txBody>
                  <a:tcPr/>
                </a:tc>
                <a:tc>
                  <a:txBody>
                    <a:bodyPr/>
                    <a:lstStyle/>
                    <a:p>
                      <a:pPr algn="ctr"/>
                      <a:r>
                        <a:rPr lang="es-CU" dirty="0" smtClean="0"/>
                        <a:t>x</a:t>
                      </a:r>
                      <a:endParaRPr lang="en-US" dirty="0"/>
                    </a:p>
                  </a:txBody>
                  <a:tcPr/>
                </a:tc>
                <a:tc>
                  <a:txBody>
                    <a:bodyPr/>
                    <a:lstStyle/>
                    <a:p>
                      <a:pPr algn="ctr"/>
                      <a:endParaRPr lang="en-US"/>
                    </a:p>
                  </a:txBody>
                  <a:tcPr/>
                </a:tc>
                <a:extLst>
                  <a:ext uri="{0D108BD9-81ED-4DB2-BD59-A6C34878D82A}">
                    <a16:rowId xmlns:a16="http://schemas.microsoft.com/office/drawing/2014/main" val="4015394921"/>
                  </a:ext>
                </a:extLst>
              </a:tr>
              <a:tr h="370840">
                <a:tc>
                  <a:txBody>
                    <a:bodyPr/>
                    <a:lstStyle/>
                    <a:p>
                      <a:pPr algn="ct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Terabayashi</a:t>
                      </a:r>
                      <a:r>
                        <a:rPr lang="en-US" sz="1800" kern="1200" dirty="0" smtClean="0">
                          <a:solidFill>
                            <a:schemeClr val="dk1"/>
                          </a:solidFill>
                          <a:effectLst/>
                          <a:latin typeface="+mn-lt"/>
                          <a:ea typeface="+mn-ea"/>
                          <a:cs typeface="+mn-cs"/>
                        </a:rPr>
                        <a:t>,</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2014)</a:t>
                      </a:r>
                      <a:endParaRPr lang="en-US" dirty="0"/>
                    </a:p>
                  </a:txBody>
                  <a:tcPr/>
                </a:tc>
                <a:tc>
                  <a:txBody>
                    <a:bodyPr/>
                    <a:lstStyle/>
                    <a:p>
                      <a:pPr algn="ctr"/>
                      <a:endParaRPr lang="en-US" dirty="0"/>
                    </a:p>
                  </a:txBody>
                  <a:tcPr/>
                </a:tc>
                <a:tc>
                  <a:txBody>
                    <a:bodyPr/>
                    <a:lstStyle/>
                    <a:p>
                      <a:pPr algn="ctr"/>
                      <a:r>
                        <a:rPr lang="es-CU" dirty="0" smtClean="0"/>
                        <a:t>x</a:t>
                      </a:r>
                      <a:endParaRPr lang="en-US" dirty="0"/>
                    </a:p>
                  </a:txBody>
                  <a:tcPr/>
                </a:tc>
                <a:tc>
                  <a:txBody>
                    <a:bodyPr/>
                    <a:lstStyle/>
                    <a:p>
                      <a:pPr algn="ctr"/>
                      <a:endParaRPr lang="en-US" dirty="0"/>
                    </a:p>
                  </a:txBody>
                  <a:tcPr/>
                </a:tc>
                <a:tc>
                  <a:txBody>
                    <a:bodyPr/>
                    <a:lstStyle/>
                    <a:p>
                      <a:pPr algn="ctr"/>
                      <a:r>
                        <a:rPr lang="es-CU" dirty="0" smtClean="0"/>
                        <a:t>x</a:t>
                      </a:r>
                      <a:endParaRPr lang="en-US" dirty="0"/>
                    </a:p>
                  </a:txBody>
                  <a:tcPr/>
                </a:tc>
                <a:tc>
                  <a:txBody>
                    <a:bodyPr/>
                    <a:lstStyle/>
                    <a:p>
                      <a:pPr algn="ctr"/>
                      <a:endParaRPr lang="en-US"/>
                    </a:p>
                  </a:txBody>
                  <a:tcPr/>
                </a:tc>
                <a:tc>
                  <a:txBody>
                    <a:bodyPr/>
                    <a:lstStyle/>
                    <a:p>
                      <a:pPr algn="ctr"/>
                      <a:r>
                        <a:rPr lang="es-CU" dirty="0" smtClean="0"/>
                        <a:t>x</a:t>
                      </a:r>
                      <a:endParaRPr lang="en-US" dirty="0"/>
                    </a:p>
                  </a:txBody>
                  <a:tcPr/>
                </a:tc>
                <a:extLst>
                  <a:ext uri="{0D108BD9-81ED-4DB2-BD59-A6C34878D82A}">
                    <a16:rowId xmlns:a16="http://schemas.microsoft.com/office/drawing/2014/main" val="4103656232"/>
                  </a:ext>
                </a:extLst>
              </a:tr>
              <a:tr h="370840">
                <a:tc>
                  <a:txBody>
                    <a:bodyPr/>
                    <a:lstStyle/>
                    <a:p>
                      <a:pPr marL="457200" indent="457200" algn="l">
                        <a:lnSpc>
                          <a:spcPct val="150000"/>
                        </a:lnSpc>
                        <a:spcAft>
                          <a:spcPts val="600"/>
                        </a:spcAft>
                      </a:pPr>
                      <a:r>
                        <a:rPr lang="es-CU" sz="1800" b="0" dirty="0" smtClean="0">
                          <a:effectLst/>
                          <a:latin typeface="+mn-lt"/>
                          <a:ea typeface="Calibri" panose="020F0502020204030204" pitchFamily="34" charset="0"/>
                          <a:cs typeface="Times New Roman" panose="02020603050405020304" pitchFamily="18" charset="0"/>
                        </a:rPr>
                        <a:t>(Xia, 2015)</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r>
                        <a:rPr lang="es-CU" dirty="0" smtClean="0"/>
                        <a:t>x</a:t>
                      </a:r>
                      <a:endParaRPr lang="en-US" dirty="0"/>
                    </a:p>
                  </a:txBody>
                  <a:tcPr/>
                </a:tc>
                <a:tc>
                  <a:txBody>
                    <a:bodyPr/>
                    <a:lstStyle/>
                    <a:p>
                      <a:pPr algn="ctr"/>
                      <a:endParaRPr lang="en-US" dirty="0"/>
                    </a:p>
                  </a:txBody>
                  <a:tcPr/>
                </a:tc>
                <a:tc>
                  <a:txBody>
                    <a:bodyPr/>
                    <a:lstStyle/>
                    <a:p>
                      <a:pPr algn="ctr"/>
                      <a:r>
                        <a:rPr lang="es-CU" dirty="0" smtClean="0"/>
                        <a:t>x</a:t>
                      </a:r>
                      <a:endParaRPr lang="en-US" dirty="0"/>
                    </a:p>
                  </a:txBody>
                  <a:tcPr/>
                </a:tc>
                <a:tc>
                  <a:txBody>
                    <a:bodyPr/>
                    <a:lstStyle/>
                    <a:p>
                      <a:pPr algn="ctr"/>
                      <a:endParaRPr lang="en-US"/>
                    </a:p>
                  </a:txBody>
                  <a:tcPr/>
                </a:tc>
                <a:tc>
                  <a:txBody>
                    <a:bodyPr/>
                    <a:lstStyle/>
                    <a:p>
                      <a:pPr algn="ctr"/>
                      <a:r>
                        <a:rPr lang="es-CU" dirty="0" smtClean="0"/>
                        <a:t>x</a:t>
                      </a:r>
                      <a:endParaRPr lang="en-US" dirty="0"/>
                    </a:p>
                  </a:txBody>
                  <a:tcPr/>
                </a:tc>
                <a:tc>
                  <a:txBody>
                    <a:bodyPr/>
                    <a:lstStyle/>
                    <a:p>
                      <a:pPr algn="ctr"/>
                      <a:endParaRPr lang="en-US"/>
                    </a:p>
                  </a:txBody>
                  <a:tcPr/>
                </a:tc>
                <a:extLst>
                  <a:ext uri="{0D108BD9-81ED-4DB2-BD59-A6C34878D82A}">
                    <a16:rowId xmlns:a16="http://schemas.microsoft.com/office/drawing/2014/main" val="996440561"/>
                  </a:ext>
                </a:extLst>
              </a:tr>
              <a:tr h="370840">
                <a:tc>
                  <a:txBody>
                    <a:bodyPr/>
                    <a:lstStyle/>
                    <a:p>
                      <a:pPr algn="ct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Kase</a:t>
                      </a:r>
                      <a:r>
                        <a:rPr lang="en-US" sz="1800" kern="1200" dirty="0" smtClean="0">
                          <a:solidFill>
                            <a:schemeClr val="dk1"/>
                          </a:solidFill>
                          <a:effectLst/>
                          <a:latin typeface="+mn-lt"/>
                          <a:ea typeface="+mn-ea"/>
                          <a:cs typeface="+mn-cs"/>
                        </a:rPr>
                        <a:t>,</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2018)</a:t>
                      </a:r>
                      <a:endParaRPr lang="en-US" dirty="0"/>
                    </a:p>
                  </a:txBody>
                  <a:tcPr/>
                </a:tc>
                <a:tc>
                  <a:txBody>
                    <a:bodyPr/>
                    <a:lstStyle/>
                    <a:p>
                      <a:pPr algn="ctr"/>
                      <a:endParaRPr lang="en-US"/>
                    </a:p>
                  </a:txBody>
                  <a:tcPr/>
                </a:tc>
                <a:tc>
                  <a:txBody>
                    <a:bodyPr/>
                    <a:lstStyle/>
                    <a:p>
                      <a:pPr algn="ctr"/>
                      <a:r>
                        <a:rPr lang="es-CU" dirty="0" smtClean="0"/>
                        <a:t>x</a:t>
                      </a:r>
                      <a:endParaRPr lang="en-US" dirty="0"/>
                    </a:p>
                  </a:txBody>
                  <a:tcPr/>
                </a:tc>
                <a:tc>
                  <a:txBody>
                    <a:bodyPr/>
                    <a:lstStyle/>
                    <a:p>
                      <a:pPr algn="ctr"/>
                      <a:endParaRPr lang="en-US"/>
                    </a:p>
                  </a:txBody>
                  <a:tcPr/>
                </a:tc>
                <a:tc>
                  <a:txBody>
                    <a:bodyPr/>
                    <a:lstStyle/>
                    <a:p>
                      <a:pPr algn="ctr"/>
                      <a:r>
                        <a:rPr lang="es-CU" dirty="0" smtClean="0"/>
                        <a:t>x</a:t>
                      </a:r>
                      <a:endParaRPr lang="en-US" dirty="0"/>
                    </a:p>
                  </a:txBody>
                  <a:tcPr/>
                </a:tc>
                <a:tc>
                  <a:txBody>
                    <a:bodyPr/>
                    <a:lstStyle/>
                    <a:p>
                      <a:pPr algn="ctr"/>
                      <a:r>
                        <a:rPr lang="es-CU" dirty="0" smtClean="0"/>
                        <a:t>x</a:t>
                      </a:r>
                      <a:endParaRPr lang="en-US" dirty="0"/>
                    </a:p>
                  </a:txBody>
                  <a:tcPr/>
                </a:tc>
                <a:tc>
                  <a:txBody>
                    <a:bodyPr/>
                    <a:lstStyle/>
                    <a:p>
                      <a:pPr algn="ctr"/>
                      <a:endParaRPr lang="en-US"/>
                    </a:p>
                  </a:txBody>
                  <a:tcPr/>
                </a:tc>
                <a:extLst>
                  <a:ext uri="{0D108BD9-81ED-4DB2-BD59-A6C34878D82A}">
                    <a16:rowId xmlns:a16="http://schemas.microsoft.com/office/drawing/2014/main" val="1492259601"/>
                  </a:ext>
                </a:extLst>
              </a:tr>
              <a:tr h="370840">
                <a:tc>
                  <a:txBody>
                    <a:bodyPr/>
                    <a:lstStyle/>
                    <a:p>
                      <a:pPr algn="ctr"/>
                      <a:r>
                        <a:rPr lang="en-US" sz="1800" kern="1200" dirty="0" smtClean="0">
                          <a:solidFill>
                            <a:schemeClr val="dk1"/>
                          </a:solidFill>
                          <a:effectLst/>
                          <a:latin typeface="+mn-lt"/>
                          <a:ea typeface="+mn-ea"/>
                          <a:cs typeface="+mn-cs"/>
                        </a:rPr>
                        <a:t>(Barthelme,</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2020)</a:t>
                      </a:r>
                      <a:endParaRPr lang="en-US" dirty="0"/>
                    </a:p>
                  </a:txBody>
                  <a:tcPr/>
                </a:tc>
                <a:tc>
                  <a:txBody>
                    <a:bodyPr/>
                    <a:lstStyle/>
                    <a:p>
                      <a:pPr algn="ctr"/>
                      <a:r>
                        <a:rPr lang="es-CU" dirty="0" smtClean="0"/>
                        <a:t>x</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s-CU" dirty="0" smtClean="0"/>
                        <a:t>x</a:t>
                      </a:r>
                      <a:endParaRPr lang="en-US" dirty="0"/>
                    </a:p>
                  </a:txBody>
                  <a:tcPr/>
                </a:tc>
                <a:tc>
                  <a:txBody>
                    <a:bodyPr/>
                    <a:lstStyle/>
                    <a:p>
                      <a:pPr algn="ctr"/>
                      <a:r>
                        <a:rPr lang="es-CU" dirty="0" smtClean="0"/>
                        <a:t>x</a:t>
                      </a:r>
                      <a:endParaRPr lang="en-US" dirty="0"/>
                    </a:p>
                  </a:txBody>
                  <a:tcPr/>
                </a:tc>
                <a:tc>
                  <a:txBody>
                    <a:bodyPr/>
                    <a:lstStyle/>
                    <a:p>
                      <a:pPr algn="ctr"/>
                      <a:endParaRPr lang="en-US"/>
                    </a:p>
                  </a:txBody>
                  <a:tcPr/>
                </a:tc>
                <a:extLst>
                  <a:ext uri="{0D108BD9-81ED-4DB2-BD59-A6C34878D82A}">
                    <a16:rowId xmlns:a16="http://schemas.microsoft.com/office/drawing/2014/main" val="66790412"/>
                  </a:ext>
                </a:extLst>
              </a:tr>
              <a:tr h="370840">
                <a:tc>
                  <a:txBody>
                    <a:bodyPr/>
                    <a:lstStyle/>
                    <a:p>
                      <a:pPr algn="ct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Guo</a:t>
                      </a:r>
                      <a:r>
                        <a:rPr lang="en-US" sz="1800" kern="1200" dirty="0" smtClean="0">
                          <a:solidFill>
                            <a:schemeClr val="dk1"/>
                          </a:solidFill>
                          <a:effectLst/>
                          <a:latin typeface="+mn-lt"/>
                          <a:ea typeface="+mn-ea"/>
                          <a:cs typeface="+mn-cs"/>
                        </a:rPr>
                        <a:t>, 2020)</a:t>
                      </a:r>
                      <a:endParaRPr lang="en-US" dirty="0"/>
                    </a:p>
                  </a:txBody>
                  <a:tcPr/>
                </a:tc>
                <a:tc>
                  <a:txBody>
                    <a:bodyPr/>
                    <a:lstStyle/>
                    <a:p>
                      <a:pPr algn="ctr"/>
                      <a:r>
                        <a:rPr lang="es-CU" dirty="0" smtClean="0"/>
                        <a:t>x</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s-CU" dirty="0" smtClean="0"/>
                        <a:t>x</a:t>
                      </a:r>
                      <a:endParaRPr lang="en-US" dirty="0"/>
                    </a:p>
                  </a:txBody>
                  <a:tcPr/>
                </a:tc>
                <a:tc>
                  <a:txBody>
                    <a:bodyPr/>
                    <a:lstStyle/>
                    <a:p>
                      <a:pPr algn="ctr"/>
                      <a:r>
                        <a:rPr lang="es-CU" dirty="0" smtClean="0"/>
                        <a:t>x</a:t>
                      </a:r>
                      <a:endParaRPr lang="en-US" dirty="0"/>
                    </a:p>
                  </a:txBody>
                  <a:tcPr/>
                </a:tc>
                <a:tc>
                  <a:txBody>
                    <a:bodyPr/>
                    <a:lstStyle/>
                    <a:p>
                      <a:pPr algn="ctr"/>
                      <a:endParaRPr lang="en-US"/>
                    </a:p>
                  </a:txBody>
                  <a:tcPr/>
                </a:tc>
                <a:extLst>
                  <a:ext uri="{0D108BD9-81ED-4DB2-BD59-A6C34878D82A}">
                    <a16:rowId xmlns:a16="http://schemas.microsoft.com/office/drawing/2014/main" val="3809618400"/>
                  </a:ext>
                </a:extLst>
              </a:tr>
              <a:tr h="370840">
                <a:tc>
                  <a:txBody>
                    <a:bodyPr/>
                    <a:lstStyle/>
                    <a:p>
                      <a:pPr algn="ctr"/>
                      <a:r>
                        <a:rPr lang="en-US" sz="1800" kern="1200" dirty="0" smtClean="0">
                          <a:solidFill>
                            <a:schemeClr val="dk1"/>
                          </a:solidFill>
                          <a:effectLst/>
                          <a:latin typeface="+mn-lt"/>
                          <a:ea typeface="+mn-ea"/>
                          <a:cs typeface="+mn-cs"/>
                        </a:rPr>
                        <a:t>(Huang,</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2018)</a:t>
                      </a:r>
                      <a:endParaRPr lang="en-US" dirty="0"/>
                    </a:p>
                  </a:txBody>
                  <a:tcPr/>
                </a:tc>
                <a:tc>
                  <a:txBody>
                    <a:bodyPr/>
                    <a:lstStyle/>
                    <a:p>
                      <a:pPr algn="ctr"/>
                      <a:r>
                        <a:rPr lang="es-CU" dirty="0" smtClean="0"/>
                        <a:t>x</a:t>
                      </a:r>
                      <a:endParaRPr lang="en-US" dirty="0"/>
                    </a:p>
                  </a:txBody>
                  <a:tcPr/>
                </a:tc>
                <a:tc>
                  <a:txBody>
                    <a:bodyPr/>
                    <a:lstStyle/>
                    <a:p>
                      <a:pPr algn="ctr"/>
                      <a:endParaRPr lang="en-US" dirty="0"/>
                    </a:p>
                  </a:txBody>
                  <a:tcPr/>
                </a:tc>
                <a:tc>
                  <a:txBody>
                    <a:bodyPr/>
                    <a:lstStyle/>
                    <a:p>
                      <a:pPr algn="ctr"/>
                      <a:r>
                        <a:rPr lang="es-CU" dirty="0" smtClean="0"/>
                        <a:t>x</a:t>
                      </a:r>
                      <a:endParaRPr lang="en-US" dirty="0"/>
                    </a:p>
                  </a:txBody>
                  <a:tcPr/>
                </a:tc>
                <a:tc>
                  <a:txBody>
                    <a:bodyPr/>
                    <a:lstStyle/>
                    <a:p>
                      <a:pPr algn="ctr"/>
                      <a:endParaRPr lang="en-US" dirty="0"/>
                    </a:p>
                  </a:txBody>
                  <a:tcPr/>
                </a:tc>
                <a:tc>
                  <a:txBody>
                    <a:bodyPr/>
                    <a:lstStyle/>
                    <a:p>
                      <a:pPr algn="ctr"/>
                      <a:r>
                        <a:rPr lang="es-CU" dirty="0" smtClean="0"/>
                        <a:t>x</a:t>
                      </a:r>
                      <a:endParaRPr lang="en-US" dirty="0"/>
                    </a:p>
                  </a:txBody>
                  <a:tcPr/>
                </a:tc>
                <a:tc>
                  <a:txBody>
                    <a:bodyPr/>
                    <a:lstStyle/>
                    <a:p>
                      <a:pPr algn="ctr"/>
                      <a:endParaRPr lang="en-US"/>
                    </a:p>
                  </a:txBody>
                  <a:tcPr/>
                </a:tc>
                <a:extLst>
                  <a:ext uri="{0D108BD9-81ED-4DB2-BD59-A6C34878D82A}">
                    <a16:rowId xmlns:a16="http://schemas.microsoft.com/office/drawing/2014/main" val="4221280914"/>
                  </a:ext>
                </a:extLst>
              </a:tr>
              <a:tr h="370840">
                <a:tc>
                  <a:txBody>
                    <a:bodyPr/>
                    <a:lstStyle/>
                    <a:p>
                      <a:pPr algn="ct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Abeywickrama</a:t>
                      </a:r>
                      <a:r>
                        <a:rPr lang="en-US" sz="1800" kern="1200" dirty="0" smtClean="0">
                          <a:solidFill>
                            <a:schemeClr val="dk1"/>
                          </a:solidFill>
                          <a:effectLst/>
                          <a:latin typeface="+mn-lt"/>
                          <a:ea typeface="+mn-ea"/>
                          <a:cs typeface="+mn-cs"/>
                        </a:rPr>
                        <a:t>,</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2018)</a:t>
                      </a:r>
                      <a:endParaRPr lang="en-US" dirty="0"/>
                    </a:p>
                  </a:txBody>
                  <a:tcPr/>
                </a:tc>
                <a:tc>
                  <a:txBody>
                    <a:bodyPr/>
                    <a:lstStyle/>
                    <a:p>
                      <a:pPr algn="ctr"/>
                      <a:r>
                        <a:rPr lang="es-CU" dirty="0" smtClean="0"/>
                        <a:t>x</a:t>
                      </a:r>
                      <a:endParaRPr lang="en-US" dirty="0"/>
                    </a:p>
                  </a:txBody>
                  <a:tcPr/>
                </a:tc>
                <a:tc>
                  <a:txBody>
                    <a:bodyPr/>
                    <a:lstStyle/>
                    <a:p>
                      <a:pPr algn="ctr"/>
                      <a:endParaRPr lang="en-US" dirty="0"/>
                    </a:p>
                  </a:txBody>
                  <a:tcPr/>
                </a:tc>
                <a:tc>
                  <a:txBody>
                    <a:bodyPr/>
                    <a:lstStyle/>
                    <a:p>
                      <a:pPr algn="ctr"/>
                      <a:r>
                        <a:rPr lang="es-CU" dirty="0" smtClean="0"/>
                        <a:t>x</a:t>
                      </a:r>
                      <a:endParaRPr lang="en-US" dirty="0"/>
                    </a:p>
                  </a:txBody>
                  <a:tcPr/>
                </a:tc>
                <a:tc>
                  <a:txBody>
                    <a:bodyPr/>
                    <a:lstStyle/>
                    <a:p>
                      <a:pPr algn="ctr"/>
                      <a:endParaRPr lang="en-US" dirty="0"/>
                    </a:p>
                  </a:txBody>
                  <a:tcPr/>
                </a:tc>
                <a:tc>
                  <a:txBody>
                    <a:bodyPr/>
                    <a:lstStyle/>
                    <a:p>
                      <a:pPr algn="ctr"/>
                      <a:r>
                        <a:rPr lang="es-CU" dirty="0" smtClean="0"/>
                        <a:t>x</a:t>
                      </a:r>
                      <a:endParaRPr lang="en-US" dirty="0"/>
                    </a:p>
                  </a:txBody>
                  <a:tcPr/>
                </a:tc>
                <a:tc>
                  <a:txBody>
                    <a:bodyPr/>
                    <a:lstStyle/>
                    <a:p>
                      <a:pPr algn="ctr"/>
                      <a:endParaRPr lang="en-US" dirty="0"/>
                    </a:p>
                  </a:txBody>
                  <a:tcPr/>
                </a:tc>
                <a:extLst>
                  <a:ext uri="{0D108BD9-81ED-4DB2-BD59-A6C34878D82A}">
                    <a16:rowId xmlns:a16="http://schemas.microsoft.com/office/drawing/2014/main" val="4226791065"/>
                  </a:ext>
                </a:extLst>
              </a:tr>
              <a:tr h="370840">
                <a:tc>
                  <a:txBody>
                    <a:bodyPr/>
                    <a:lstStyle/>
                    <a:p>
                      <a:pPr algn="ct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Pastorino</a:t>
                      </a:r>
                      <a:r>
                        <a:rPr lang="en-US" sz="1800" kern="1200" dirty="0" smtClean="0">
                          <a:solidFill>
                            <a:schemeClr val="dk1"/>
                          </a:solidFill>
                          <a:effectLst/>
                          <a:latin typeface="+mn-lt"/>
                          <a:ea typeface="+mn-ea"/>
                          <a:cs typeface="+mn-cs"/>
                        </a:rPr>
                        <a:t>,</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2005)</a:t>
                      </a:r>
                      <a:endParaRPr lang="en-US" dirty="0"/>
                    </a:p>
                  </a:txBody>
                  <a:tcPr/>
                </a:tc>
                <a:tc>
                  <a:txBody>
                    <a:bodyPr/>
                    <a:lstStyle/>
                    <a:p>
                      <a:pPr algn="ctr"/>
                      <a:endParaRPr lang="en-US"/>
                    </a:p>
                  </a:txBody>
                  <a:tcPr/>
                </a:tc>
                <a:tc>
                  <a:txBody>
                    <a:bodyPr/>
                    <a:lstStyle/>
                    <a:p>
                      <a:pPr algn="ctr"/>
                      <a:r>
                        <a:rPr lang="es-CU" dirty="0" smtClean="0"/>
                        <a:t>x</a:t>
                      </a:r>
                      <a:endParaRPr lang="en-US" dirty="0"/>
                    </a:p>
                  </a:txBody>
                  <a:tcPr/>
                </a:tc>
                <a:tc>
                  <a:txBody>
                    <a:bodyPr/>
                    <a:lstStyle/>
                    <a:p>
                      <a:pPr algn="ctr"/>
                      <a:r>
                        <a:rPr lang="es-CU" dirty="0" smtClean="0"/>
                        <a:t>x</a:t>
                      </a:r>
                      <a:endParaRPr lang="en-US" dirty="0"/>
                    </a:p>
                  </a:txBody>
                  <a:tcPr/>
                </a:tc>
                <a:tc>
                  <a:txBody>
                    <a:bodyPr/>
                    <a:lstStyle/>
                    <a:p>
                      <a:pPr algn="ctr"/>
                      <a:r>
                        <a:rPr lang="es-CU" dirty="0" smtClean="0"/>
                        <a:t>x</a:t>
                      </a:r>
                      <a:endParaRPr lang="en-US" dirty="0"/>
                    </a:p>
                  </a:txBody>
                  <a:tcPr/>
                </a:tc>
                <a:tc>
                  <a:txBody>
                    <a:bodyPr/>
                    <a:lstStyle/>
                    <a:p>
                      <a:pPr algn="ctr"/>
                      <a:r>
                        <a:rPr lang="es-CU" dirty="0" smtClean="0"/>
                        <a:t>x</a:t>
                      </a:r>
                      <a:endParaRPr lang="en-US" dirty="0"/>
                    </a:p>
                  </a:txBody>
                  <a:tcPr/>
                </a:tc>
                <a:tc>
                  <a:txBody>
                    <a:bodyPr/>
                    <a:lstStyle/>
                    <a:p>
                      <a:pPr algn="ctr"/>
                      <a:endParaRPr lang="en-US" dirty="0"/>
                    </a:p>
                  </a:txBody>
                  <a:tcPr/>
                </a:tc>
                <a:extLst>
                  <a:ext uri="{0D108BD9-81ED-4DB2-BD59-A6C34878D82A}">
                    <a16:rowId xmlns:a16="http://schemas.microsoft.com/office/drawing/2014/main" val="2164113859"/>
                  </a:ext>
                </a:extLst>
              </a:tr>
              <a:tr h="370840">
                <a:tc>
                  <a:txBody>
                    <a:bodyPr/>
                    <a:lstStyle/>
                    <a:p>
                      <a:pPr marL="457200" indent="457200" algn="ctr">
                        <a:lnSpc>
                          <a:spcPct val="150000"/>
                        </a:lnSpc>
                        <a:spcAft>
                          <a:spcPts val="600"/>
                        </a:spcAft>
                      </a:pPr>
                      <a:r>
                        <a:rPr lang="en-US" sz="1800" b="0" dirty="0" smtClean="0">
                          <a:effectLst/>
                          <a:latin typeface="+mn-lt"/>
                          <a:ea typeface="Calibri" panose="020F0502020204030204" pitchFamily="34" charset="0"/>
                          <a:cs typeface="Times New Roman" panose="02020603050405020304" pitchFamily="18" charset="0"/>
                        </a:rPr>
                        <a:t>(</a:t>
                      </a:r>
                      <a:r>
                        <a:rPr lang="en-US" sz="1800" b="0" dirty="0" err="1" smtClean="0">
                          <a:effectLst/>
                          <a:latin typeface="+mn-lt"/>
                          <a:ea typeface="Calibri" panose="020F0502020204030204" pitchFamily="34" charset="0"/>
                          <a:cs typeface="Times New Roman" panose="02020603050405020304" pitchFamily="18" charset="0"/>
                        </a:rPr>
                        <a:t>Randazzo</a:t>
                      </a:r>
                      <a:r>
                        <a:rPr lang="en-US" sz="1800" b="0" dirty="0" smtClean="0">
                          <a:effectLst/>
                          <a:latin typeface="+mn-lt"/>
                          <a:ea typeface="Calibri" panose="020F0502020204030204" pitchFamily="34" charset="0"/>
                          <a:cs typeface="Times New Roman" panose="02020603050405020304" pitchFamily="18" charset="0"/>
                        </a:rPr>
                        <a:t>,</a:t>
                      </a:r>
                      <a:r>
                        <a:rPr lang="en-US" sz="1800" b="0" baseline="0" dirty="0" smtClean="0">
                          <a:effectLst/>
                          <a:latin typeface="+mn-lt"/>
                          <a:ea typeface="Calibri" panose="020F0502020204030204" pitchFamily="34" charset="0"/>
                          <a:cs typeface="Times New Roman" panose="02020603050405020304" pitchFamily="18" charset="0"/>
                        </a:rPr>
                        <a:t> </a:t>
                      </a:r>
                      <a:r>
                        <a:rPr lang="en-US" sz="1800" b="0" dirty="0" smtClean="0">
                          <a:effectLst/>
                          <a:latin typeface="+mn-lt"/>
                          <a:ea typeface="Calibri" panose="020F0502020204030204" pitchFamily="34" charset="0"/>
                          <a:cs typeface="Times New Roman" panose="02020603050405020304" pitchFamily="18" charset="0"/>
                        </a:rPr>
                        <a:t> 2007)</a:t>
                      </a:r>
                      <a:endParaRPr lang="en-US" sz="1800" b="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endParaRPr lang="en-US" dirty="0"/>
                    </a:p>
                  </a:txBody>
                  <a:tcPr/>
                </a:tc>
                <a:tc>
                  <a:txBody>
                    <a:bodyPr/>
                    <a:lstStyle/>
                    <a:p>
                      <a:pPr algn="ctr"/>
                      <a:r>
                        <a:rPr lang="es-CU" dirty="0" smtClean="0"/>
                        <a:t>x</a:t>
                      </a:r>
                      <a:endParaRPr lang="en-US" dirty="0"/>
                    </a:p>
                  </a:txBody>
                  <a:tcPr/>
                </a:tc>
                <a:tc>
                  <a:txBody>
                    <a:bodyPr/>
                    <a:lstStyle/>
                    <a:p>
                      <a:pPr algn="ctr"/>
                      <a:r>
                        <a:rPr lang="es-CU" dirty="0" smtClean="0"/>
                        <a:t>x</a:t>
                      </a:r>
                      <a:endParaRPr lang="en-US" dirty="0"/>
                    </a:p>
                  </a:txBody>
                  <a:tcPr/>
                </a:tc>
                <a:tc>
                  <a:txBody>
                    <a:bodyPr/>
                    <a:lstStyle/>
                    <a:p>
                      <a:pPr algn="ctr"/>
                      <a:r>
                        <a:rPr lang="es-CU" dirty="0" smtClean="0"/>
                        <a:t>x</a:t>
                      </a:r>
                      <a:endParaRPr lang="en-US" dirty="0"/>
                    </a:p>
                  </a:txBody>
                  <a:tcPr/>
                </a:tc>
                <a:tc>
                  <a:txBody>
                    <a:bodyPr/>
                    <a:lstStyle/>
                    <a:p>
                      <a:pPr algn="ctr"/>
                      <a:r>
                        <a:rPr lang="es-CU" dirty="0" smtClean="0"/>
                        <a:t>x</a:t>
                      </a:r>
                      <a:endParaRPr lang="en-US" dirty="0"/>
                    </a:p>
                  </a:txBody>
                  <a:tcPr/>
                </a:tc>
                <a:tc>
                  <a:txBody>
                    <a:bodyPr/>
                    <a:lstStyle/>
                    <a:p>
                      <a:pPr algn="ctr"/>
                      <a:endParaRPr lang="en-US" dirty="0"/>
                    </a:p>
                  </a:txBody>
                  <a:tcPr/>
                </a:tc>
                <a:extLst>
                  <a:ext uri="{0D108BD9-81ED-4DB2-BD59-A6C34878D82A}">
                    <a16:rowId xmlns:a16="http://schemas.microsoft.com/office/drawing/2014/main" val="2628797988"/>
                  </a:ext>
                </a:extLst>
              </a:tr>
              <a:tr h="370840">
                <a:tc>
                  <a:txBody>
                    <a:bodyPr/>
                    <a:lstStyle/>
                    <a:p>
                      <a:pPr algn="ct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Donelli</a:t>
                      </a:r>
                      <a:r>
                        <a:rPr lang="en-US" sz="1800" kern="1200" dirty="0" smtClean="0">
                          <a:solidFill>
                            <a:schemeClr val="dk1"/>
                          </a:solidFill>
                          <a:effectLst/>
                          <a:latin typeface="+mn-lt"/>
                          <a:ea typeface="+mn-ea"/>
                          <a:cs typeface="+mn-cs"/>
                        </a:rPr>
                        <a:t>,</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2009)</a:t>
                      </a:r>
                      <a:endParaRPr lang="en-US" dirty="0"/>
                    </a:p>
                  </a:txBody>
                  <a:tcPr/>
                </a:tc>
                <a:tc>
                  <a:txBody>
                    <a:bodyPr/>
                    <a:lstStyle/>
                    <a:p>
                      <a:pPr algn="ctr"/>
                      <a:r>
                        <a:rPr lang="es-CU" dirty="0" smtClean="0"/>
                        <a:t>x</a:t>
                      </a:r>
                      <a:endParaRPr lang="en-US" dirty="0"/>
                    </a:p>
                  </a:txBody>
                  <a:tcPr/>
                </a:tc>
                <a:tc>
                  <a:txBody>
                    <a:bodyPr/>
                    <a:lstStyle/>
                    <a:p>
                      <a:pPr algn="ctr"/>
                      <a:r>
                        <a:rPr lang="es-CU" dirty="0" smtClean="0"/>
                        <a:t>x</a:t>
                      </a:r>
                      <a:endParaRPr lang="en-US" dirty="0"/>
                    </a:p>
                  </a:txBody>
                  <a:tcPr/>
                </a:tc>
                <a:tc>
                  <a:txBody>
                    <a:bodyPr/>
                    <a:lstStyle/>
                    <a:p>
                      <a:pPr algn="ctr"/>
                      <a:r>
                        <a:rPr lang="es-CU" dirty="0" smtClean="0"/>
                        <a:t>x</a:t>
                      </a:r>
                      <a:endParaRPr lang="en-US" dirty="0"/>
                    </a:p>
                  </a:txBody>
                  <a:tcPr/>
                </a:tc>
                <a:tc>
                  <a:txBody>
                    <a:bodyPr/>
                    <a:lstStyle/>
                    <a:p>
                      <a:pPr algn="ctr"/>
                      <a:r>
                        <a:rPr lang="es-CU" dirty="0" smtClean="0"/>
                        <a:t>x</a:t>
                      </a:r>
                      <a:endParaRPr lang="en-US" dirty="0"/>
                    </a:p>
                  </a:txBody>
                  <a:tcPr/>
                </a:tc>
                <a:tc>
                  <a:txBody>
                    <a:bodyPr/>
                    <a:lstStyle/>
                    <a:p>
                      <a:pPr algn="ctr"/>
                      <a:r>
                        <a:rPr lang="es-CU" dirty="0" smtClean="0"/>
                        <a:t>x</a:t>
                      </a:r>
                      <a:endParaRPr lang="en-US" dirty="0"/>
                    </a:p>
                  </a:txBody>
                  <a:tcPr/>
                </a:tc>
                <a:tc>
                  <a:txBody>
                    <a:bodyPr/>
                    <a:lstStyle/>
                    <a:p>
                      <a:pPr algn="ctr"/>
                      <a:endParaRPr lang="en-US" dirty="0"/>
                    </a:p>
                  </a:txBody>
                  <a:tcPr/>
                </a:tc>
                <a:extLst>
                  <a:ext uri="{0D108BD9-81ED-4DB2-BD59-A6C34878D82A}">
                    <a16:rowId xmlns:a16="http://schemas.microsoft.com/office/drawing/2014/main" val="2367659162"/>
                  </a:ext>
                </a:extLst>
              </a:tr>
              <a:tr h="370840">
                <a:tc>
                  <a:txBody>
                    <a:bodyPr/>
                    <a:lstStyle/>
                    <a:p>
                      <a:pPr algn="ctr"/>
                      <a:r>
                        <a:rPr lang="en-US" sz="1800" kern="1200" dirty="0" smtClean="0">
                          <a:solidFill>
                            <a:schemeClr val="dk1"/>
                          </a:solidFill>
                          <a:effectLst/>
                          <a:latin typeface="+mn-lt"/>
                          <a:ea typeface="+mn-ea"/>
                          <a:cs typeface="+mn-cs"/>
                        </a:rPr>
                        <a:t>(Pan, 2017)</a:t>
                      </a:r>
                      <a:endParaRPr lang="en-US" dirty="0"/>
                    </a:p>
                  </a:txBody>
                  <a:tcPr/>
                </a:tc>
                <a:tc>
                  <a:txBody>
                    <a:bodyPr/>
                    <a:lstStyle/>
                    <a:p>
                      <a:pPr algn="ctr"/>
                      <a:endParaRPr lang="en-US" dirty="0"/>
                    </a:p>
                  </a:txBody>
                  <a:tcPr/>
                </a:tc>
                <a:tc>
                  <a:txBody>
                    <a:bodyPr/>
                    <a:lstStyle/>
                    <a:p>
                      <a:pPr algn="ctr"/>
                      <a:r>
                        <a:rPr lang="es-CU" dirty="0" smtClean="0"/>
                        <a:t>x</a:t>
                      </a:r>
                      <a:endParaRPr lang="en-US" dirty="0"/>
                    </a:p>
                  </a:txBody>
                  <a:tcPr/>
                </a:tc>
                <a:tc>
                  <a:txBody>
                    <a:bodyPr/>
                    <a:lstStyle/>
                    <a:p>
                      <a:pPr algn="ctr"/>
                      <a:endParaRPr lang="en-US" dirty="0"/>
                    </a:p>
                  </a:txBody>
                  <a:tcPr/>
                </a:tc>
                <a:tc>
                  <a:txBody>
                    <a:bodyPr/>
                    <a:lstStyle/>
                    <a:p>
                      <a:pPr algn="ctr"/>
                      <a:r>
                        <a:rPr lang="es-CU" dirty="0" smtClean="0"/>
                        <a:t>x</a:t>
                      </a:r>
                      <a:endParaRPr lang="en-US" dirty="0"/>
                    </a:p>
                  </a:txBody>
                  <a:tcPr/>
                </a:tc>
                <a:tc>
                  <a:txBody>
                    <a:bodyPr/>
                    <a:lstStyle/>
                    <a:p>
                      <a:pPr algn="ctr"/>
                      <a:r>
                        <a:rPr lang="es-CU" dirty="0" smtClean="0"/>
                        <a:t>x</a:t>
                      </a:r>
                      <a:endParaRPr lang="en-US" dirty="0"/>
                    </a:p>
                  </a:txBody>
                  <a:tcPr/>
                </a:tc>
                <a:tc>
                  <a:txBody>
                    <a:bodyPr/>
                    <a:lstStyle/>
                    <a:p>
                      <a:pPr algn="ctr"/>
                      <a:endParaRPr lang="en-US" dirty="0"/>
                    </a:p>
                  </a:txBody>
                  <a:tcPr/>
                </a:tc>
                <a:extLst>
                  <a:ext uri="{0D108BD9-81ED-4DB2-BD59-A6C34878D82A}">
                    <a16:rowId xmlns:a16="http://schemas.microsoft.com/office/drawing/2014/main" val="133553036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(Huang,</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2019)</a:t>
                      </a:r>
                      <a:endParaRPr lang="en-US" dirty="0" smtClean="0"/>
                    </a:p>
                    <a:p>
                      <a:pPr algn="ctr"/>
                      <a:endParaRPr lang="en-US" dirty="0"/>
                    </a:p>
                  </a:txBody>
                  <a:tcPr/>
                </a:tc>
                <a:tc>
                  <a:txBody>
                    <a:bodyPr/>
                    <a:lstStyle/>
                    <a:p>
                      <a:pPr algn="ctr"/>
                      <a:endParaRPr lang="en-US" dirty="0"/>
                    </a:p>
                  </a:txBody>
                  <a:tcPr/>
                </a:tc>
                <a:tc>
                  <a:txBody>
                    <a:bodyPr/>
                    <a:lstStyle/>
                    <a:p>
                      <a:pPr algn="ctr"/>
                      <a:r>
                        <a:rPr lang="es-CU" dirty="0" smtClean="0"/>
                        <a:t>x</a:t>
                      </a:r>
                      <a:endParaRPr lang="en-US" dirty="0"/>
                    </a:p>
                  </a:txBody>
                  <a:tcPr/>
                </a:tc>
                <a:tc>
                  <a:txBody>
                    <a:bodyPr/>
                    <a:lstStyle/>
                    <a:p>
                      <a:pPr algn="ctr"/>
                      <a:endParaRPr lang="en-US" dirty="0"/>
                    </a:p>
                  </a:txBody>
                  <a:tcPr/>
                </a:tc>
                <a:tc>
                  <a:txBody>
                    <a:bodyPr/>
                    <a:lstStyle/>
                    <a:p>
                      <a:pPr algn="ctr"/>
                      <a:r>
                        <a:rPr lang="es-CU" dirty="0" smtClean="0"/>
                        <a:t>x</a:t>
                      </a:r>
                      <a:endParaRPr lang="en-US" dirty="0"/>
                    </a:p>
                  </a:txBody>
                  <a:tcPr/>
                </a:tc>
                <a:tc>
                  <a:txBody>
                    <a:bodyPr/>
                    <a:lstStyle/>
                    <a:p>
                      <a:pPr algn="ctr"/>
                      <a:r>
                        <a:rPr lang="es-CU" dirty="0" smtClean="0"/>
                        <a:t>x</a:t>
                      </a:r>
                      <a:endParaRPr lang="en-US" dirty="0"/>
                    </a:p>
                  </a:txBody>
                  <a:tcPr/>
                </a:tc>
                <a:tc>
                  <a:txBody>
                    <a:bodyPr/>
                    <a:lstStyle/>
                    <a:p>
                      <a:pPr algn="ctr"/>
                      <a:endParaRPr lang="en-US" dirty="0"/>
                    </a:p>
                  </a:txBody>
                  <a:tcPr/>
                </a:tc>
                <a:extLst>
                  <a:ext uri="{0D108BD9-81ED-4DB2-BD59-A6C34878D82A}">
                    <a16:rowId xmlns:a16="http://schemas.microsoft.com/office/drawing/2014/main" val="134614436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(Wu, 2019)</a:t>
                      </a:r>
                      <a:endParaRPr lang="en-US" dirty="0" smtClean="0"/>
                    </a:p>
                    <a:p>
                      <a:pPr algn="ctr"/>
                      <a:endParaRPr lang="en-US" dirty="0"/>
                    </a:p>
                  </a:txBody>
                  <a:tcPr/>
                </a:tc>
                <a:tc>
                  <a:txBody>
                    <a:bodyPr/>
                    <a:lstStyle/>
                    <a:p>
                      <a:pPr algn="ctr"/>
                      <a:r>
                        <a:rPr lang="es-CU" dirty="0" smtClean="0"/>
                        <a:t>x</a:t>
                      </a:r>
                      <a:endParaRPr lang="en-US" dirty="0"/>
                    </a:p>
                  </a:txBody>
                  <a:tcPr/>
                </a:tc>
                <a:tc>
                  <a:txBody>
                    <a:bodyPr/>
                    <a:lstStyle/>
                    <a:p>
                      <a:pPr algn="ctr"/>
                      <a:endParaRPr lang="en-US" dirty="0"/>
                    </a:p>
                  </a:txBody>
                  <a:tcPr/>
                </a:tc>
                <a:tc>
                  <a:txBody>
                    <a:bodyPr/>
                    <a:lstStyle/>
                    <a:p>
                      <a:pPr algn="ctr"/>
                      <a:r>
                        <a:rPr lang="es-CU" dirty="0" smtClean="0"/>
                        <a:t>x</a:t>
                      </a:r>
                      <a:endParaRPr lang="en-US" dirty="0"/>
                    </a:p>
                  </a:txBody>
                  <a:tcPr/>
                </a:tc>
                <a:tc>
                  <a:txBody>
                    <a:bodyPr/>
                    <a:lstStyle/>
                    <a:p>
                      <a:pPr algn="ctr"/>
                      <a:endParaRPr lang="en-US"/>
                    </a:p>
                  </a:txBody>
                  <a:tcPr/>
                </a:tc>
                <a:tc>
                  <a:txBody>
                    <a:bodyPr/>
                    <a:lstStyle/>
                    <a:p>
                      <a:pPr algn="ctr"/>
                      <a:r>
                        <a:rPr lang="es-CU" dirty="0" smtClean="0"/>
                        <a:t>x</a:t>
                      </a:r>
                      <a:endParaRPr lang="en-US" dirty="0"/>
                    </a:p>
                  </a:txBody>
                  <a:tcPr/>
                </a:tc>
                <a:tc>
                  <a:txBody>
                    <a:bodyPr/>
                    <a:lstStyle/>
                    <a:p>
                      <a:pPr algn="ctr"/>
                      <a:r>
                        <a:rPr lang="es-CU" dirty="0" smtClean="0"/>
                        <a:t>x</a:t>
                      </a:r>
                      <a:endParaRPr lang="en-US" dirty="0"/>
                    </a:p>
                  </a:txBody>
                  <a:tcPr/>
                </a:tc>
                <a:extLst>
                  <a:ext uri="{0D108BD9-81ED-4DB2-BD59-A6C34878D82A}">
                    <a16:rowId xmlns:a16="http://schemas.microsoft.com/office/drawing/2014/main" val="883221955"/>
                  </a:ext>
                </a:extLst>
              </a:tr>
            </a:tbl>
          </a:graphicData>
        </a:graphic>
      </p:graphicFrame>
      <p:sp>
        <p:nvSpPr>
          <p:cNvPr id="16" name="Title 15"/>
          <p:cNvSpPr>
            <a:spLocks noGrp="1"/>
          </p:cNvSpPr>
          <p:nvPr>
            <p:ph type="title"/>
          </p:nvPr>
        </p:nvSpPr>
        <p:spPr/>
        <p:txBody>
          <a:bodyPr/>
          <a:lstStyle/>
          <a:p>
            <a:endParaRPr lang="en-US"/>
          </a:p>
        </p:txBody>
      </p:sp>
    </p:spTree>
    <p:extLst>
      <p:ext uri="{BB962C8B-B14F-4D97-AF65-F5344CB8AC3E}">
        <p14:creationId xmlns:p14="http://schemas.microsoft.com/office/powerpoint/2010/main" val="32306778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US" dirty="0" smtClean="0">
                <a:solidFill>
                  <a:srgbClr val="4472C4"/>
                </a:solidFill>
                <a:latin typeface="Gadugi" panose="020B0502040204020203" pitchFamily="34" charset="0"/>
                <a:ea typeface="Gadugi" panose="020B0502040204020203" pitchFamily="34" charset="0"/>
              </a:rPr>
              <a:t>OBJECTIVES</a:t>
            </a:r>
            <a:endParaRPr lang="en-US" dirty="0">
              <a:solidFill>
                <a:srgbClr val="4472C4"/>
              </a:solidFill>
              <a:latin typeface="Gadugi" panose="020B0502040204020203" pitchFamily="34" charset="0"/>
              <a:ea typeface="Gadugi" panose="020B0502040204020203" pitchFamily="34" charset="0"/>
            </a:endParaRPr>
          </a:p>
        </p:txBody>
      </p:sp>
      <p:sp>
        <p:nvSpPr>
          <p:cNvPr id="9" name="Content Placeholder 8"/>
          <p:cNvSpPr>
            <a:spLocks noGrp="1"/>
          </p:cNvSpPr>
          <p:nvPr>
            <p:ph idx="1"/>
          </p:nvPr>
        </p:nvSpPr>
        <p:spPr/>
        <p:txBody>
          <a:bodyPr>
            <a:normAutofit fontScale="92500" lnSpcReduction="20000"/>
          </a:bodyPr>
          <a:lstStyle/>
          <a:p>
            <a:pPr marL="0" indent="0">
              <a:buNone/>
            </a:pPr>
            <a:r>
              <a:rPr lang="en-US" dirty="0">
                <a:solidFill>
                  <a:schemeClr val="bg1"/>
                </a:solidFill>
              </a:rPr>
              <a:t>The main objective of this work is to propose a ML model </a:t>
            </a:r>
            <a:r>
              <a:rPr lang="en-US" dirty="0" smtClean="0">
                <a:solidFill>
                  <a:schemeClr val="bg1"/>
                </a:solidFill>
              </a:rPr>
              <a:t>to find </a:t>
            </a:r>
            <a:r>
              <a:rPr lang="en-US" dirty="0">
                <a:solidFill>
                  <a:schemeClr val="bg1"/>
                </a:solidFill>
              </a:rPr>
              <a:t>the azimuth and elevation angle of a signal coming from. To achieve the latter, the following specific objectives are considered</a:t>
            </a:r>
            <a:r>
              <a:rPr lang="en-US" dirty="0" smtClean="0">
                <a:solidFill>
                  <a:schemeClr val="bg1"/>
                </a:solidFill>
              </a:rPr>
              <a:t>:</a:t>
            </a:r>
          </a:p>
          <a:p>
            <a:pPr marL="0" indent="0">
              <a:buNone/>
            </a:pPr>
            <a:endParaRPr lang="en-US" dirty="0">
              <a:solidFill>
                <a:schemeClr val="bg1"/>
              </a:solidFill>
            </a:endParaRPr>
          </a:p>
          <a:p>
            <a:pPr lvl="1">
              <a:lnSpc>
                <a:spcPct val="150000"/>
              </a:lnSpc>
            </a:pPr>
            <a:r>
              <a:rPr lang="en-US" dirty="0" smtClean="0">
                <a:solidFill>
                  <a:schemeClr val="bg1"/>
                </a:solidFill>
              </a:rPr>
              <a:t>Design an antenna system to find DOA.</a:t>
            </a:r>
          </a:p>
          <a:p>
            <a:pPr lvl="1">
              <a:lnSpc>
                <a:spcPct val="150000"/>
              </a:lnSpc>
            </a:pPr>
            <a:r>
              <a:rPr lang="en-US" dirty="0" smtClean="0">
                <a:solidFill>
                  <a:schemeClr val="bg1"/>
                </a:solidFill>
              </a:rPr>
              <a:t>Discuss training data preparation and designing for a specific scenario.</a:t>
            </a:r>
          </a:p>
          <a:p>
            <a:pPr lvl="1">
              <a:lnSpc>
                <a:spcPct val="150000"/>
              </a:lnSpc>
            </a:pPr>
            <a:r>
              <a:rPr lang="en-US" dirty="0" smtClean="0">
                <a:solidFill>
                  <a:schemeClr val="bg1"/>
                </a:solidFill>
              </a:rPr>
              <a:t>Analyze different proposals to find both angles with ML models.</a:t>
            </a:r>
          </a:p>
          <a:p>
            <a:pPr lvl="1">
              <a:lnSpc>
                <a:spcPct val="150000"/>
              </a:lnSpc>
            </a:pPr>
            <a:r>
              <a:rPr lang="en-US" dirty="0" smtClean="0">
                <a:solidFill>
                  <a:schemeClr val="bg1"/>
                </a:solidFill>
              </a:rPr>
              <a:t>Analyze different ML models.</a:t>
            </a:r>
          </a:p>
          <a:p>
            <a:pPr lvl="1">
              <a:lnSpc>
                <a:spcPct val="150000"/>
              </a:lnSpc>
            </a:pPr>
            <a:r>
              <a:rPr lang="en-US" dirty="0" smtClean="0">
                <a:solidFill>
                  <a:schemeClr val="bg1"/>
                </a:solidFill>
              </a:rPr>
              <a:t>Select the best proposal to find the azimuth angle and elevation angle as well as the ML model from simulation results.</a:t>
            </a:r>
            <a:endParaRPr lang="en-US" dirty="0">
              <a:solidFill>
                <a:schemeClr val="bg1"/>
              </a:solidFill>
            </a:endParaRPr>
          </a:p>
        </p:txBody>
      </p:sp>
    </p:spTree>
    <p:extLst>
      <p:ext uri="{BB962C8B-B14F-4D97-AF65-F5344CB8AC3E}">
        <p14:creationId xmlns:p14="http://schemas.microsoft.com/office/powerpoint/2010/main" val="23617436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42" name="Group 41"/>
          <p:cNvGrpSpPr/>
          <p:nvPr/>
        </p:nvGrpSpPr>
        <p:grpSpPr>
          <a:xfrm>
            <a:off x="107833" y="2127318"/>
            <a:ext cx="1620252" cy="1620000"/>
            <a:chOff x="4897898" y="1002608"/>
            <a:chExt cx="1620252" cy="1620000"/>
          </a:xfrm>
        </p:grpSpPr>
        <p:pic>
          <p:nvPicPr>
            <p:cNvPr id="38" name="Picture 37"/>
            <p:cNvPicPr>
              <a:picLocks noChangeAspect="1"/>
            </p:cNvPicPr>
            <p:nvPr/>
          </p:nvPicPr>
          <p:blipFill>
            <a:blip r:embed="rId3"/>
            <a:stretch>
              <a:fillRect/>
            </a:stretch>
          </p:blipFill>
          <p:spPr>
            <a:xfrm>
              <a:off x="5351916" y="1626774"/>
              <a:ext cx="695325" cy="466725"/>
            </a:xfrm>
            <a:prstGeom prst="rect">
              <a:avLst/>
            </a:prstGeom>
          </p:spPr>
        </p:pic>
        <p:sp>
          <p:nvSpPr>
            <p:cNvPr id="39" name="Flowchart: Connector 38"/>
            <p:cNvSpPr/>
            <p:nvPr/>
          </p:nvSpPr>
          <p:spPr>
            <a:xfrm>
              <a:off x="4897898" y="1002608"/>
              <a:ext cx="1620252" cy="1620000"/>
            </a:xfrm>
            <a:prstGeom prst="flowChartConnector">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Connector 39"/>
            <p:cNvSpPr/>
            <p:nvPr/>
          </p:nvSpPr>
          <p:spPr>
            <a:xfrm>
              <a:off x="5266935" y="1368086"/>
              <a:ext cx="900000" cy="900000"/>
            </a:xfrm>
            <a:prstGeom prst="flowChartConnector">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Connector 40"/>
            <p:cNvSpPr/>
            <p:nvPr/>
          </p:nvSpPr>
          <p:spPr>
            <a:xfrm>
              <a:off x="5074720" y="1184767"/>
              <a:ext cx="1260000" cy="1260000"/>
            </a:xfrm>
            <a:prstGeom prst="flowChartConnector">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46" name="TextBox 45"/>
              <p:cNvSpPr txBox="1"/>
              <p:nvPr/>
            </p:nvSpPr>
            <p:spPr>
              <a:xfrm>
                <a:off x="7124272" y="1947620"/>
                <a:ext cx="4855675"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bg1"/>
                    </a:solidFill>
                  </a:rPr>
                  <a:t>The system consists of a single channel receiver, equipped with </a:t>
                </a:r>
                <a14:m>
                  <m:oMath xmlns:m="http://schemas.openxmlformats.org/officeDocument/2006/math">
                    <m:r>
                      <a:rPr lang="en-US" i="1">
                        <a:solidFill>
                          <a:schemeClr val="bg1"/>
                        </a:solidFill>
                        <a:latin typeface="Cambria Math" panose="02040503050406030204" pitchFamily="18" charset="0"/>
                      </a:rPr>
                      <m:t>𝑁</m:t>
                    </m:r>
                  </m:oMath>
                </a14:m>
                <a:r>
                  <a:rPr lang="en-US" dirty="0">
                    <a:solidFill>
                      <a:schemeClr val="bg1"/>
                    </a:solidFill>
                  </a:rPr>
                  <a:t> direction </a:t>
                </a:r>
                <a:r>
                  <a:rPr lang="en-US" dirty="0" smtClean="0">
                    <a:solidFill>
                      <a:schemeClr val="bg1"/>
                    </a:solidFill>
                  </a:rPr>
                  <a:t>antennas.</a:t>
                </a:r>
                <a:endParaRPr lang="pt-BR" sz="2000" dirty="0" smtClean="0">
                  <a:solidFill>
                    <a:schemeClr val="bg1"/>
                  </a:solidFill>
                </a:endParaRPr>
              </a:p>
              <a:p>
                <a:pPr marL="285750" indent="-285750">
                  <a:buFont typeface="Arial" panose="020B0604020202020204" pitchFamily="34" charset="0"/>
                  <a:buChar char="•"/>
                </a:pPr>
                <a:r>
                  <a:rPr lang="en-US" dirty="0">
                    <a:solidFill>
                      <a:schemeClr val="bg1"/>
                    </a:solidFill>
                  </a:rPr>
                  <a:t>The receiver activates one antenna element sequentially at a </a:t>
                </a:r>
                <a:r>
                  <a:rPr lang="en-US" dirty="0" smtClean="0">
                    <a:solidFill>
                      <a:schemeClr val="bg1"/>
                    </a:solidFill>
                  </a:rPr>
                  <a:t>time (</a:t>
                </a:r>
                <a14:m>
                  <m:oMath xmlns:m="http://schemas.openxmlformats.org/officeDocument/2006/math">
                    <m:sSub>
                      <m:sSubPr>
                        <m:ctrlPr>
                          <a:rPr lang="en-US" i="1" smtClean="0">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𝑇</m:t>
                        </m:r>
                      </m:e>
                      <m:sub>
                        <m:r>
                          <a:rPr lang="en-US" i="1">
                            <a:solidFill>
                              <a:schemeClr val="bg1"/>
                            </a:solidFill>
                            <a:latin typeface="Cambria Math" panose="02040503050406030204" pitchFamily="18" charset="0"/>
                          </a:rPr>
                          <m:t>𝑠</m:t>
                        </m:r>
                      </m:sub>
                    </m:sSub>
                  </m:oMath>
                </a14:m>
                <a:r>
                  <a:rPr lang="en-US" dirty="0" smtClean="0">
                    <a:solidFill>
                      <a:schemeClr val="bg1"/>
                    </a:solidFill>
                  </a:rPr>
                  <a:t>) </a:t>
                </a:r>
                <a:r>
                  <a:rPr lang="en-US" dirty="0">
                    <a:solidFill>
                      <a:schemeClr val="bg1"/>
                    </a:solidFill>
                  </a:rPr>
                  <a:t>using the corresponding switch and received energy value</a:t>
                </a:r>
                <a:r>
                  <a:rPr lang="en-US" dirty="0" smtClean="0">
                    <a:solidFill>
                      <a:schemeClr val="bg1"/>
                    </a:solidFill>
                  </a:rPr>
                  <a:t>.</a:t>
                </a:r>
              </a:p>
            </p:txBody>
          </p:sp>
        </mc:Choice>
        <mc:Fallback xmlns="">
          <p:sp>
            <p:nvSpPr>
              <p:cNvPr id="46" name="TextBox 45"/>
              <p:cNvSpPr txBox="1">
                <a:spLocks noRot="1" noChangeAspect="1" noMove="1" noResize="1" noEditPoints="1" noAdjustHandles="1" noChangeArrowheads="1" noChangeShapeType="1" noTextEdit="1"/>
              </p:cNvSpPr>
              <p:nvPr/>
            </p:nvSpPr>
            <p:spPr>
              <a:xfrm>
                <a:off x="7124272" y="1947620"/>
                <a:ext cx="4855675" cy="1754326"/>
              </a:xfrm>
              <a:prstGeom prst="rect">
                <a:avLst/>
              </a:prstGeom>
              <a:blipFill>
                <a:blip r:embed="rId4"/>
                <a:stretch>
                  <a:fillRect l="-879" t="-1736" b="-4514"/>
                </a:stretch>
              </a:blipFill>
            </p:spPr>
            <p:txBody>
              <a:bodyPr/>
              <a:lstStyle/>
              <a:p>
                <a:r>
                  <a:rPr lang="en-US">
                    <a:noFill/>
                  </a:rPr>
                  <a:t> </a:t>
                </a:r>
              </a:p>
            </p:txBody>
          </p:sp>
        </mc:Fallback>
      </mc:AlternateContent>
      <p:grpSp>
        <p:nvGrpSpPr>
          <p:cNvPr id="2" name="Group 1"/>
          <p:cNvGrpSpPr/>
          <p:nvPr/>
        </p:nvGrpSpPr>
        <p:grpSpPr>
          <a:xfrm>
            <a:off x="995277" y="2329103"/>
            <a:ext cx="2986999" cy="2866815"/>
            <a:chOff x="1500253" y="1301791"/>
            <a:chExt cx="2986999" cy="2866815"/>
          </a:xfrm>
        </p:grpSpPr>
        <p:grpSp>
          <p:nvGrpSpPr>
            <p:cNvPr id="36" name="Group 35"/>
            <p:cNvGrpSpPr/>
            <p:nvPr/>
          </p:nvGrpSpPr>
          <p:grpSpPr>
            <a:xfrm>
              <a:off x="1777229" y="1659848"/>
              <a:ext cx="1811951" cy="2508758"/>
              <a:chOff x="1898650" y="1371092"/>
              <a:chExt cx="1811951" cy="2508758"/>
            </a:xfrm>
          </p:grpSpPr>
          <p:sp>
            <p:nvSpPr>
              <p:cNvPr id="5" name="Oval 4"/>
              <p:cNvSpPr/>
              <p:nvPr/>
            </p:nvSpPr>
            <p:spPr>
              <a:xfrm>
                <a:off x="2074985" y="1811216"/>
                <a:ext cx="1087315" cy="19855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13" name="Straight Connector 12"/>
              <p:cNvCxnSpPr>
                <a:endCxn id="5" idx="2"/>
              </p:cNvCxnSpPr>
              <p:nvPr/>
            </p:nvCxnSpPr>
            <p:spPr>
              <a:xfrm>
                <a:off x="2074985" y="1571625"/>
                <a:ext cx="0" cy="338871"/>
              </a:xfrm>
              <a:prstGeom prst="line">
                <a:avLst/>
              </a:prstGeom>
              <a:ln w="12700"/>
            </p:spPr>
            <p:style>
              <a:lnRef idx="1">
                <a:schemeClr val="dk1"/>
              </a:lnRef>
              <a:fillRef idx="0">
                <a:schemeClr val="dk1"/>
              </a:fillRef>
              <a:effectRef idx="0">
                <a:schemeClr val="dk1"/>
              </a:effectRef>
              <a:fontRef idx="minor">
                <a:schemeClr val="tx1"/>
              </a:fontRef>
            </p:style>
          </p:cxnSp>
          <p:cxnSp>
            <p:nvCxnSpPr>
              <p:cNvPr id="17" name="Straight Connector 16"/>
              <p:cNvCxnSpPr>
                <a:endCxn id="5" idx="6"/>
              </p:cNvCxnSpPr>
              <p:nvPr/>
            </p:nvCxnSpPr>
            <p:spPr>
              <a:xfrm>
                <a:off x="3162300" y="1571625"/>
                <a:ext cx="0" cy="338871"/>
              </a:xfrm>
              <a:prstGeom prst="line">
                <a:avLst/>
              </a:prstGeom>
              <a:ln w="12700"/>
            </p:spPr>
            <p:style>
              <a:lnRef idx="1">
                <a:schemeClr val="dk1"/>
              </a:lnRef>
              <a:fillRef idx="0">
                <a:schemeClr val="dk1"/>
              </a:fillRef>
              <a:effectRef idx="0">
                <a:schemeClr val="dk1"/>
              </a:effectRef>
              <a:fontRef idx="minor">
                <a:schemeClr val="tx1"/>
              </a:fontRef>
            </p:style>
          </p:cxnSp>
          <p:cxnSp>
            <p:nvCxnSpPr>
              <p:cNvPr id="19" name="Straight Connector 18"/>
              <p:cNvCxnSpPr>
                <a:stCxn id="5" idx="1"/>
              </p:cNvCxnSpPr>
              <p:nvPr/>
            </p:nvCxnSpPr>
            <p:spPr>
              <a:xfrm flipV="1">
                <a:off x="2234219" y="1638836"/>
                <a:ext cx="4156" cy="201458"/>
              </a:xfrm>
              <a:prstGeom prst="line">
                <a:avLst/>
              </a:prstGeom>
              <a:ln w="12700"/>
            </p:spPr>
            <p:style>
              <a:lnRef idx="1">
                <a:schemeClr val="dk1"/>
              </a:lnRef>
              <a:fillRef idx="0">
                <a:schemeClr val="dk1"/>
              </a:fillRef>
              <a:effectRef idx="0">
                <a:schemeClr val="dk1"/>
              </a:effectRef>
              <a:fontRef idx="minor">
                <a:schemeClr val="tx1"/>
              </a:fontRef>
            </p:style>
          </p:cxnSp>
          <p:cxnSp>
            <p:nvCxnSpPr>
              <p:cNvPr id="22" name="Straight Connector 21"/>
              <p:cNvCxnSpPr>
                <a:stCxn id="5" idx="0"/>
              </p:cNvCxnSpPr>
              <p:nvPr/>
            </p:nvCxnSpPr>
            <p:spPr>
              <a:xfrm flipV="1">
                <a:off x="2618643" y="1457325"/>
                <a:ext cx="732" cy="353891"/>
              </a:xfrm>
              <a:prstGeom prst="line">
                <a:avLst/>
              </a:prstGeom>
              <a:ln w="12700"/>
            </p:spPr>
            <p:style>
              <a:lnRef idx="1">
                <a:schemeClr val="dk1"/>
              </a:lnRef>
              <a:fillRef idx="0">
                <a:schemeClr val="dk1"/>
              </a:fillRef>
              <a:effectRef idx="0">
                <a:schemeClr val="dk1"/>
              </a:effectRef>
              <a:fontRef idx="minor">
                <a:schemeClr val="tx1"/>
              </a:fontRef>
            </p:style>
          </p:cxnSp>
          <p:sp>
            <p:nvSpPr>
              <p:cNvPr id="25" name="Isosceles Triangle 24"/>
              <p:cNvSpPr/>
              <p:nvPr/>
            </p:nvSpPr>
            <p:spPr>
              <a:xfrm rot="10800000">
                <a:off x="1991050" y="1457324"/>
                <a:ext cx="171450" cy="1127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6" name="Isosceles Triangle 25"/>
              <p:cNvSpPr/>
              <p:nvPr/>
            </p:nvSpPr>
            <p:spPr>
              <a:xfrm rot="10800000">
                <a:off x="2149800" y="1609724"/>
                <a:ext cx="171450" cy="1127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7" name="Isosceles Triangle 26"/>
              <p:cNvSpPr/>
              <p:nvPr/>
            </p:nvSpPr>
            <p:spPr>
              <a:xfrm rot="10800000">
                <a:off x="3075518" y="1457324"/>
                <a:ext cx="171450" cy="1127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8" name="Isosceles Triangle 27"/>
              <p:cNvSpPr/>
              <p:nvPr/>
            </p:nvSpPr>
            <p:spPr>
              <a:xfrm rot="10800000">
                <a:off x="2532917" y="1371092"/>
                <a:ext cx="171450" cy="1127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9" name="Rounded Rectangle 28"/>
              <p:cNvSpPr/>
              <p:nvPr/>
            </p:nvSpPr>
            <p:spPr>
              <a:xfrm>
                <a:off x="1898650" y="3263900"/>
                <a:ext cx="1435100" cy="61595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U" sz="1500" b="1" dirty="0">
                    <a:solidFill>
                      <a:schemeClr val="bg1"/>
                    </a:solidFill>
                  </a:rPr>
                  <a:t>Single Channel SDR</a:t>
                </a:r>
                <a:endParaRPr lang="en-US" sz="1500" b="1" dirty="0">
                  <a:solidFill>
                    <a:schemeClr val="bg1"/>
                  </a:solidFill>
                </a:endParaRPr>
              </a:p>
            </p:txBody>
          </p:sp>
          <p:sp>
            <p:nvSpPr>
              <p:cNvPr id="30" name="Down Arrow 29"/>
              <p:cNvSpPr/>
              <p:nvPr/>
            </p:nvSpPr>
            <p:spPr>
              <a:xfrm>
                <a:off x="2428874" y="2009775"/>
                <a:ext cx="339725" cy="1254125"/>
              </a:xfrm>
              <a:prstGeom prst="downArrow">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1" name="Down Arrow 30"/>
              <p:cNvSpPr/>
              <p:nvPr/>
            </p:nvSpPr>
            <p:spPr>
              <a:xfrm rot="16200000">
                <a:off x="3360738" y="3364953"/>
                <a:ext cx="339725" cy="360000"/>
              </a:xfrm>
              <a:prstGeom prst="downArrow">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sp>
          <p:nvSpPr>
            <p:cNvPr id="43" name="TextBox 42"/>
            <p:cNvSpPr txBox="1"/>
            <p:nvPr/>
          </p:nvSpPr>
          <p:spPr>
            <a:xfrm>
              <a:off x="2940407" y="1301791"/>
              <a:ext cx="1546845" cy="784830"/>
            </a:xfrm>
            <a:prstGeom prst="rect">
              <a:avLst/>
            </a:prstGeom>
            <a:noFill/>
          </p:spPr>
          <p:txBody>
            <a:bodyPr wrap="square" rtlCol="0">
              <a:spAutoFit/>
            </a:bodyPr>
            <a:lstStyle/>
            <a:p>
              <a:pPr algn="ctr"/>
              <a:r>
                <a:rPr lang="es-CU" sz="1500" b="1" dirty="0">
                  <a:solidFill>
                    <a:schemeClr val="bg1"/>
                  </a:solidFill>
                </a:rPr>
                <a:t>N-element Directional Antenna Array</a:t>
              </a:r>
              <a:endParaRPr lang="en-US" sz="1500" b="1" dirty="0">
                <a:solidFill>
                  <a:schemeClr val="bg1"/>
                </a:solidFill>
              </a:endParaRPr>
            </a:p>
          </p:txBody>
        </p:sp>
        <p:sp>
          <p:nvSpPr>
            <p:cNvPr id="37" name="Rounded Rectangle 36"/>
            <p:cNvSpPr/>
            <p:nvPr/>
          </p:nvSpPr>
          <p:spPr>
            <a:xfrm>
              <a:off x="1500253" y="2612429"/>
              <a:ext cx="1954124" cy="615950"/>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U" sz="1500" b="1" dirty="0">
                  <a:solidFill>
                    <a:schemeClr val="bg1"/>
                  </a:solidFill>
                </a:rPr>
                <a:t>Single-pole-N-throw </a:t>
              </a:r>
            </a:p>
            <a:p>
              <a:pPr algn="ctr"/>
              <a:r>
                <a:rPr lang="es-CU" sz="1500" b="1" dirty="0">
                  <a:solidFill>
                    <a:schemeClr val="bg1"/>
                  </a:solidFill>
                </a:rPr>
                <a:t>Antenna Switch</a:t>
              </a:r>
              <a:endParaRPr lang="en-US" sz="1500" b="1" dirty="0">
                <a:solidFill>
                  <a:schemeClr val="bg1"/>
                </a:solidFill>
              </a:endParaRPr>
            </a:p>
          </p:txBody>
        </p:sp>
      </p:grpSp>
      <p:sp>
        <p:nvSpPr>
          <p:cNvPr id="4" name="Left Brace 3"/>
          <p:cNvSpPr/>
          <p:nvPr/>
        </p:nvSpPr>
        <p:spPr>
          <a:xfrm>
            <a:off x="3101054" y="3981860"/>
            <a:ext cx="252000" cy="1753796"/>
          </a:xfrm>
          <a:prstGeom prst="leftBrace">
            <a:avLst/>
          </a:prstGeom>
          <a:ln>
            <a:solidFill>
              <a:schemeClr val="bg1"/>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grpSp>
        <p:nvGrpSpPr>
          <p:cNvPr id="11" name="Group 10"/>
          <p:cNvGrpSpPr/>
          <p:nvPr/>
        </p:nvGrpSpPr>
        <p:grpSpPr>
          <a:xfrm>
            <a:off x="3311796" y="3745644"/>
            <a:ext cx="362874" cy="334464"/>
            <a:chOff x="379479" y="3687691"/>
            <a:chExt cx="362874" cy="334464"/>
          </a:xfrm>
        </p:grpSpPr>
        <p:sp>
          <p:nvSpPr>
            <p:cNvPr id="9" name="Oval 8"/>
            <p:cNvSpPr/>
            <p:nvPr/>
          </p:nvSpPr>
          <p:spPr>
            <a:xfrm>
              <a:off x="418353" y="3699106"/>
              <a:ext cx="324000" cy="32304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800" i="1" dirty="0"/>
            </a:p>
          </p:txBody>
        </p:sp>
        <mc:AlternateContent xmlns:mc="http://schemas.openxmlformats.org/markup-compatibility/2006" xmlns:a14="http://schemas.microsoft.com/office/drawing/2010/main">
          <mc:Choice Requires="a14">
            <p:sp>
              <p:nvSpPr>
                <p:cNvPr id="10" name="TextBox 9"/>
                <p:cNvSpPr txBox="1"/>
                <p:nvPr/>
              </p:nvSpPr>
              <p:spPr>
                <a:xfrm>
                  <a:off x="379479" y="3687691"/>
                  <a:ext cx="31762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bg1"/>
                                </a:solidFill>
                                <a:latin typeface="Cambria Math" panose="02040503050406030204" pitchFamily="18" charset="0"/>
                              </a:rPr>
                            </m:ctrlPr>
                          </m:sSubPr>
                          <m:e>
                            <m:r>
                              <a:rPr lang="es-CU" sz="1400" b="1" i="1">
                                <a:solidFill>
                                  <a:schemeClr val="bg1"/>
                                </a:solidFill>
                                <a:latin typeface="Cambria Math" panose="02040503050406030204" pitchFamily="18" charset="0"/>
                              </a:rPr>
                              <m:t>𝑷</m:t>
                            </m:r>
                          </m:e>
                          <m:sub>
                            <m:r>
                              <a:rPr lang="es-CU" sz="1400" b="1" i="1">
                                <a:solidFill>
                                  <a:schemeClr val="bg1"/>
                                </a:solidFill>
                                <a:latin typeface="Cambria Math" panose="02040503050406030204" pitchFamily="18" charset="0"/>
                              </a:rPr>
                              <m:t>𝟏</m:t>
                            </m:r>
                          </m:sub>
                        </m:sSub>
                      </m:oMath>
                    </m:oMathPara>
                  </a14:m>
                  <a:endParaRPr lang="en-US" sz="1400" b="1" dirty="0"/>
                </a:p>
              </p:txBody>
            </p:sp>
          </mc:Choice>
          <mc:Fallback xmlns="">
            <p:sp>
              <p:nvSpPr>
                <p:cNvPr id="10" name="TextBox 9"/>
                <p:cNvSpPr txBox="1">
                  <a:spLocks noRot="1" noChangeAspect="1" noMove="1" noResize="1" noEditPoints="1" noAdjustHandles="1" noChangeArrowheads="1" noChangeShapeType="1" noTextEdit="1"/>
                </p:cNvSpPr>
                <p:nvPr/>
              </p:nvSpPr>
              <p:spPr>
                <a:xfrm>
                  <a:off x="379479" y="3687691"/>
                  <a:ext cx="317629" cy="307777"/>
                </a:xfrm>
                <a:prstGeom prst="rect">
                  <a:avLst/>
                </a:prstGeom>
                <a:blipFill>
                  <a:blip r:embed="rId5"/>
                  <a:stretch>
                    <a:fillRect r="-7692"/>
                  </a:stretch>
                </a:blipFill>
              </p:spPr>
              <p:txBody>
                <a:bodyPr/>
                <a:lstStyle/>
                <a:p>
                  <a:r>
                    <a:rPr lang="en-US">
                      <a:noFill/>
                    </a:rPr>
                    <a:t> </a:t>
                  </a:r>
                </a:p>
              </p:txBody>
            </p:sp>
          </mc:Fallback>
        </mc:AlternateContent>
      </p:grpSp>
      <p:grpSp>
        <p:nvGrpSpPr>
          <p:cNvPr id="47" name="Group 46"/>
          <p:cNvGrpSpPr/>
          <p:nvPr/>
        </p:nvGrpSpPr>
        <p:grpSpPr>
          <a:xfrm>
            <a:off x="3311796" y="4196488"/>
            <a:ext cx="362874" cy="334464"/>
            <a:chOff x="379479" y="3687691"/>
            <a:chExt cx="362874" cy="334464"/>
          </a:xfrm>
        </p:grpSpPr>
        <p:sp>
          <p:nvSpPr>
            <p:cNvPr id="48" name="Oval 47"/>
            <p:cNvSpPr/>
            <p:nvPr/>
          </p:nvSpPr>
          <p:spPr>
            <a:xfrm>
              <a:off x="418353" y="3699106"/>
              <a:ext cx="324000" cy="32304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800" i="1" dirty="0"/>
            </a:p>
          </p:txBody>
        </p:sp>
        <mc:AlternateContent xmlns:mc="http://schemas.openxmlformats.org/markup-compatibility/2006" xmlns:a14="http://schemas.microsoft.com/office/drawing/2010/main">
          <mc:Choice Requires="a14">
            <p:sp>
              <p:nvSpPr>
                <p:cNvPr id="49" name="TextBox 48"/>
                <p:cNvSpPr txBox="1"/>
                <p:nvPr/>
              </p:nvSpPr>
              <p:spPr>
                <a:xfrm>
                  <a:off x="379479" y="3687691"/>
                  <a:ext cx="31762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bg1"/>
                                </a:solidFill>
                                <a:latin typeface="Cambria Math" panose="02040503050406030204" pitchFamily="18" charset="0"/>
                              </a:rPr>
                            </m:ctrlPr>
                          </m:sSubPr>
                          <m:e>
                            <m:r>
                              <a:rPr lang="es-CU" sz="1400" b="1" i="1">
                                <a:solidFill>
                                  <a:schemeClr val="bg1"/>
                                </a:solidFill>
                                <a:latin typeface="Cambria Math" panose="02040503050406030204" pitchFamily="18" charset="0"/>
                              </a:rPr>
                              <m:t>𝑷</m:t>
                            </m:r>
                          </m:e>
                          <m:sub>
                            <m:r>
                              <a:rPr lang="es-CU" sz="1400" b="1" i="1" smtClean="0">
                                <a:solidFill>
                                  <a:schemeClr val="bg1"/>
                                </a:solidFill>
                                <a:latin typeface="Cambria Math" panose="02040503050406030204" pitchFamily="18" charset="0"/>
                              </a:rPr>
                              <m:t>𝟐</m:t>
                            </m:r>
                          </m:sub>
                        </m:sSub>
                      </m:oMath>
                    </m:oMathPara>
                  </a14:m>
                  <a:endParaRPr lang="en-US" sz="1400" b="1" dirty="0"/>
                </a:p>
              </p:txBody>
            </p:sp>
          </mc:Choice>
          <mc:Fallback xmlns="">
            <p:sp>
              <p:nvSpPr>
                <p:cNvPr id="49" name="TextBox 48"/>
                <p:cNvSpPr txBox="1">
                  <a:spLocks noRot="1" noChangeAspect="1" noMove="1" noResize="1" noEditPoints="1" noAdjustHandles="1" noChangeArrowheads="1" noChangeShapeType="1" noTextEdit="1"/>
                </p:cNvSpPr>
                <p:nvPr/>
              </p:nvSpPr>
              <p:spPr>
                <a:xfrm>
                  <a:off x="379479" y="3687691"/>
                  <a:ext cx="317629" cy="307777"/>
                </a:xfrm>
                <a:prstGeom prst="rect">
                  <a:avLst/>
                </a:prstGeom>
                <a:blipFill>
                  <a:blip r:embed="rId6"/>
                  <a:stretch>
                    <a:fillRect r="-7692"/>
                  </a:stretch>
                </a:blipFill>
              </p:spPr>
              <p:txBody>
                <a:bodyPr/>
                <a:lstStyle/>
                <a:p>
                  <a:r>
                    <a:rPr lang="en-US">
                      <a:noFill/>
                    </a:rPr>
                    <a:t> </a:t>
                  </a:r>
                </a:p>
              </p:txBody>
            </p:sp>
          </mc:Fallback>
        </mc:AlternateContent>
      </p:grpSp>
      <p:grpSp>
        <p:nvGrpSpPr>
          <p:cNvPr id="50" name="Group 49"/>
          <p:cNvGrpSpPr/>
          <p:nvPr/>
        </p:nvGrpSpPr>
        <p:grpSpPr>
          <a:xfrm>
            <a:off x="3311024" y="4620647"/>
            <a:ext cx="362874" cy="334464"/>
            <a:chOff x="379479" y="3687691"/>
            <a:chExt cx="362874" cy="334464"/>
          </a:xfrm>
        </p:grpSpPr>
        <p:sp>
          <p:nvSpPr>
            <p:cNvPr id="51" name="Oval 50"/>
            <p:cNvSpPr/>
            <p:nvPr/>
          </p:nvSpPr>
          <p:spPr>
            <a:xfrm>
              <a:off x="418353" y="3699106"/>
              <a:ext cx="324000" cy="32304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800" i="1" dirty="0"/>
            </a:p>
          </p:txBody>
        </p:sp>
        <mc:AlternateContent xmlns:mc="http://schemas.openxmlformats.org/markup-compatibility/2006" xmlns:a14="http://schemas.microsoft.com/office/drawing/2010/main">
          <mc:Choice Requires="a14">
            <p:sp>
              <p:nvSpPr>
                <p:cNvPr id="52" name="TextBox 51"/>
                <p:cNvSpPr txBox="1"/>
                <p:nvPr/>
              </p:nvSpPr>
              <p:spPr>
                <a:xfrm>
                  <a:off x="379479" y="3687691"/>
                  <a:ext cx="31762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bg1"/>
                                </a:solidFill>
                                <a:latin typeface="Cambria Math" panose="02040503050406030204" pitchFamily="18" charset="0"/>
                              </a:rPr>
                            </m:ctrlPr>
                          </m:sSubPr>
                          <m:e>
                            <m:r>
                              <a:rPr lang="es-CU" sz="1400" b="1" i="1">
                                <a:solidFill>
                                  <a:schemeClr val="bg1"/>
                                </a:solidFill>
                                <a:latin typeface="Cambria Math" panose="02040503050406030204" pitchFamily="18" charset="0"/>
                              </a:rPr>
                              <m:t>𝑷</m:t>
                            </m:r>
                          </m:e>
                          <m:sub>
                            <m:r>
                              <a:rPr lang="es-CU" sz="1400" b="1" i="1" smtClean="0">
                                <a:solidFill>
                                  <a:schemeClr val="bg1"/>
                                </a:solidFill>
                                <a:latin typeface="Cambria Math" panose="02040503050406030204" pitchFamily="18" charset="0"/>
                              </a:rPr>
                              <m:t>𝟑</m:t>
                            </m:r>
                          </m:sub>
                        </m:sSub>
                      </m:oMath>
                    </m:oMathPara>
                  </a14:m>
                  <a:endParaRPr lang="en-US" sz="1400" b="1" dirty="0"/>
                </a:p>
              </p:txBody>
            </p:sp>
          </mc:Choice>
          <mc:Fallback xmlns="">
            <p:sp>
              <p:nvSpPr>
                <p:cNvPr id="52" name="TextBox 51"/>
                <p:cNvSpPr txBox="1">
                  <a:spLocks noRot="1" noChangeAspect="1" noMove="1" noResize="1" noEditPoints="1" noAdjustHandles="1" noChangeArrowheads="1" noChangeShapeType="1" noTextEdit="1"/>
                </p:cNvSpPr>
                <p:nvPr/>
              </p:nvSpPr>
              <p:spPr>
                <a:xfrm>
                  <a:off x="379479" y="3687691"/>
                  <a:ext cx="317629" cy="307777"/>
                </a:xfrm>
                <a:prstGeom prst="rect">
                  <a:avLst/>
                </a:prstGeom>
                <a:blipFill>
                  <a:blip r:embed="rId7"/>
                  <a:stretch>
                    <a:fillRect r="-5769"/>
                  </a:stretch>
                </a:blipFill>
              </p:spPr>
              <p:txBody>
                <a:bodyPr/>
                <a:lstStyle/>
                <a:p>
                  <a:r>
                    <a:rPr lang="en-US">
                      <a:noFill/>
                    </a:rPr>
                    <a:t> </a:t>
                  </a:r>
                </a:p>
              </p:txBody>
            </p:sp>
          </mc:Fallback>
        </mc:AlternateContent>
      </p:grpSp>
      <p:grpSp>
        <p:nvGrpSpPr>
          <p:cNvPr id="53" name="Group 52"/>
          <p:cNvGrpSpPr/>
          <p:nvPr/>
        </p:nvGrpSpPr>
        <p:grpSpPr>
          <a:xfrm>
            <a:off x="3311024" y="5527413"/>
            <a:ext cx="362874" cy="334464"/>
            <a:chOff x="379479" y="3687691"/>
            <a:chExt cx="362874" cy="334464"/>
          </a:xfrm>
        </p:grpSpPr>
        <p:sp>
          <p:nvSpPr>
            <p:cNvPr id="54" name="Oval 53"/>
            <p:cNvSpPr/>
            <p:nvPr/>
          </p:nvSpPr>
          <p:spPr>
            <a:xfrm>
              <a:off x="418353" y="3699106"/>
              <a:ext cx="324000" cy="32304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800" i="1" dirty="0"/>
            </a:p>
          </p:txBody>
        </p:sp>
        <mc:AlternateContent xmlns:mc="http://schemas.openxmlformats.org/markup-compatibility/2006" xmlns:a14="http://schemas.microsoft.com/office/drawing/2010/main">
          <mc:Choice Requires="a14">
            <p:sp>
              <p:nvSpPr>
                <p:cNvPr id="55" name="TextBox 54"/>
                <p:cNvSpPr txBox="1"/>
                <p:nvPr/>
              </p:nvSpPr>
              <p:spPr>
                <a:xfrm>
                  <a:off x="379479" y="3687691"/>
                  <a:ext cx="31762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bg1"/>
                                </a:solidFill>
                                <a:latin typeface="Cambria Math" panose="02040503050406030204" pitchFamily="18" charset="0"/>
                              </a:rPr>
                            </m:ctrlPr>
                          </m:sSubPr>
                          <m:e>
                            <m:r>
                              <a:rPr lang="es-CU" sz="1400" b="1" i="1">
                                <a:solidFill>
                                  <a:schemeClr val="bg1"/>
                                </a:solidFill>
                                <a:latin typeface="Cambria Math" panose="02040503050406030204" pitchFamily="18" charset="0"/>
                              </a:rPr>
                              <m:t>𝑷</m:t>
                            </m:r>
                          </m:e>
                          <m:sub>
                            <m:r>
                              <a:rPr lang="es-CU" sz="1400" b="1" i="1" smtClean="0">
                                <a:solidFill>
                                  <a:schemeClr val="bg1"/>
                                </a:solidFill>
                                <a:latin typeface="Cambria Math" panose="02040503050406030204" pitchFamily="18" charset="0"/>
                              </a:rPr>
                              <m:t>𝑵</m:t>
                            </m:r>
                          </m:sub>
                        </m:sSub>
                      </m:oMath>
                    </m:oMathPara>
                  </a14:m>
                  <a:endParaRPr lang="en-US" sz="1400" b="1" dirty="0"/>
                </a:p>
              </p:txBody>
            </p:sp>
          </mc:Choice>
          <mc:Fallback xmlns="">
            <p:sp>
              <p:nvSpPr>
                <p:cNvPr id="55" name="TextBox 54"/>
                <p:cNvSpPr txBox="1">
                  <a:spLocks noRot="1" noChangeAspect="1" noMove="1" noResize="1" noEditPoints="1" noAdjustHandles="1" noChangeArrowheads="1" noChangeShapeType="1" noTextEdit="1"/>
                </p:cNvSpPr>
                <p:nvPr/>
              </p:nvSpPr>
              <p:spPr>
                <a:xfrm>
                  <a:off x="379479" y="3687691"/>
                  <a:ext cx="317629" cy="307777"/>
                </a:xfrm>
                <a:prstGeom prst="rect">
                  <a:avLst/>
                </a:prstGeom>
                <a:blipFill>
                  <a:blip r:embed="rId8"/>
                  <a:stretch>
                    <a:fillRect r="-11538"/>
                  </a:stretch>
                </a:blipFill>
              </p:spPr>
              <p:txBody>
                <a:bodyPr/>
                <a:lstStyle/>
                <a:p>
                  <a:r>
                    <a:rPr lang="en-US">
                      <a:noFill/>
                    </a:rPr>
                    <a:t> </a:t>
                  </a:r>
                </a:p>
              </p:txBody>
            </p:sp>
          </mc:Fallback>
        </mc:AlternateContent>
      </p:grpSp>
      <p:sp>
        <p:nvSpPr>
          <p:cNvPr id="75" name="Rounded Rectangle 74"/>
          <p:cNvSpPr/>
          <p:nvPr/>
        </p:nvSpPr>
        <p:spPr>
          <a:xfrm>
            <a:off x="3980364" y="4283992"/>
            <a:ext cx="2489902" cy="1149532"/>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U" sz="1500" b="1" dirty="0" smtClean="0">
                <a:solidFill>
                  <a:schemeClr val="bg1"/>
                </a:solidFill>
              </a:rPr>
              <a:t>Machine Learning</a:t>
            </a:r>
            <a:endParaRPr lang="en-US" sz="1500" b="1" dirty="0">
              <a:solidFill>
                <a:schemeClr val="bg1"/>
              </a:solidFill>
            </a:endParaRPr>
          </a:p>
        </p:txBody>
      </p:sp>
      <p:sp>
        <p:nvSpPr>
          <p:cNvPr id="83" name="Left Brace 82"/>
          <p:cNvSpPr/>
          <p:nvPr/>
        </p:nvSpPr>
        <p:spPr>
          <a:xfrm rot="10800000">
            <a:off x="3678895" y="3982912"/>
            <a:ext cx="252000" cy="1753796"/>
          </a:xfrm>
          <a:prstGeom prst="leftBrace">
            <a:avLst/>
          </a:prstGeom>
          <a:ln>
            <a:solidFill>
              <a:schemeClr val="bg1"/>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44" name="Title 7"/>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rgbClr val="4472C4"/>
                </a:solidFill>
                <a:latin typeface="Gadugi" panose="020B0502040204020203" pitchFamily="34" charset="0"/>
                <a:ea typeface="Gadugi" panose="020B0502040204020203" pitchFamily="34" charset="0"/>
              </a:rPr>
              <a:t>SYSTEM MODEL</a:t>
            </a:r>
            <a:endParaRPr lang="en-US" dirty="0">
              <a:solidFill>
                <a:srgbClr val="4472C4"/>
              </a:solidFill>
              <a:latin typeface="Gadugi" panose="020B0502040204020203" pitchFamily="34" charset="0"/>
              <a:ea typeface="Gadugi" panose="020B0502040204020203" pitchFamily="34" charset="0"/>
            </a:endParaRPr>
          </a:p>
        </p:txBody>
      </p:sp>
    </p:spTree>
    <p:extLst>
      <p:ext uri="{BB962C8B-B14F-4D97-AF65-F5344CB8AC3E}">
        <p14:creationId xmlns:p14="http://schemas.microsoft.com/office/powerpoint/2010/main" val="1998256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1405720" y="225188"/>
            <a:ext cx="3634854" cy="538609"/>
          </a:xfrm>
          <a:prstGeom prst="rect">
            <a:avLst/>
          </a:prstGeom>
          <a:noFill/>
        </p:spPr>
        <p:txBody>
          <a:bodyPr wrap="square" rtlCol="0">
            <a:spAutoFit/>
          </a:bodyPr>
          <a:lstStyle/>
          <a:p>
            <a:pPr algn="ctr"/>
            <a:r>
              <a:rPr lang="en-US" sz="2900" dirty="0" smtClean="0">
                <a:solidFill>
                  <a:srgbClr val="00B050"/>
                </a:solidFill>
              </a:rPr>
              <a:t> </a:t>
            </a:r>
            <a:r>
              <a:rPr lang="pt-BR" sz="2900" dirty="0" smtClean="0">
                <a:solidFill>
                  <a:srgbClr val="4472C4"/>
                </a:solidFill>
                <a:latin typeface="Gadugi" panose="020B0502040204020203" pitchFamily="34" charset="0"/>
                <a:ea typeface="Gadugi" panose="020B0502040204020203" pitchFamily="34" charset="0"/>
              </a:rPr>
              <a:t>Data generation</a:t>
            </a:r>
            <a:endParaRPr lang="en-US" sz="2900" dirty="0">
              <a:solidFill>
                <a:srgbClr val="4472C4"/>
              </a:solidFill>
              <a:latin typeface="Gadugi" panose="020B0502040204020203" pitchFamily="34" charset="0"/>
              <a:ea typeface="Gadugi" panose="020B0502040204020203" pitchFamily="34" charset="0"/>
            </a:endParaRPr>
          </a:p>
        </p:txBody>
      </p:sp>
      <mc:AlternateContent xmlns:mc="http://schemas.openxmlformats.org/markup-compatibility/2006" xmlns:a14="http://schemas.microsoft.com/office/drawing/2010/main">
        <mc:Choice Requires="a14">
          <p:sp>
            <p:nvSpPr>
              <p:cNvPr id="3" name="Parallelogram 2"/>
              <p:cNvSpPr/>
              <p:nvPr/>
            </p:nvSpPr>
            <p:spPr>
              <a:xfrm>
                <a:off x="6866614" y="162000"/>
                <a:ext cx="4618800" cy="698400"/>
              </a:xfrm>
              <a:prstGeom prst="parallelogram">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pt-BR" sz="1600" u="sng" dirty="0"/>
                  <a:t>Set input parameters: </a:t>
                </a:r>
                <a14:m>
                  <m:oMath xmlns:m="http://schemas.openxmlformats.org/officeDocument/2006/math">
                    <m:r>
                      <a:rPr lang="es-CU" sz="1400" b="0" i="1" smtClean="0">
                        <a:latin typeface="Cambria Math" panose="02040503050406030204" pitchFamily="18" charset="0"/>
                      </a:rPr>
                      <m:t>𝑁</m:t>
                    </m:r>
                    <m:r>
                      <a:rPr lang="es-CU" sz="1400" b="0" i="1" smtClean="0">
                        <a:latin typeface="Cambria Math" panose="02040503050406030204" pitchFamily="18" charset="0"/>
                      </a:rPr>
                      <m:t>, </m:t>
                    </m:r>
                    <m:r>
                      <a:rPr lang="es-CU" sz="1400" b="0" i="1" smtClean="0">
                        <a:latin typeface="Cambria Math" panose="02040503050406030204" pitchFamily="18" charset="0"/>
                      </a:rPr>
                      <m:t>𝑓</m:t>
                    </m:r>
                    <m:r>
                      <a:rPr lang="es-CU" sz="1400" b="0" i="1" smtClean="0">
                        <a:latin typeface="Cambria Math" panose="02040503050406030204" pitchFamily="18" charset="0"/>
                        <a:ea typeface="Cambria Math" panose="02040503050406030204" pitchFamily="18" charset="0"/>
                      </a:rPr>
                      <m:t>, </m:t>
                    </m:r>
                    <m:r>
                      <a:rPr lang="es-CU" sz="1400" b="0" i="1" smtClean="0">
                        <a:latin typeface="Cambria Math" panose="02040503050406030204" pitchFamily="18" charset="0"/>
                        <a:ea typeface="Cambria Math" panose="02040503050406030204" pitchFamily="18" charset="0"/>
                      </a:rPr>
                      <m:t>𝑟</m:t>
                    </m:r>
                    <m:r>
                      <a:rPr lang="es-CU" sz="1400" b="0" i="1" smtClean="0">
                        <a:latin typeface="Cambria Math" panose="02040503050406030204" pitchFamily="18" charset="0"/>
                        <a:ea typeface="Cambria Math" panose="02040503050406030204" pitchFamily="18" charset="0"/>
                      </a:rPr>
                      <m:t>,</m:t>
                    </m:r>
                    <m:r>
                      <a:rPr lang="es-CU" sz="1400" i="1">
                        <a:latin typeface="Cambria Math" panose="02040503050406030204" pitchFamily="18" charset="0"/>
                      </a:rPr>
                      <m:t>𝑎𝑛𝑡𝑒𝑛𝑛𝑎𝑇𝑦𝑝𝑒</m:t>
                    </m:r>
                    <m:r>
                      <a:rPr lang="es-CU" sz="1400" b="0" i="1" smtClean="0">
                        <a:latin typeface="Cambria Math" panose="02040503050406030204" pitchFamily="18" charset="0"/>
                        <a:ea typeface="Cambria Math" panose="02040503050406030204" pitchFamily="18" charset="0"/>
                      </a:rPr>
                      <m:t>, </m:t>
                    </m:r>
                    <m:sSub>
                      <m:sSubPr>
                        <m:ctrlPr>
                          <a:rPr lang="es-CU" sz="1400" i="1" smtClean="0">
                            <a:latin typeface="Cambria Math" panose="02040503050406030204" pitchFamily="18" charset="0"/>
                          </a:rPr>
                        </m:ctrlPr>
                      </m:sSubPr>
                      <m:e>
                        <m:r>
                          <a:rPr lang="es-CU" sz="1400" i="1">
                            <a:latin typeface="Cambria Math" panose="02040503050406030204" pitchFamily="18" charset="0"/>
                          </a:rPr>
                          <m:t>𝐺</m:t>
                        </m:r>
                      </m:e>
                      <m:sub>
                        <m:r>
                          <a:rPr lang="es-CU" sz="1400" i="1">
                            <a:latin typeface="Cambria Math" panose="02040503050406030204" pitchFamily="18" charset="0"/>
                          </a:rPr>
                          <m:t>𝑡</m:t>
                        </m:r>
                      </m:sub>
                    </m:sSub>
                    <m:r>
                      <a:rPr lang="es-CU" sz="1400" b="0" i="1" smtClean="0">
                        <a:latin typeface="Cambria Math" panose="02040503050406030204" pitchFamily="18" charset="0"/>
                      </a:rPr>
                      <m:t>,  </m:t>
                    </m:r>
                    <m:sSub>
                      <m:sSubPr>
                        <m:ctrlPr>
                          <a:rPr lang="es-CU" sz="1400" i="1">
                            <a:latin typeface="Cambria Math" panose="02040503050406030204" pitchFamily="18" charset="0"/>
                          </a:rPr>
                        </m:ctrlPr>
                      </m:sSubPr>
                      <m:e>
                        <m:r>
                          <a:rPr lang="es-CU" sz="1400" i="1">
                            <a:latin typeface="Cambria Math" panose="02040503050406030204" pitchFamily="18" charset="0"/>
                          </a:rPr>
                          <m:t>𝑃</m:t>
                        </m:r>
                      </m:e>
                      <m:sub>
                        <m:r>
                          <a:rPr lang="es-CU" sz="1400" i="1">
                            <a:latin typeface="Cambria Math" panose="02040503050406030204" pitchFamily="18" charset="0"/>
                          </a:rPr>
                          <m:t>𝑡</m:t>
                        </m:r>
                      </m:sub>
                    </m:sSub>
                    <m:r>
                      <a:rPr lang="es-CU" sz="1400" b="0" i="1" smtClean="0">
                        <a:latin typeface="Cambria Math" panose="02040503050406030204" pitchFamily="18" charset="0"/>
                        <a:ea typeface="Cambria Math" panose="02040503050406030204" pitchFamily="18" charset="0"/>
                      </a:rPr>
                      <m:t>,  </m:t>
                    </m:r>
                    <m:r>
                      <a:rPr lang="es-CU" sz="1400" b="0" i="1" smtClean="0">
                        <a:latin typeface="Cambria Math" panose="02040503050406030204" pitchFamily="18" charset="0"/>
                        <a:ea typeface="Cambria Math" panose="02040503050406030204" pitchFamily="18" charset="0"/>
                      </a:rPr>
                      <m:t>𝑖𝑡𝑒𝑟</m:t>
                    </m:r>
                    <m:r>
                      <a:rPr lang="es-CU" sz="1400" b="0" i="1" smtClean="0">
                        <a:latin typeface="Cambria Math" panose="02040503050406030204" pitchFamily="18" charset="0"/>
                        <a:ea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s-CU" sz="1600" b="0" i="1" smtClean="0">
                            <a:latin typeface="Cambria Math" panose="02040503050406030204" pitchFamily="18" charset="0"/>
                          </a:rPr>
                          <m:t>𝐹</m:t>
                        </m:r>
                      </m:sub>
                    </m:sSub>
                  </m:oMath>
                </a14:m>
                <a:r>
                  <a:rPr lang="en-US" sz="1400" dirty="0" smtClean="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𝜃</m:t>
                        </m:r>
                      </m:e>
                      <m:sub>
                        <m:r>
                          <a:rPr lang="es-CU" sz="1600" b="0" i="1" smtClean="0">
                            <a:latin typeface="Cambria Math" panose="02040503050406030204" pitchFamily="18" charset="0"/>
                          </a:rPr>
                          <m:t>𝐹</m:t>
                        </m:r>
                      </m:sub>
                    </m:sSub>
                  </m:oMath>
                </a14:m>
                <a:endParaRPr lang="en-US" sz="1600" dirty="0"/>
              </a:p>
            </p:txBody>
          </p:sp>
        </mc:Choice>
        <mc:Fallback xmlns="">
          <p:sp>
            <p:nvSpPr>
              <p:cNvPr id="3" name="Parallelogram 2"/>
              <p:cNvSpPr>
                <a:spLocks noRot="1" noChangeAspect="1" noMove="1" noResize="1" noEditPoints="1" noAdjustHandles="1" noChangeArrowheads="1" noChangeShapeType="1" noTextEdit="1"/>
              </p:cNvSpPr>
              <p:nvPr/>
            </p:nvSpPr>
            <p:spPr>
              <a:xfrm>
                <a:off x="6866614" y="162000"/>
                <a:ext cx="4618800" cy="698400"/>
              </a:xfrm>
              <a:prstGeom prst="parallelogram">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Flowchart: Process 34"/>
              <p:cNvSpPr/>
              <p:nvPr/>
            </p:nvSpPr>
            <p:spPr>
              <a:xfrm>
                <a:off x="6868454" y="1105343"/>
                <a:ext cx="4618800" cy="853200"/>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sz="1600" u="sng" dirty="0" smtClean="0"/>
                  <a:t>Calculate </a:t>
                </a:r>
                <a14:m>
                  <m:oMath xmlns:m="http://schemas.openxmlformats.org/officeDocument/2006/math">
                    <m:sSub>
                      <m:sSubPr>
                        <m:ctrlPr>
                          <a:rPr lang="es-CU" sz="1600" i="1" u="sng">
                            <a:latin typeface="Cambria Math" panose="02040503050406030204" pitchFamily="18" charset="0"/>
                          </a:rPr>
                        </m:ctrlPr>
                      </m:sSubPr>
                      <m:e>
                        <m:r>
                          <m:rPr>
                            <m:sty m:val="p"/>
                          </m:rPr>
                          <a:rPr lang="es-CU" sz="1600" u="sng">
                            <a:latin typeface="Cambria Math" panose="02040503050406030204" pitchFamily="18" charset="0"/>
                          </a:rPr>
                          <m:t>G</m:t>
                        </m:r>
                      </m:e>
                      <m:sub>
                        <m:r>
                          <m:rPr>
                            <m:sty m:val="p"/>
                          </m:rPr>
                          <a:rPr lang="es-CU" sz="1600" u="sng">
                            <a:latin typeface="Cambria Math" panose="02040503050406030204" pitchFamily="18" charset="0"/>
                          </a:rPr>
                          <m:t>n</m:t>
                        </m:r>
                      </m:sub>
                    </m:sSub>
                  </m:oMath>
                </a14:m>
                <a:r>
                  <a:rPr lang="es-CU" sz="1600" u="sng" dirty="0" smtClean="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s-CU" sz="1600" i="1">
                            <a:latin typeface="Cambria Math" panose="02040503050406030204" pitchFamily="18" charset="0"/>
                          </a:rPr>
                          <m:t>𝐹</m:t>
                        </m:r>
                      </m:sub>
                    </m:sSub>
                  </m:oMath>
                </a14:m>
                <a:r>
                  <a:rPr lang="es-CU" sz="1600" u="sng" dirty="0" smtClean="0"/>
                  <a:t>x</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𝜃</m:t>
                        </m:r>
                      </m:e>
                      <m:sub>
                        <m:r>
                          <a:rPr lang="es-CU" sz="1600" i="1">
                            <a:latin typeface="Cambria Math" panose="02040503050406030204" pitchFamily="18" charset="0"/>
                          </a:rPr>
                          <m:t>𝐹</m:t>
                        </m:r>
                      </m:sub>
                    </m:sSub>
                  </m:oMath>
                </a14:m>
                <a:r>
                  <a:rPr lang="es-CU" sz="1600" u="sng" dirty="0" smtClean="0"/>
                  <a:t>]:</a:t>
                </a:r>
              </a:p>
              <a:p>
                <a:pPr algn="ctr"/>
                <a14:m>
                  <m:oMathPara xmlns:m="http://schemas.openxmlformats.org/officeDocument/2006/math">
                    <m:oMathParaPr>
                      <m:jc m:val="centerGroup"/>
                    </m:oMathParaPr>
                    <m:oMath xmlns:m="http://schemas.openxmlformats.org/officeDocument/2006/math">
                      <m:sSub>
                        <m:sSubPr>
                          <m:ctrlPr>
                            <a:rPr lang="es-CU" sz="1600" i="1">
                              <a:latin typeface="Cambria Math" panose="02040503050406030204" pitchFamily="18" charset="0"/>
                            </a:rPr>
                          </m:ctrlPr>
                        </m:sSubPr>
                        <m:e>
                          <m:r>
                            <m:rPr>
                              <m:sty m:val="p"/>
                            </m:rPr>
                            <a:rPr lang="es-CU" sz="1600">
                              <a:latin typeface="Cambria Math" panose="02040503050406030204" pitchFamily="18" charset="0"/>
                            </a:rPr>
                            <m:t>G</m:t>
                          </m:r>
                        </m:e>
                        <m:sub>
                          <m:r>
                            <m:rPr>
                              <m:sty m:val="p"/>
                            </m:rPr>
                            <a:rPr lang="es-CU" sz="1600">
                              <a:latin typeface="Cambria Math" panose="02040503050406030204" pitchFamily="18" charset="0"/>
                            </a:rPr>
                            <m:t>n</m:t>
                          </m:r>
                        </m:sub>
                      </m:sSub>
                      <m:r>
                        <a:rPr lang="es-CU" sz="1600" b="0" i="1" smtClean="0">
                          <a:latin typeface="Cambria Math" panose="02040503050406030204" pitchFamily="18" charset="0"/>
                        </a:rPr>
                        <m:t>=</m:t>
                      </m:r>
                      <m:r>
                        <a:rPr lang="es-CU" sz="1600" b="0" i="1" smtClean="0">
                          <a:latin typeface="Cambria Math" panose="02040503050406030204" pitchFamily="18" charset="0"/>
                        </a:rPr>
                        <m:t>𝑝𝑎𝑡𝑡𝑒𝑟𝑛𝐴𝑧𝑖𝑚𝑢𝑡h</m:t>
                      </m:r>
                      <m:r>
                        <a:rPr lang="es-CU" sz="1600" b="0" i="1" smtClean="0">
                          <a:latin typeface="Cambria Math" panose="02040503050406030204" pitchFamily="18" charset="0"/>
                        </a:rPr>
                        <m:t>(</m:t>
                      </m:r>
                      <m:r>
                        <a:rPr lang="es-CU" sz="1600" b="0" i="1" smtClean="0">
                          <a:latin typeface="Cambria Math" panose="02040503050406030204" pitchFamily="18" charset="0"/>
                        </a:rPr>
                        <m:t>𝑎𝑛𝑡𝑒𝑛𝑛𝑎𝑇𝑦𝑝𝑒</m:t>
                      </m:r>
                      <m:r>
                        <a:rPr lang="es-CU" sz="1600" b="0" i="1" smtClean="0">
                          <a:latin typeface="Cambria Math" panose="02040503050406030204" pitchFamily="18" charset="0"/>
                        </a:rPr>
                        <m:t>, </m:t>
                      </m:r>
                      <m:r>
                        <a:rPr lang="es-CU" sz="1600" b="0" i="1" smtClean="0">
                          <a:latin typeface="Cambria Math" panose="02040503050406030204" pitchFamily="18" charset="0"/>
                        </a:rPr>
                        <m:t>𝑓</m:t>
                      </m:r>
                      <m:r>
                        <a:rPr lang="es-CU" sz="1600" b="0" i="1" smtClean="0">
                          <a:latin typeface="Cambria Math" panose="02040503050406030204" pitchFamily="18" charset="0"/>
                        </a:rPr>
                        <m:t>,(0,1,180))</m:t>
                      </m:r>
                    </m:oMath>
                  </m:oMathPara>
                </a14:m>
                <a:endParaRPr lang="es-CU" sz="1600" dirty="0" smtClean="0"/>
              </a:p>
            </p:txBody>
          </p:sp>
        </mc:Choice>
        <mc:Fallback xmlns="">
          <p:sp>
            <p:nvSpPr>
              <p:cNvPr id="35" name="Flowchart: Process 34"/>
              <p:cNvSpPr>
                <a:spLocks noRot="1" noChangeAspect="1" noMove="1" noResize="1" noEditPoints="1" noAdjustHandles="1" noChangeArrowheads="1" noChangeShapeType="1" noTextEdit="1"/>
              </p:cNvSpPr>
              <p:nvPr/>
            </p:nvSpPr>
            <p:spPr>
              <a:xfrm>
                <a:off x="6868454" y="1105343"/>
                <a:ext cx="4618800" cy="853200"/>
              </a:xfrm>
              <a:prstGeom prst="flowChartProcess">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Flowchart: Process 44"/>
              <p:cNvSpPr/>
              <p:nvPr/>
            </p:nvSpPr>
            <p:spPr>
              <a:xfrm>
                <a:off x="6886454" y="2203200"/>
                <a:ext cx="4618800" cy="853913"/>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sz="1600" u="sng" dirty="0" smtClean="0"/>
                  <a:t>Calculate </a:t>
                </a:r>
                <a14:m>
                  <m:oMath xmlns:m="http://schemas.openxmlformats.org/officeDocument/2006/math">
                    <m:sSub>
                      <m:sSubPr>
                        <m:ctrlPr>
                          <a:rPr lang="es-CU" sz="1600" i="1" u="sng">
                            <a:latin typeface="Cambria Math" panose="02040503050406030204" pitchFamily="18" charset="0"/>
                          </a:rPr>
                        </m:ctrlPr>
                      </m:sSubPr>
                      <m:e>
                        <m:r>
                          <m:rPr>
                            <m:sty m:val="p"/>
                          </m:rPr>
                          <a:rPr lang="es-CU" sz="1600" b="0" i="0" u="sng" smtClean="0">
                            <a:latin typeface="Cambria Math" panose="02040503050406030204" pitchFamily="18" charset="0"/>
                          </a:rPr>
                          <m:t>B</m:t>
                        </m:r>
                      </m:e>
                      <m:sub>
                        <m:r>
                          <m:rPr>
                            <m:sty m:val="p"/>
                          </m:rPr>
                          <a:rPr lang="es-CU" sz="1600" b="0" i="0" u="sng" smtClean="0">
                            <a:latin typeface="Cambria Math" panose="02040503050406030204" pitchFamily="18" charset="0"/>
                          </a:rPr>
                          <m:t>n</m:t>
                        </m:r>
                      </m:sub>
                    </m:sSub>
                  </m:oMath>
                </a14:m>
                <a:r>
                  <a:rPr lang="es-CU" sz="1600" u="sng" dirty="0"/>
                  <a:t>[</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s-CU" sz="1600" i="1">
                            <a:latin typeface="Cambria Math" panose="02040503050406030204" pitchFamily="18" charset="0"/>
                          </a:rPr>
                          <m:t>𝐹</m:t>
                        </m:r>
                      </m:sub>
                    </m:sSub>
                  </m:oMath>
                </a14:m>
                <a:r>
                  <a:rPr lang="es-CU" sz="1600" u="sng" dirty="0"/>
                  <a:t>x</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𝜃</m:t>
                        </m:r>
                      </m:e>
                      <m:sub>
                        <m:r>
                          <a:rPr lang="es-CU" sz="1600" i="1">
                            <a:latin typeface="Cambria Math" panose="02040503050406030204" pitchFamily="18" charset="0"/>
                          </a:rPr>
                          <m:t>𝐹</m:t>
                        </m:r>
                      </m:sub>
                    </m:sSub>
                  </m:oMath>
                </a14:m>
                <a:r>
                  <a:rPr lang="es-CU" sz="1600" u="sng" dirty="0" smtClean="0"/>
                  <a:t>x</a:t>
                </a:r>
                <a:r>
                  <a:rPr lang="es-CU" sz="1600" u="sng" dirty="0"/>
                  <a:t> </a:t>
                </a:r>
                <a14:m>
                  <m:oMath xmlns:m="http://schemas.openxmlformats.org/officeDocument/2006/math">
                    <m:r>
                      <a:rPr lang="es-CU" sz="1600" i="1">
                        <a:latin typeface="Cambria Math" panose="02040503050406030204" pitchFamily="18" charset="0"/>
                      </a:rPr>
                      <m:t>𝑁</m:t>
                    </m:r>
                  </m:oMath>
                </a14:m>
                <a:r>
                  <a:rPr lang="es-CU" sz="1600" u="sng" dirty="0" smtClean="0"/>
                  <a:t>]:</a:t>
                </a:r>
                <a:endParaRPr lang="es-CU" sz="1600" b="0" u="sng" dirty="0" smtClean="0"/>
              </a:p>
              <a:p>
                <a:pPr algn="ctr"/>
                <a14:m>
                  <m:oMathPara xmlns:m="http://schemas.openxmlformats.org/officeDocument/2006/math">
                    <m:oMathParaPr>
                      <m:jc m:val="centerGroup"/>
                    </m:oMathParaPr>
                    <m:oMath xmlns:m="http://schemas.openxmlformats.org/officeDocument/2006/math">
                      <m:sSub>
                        <m:sSubPr>
                          <m:ctrlPr>
                            <a:rPr lang="en-US" sz="1600" i="1">
                              <a:solidFill>
                                <a:schemeClr val="bg1"/>
                              </a:solidFill>
                              <a:latin typeface="Cambria Math" panose="02040503050406030204" pitchFamily="18" charset="0"/>
                            </a:rPr>
                          </m:ctrlPr>
                        </m:sSubPr>
                        <m:e>
                          <m:d>
                            <m:dPr>
                              <m:begChr m:val="["/>
                              <m:endChr m:val="]"/>
                              <m:ctrlPr>
                                <a:rPr lang="en-US" sz="1600" i="1">
                                  <a:solidFill>
                                    <a:schemeClr val="bg1"/>
                                  </a:solidFill>
                                  <a:latin typeface="Cambria Math" panose="02040503050406030204" pitchFamily="18" charset="0"/>
                                </a:rPr>
                              </m:ctrlPr>
                            </m:dPr>
                            <m:e>
                              <m:sSub>
                                <m:sSubPr>
                                  <m:ctrlPr>
                                    <a:rPr lang="es-CU" sz="1600" i="1">
                                      <a:latin typeface="Cambria Math" panose="02040503050406030204" pitchFamily="18" charset="0"/>
                                    </a:rPr>
                                  </m:ctrlPr>
                                </m:sSubPr>
                                <m:e>
                                  <m:r>
                                    <m:rPr>
                                      <m:sty m:val="p"/>
                                    </m:rPr>
                                    <a:rPr lang="es-CU" sz="1600">
                                      <a:latin typeface="Cambria Math" panose="02040503050406030204" pitchFamily="18" charset="0"/>
                                    </a:rPr>
                                    <m:t>B</m:t>
                                  </m:r>
                                </m:e>
                                <m:sub>
                                  <m:r>
                                    <m:rPr>
                                      <m:sty m:val="p"/>
                                    </m:rPr>
                                    <a:rPr lang="es-CU" sz="1600">
                                      <a:latin typeface="Cambria Math" panose="02040503050406030204" pitchFamily="18" charset="0"/>
                                    </a:rPr>
                                    <m:t>n</m:t>
                                  </m:r>
                                </m:sub>
                              </m:sSub>
                            </m:e>
                          </m:d>
                        </m:e>
                        <m:sub>
                          <m:r>
                            <a:rPr lang="en-US" sz="1600" i="1">
                              <a:latin typeface="Cambria Math" panose="02040503050406030204" pitchFamily="18" charset="0"/>
                            </a:rPr>
                            <m:t>𝜙</m:t>
                          </m:r>
                          <m:r>
                            <a:rPr lang="es-CU" sz="1600" i="1">
                              <a:solidFill>
                                <a:schemeClr val="bg1"/>
                              </a:solidFill>
                              <a:latin typeface="Cambria Math" panose="02040503050406030204" pitchFamily="18" charset="0"/>
                            </a:rPr>
                            <m:t>,</m:t>
                          </m:r>
                          <m:r>
                            <a:rPr lang="en-US" sz="1600" i="1">
                              <a:latin typeface="Cambria Math" panose="02040503050406030204" pitchFamily="18" charset="0"/>
                            </a:rPr>
                            <m:t>𝜃</m:t>
                          </m:r>
                          <m:r>
                            <a:rPr lang="es-CU" sz="1600" b="0" i="1" smtClean="0">
                              <a:latin typeface="Cambria Math" panose="02040503050406030204" pitchFamily="18" charset="0"/>
                            </a:rPr>
                            <m:t>,</m:t>
                          </m:r>
                          <m:r>
                            <a:rPr lang="es-CU" sz="1600" b="0" i="1" smtClean="0">
                              <a:latin typeface="Cambria Math" panose="02040503050406030204" pitchFamily="18" charset="0"/>
                            </a:rPr>
                            <m:t>𝑛</m:t>
                          </m:r>
                        </m:sub>
                      </m:sSub>
                      <m:r>
                        <a:rPr lang="en-US" sz="1600" i="1">
                          <a:latin typeface="Cambria Math" panose="02040503050406030204" pitchFamily="18" charset="0"/>
                        </a:rPr>
                        <m:t>=</m:t>
                      </m:r>
                      <m:r>
                        <a:rPr lang="en-US" sz="1600" i="1">
                          <a:latin typeface="Cambria Math" panose="02040503050406030204" pitchFamily="18" charset="0"/>
                        </a:rPr>
                        <m:t>𝑟</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sin</m:t>
                          </m:r>
                        </m:fName>
                        <m:e>
                          <m:r>
                            <a:rPr lang="en-US" sz="1600" i="1" smtClean="0">
                              <a:latin typeface="Cambria Math" panose="02040503050406030204" pitchFamily="18" charset="0"/>
                            </a:rPr>
                            <m:t>𝜃</m:t>
                          </m:r>
                        </m:e>
                      </m:func>
                      <m:r>
                        <m:rPr>
                          <m:sty m:val="p"/>
                        </m:rPr>
                        <a:rPr lang="en-US" sz="1600">
                          <a:latin typeface="Cambria Math" panose="02040503050406030204" pitchFamily="18" charset="0"/>
                        </a:rPr>
                        <m:t>cos</m:t>
                      </m:r>
                      <m:d>
                        <m:dPr>
                          <m:begChr m:val="["/>
                          <m:endChr m:val="]"/>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2</m:t>
                              </m:r>
                              <m:r>
                                <a:rPr lang="en-US" sz="1600" i="1">
                                  <a:latin typeface="Cambria Math" panose="02040503050406030204" pitchFamily="18" charset="0"/>
                                </a:rPr>
                                <m:t>𝜋</m:t>
                              </m:r>
                              <m:r>
                                <a:rPr lang="en-US" sz="1600" i="1">
                                  <a:latin typeface="Cambria Math" panose="02040503050406030204" pitchFamily="18" charset="0"/>
                                </a:rPr>
                                <m:t>(</m:t>
                              </m:r>
                              <m:r>
                                <a:rPr lang="en-US" sz="1600" i="1">
                                  <a:latin typeface="Cambria Math" panose="02040503050406030204" pitchFamily="18" charset="0"/>
                                </a:rPr>
                                <m:t>𝑛</m:t>
                              </m:r>
                              <m:r>
                                <a:rPr lang="en-US" sz="1600" i="1">
                                  <a:latin typeface="Cambria Math" panose="02040503050406030204" pitchFamily="18" charset="0"/>
                                </a:rPr>
                                <m:t>−1)</m:t>
                              </m:r>
                            </m:num>
                            <m:den>
                              <m:r>
                                <a:rPr lang="en-US" sz="1600" i="1">
                                  <a:latin typeface="Cambria Math" panose="02040503050406030204" pitchFamily="18" charset="0"/>
                                </a:rPr>
                                <m:t>𝑁</m:t>
                              </m:r>
                            </m:den>
                          </m:f>
                          <m:r>
                            <a:rPr lang="en-US" sz="1600" i="1">
                              <a:latin typeface="Cambria Math" panose="02040503050406030204" pitchFamily="18" charset="0"/>
                            </a:rPr>
                            <m:t>−</m:t>
                          </m:r>
                          <m:r>
                            <a:rPr lang="en-US" sz="1600" i="1">
                              <a:latin typeface="Cambria Math" panose="02040503050406030204" pitchFamily="18" charset="0"/>
                            </a:rPr>
                            <m:t>𝜙</m:t>
                          </m:r>
                        </m:e>
                      </m:d>
                    </m:oMath>
                  </m:oMathPara>
                </a14:m>
                <a:endParaRPr lang="es-CU" sz="1600" dirty="0" smtClean="0"/>
              </a:p>
            </p:txBody>
          </p:sp>
        </mc:Choice>
        <mc:Fallback xmlns="">
          <p:sp>
            <p:nvSpPr>
              <p:cNvPr id="45" name="Flowchart: Process 44"/>
              <p:cNvSpPr>
                <a:spLocks noRot="1" noChangeAspect="1" noMove="1" noResize="1" noEditPoints="1" noAdjustHandles="1" noChangeArrowheads="1" noChangeShapeType="1" noTextEdit="1"/>
              </p:cNvSpPr>
              <p:nvPr/>
            </p:nvSpPr>
            <p:spPr>
              <a:xfrm>
                <a:off x="6886454" y="2203200"/>
                <a:ext cx="4618800" cy="853913"/>
              </a:xfrm>
              <a:prstGeom prst="flowChartProcess">
                <a:avLst/>
              </a:prstGeom>
              <a:blipFill>
                <a:blip r:embed="rId5"/>
                <a:stretch>
                  <a:fillRect t="-2817"/>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Flowchart: Process 58"/>
              <p:cNvSpPr/>
              <p:nvPr/>
            </p:nvSpPr>
            <p:spPr>
              <a:xfrm>
                <a:off x="6886454" y="3301199"/>
                <a:ext cx="4618800" cy="853200"/>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sz="1600" u="sng" dirty="0" smtClean="0"/>
                  <a:t>Calculate </a:t>
                </a:r>
                <a14:m>
                  <m:oMath xmlns:m="http://schemas.openxmlformats.org/officeDocument/2006/math">
                    <m:sSub>
                      <m:sSubPr>
                        <m:ctrlPr>
                          <a:rPr lang="es-CU" sz="1600" i="1" u="sng">
                            <a:latin typeface="Cambria Math" panose="02040503050406030204" pitchFamily="18" charset="0"/>
                          </a:rPr>
                        </m:ctrlPr>
                      </m:sSubPr>
                      <m:e>
                        <m:r>
                          <m:rPr>
                            <m:sty m:val="p"/>
                          </m:rPr>
                          <a:rPr lang="es-CU" sz="1600" u="sng">
                            <a:latin typeface="Cambria Math" panose="02040503050406030204" pitchFamily="18" charset="0"/>
                          </a:rPr>
                          <m:t>G</m:t>
                        </m:r>
                      </m:e>
                      <m:sub>
                        <m:r>
                          <m:rPr>
                            <m:sty m:val="p"/>
                          </m:rPr>
                          <a:rPr lang="es-CU" sz="1600" b="0" i="0" u="sng" smtClean="0">
                            <a:latin typeface="Cambria Math" panose="02040503050406030204" pitchFamily="18" charset="0"/>
                          </a:rPr>
                          <m:t>r</m:t>
                        </m:r>
                      </m:sub>
                    </m:sSub>
                  </m:oMath>
                </a14:m>
                <a:r>
                  <a:rPr lang="es-CU" sz="1600" u="sng"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s-CU" sz="1600" i="1">
                            <a:latin typeface="Cambria Math" panose="02040503050406030204" pitchFamily="18" charset="0"/>
                          </a:rPr>
                          <m:t>𝐹</m:t>
                        </m:r>
                      </m:sub>
                    </m:sSub>
                  </m:oMath>
                </a14:m>
                <a:r>
                  <a:rPr lang="es-CU" sz="1600" u="sng" dirty="0"/>
                  <a:t>x</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𝜃</m:t>
                        </m:r>
                      </m:e>
                      <m:sub>
                        <m:r>
                          <a:rPr lang="es-CU" sz="1600" i="1">
                            <a:latin typeface="Cambria Math" panose="02040503050406030204" pitchFamily="18" charset="0"/>
                          </a:rPr>
                          <m:t>𝐹</m:t>
                        </m:r>
                      </m:sub>
                    </m:sSub>
                  </m:oMath>
                </a14:m>
                <a:r>
                  <a:rPr lang="es-CU" sz="1600" u="sng" dirty="0"/>
                  <a:t>x </a:t>
                </a:r>
                <a14:m>
                  <m:oMath xmlns:m="http://schemas.openxmlformats.org/officeDocument/2006/math">
                    <m:r>
                      <a:rPr lang="es-CU" sz="1600" i="1">
                        <a:latin typeface="Cambria Math" panose="02040503050406030204" pitchFamily="18" charset="0"/>
                      </a:rPr>
                      <m:t>𝑁</m:t>
                    </m:r>
                  </m:oMath>
                </a14:m>
                <a:r>
                  <a:rPr lang="es-CU" sz="1600" u="sng" dirty="0"/>
                  <a:t>]</a:t>
                </a:r>
                <a:r>
                  <a:rPr lang="es-CU" sz="1600" u="sng" dirty="0" smtClean="0"/>
                  <a:t>:</a:t>
                </a:r>
                <a:endParaRPr lang="es-CU" sz="1600" b="0" dirty="0" smtClean="0"/>
              </a:p>
              <a:p>
                <a:pPr algn="ctr"/>
                <a14:m>
                  <m:oMathPara xmlns:m="http://schemas.openxmlformats.org/officeDocument/2006/math">
                    <m:oMathParaPr>
                      <m:jc m:val="centerGroup"/>
                    </m:oMathParaPr>
                    <m:oMath xmlns:m="http://schemas.openxmlformats.org/officeDocument/2006/math">
                      <m:sSub>
                        <m:sSubPr>
                          <m:ctrlPr>
                            <a:rPr lang="es-CU" sz="1600" i="1">
                              <a:latin typeface="Cambria Math" panose="02040503050406030204" pitchFamily="18" charset="0"/>
                            </a:rPr>
                          </m:ctrlPr>
                        </m:sSubPr>
                        <m:e>
                          <m:r>
                            <m:rPr>
                              <m:sty m:val="p"/>
                            </m:rPr>
                            <a:rPr lang="es-CU" sz="1600">
                              <a:latin typeface="Cambria Math" panose="02040503050406030204" pitchFamily="18" charset="0"/>
                            </a:rPr>
                            <m:t>G</m:t>
                          </m:r>
                        </m:e>
                        <m:sub>
                          <m:r>
                            <m:rPr>
                              <m:sty m:val="p"/>
                            </m:rPr>
                            <a:rPr lang="es-CU" sz="1600">
                              <a:latin typeface="Cambria Math" panose="02040503050406030204" pitchFamily="18" charset="0"/>
                            </a:rPr>
                            <m:t>r</m:t>
                          </m:r>
                        </m:sub>
                      </m:sSub>
                      <m:r>
                        <a:rPr lang="es-CU" sz="1600" b="0" i="1" smtClean="0">
                          <a:latin typeface="Cambria Math" panose="02040503050406030204" pitchFamily="18" charset="0"/>
                        </a:rPr>
                        <m:t>=</m:t>
                      </m:r>
                      <m:sSub>
                        <m:sSubPr>
                          <m:ctrlPr>
                            <a:rPr lang="es-CU" sz="1600" i="1">
                              <a:latin typeface="Cambria Math" panose="02040503050406030204" pitchFamily="18" charset="0"/>
                            </a:rPr>
                          </m:ctrlPr>
                        </m:sSubPr>
                        <m:e>
                          <m:r>
                            <m:rPr>
                              <m:sty m:val="p"/>
                            </m:rPr>
                            <a:rPr lang="es-CU" sz="1600">
                              <a:latin typeface="Cambria Math" panose="02040503050406030204" pitchFamily="18" charset="0"/>
                            </a:rPr>
                            <m:t>G</m:t>
                          </m:r>
                        </m:e>
                        <m:sub>
                          <m:r>
                            <m:rPr>
                              <m:sty m:val="p"/>
                            </m:rPr>
                            <a:rPr lang="es-CU" sz="1600" b="0" i="0" smtClean="0">
                              <a:latin typeface="Cambria Math" panose="02040503050406030204" pitchFamily="18" charset="0"/>
                            </a:rPr>
                            <m:t>n</m:t>
                          </m:r>
                        </m:sub>
                      </m:sSub>
                      <m:sSup>
                        <m:sSupPr>
                          <m:ctrlPr>
                            <a:rPr lang="en-US" sz="1600" i="1">
                              <a:latin typeface="Cambria Math" panose="02040503050406030204" pitchFamily="18" charset="0"/>
                            </a:rPr>
                          </m:ctrlPr>
                        </m:sSupPr>
                        <m:e>
                          <m:r>
                            <a:rPr lang="en-US" sz="1600" i="1">
                              <a:latin typeface="Cambria Math" panose="02040503050406030204" pitchFamily="18" charset="0"/>
                            </a:rPr>
                            <m:t>𝑒</m:t>
                          </m:r>
                        </m:e>
                        <m:sup>
                          <m:r>
                            <a:rPr lang="en-US" sz="1600" i="1">
                              <a:latin typeface="Cambria Math" panose="02040503050406030204" pitchFamily="18" charset="0"/>
                            </a:rPr>
                            <m:t>𝑗</m:t>
                          </m:r>
                          <m:f>
                            <m:fPr>
                              <m:ctrlPr>
                                <a:rPr lang="en-US" sz="1600" i="1">
                                  <a:latin typeface="Cambria Math" panose="02040503050406030204" pitchFamily="18" charset="0"/>
                                </a:rPr>
                              </m:ctrlPr>
                            </m:fPr>
                            <m:num>
                              <m:r>
                                <a:rPr lang="en-US" sz="1600" i="1">
                                  <a:latin typeface="Cambria Math" panose="02040503050406030204" pitchFamily="18" charset="0"/>
                                </a:rPr>
                                <m:t>2</m:t>
                              </m:r>
                              <m:r>
                                <a:rPr lang="en-US" sz="1600" i="1">
                                  <a:latin typeface="Cambria Math" panose="02040503050406030204" pitchFamily="18" charset="0"/>
                                </a:rPr>
                                <m:t>𝜋</m:t>
                              </m:r>
                            </m:num>
                            <m:den>
                              <m:r>
                                <a:rPr lang="en-US" sz="1600" i="1">
                                  <a:latin typeface="Cambria Math" panose="02040503050406030204" pitchFamily="18" charset="0"/>
                                </a:rPr>
                                <m:t>𝜆</m:t>
                              </m:r>
                            </m:den>
                          </m:f>
                          <m:sSub>
                            <m:sSubPr>
                              <m:ctrlPr>
                                <a:rPr lang="es-CU" sz="1600" i="1">
                                  <a:latin typeface="Cambria Math" panose="02040503050406030204" pitchFamily="18" charset="0"/>
                                </a:rPr>
                              </m:ctrlPr>
                            </m:sSubPr>
                            <m:e>
                              <m:r>
                                <m:rPr>
                                  <m:sty m:val="p"/>
                                </m:rPr>
                                <a:rPr lang="es-CU" sz="1600">
                                  <a:latin typeface="Cambria Math" panose="02040503050406030204" pitchFamily="18" charset="0"/>
                                </a:rPr>
                                <m:t>B</m:t>
                              </m:r>
                            </m:e>
                            <m:sub>
                              <m:r>
                                <m:rPr>
                                  <m:sty m:val="p"/>
                                </m:rPr>
                                <a:rPr lang="es-CU" sz="1600">
                                  <a:latin typeface="Cambria Math" panose="02040503050406030204" pitchFamily="18" charset="0"/>
                                </a:rPr>
                                <m:t>n</m:t>
                              </m:r>
                            </m:sub>
                          </m:sSub>
                        </m:sup>
                      </m:sSup>
                    </m:oMath>
                  </m:oMathPara>
                </a14:m>
                <a:endParaRPr lang="es-CU" sz="1600" dirty="0" smtClean="0"/>
              </a:p>
            </p:txBody>
          </p:sp>
        </mc:Choice>
        <mc:Fallback xmlns="">
          <p:sp>
            <p:nvSpPr>
              <p:cNvPr id="59" name="Flowchart: Process 58"/>
              <p:cNvSpPr>
                <a:spLocks noRot="1" noChangeAspect="1" noMove="1" noResize="1" noEditPoints="1" noAdjustHandles="1" noChangeArrowheads="1" noChangeShapeType="1" noTextEdit="1"/>
              </p:cNvSpPr>
              <p:nvPr/>
            </p:nvSpPr>
            <p:spPr>
              <a:xfrm>
                <a:off x="6886454" y="3301199"/>
                <a:ext cx="4618800" cy="853200"/>
              </a:xfrm>
              <a:prstGeom prst="flowChartProcess">
                <a:avLst/>
              </a:prstGeom>
              <a:blipFill>
                <a:blip r:embed="rId6"/>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Flowchart: Decision 37"/>
              <p:cNvSpPr/>
              <p:nvPr/>
            </p:nvSpPr>
            <p:spPr>
              <a:xfrm>
                <a:off x="8236847" y="4399200"/>
                <a:ext cx="1882506" cy="498927"/>
              </a:xfrm>
              <a:prstGeom prst="flowChartDecision">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i="1" dirty="0" smtClean="0">
                    <a:ea typeface="Cambria Math" panose="02040503050406030204" pitchFamily="18" charset="0"/>
                  </a:rPr>
                  <a:t>i </a:t>
                </a:r>
                <a14:m>
                  <m:oMath xmlns:m="http://schemas.openxmlformats.org/officeDocument/2006/math">
                    <m:r>
                      <a:rPr lang="el-GR" sz="1600" i="1" smtClean="0">
                        <a:latin typeface="Cambria Math" panose="02040503050406030204" pitchFamily="18" charset="0"/>
                        <a:ea typeface="Cambria Math" panose="02040503050406030204" pitchFamily="18" charset="0"/>
                      </a:rPr>
                      <m:t>≤</m:t>
                    </m:r>
                    <m:r>
                      <a:rPr lang="es-CU" sz="1600" b="0" i="1" smtClean="0">
                        <a:latin typeface="Cambria Math" panose="02040503050406030204" pitchFamily="18" charset="0"/>
                        <a:ea typeface="Cambria Math" panose="02040503050406030204" pitchFamily="18" charset="0"/>
                      </a:rPr>
                      <m:t>𝑖𝑡𝑒𝑟</m:t>
                    </m:r>
                  </m:oMath>
                </a14:m>
                <a:endParaRPr lang="en-US" sz="1600" dirty="0"/>
              </a:p>
            </p:txBody>
          </p:sp>
        </mc:Choice>
        <mc:Fallback xmlns="">
          <p:sp>
            <p:nvSpPr>
              <p:cNvPr id="38" name="Flowchart: Decision 37"/>
              <p:cNvSpPr>
                <a:spLocks noRot="1" noChangeAspect="1" noMove="1" noResize="1" noEditPoints="1" noAdjustHandles="1" noChangeArrowheads="1" noChangeShapeType="1" noTextEdit="1"/>
              </p:cNvSpPr>
              <p:nvPr/>
            </p:nvSpPr>
            <p:spPr>
              <a:xfrm>
                <a:off x="8236847" y="4399200"/>
                <a:ext cx="1882506" cy="498927"/>
              </a:xfrm>
              <a:prstGeom prst="flowChartDecision">
                <a:avLst/>
              </a:prstGeom>
              <a:blipFill>
                <a:blip r:embed="rId7"/>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Flowchart: Process 38"/>
              <p:cNvSpPr/>
              <p:nvPr/>
            </p:nvSpPr>
            <p:spPr>
              <a:xfrm>
                <a:off x="6868454" y="5144400"/>
                <a:ext cx="4618800" cy="360000"/>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s-CU" sz="1600" i="1" u="sng">
                        <a:latin typeface="Cambria Math" panose="02040503050406030204" pitchFamily="18" charset="0"/>
                        <a:ea typeface="Cambria Math" panose="02040503050406030204" pitchFamily="18" charset="0"/>
                      </a:rPr>
                      <m:t>𝑑</m:t>
                    </m:r>
                  </m:oMath>
                </a14:m>
                <a:r>
                  <a:rPr lang="es-CU" sz="1600" u="sng" dirty="0" smtClean="0"/>
                  <a:t>:</a:t>
                </a:r>
                <a:r>
                  <a:rPr lang="es-CU" sz="1600" dirty="0"/>
                  <a:t> </a:t>
                </a:r>
                <a:r>
                  <a:rPr lang="en-US" sz="1600" dirty="0" smtClean="0"/>
                  <a:t>random </a:t>
                </a:r>
                <a:r>
                  <a:rPr lang="en-US" sz="1600" dirty="0"/>
                  <a:t>number between 10 meters and 1 km</a:t>
                </a:r>
                <a:endParaRPr lang="es-CU" sz="1600" dirty="0" smtClean="0"/>
              </a:p>
            </p:txBody>
          </p:sp>
        </mc:Choice>
        <mc:Fallback xmlns="">
          <p:sp>
            <p:nvSpPr>
              <p:cNvPr id="39" name="Flowchart: Process 38"/>
              <p:cNvSpPr>
                <a:spLocks noRot="1" noChangeAspect="1" noMove="1" noResize="1" noEditPoints="1" noAdjustHandles="1" noChangeArrowheads="1" noChangeShapeType="1" noTextEdit="1"/>
              </p:cNvSpPr>
              <p:nvPr/>
            </p:nvSpPr>
            <p:spPr>
              <a:xfrm>
                <a:off x="6868454" y="5144400"/>
                <a:ext cx="4618800" cy="360000"/>
              </a:xfrm>
              <a:prstGeom prst="flowChartProcess">
                <a:avLst/>
              </a:prstGeom>
              <a:blipFill>
                <a:blip r:embed="rId8"/>
                <a:stretch>
                  <a:fillRect b="-16393"/>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6868454" y="5749200"/>
                <a:ext cx="4618800" cy="9360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u="sng" dirty="0" smtClean="0"/>
                  <a:t>Calculate </a:t>
                </a:r>
                <a14:m>
                  <m:oMath xmlns:m="http://schemas.openxmlformats.org/officeDocument/2006/math">
                    <m:sSub>
                      <m:sSubPr>
                        <m:ctrlPr>
                          <a:rPr lang="es-CU" i="1" u="sng">
                            <a:latin typeface="Cambria Math" panose="02040503050406030204" pitchFamily="18" charset="0"/>
                          </a:rPr>
                        </m:ctrlPr>
                      </m:sSubPr>
                      <m:e>
                        <m:r>
                          <m:rPr>
                            <m:sty m:val="p"/>
                          </m:rPr>
                          <a:rPr lang="es-CU" b="0" i="0" u="sng" smtClean="0">
                            <a:latin typeface="Cambria Math" panose="02040503050406030204" pitchFamily="18" charset="0"/>
                          </a:rPr>
                          <m:t>P</m:t>
                        </m:r>
                      </m:e>
                      <m:sub>
                        <m:r>
                          <m:rPr>
                            <m:sty m:val="p"/>
                          </m:rPr>
                          <a:rPr lang="es-CU" u="sng">
                            <a:latin typeface="Cambria Math" panose="02040503050406030204" pitchFamily="18" charset="0"/>
                          </a:rPr>
                          <m:t>r</m:t>
                        </m:r>
                      </m:sub>
                    </m:sSub>
                  </m:oMath>
                </a14:m>
                <a:r>
                  <a:rPr lang="es-CU" u="sng"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s-CU" i="1">
                            <a:latin typeface="Cambria Math" panose="02040503050406030204" pitchFamily="18" charset="0"/>
                          </a:rPr>
                          <m:t>𝐹</m:t>
                        </m:r>
                      </m:sub>
                    </m:sSub>
                  </m:oMath>
                </a14:m>
                <a:r>
                  <a:rPr lang="es-CU" u="sng" dirty="0"/>
                  <a:t>x</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𝜃</m:t>
                        </m:r>
                      </m:e>
                      <m:sub>
                        <m:r>
                          <a:rPr lang="es-CU" i="1">
                            <a:latin typeface="Cambria Math" panose="02040503050406030204" pitchFamily="18" charset="0"/>
                          </a:rPr>
                          <m:t>𝐹</m:t>
                        </m:r>
                      </m:sub>
                    </m:sSub>
                  </m:oMath>
                </a14:m>
                <a:r>
                  <a:rPr lang="es-CU" u="sng" dirty="0"/>
                  <a:t>x </a:t>
                </a:r>
                <a14:m>
                  <m:oMath xmlns:m="http://schemas.openxmlformats.org/officeDocument/2006/math">
                    <m:r>
                      <a:rPr lang="es-CU" i="1">
                        <a:latin typeface="Cambria Math" panose="02040503050406030204" pitchFamily="18" charset="0"/>
                      </a:rPr>
                      <m:t>𝑁</m:t>
                    </m:r>
                  </m:oMath>
                </a14:m>
                <a:r>
                  <a:rPr lang="es-CU" u="sng" dirty="0"/>
                  <a:t>]:</a:t>
                </a:r>
                <a:endParaRPr lang="es-CU" dirty="0"/>
              </a:p>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s-CU" b="0" i="0" smtClean="0">
                              <a:latin typeface="Cambria Math" panose="02040503050406030204" pitchFamily="18" charset="0"/>
                            </a:rPr>
                            <m:t>P</m:t>
                          </m:r>
                        </m:e>
                        <m:sub>
                          <m:r>
                            <m:rPr>
                              <m:sty m:val="p"/>
                            </m:rPr>
                            <a:rPr lang="es-CU" b="0" i="0" smtClean="0">
                              <a:latin typeface="Cambria Math" panose="02040503050406030204" pitchFamily="18" charset="0"/>
                            </a:rPr>
                            <m:t>r</m:t>
                          </m:r>
                        </m:sub>
                      </m:sSub>
                      <m:r>
                        <a:rPr lang="es-CU" b="0" i="1" smtClean="0">
                          <a:latin typeface="Cambria Math" panose="02040503050406030204" pitchFamily="18" charset="0"/>
                        </a:rPr>
                        <m:t>=</m:t>
                      </m:r>
                      <m:f>
                        <m:fPr>
                          <m:ctrlPr>
                            <a:rPr lang="es-CU" b="0" i="1" smtClean="0">
                              <a:latin typeface="Cambria Math" panose="02040503050406030204" pitchFamily="18" charset="0"/>
                            </a:rPr>
                          </m:ctrlPr>
                        </m:fPr>
                        <m:num>
                          <m:sSub>
                            <m:sSubPr>
                              <m:ctrlPr>
                                <a:rPr lang="es-CU" i="1">
                                  <a:latin typeface="Cambria Math" panose="02040503050406030204" pitchFamily="18" charset="0"/>
                                </a:rPr>
                              </m:ctrlPr>
                            </m:sSubPr>
                            <m:e>
                              <m:r>
                                <m:rPr>
                                  <m:sty m:val="p"/>
                                </m:rPr>
                                <a:rPr lang="es-CU" i="0">
                                  <a:latin typeface="Cambria Math" panose="02040503050406030204" pitchFamily="18" charset="0"/>
                                </a:rPr>
                                <m:t>G</m:t>
                              </m:r>
                            </m:e>
                            <m:sub>
                              <m:r>
                                <m:rPr>
                                  <m:sty m:val="p"/>
                                </m:rPr>
                                <a:rPr lang="es-CU" i="0">
                                  <a:latin typeface="Cambria Math" panose="02040503050406030204" pitchFamily="18" charset="0"/>
                                </a:rPr>
                                <m:t>r</m:t>
                              </m:r>
                            </m:sub>
                          </m:sSub>
                          <m:r>
                            <a:rPr lang="es-CU" i="1">
                              <a:latin typeface="Cambria Math" panose="02040503050406030204" pitchFamily="18" charset="0"/>
                            </a:rPr>
                            <m:t>∗</m:t>
                          </m:r>
                          <m:sSub>
                            <m:sSubPr>
                              <m:ctrlPr>
                                <a:rPr lang="es-CU" i="1">
                                  <a:latin typeface="Cambria Math" panose="02040503050406030204" pitchFamily="18" charset="0"/>
                                </a:rPr>
                              </m:ctrlPr>
                            </m:sSubPr>
                            <m:e>
                              <m:r>
                                <a:rPr lang="es-CU" i="1">
                                  <a:latin typeface="Cambria Math" panose="02040503050406030204" pitchFamily="18" charset="0"/>
                                </a:rPr>
                                <m:t>𝐺</m:t>
                              </m:r>
                            </m:e>
                            <m:sub>
                              <m:r>
                                <a:rPr lang="es-CU" i="1">
                                  <a:latin typeface="Cambria Math" panose="02040503050406030204" pitchFamily="18" charset="0"/>
                                </a:rPr>
                                <m:t>𝑡</m:t>
                              </m:r>
                            </m:sub>
                          </m:sSub>
                          <m:r>
                            <a:rPr lang="es-CU" i="1">
                              <a:latin typeface="Cambria Math" panose="02040503050406030204" pitchFamily="18" charset="0"/>
                            </a:rPr>
                            <m:t>∗</m:t>
                          </m:r>
                          <m:sSub>
                            <m:sSubPr>
                              <m:ctrlPr>
                                <a:rPr lang="es-CU" i="1">
                                  <a:latin typeface="Cambria Math" panose="02040503050406030204" pitchFamily="18" charset="0"/>
                                </a:rPr>
                              </m:ctrlPr>
                            </m:sSubPr>
                            <m:e>
                              <m:r>
                                <a:rPr lang="es-CU" i="1">
                                  <a:latin typeface="Cambria Math" panose="02040503050406030204" pitchFamily="18" charset="0"/>
                                </a:rPr>
                                <m:t>𝑃</m:t>
                              </m:r>
                            </m:e>
                            <m:sub>
                              <m:r>
                                <a:rPr lang="es-CU" i="1">
                                  <a:latin typeface="Cambria Math" panose="02040503050406030204" pitchFamily="18" charset="0"/>
                                </a:rPr>
                                <m:t>𝑡</m:t>
                              </m:r>
                            </m:sub>
                          </m:sSub>
                          <m:r>
                            <a:rPr lang="es-CU" i="1">
                              <a:latin typeface="Cambria Math" panose="02040503050406030204" pitchFamily="18" charset="0"/>
                            </a:rPr>
                            <m:t>∗</m:t>
                          </m:r>
                          <m:sSup>
                            <m:sSupPr>
                              <m:ctrlPr>
                                <a:rPr lang="es-CU" i="1">
                                  <a:latin typeface="Cambria Math" panose="02040503050406030204" pitchFamily="18" charset="0"/>
                                </a:rPr>
                              </m:ctrlPr>
                            </m:sSupPr>
                            <m:e>
                              <m:r>
                                <a:rPr lang="es-CU" i="1">
                                  <a:latin typeface="Cambria Math" panose="02040503050406030204" pitchFamily="18" charset="0"/>
                                </a:rPr>
                                <m:t>𝑐</m:t>
                              </m:r>
                            </m:e>
                            <m:sup>
                              <m:r>
                                <a:rPr lang="es-CU" i="1">
                                  <a:latin typeface="Cambria Math" panose="02040503050406030204" pitchFamily="18" charset="0"/>
                                </a:rPr>
                                <m:t>2</m:t>
                              </m:r>
                            </m:sup>
                          </m:sSup>
                        </m:num>
                        <m:den>
                          <m:sSup>
                            <m:sSupPr>
                              <m:ctrlPr>
                                <a:rPr lang="es-CU" b="0" i="1" smtClean="0">
                                  <a:latin typeface="Cambria Math" panose="02040503050406030204" pitchFamily="18" charset="0"/>
                                </a:rPr>
                              </m:ctrlPr>
                            </m:sSupPr>
                            <m:e>
                              <m:r>
                                <a:rPr lang="es-CU" b="0" i="1" smtClean="0">
                                  <a:latin typeface="Cambria Math" panose="02040503050406030204" pitchFamily="18" charset="0"/>
                                </a:rPr>
                                <m:t>(</m:t>
                              </m:r>
                              <m:r>
                                <a:rPr lang="es-CU" i="1">
                                  <a:latin typeface="Cambria Math" panose="02040503050406030204" pitchFamily="18" charset="0"/>
                                </a:rPr>
                                <m:t>4∗</m:t>
                              </m:r>
                              <m:r>
                                <a:rPr lang="es-CU" i="1">
                                  <a:latin typeface="Cambria Math" panose="02040503050406030204" pitchFamily="18" charset="0"/>
                                  <a:ea typeface="Cambria Math" panose="02040503050406030204" pitchFamily="18" charset="0"/>
                                </a:rPr>
                                <m:t>𝜋</m:t>
                              </m:r>
                              <m:r>
                                <a:rPr lang="es-CU" i="1">
                                  <a:latin typeface="Cambria Math" panose="02040503050406030204" pitchFamily="18" charset="0"/>
                                  <a:ea typeface="Cambria Math" panose="02040503050406030204" pitchFamily="18" charset="0"/>
                                </a:rPr>
                                <m:t>∗</m:t>
                              </m:r>
                              <m:r>
                                <a:rPr lang="es-CU" i="1">
                                  <a:latin typeface="Cambria Math" panose="02040503050406030204" pitchFamily="18" charset="0"/>
                                  <a:ea typeface="Cambria Math" panose="02040503050406030204" pitchFamily="18" charset="0"/>
                                </a:rPr>
                                <m:t>𝑑</m:t>
                              </m:r>
                              <m:r>
                                <a:rPr lang="es-CU" i="1">
                                  <a:latin typeface="Cambria Math" panose="02040503050406030204" pitchFamily="18" charset="0"/>
                                  <a:ea typeface="Cambria Math" panose="02040503050406030204" pitchFamily="18" charset="0"/>
                                </a:rPr>
                                <m:t>∗</m:t>
                              </m:r>
                              <m:r>
                                <a:rPr lang="es-CU" i="1">
                                  <a:latin typeface="Cambria Math" panose="02040503050406030204" pitchFamily="18" charset="0"/>
                                  <a:ea typeface="Cambria Math" panose="02040503050406030204" pitchFamily="18" charset="0"/>
                                </a:rPr>
                                <m:t>𝑓</m:t>
                              </m:r>
                              <m:r>
                                <a:rPr lang="es-CU" b="0" i="1" smtClean="0">
                                  <a:latin typeface="Cambria Math" panose="02040503050406030204" pitchFamily="18" charset="0"/>
                                  <a:ea typeface="Cambria Math" panose="02040503050406030204" pitchFamily="18" charset="0"/>
                                </a:rPr>
                                <m:t>)</m:t>
                              </m:r>
                            </m:e>
                            <m:sup>
                              <m:r>
                                <a:rPr lang="es-CU" b="0" i="1" smtClean="0">
                                  <a:latin typeface="Cambria Math" panose="02040503050406030204" pitchFamily="18" charset="0"/>
                                </a:rPr>
                                <m:t>2</m:t>
                              </m:r>
                            </m:sup>
                          </m:sSup>
                        </m:den>
                      </m:f>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6868454" y="5749200"/>
                <a:ext cx="4618800" cy="936000"/>
              </a:xfrm>
              <a:prstGeom prst="rect">
                <a:avLst/>
              </a:prstGeom>
              <a:blipFill>
                <a:blip r:embed="rId9"/>
                <a:stretch>
                  <a:fillRect t="-4487"/>
                </a:stretch>
              </a:blipFill>
              <a:ln>
                <a:solidFill>
                  <a:schemeClr val="bg1"/>
                </a:solidFill>
              </a:ln>
            </p:spPr>
            <p:txBody>
              <a:bodyPr/>
              <a:lstStyle/>
              <a:p>
                <a:r>
                  <a:rPr lang="en-US">
                    <a:noFill/>
                  </a:rPr>
                  <a:t> </a:t>
                </a:r>
              </a:p>
            </p:txBody>
          </p:sp>
        </mc:Fallback>
      </mc:AlternateContent>
      <p:cxnSp>
        <p:nvCxnSpPr>
          <p:cNvPr id="15" name="Straight Arrow Connector 14"/>
          <p:cNvCxnSpPr>
            <a:stCxn id="3" idx="4"/>
            <a:endCxn id="35" idx="0"/>
          </p:cNvCxnSpPr>
          <p:nvPr/>
        </p:nvCxnSpPr>
        <p:spPr>
          <a:xfrm>
            <a:off x="9176014" y="860400"/>
            <a:ext cx="1840" cy="2449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a:off x="9176054" y="1953870"/>
            <a:ext cx="1840" cy="2449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p:nvPr/>
        </p:nvCxnSpPr>
        <p:spPr>
          <a:xfrm>
            <a:off x="9176054" y="3055985"/>
            <a:ext cx="1840" cy="2449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a:off x="9176632" y="4151047"/>
            <a:ext cx="1840" cy="2449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p:cNvCxnSpPr/>
          <p:nvPr/>
        </p:nvCxnSpPr>
        <p:spPr>
          <a:xfrm>
            <a:off x="9176054" y="4892210"/>
            <a:ext cx="1840" cy="2449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a:off x="9176054" y="5501810"/>
            <a:ext cx="1840" cy="2449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4" name="Content Placeholder 2"/>
              <p:cNvSpPr txBox="1">
                <a:spLocks/>
              </p:cNvSpPr>
              <p:nvPr/>
            </p:nvSpPr>
            <p:spPr>
              <a:xfrm>
                <a:off x="163774" y="839335"/>
                <a:ext cx="6036860" cy="2490719"/>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pt-BR" sz="2900" b="0" i="0" u="none" strike="noStrike" kern="1200" cap="none" spc="0" normalizeH="0" baseline="0" noProof="0" dirty="0" smtClean="0">
                    <a:ln>
                      <a:noFill/>
                    </a:ln>
                    <a:solidFill>
                      <a:sysClr val="windowText" lastClr="000000"/>
                    </a:solidFill>
                    <a:effectLst/>
                    <a:uLnTx/>
                    <a:uFillTx/>
                    <a:latin typeface="Calibri" panose="020F0502020204030204"/>
                    <a:ea typeface="+mn-ea"/>
                    <a:cs typeface="+mn-cs"/>
                  </a:rPr>
                  <a:t>Quero encontrar os ângulos com base na potência medida em cada uma das antenas de um conjunto de antenas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pt-BR" sz="2900" b="0" i="0" u="none" strike="noStrike" kern="1200" cap="none" spc="0" normalizeH="0" baseline="0" noProof="0" dirty="0" smtClean="0">
                    <a:ln>
                      <a:noFill/>
                    </a:ln>
                    <a:solidFill>
                      <a:sysClr val="windowText" lastClr="000000"/>
                    </a:solidFill>
                    <a:effectLst/>
                    <a:uLnTx/>
                    <a:uFillTx/>
                    <a:latin typeface="Calibri" panose="020F0502020204030204"/>
                    <a:ea typeface="+mn-ea"/>
                    <a:cs typeface="+mn-cs"/>
                  </a:rPr>
                  <a:t>Um conjunto de antenas posicionadas de forma circular.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pt-BR" sz="29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C</a:t>
                </a:r>
                <a:r>
                  <a:rPr kumimoji="0" lang="pt-BR" sz="2900" b="0" i="0" u="none" strike="noStrike" kern="1200" cap="none" spc="0" normalizeH="0" baseline="0" noProof="0" dirty="0" smtClean="0">
                    <a:ln>
                      <a:noFill/>
                    </a:ln>
                    <a:solidFill>
                      <a:sysClr val="windowText" lastClr="000000"/>
                    </a:solidFill>
                    <a:effectLst/>
                    <a:uLnTx/>
                    <a:uFillTx/>
                    <a:latin typeface="Calibri" panose="020F0502020204030204"/>
                    <a:ea typeface="+mn-ea"/>
                    <a:cs typeface="+mn-cs"/>
                  </a:rPr>
                  <a:t>onsiderar </a:t>
                </a:r>
                <a:r>
                  <a:rPr kumimoji="0" lang="pt-BR" sz="29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a equação de transmissão de Friis na m-ésima antena de </a:t>
                </a:r>
                <a:r>
                  <a:rPr kumimoji="0" lang="pt-BR" sz="2900" b="0" i="0" u="none" strike="noStrike" kern="1200" cap="none" spc="0" normalizeH="0" baseline="0" noProof="0" dirty="0" smtClean="0">
                    <a:ln>
                      <a:noFill/>
                    </a:ln>
                    <a:solidFill>
                      <a:sysClr val="windowText" lastClr="000000"/>
                    </a:solidFill>
                    <a:effectLst/>
                    <a:uLnTx/>
                    <a:uFillTx/>
                    <a:latin typeface="Calibri" panose="020F0502020204030204"/>
                    <a:ea typeface="+mn-ea"/>
                    <a:cs typeface="+mn-cs"/>
                  </a:rPr>
                  <a:t>recepção:</a:t>
                </a:r>
                <a:endParaRPr kumimoji="0" lang="pt-BR" sz="2900" b="0" i="0" u="none" strike="noStrike" kern="1200" cap="none" spc="0" normalizeH="0" baseline="0" noProof="0" dirty="0" smtClean="0">
                  <a:ln>
                    <a:noFill/>
                  </a:ln>
                  <a:solidFill>
                    <a:schemeClr val="bg1"/>
                  </a:solidFill>
                  <a:effectLst/>
                  <a:uLnTx/>
                  <a:uFillTx/>
                  <a:latin typeface="Calibri" panose="020F0502020204030204"/>
                  <a:ea typeface="+mn-ea"/>
                  <a:cs typeface="+mn-cs"/>
                </a:endParaRPr>
              </a:p>
              <a:p>
                <a:pPr marL="0" lvl="0" indent="0">
                  <a:lnSpc>
                    <a:spcPct val="120000"/>
                  </a:lnSpc>
                  <a:buNone/>
                </a:pPr>
                <a14:m>
                  <m:oMathPara xmlns:m="http://schemas.openxmlformats.org/officeDocument/2006/math">
                    <m:oMathParaPr>
                      <m:jc m:val="centerGroup"/>
                    </m:oMathParaPr>
                    <m:oMath xmlns:m="http://schemas.openxmlformats.org/officeDocument/2006/math">
                      <m:sSub>
                        <m:sSubPr>
                          <m:ctrlPr>
                            <a:rPr lang="en-US" sz="2600" i="1">
                              <a:solidFill>
                                <a:schemeClr val="bg1"/>
                              </a:solidFill>
                              <a:latin typeface="Cambria Math" panose="02040503050406030204" pitchFamily="18" charset="0"/>
                            </a:rPr>
                          </m:ctrlPr>
                        </m:sSubPr>
                        <m:e>
                          <m:r>
                            <a:rPr lang="es-CU" sz="2600" i="1">
                              <a:solidFill>
                                <a:schemeClr val="bg1"/>
                              </a:solidFill>
                              <a:latin typeface="Cambria Math" panose="02040503050406030204" pitchFamily="18" charset="0"/>
                            </a:rPr>
                            <m:t>𝑃</m:t>
                          </m:r>
                        </m:e>
                        <m:sub>
                          <m:r>
                            <a:rPr lang="es-CU" sz="2600" i="1">
                              <a:solidFill>
                                <a:schemeClr val="bg1"/>
                              </a:solidFill>
                              <a:latin typeface="Cambria Math" panose="02040503050406030204" pitchFamily="18" charset="0"/>
                            </a:rPr>
                            <m:t>𝑟</m:t>
                          </m:r>
                          <m:r>
                            <a:rPr lang="es-CU" sz="2600" b="0" i="1" smtClean="0">
                              <a:solidFill>
                                <a:schemeClr val="bg1"/>
                              </a:solidFill>
                              <a:latin typeface="Cambria Math" panose="02040503050406030204" pitchFamily="18" charset="0"/>
                            </a:rPr>
                            <m:t>,</m:t>
                          </m:r>
                          <m:r>
                            <a:rPr lang="es-CU" sz="2600" b="0" i="1" smtClean="0">
                              <a:solidFill>
                                <a:schemeClr val="bg1"/>
                              </a:solidFill>
                              <a:latin typeface="Cambria Math" panose="02040503050406030204" pitchFamily="18" charset="0"/>
                            </a:rPr>
                            <m:t>𝑛</m:t>
                          </m:r>
                        </m:sub>
                      </m:sSub>
                      <m:r>
                        <a:rPr lang="es-CU" sz="2600" i="1">
                          <a:solidFill>
                            <a:schemeClr val="bg1"/>
                          </a:solidFill>
                          <a:latin typeface="Cambria Math" panose="02040503050406030204" pitchFamily="18" charset="0"/>
                        </a:rPr>
                        <m:t>=</m:t>
                      </m:r>
                      <m:f>
                        <m:fPr>
                          <m:ctrlPr>
                            <a:rPr lang="es-CU" sz="2600" i="1">
                              <a:solidFill>
                                <a:schemeClr val="bg1"/>
                              </a:solidFill>
                              <a:latin typeface="Cambria Math" panose="02040503050406030204" pitchFamily="18" charset="0"/>
                            </a:rPr>
                          </m:ctrlPr>
                        </m:fPr>
                        <m:num>
                          <m:sSub>
                            <m:sSubPr>
                              <m:ctrlPr>
                                <a:rPr lang="es-CU" sz="2600" i="1">
                                  <a:solidFill>
                                    <a:schemeClr val="bg1"/>
                                  </a:solidFill>
                                  <a:latin typeface="Cambria Math" panose="02040503050406030204" pitchFamily="18" charset="0"/>
                                </a:rPr>
                              </m:ctrlPr>
                            </m:sSubPr>
                            <m:e>
                              <m:r>
                                <a:rPr lang="es-CU" sz="2600" i="1">
                                  <a:solidFill>
                                    <a:schemeClr val="bg1"/>
                                  </a:solidFill>
                                  <a:latin typeface="Cambria Math" panose="02040503050406030204" pitchFamily="18" charset="0"/>
                                </a:rPr>
                                <m:t>𝐺</m:t>
                              </m:r>
                            </m:e>
                            <m:sub>
                              <m:r>
                                <a:rPr lang="es-CU" sz="2600" i="1">
                                  <a:solidFill>
                                    <a:schemeClr val="bg1"/>
                                  </a:solidFill>
                                  <a:latin typeface="Cambria Math" panose="02040503050406030204" pitchFamily="18" charset="0"/>
                                </a:rPr>
                                <m:t>𝑟</m:t>
                              </m:r>
                            </m:sub>
                          </m:sSub>
                          <m:r>
                            <a:rPr lang="es-CU" sz="2600" i="1">
                              <a:solidFill>
                                <a:schemeClr val="bg1"/>
                              </a:solidFill>
                              <a:latin typeface="Cambria Math" panose="02040503050406030204" pitchFamily="18" charset="0"/>
                            </a:rPr>
                            <m:t>∗</m:t>
                          </m:r>
                          <m:sSub>
                            <m:sSubPr>
                              <m:ctrlPr>
                                <a:rPr lang="es-CU" sz="2600" i="1">
                                  <a:solidFill>
                                    <a:schemeClr val="bg1"/>
                                  </a:solidFill>
                                  <a:latin typeface="Cambria Math" panose="02040503050406030204" pitchFamily="18" charset="0"/>
                                </a:rPr>
                              </m:ctrlPr>
                            </m:sSubPr>
                            <m:e>
                              <m:r>
                                <a:rPr lang="es-CU" sz="2600" i="1">
                                  <a:solidFill>
                                    <a:schemeClr val="bg1"/>
                                  </a:solidFill>
                                  <a:latin typeface="Cambria Math" panose="02040503050406030204" pitchFamily="18" charset="0"/>
                                </a:rPr>
                                <m:t>𝐺</m:t>
                              </m:r>
                            </m:e>
                            <m:sub>
                              <m:r>
                                <a:rPr lang="es-CU" sz="2600" i="1">
                                  <a:solidFill>
                                    <a:schemeClr val="bg1"/>
                                  </a:solidFill>
                                  <a:latin typeface="Cambria Math" panose="02040503050406030204" pitchFamily="18" charset="0"/>
                                </a:rPr>
                                <m:t>𝑡</m:t>
                              </m:r>
                            </m:sub>
                          </m:sSub>
                          <m:r>
                            <a:rPr lang="es-CU" sz="2600" i="1">
                              <a:solidFill>
                                <a:schemeClr val="bg1"/>
                              </a:solidFill>
                              <a:latin typeface="Cambria Math" panose="02040503050406030204" pitchFamily="18" charset="0"/>
                            </a:rPr>
                            <m:t>∗</m:t>
                          </m:r>
                          <m:sSub>
                            <m:sSubPr>
                              <m:ctrlPr>
                                <a:rPr lang="es-CU" sz="2600" i="1">
                                  <a:solidFill>
                                    <a:schemeClr val="bg1"/>
                                  </a:solidFill>
                                  <a:latin typeface="Cambria Math" panose="02040503050406030204" pitchFamily="18" charset="0"/>
                                </a:rPr>
                              </m:ctrlPr>
                            </m:sSubPr>
                            <m:e>
                              <m:r>
                                <a:rPr lang="es-CU" sz="2600" i="1">
                                  <a:solidFill>
                                    <a:schemeClr val="bg1"/>
                                  </a:solidFill>
                                  <a:latin typeface="Cambria Math" panose="02040503050406030204" pitchFamily="18" charset="0"/>
                                </a:rPr>
                                <m:t>𝑃</m:t>
                              </m:r>
                            </m:e>
                            <m:sub>
                              <m:r>
                                <a:rPr lang="es-CU" sz="2600" i="1">
                                  <a:solidFill>
                                    <a:schemeClr val="bg1"/>
                                  </a:solidFill>
                                  <a:latin typeface="Cambria Math" panose="02040503050406030204" pitchFamily="18" charset="0"/>
                                </a:rPr>
                                <m:t>𝑡</m:t>
                              </m:r>
                            </m:sub>
                          </m:sSub>
                          <m:r>
                            <a:rPr lang="es-CU" sz="2600" i="1">
                              <a:solidFill>
                                <a:schemeClr val="bg1"/>
                              </a:solidFill>
                              <a:latin typeface="Cambria Math" panose="02040503050406030204" pitchFamily="18" charset="0"/>
                            </a:rPr>
                            <m:t>∗</m:t>
                          </m:r>
                          <m:sSup>
                            <m:sSupPr>
                              <m:ctrlPr>
                                <a:rPr lang="es-CU" sz="2600" i="1">
                                  <a:solidFill>
                                    <a:schemeClr val="bg1"/>
                                  </a:solidFill>
                                  <a:latin typeface="Cambria Math" panose="02040503050406030204" pitchFamily="18" charset="0"/>
                                </a:rPr>
                              </m:ctrlPr>
                            </m:sSupPr>
                            <m:e>
                              <m:r>
                                <a:rPr lang="es-CU" sz="2600" i="1">
                                  <a:solidFill>
                                    <a:schemeClr val="bg1"/>
                                  </a:solidFill>
                                  <a:latin typeface="Cambria Math" panose="02040503050406030204" pitchFamily="18" charset="0"/>
                                </a:rPr>
                                <m:t>𝑐</m:t>
                              </m:r>
                            </m:e>
                            <m:sup>
                              <m:r>
                                <a:rPr lang="es-CU" sz="2600" i="1">
                                  <a:solidFill>
                                    <a:schemeClr val="bg1"/>
                                  </a:solidFill>
                                  <a:latin typeface="Cambria Math" panose="02040503050406030204" pitchFamily="18" charset="0"/>
                                </a:rPr>
                                <m:t>2</m:t>
                              </m:r>
                            </m:sup>
                          </m:sSup>
                        </m:num>
                        <m:den>
                          <m:sSup>
                            <m:sSupPr>
                              <m:ctrlPr>
                                <a:rPr lang="es-CU" sz="2600" i="1">
                                  <a:solidFill>
                                    <a:schemeClr val="bg1"/>
                                  </a:solidFill>
                                  <a:latin typeface="Cambria Math" panose="02040503050406030204" pitchFamily="18" charset="0"/>
                                </a:rPr>
                              </m:ctrlPr>
                            </m:sSupPr>
                            <m:e>
                              <m:r>
                                <a:rPr lang="es-CU" sz="2600" i="1">
                                  <a:solidFill>
                                    <a:schemeClr val="bg1"/>
                                  </a:solidFill>
                                  <a:latin typeface="Cambria Math" panose="02040503050406030204" pitchFamily="18" charset="0"/>
                                </a:rPr>
                                <m:t>(4∗</m:t>
                              </m:r>
                              <m:r>
                                <a:rPr lang="es-CU" sz="2600" i="1">
                                  <a:solidFill>
                                    <a:schemeClr val="bg1"/>
                                  </a:solidFill>
                                  <a:latin typeface="Cambria Math" panose="02040503050406030204" pitchFamily="18" charset="0"/>
                                  <a:ea typeface="Cambria Math" panose="02040503050406030204" pitchFamily="18" charset="0"/>
                                </a:rPr>
                                <m:t>𝜋</m:t>
                              </m:r>
                              <m:r>
                                <a:rPr lang="es-CU" sz="2600" i="1">
                                  <a:solidFill>
                                    <a:schemeClr val="bg1"/>
                                  </a:solidFill>
                                  <a:latin typeface="Cambria Math" panose="02040503050406030204" pitchFamily="18" charset="0"/>
                                  <a:ea typeface="Cambria Math" panose="02040503050406030204" pitchFamily="18" charset="0"/>
                                </a:rPr>
                                <m:t>∗</m:t>
                              </m:r>
                              <m:r>
                                <a:rPr lang="es-CU" sz="2600" i="1">
                                  <a:solidFill>
                                    <a:schemeClr val="bg1"/>
                                  </a:solidFill>
                                  <a:latin typeface="Cambria Math" panose="02040503050406030204" pitchFamily="18" charset="0"/>
                                  <a:ea typeface="Cambria Math" panose="02040503050406030204" pitchFamily="18" charset="0"/>
                                </a:rPr>
                                <m:t>𝑑</m:t>
                              </m:r>
                              <m:r>
                                <a:rPr lang="es-CU" sz="2600" i="1">
                                  <a:solidFill>
                                    <a:schemeClr val="bg1"/>
                                  </a:solidFill>
                                  <a:latin typeface="Cambria Math" panose="02040503050406030204" pitchFamily="18" charset="0"/>
                                  <a:ea typeface="Cambria Math" panose="02040503050406030204" pitchFamily="18" charset="0"/>
                                </a:rPr>
                                <m:t>∗</m:t>
                              </m:r>
                              <m:r>
                                <a:rPr lang="es-CU" sz="2600" i="1">
                                  <a:solidFill>
                                    <a:schemeClr val="bg1"/>
                                  </a:solidFill>
                                  <a:latin typeface="Cambria Math" panose="02040503050406030204" pitchFamily="18" charset="0"/>
                                  <a:ea typeface="Cambria Math" panose="02040503050406030204" pitchFamily="18" charset="0"/>
                                </a:rPr>
                                <m:t>𝑓</m:t>
                              </m:r>
                              <m:r>
                                <a:rPr lang="es-CU" sz="2600" i="1">
                                  <a:solidFill>
                                    <a:schemeClr val="bg1"/>
                                  </a:solidFill>
                                  <a:latin typeface="Cambria Math" panose="02040503050406030204" pitchFamily="18" charset="0"/>
                                  <a:ea typeface="Cambria Math" panose="02040503050406030204" pitchFamily="18" charset="0"/>
                                </a:rPr>
                                <m:t>)</m:t>
                              </m:r>
                            </m:e>
                            <m:sup>
                              <m:r>
                                <a:rPr lang="es-CU" sz="2600" i="1">
                                  <a:solidFill>
                                    <a:schemeClr val="bg1"/>
                                  </a:solidFill>
                                  <a:latin typeface="Cambria Math" panose="02040503050406030204" pitchFamily="18" charset="0"/>
                                </a:rPr>
                                <m:t>2</m:t>
                              </m:r>
                            </m:sup>
                          </m:sSup>
                        </m:den>
                      </m:f>
                    </m:oMath>
                  </m:oMathPara>
                </a14:m>
                <a:endParaRPr kumimoji="0" lang="pt-BR" sz="2600" b="0" i="0" u="none" strike="noStrike" kern="1200" cap="none" spc="0" normalizeH="0" baseline="0" noProof="0" dirty="0" smtClean="0">
                  <a:ln>
                    <a:noFill/>
                  </a:ln>
                  <a:solidFill>
                    <a:schemeClr val="bg1"/>
                  </a:solidFill>
                  <a:effectLst/>
                  <a:uLnTx/>
                  <a:uFillTx/>
                  <a:latin typeface="Calibri" panose="020F0502020204030204"/>
                  <a:ea typeface="+mn-ea"/>
                  <a:cs typeface="+mn-cs"/>
                </a:endParaRPr>
              </a:p>
              <a:p>
                <a:pPr marL="0" lvl="0" indent="0">
                  <a:lnSpc>
                    <a:spcPct val="120000"/>
                  </a:lnSpc>
                  <a:buNone/>
                </a:pPr>
                <a14:m>
                  <m:oMathPara xmlns:m="http://schemas.openxmlformats.org/officeDocument/2006/math">
                    <m:oMathParaPr>
                      <m:jc m:val="centerGroup"/>
                    </m:oMathParaPr>
                    <m:oMath xmlns:m="http://schemas.openxmlformats.org/officeDocument/2006/math">
                      <m:sSub>
                        <m:sSubPr>
                          <m:ctrlPr>
                            <a:rPr lang="es-CU" sz="2600" i="1">
                              <a:solidFill>
                                <a:schemeClr val="bg1"/>
                              </a:solidFill>
                              <a:latin typeface="Cambria Math" panose="02040503050406030204" pitchFamily="18" charset="0"/>
                            </a:rPr>
                          </m:ctrlPr>
                        </m:sSubPr>
                        <m:e>
                          <m:r>
                            <a:rPr lang="es-CU" sz="2600" i="1">
                              <a:solidFill>
                                <a:schemeClr val="bg1"/>
                              </a:solidFill>
                              <a:latin typeface="Cambria Math" panose="02040503050406030204" pitchFamily="18" charset="0"/>
                            </a:rPr>
                            <m:t>𝐺</m:t>
                          </m:r>
                        </m:e>
                        <m:sub>
                          <m:r>
                            <a:rPr lang="es-CU" sz="2600" i="1">
                              <a:solidFill>
                                <a:schemeClr val="bg1"/>
                              </a:solidFill>
                              <a:latin typeface="Cambria Math" panose="02040503050406030204" pitchFamily="18" charset="0"/>
                            </a:rPr>
                            <m:t>𝑟</m:t>
                          </m:r>
                        </m:sub>
                      </m:sSub>
                      <m:d>
                        <m:dPr>
                          <m:ctrlPr>
                            <a:rPr lang="en-US" sz="2600" i="1">
                              <a:solidFill>
                                <a:prstClr val="black"/>
                              </a:solidFill>
                              <a:latin typeface="Cambria Math" panose="02040503050406030204" pitchFamily="18" charset="0"/>
                            </a:rPr>
                          </m:ctrlPr>
                        </m:dPr>
                        <m:e>
                          <m:r>
                            <a:rPr lang="en-US" sz="2600" i="1">
                              <a:solidFill>
                                <a:prstClr val="black"/>
                              </a:solidFill>
                              <a:latin typeface="Cambria Math" panose="02040503050406030204" pitchFamily="18" charset="0"/>
                            </a:rPr>
                            <m:t>𝜙</m:t>
                          </m:r>
                          <m:r>
                            <a:rPr lang="en-US" sz="2600" i="1">
                              <a:solidFill>
                                <a:prstClr val="black"/>
                              </a:solidFill>
                              <a:latin typeface="Cambria Math" panose="02040503050406030204" pitchFamily="18" charset="0"/>
                            </a:rPr>
                            <m:t>,</m:t>
                          </m:r>
                          <m:r>
                            <a:rPr lang="en-US" sz="2600">
                              <a:solidFill>
                                <a:prstClr val="black"/>
                              </a:solidFill>
                              <a:latin typeface="Cambria Math" panose="02040503050406030204" pitchFamily="18" charset="0"/>
                            </a:rPr>
                            <m:t> </m:t>
                          </m:r>
                          <m:r>
                            <a:rPr lang="en-US" sz="2600" i="1">
                              <a:solidFill>
                                <a:prstClr val="black"/>
                              </a:solidFill>
                              <a:latin typeface="Cambria Math" panose="02040503050406030204" pitchFamily="18" charset="0"/>
                            </a:rPr>
                            <m:t>𝜃</m:t>
                          </m:r>
                        </m:e>
                      </m:d>
                      <m:r>
                        <a:rPr lang="es-CU" sz="2600" i="1">
                          <a:solidFill>
                            <a:schemeClr val="bg1"/>
                          </a:solidFill>
                          <a:latin typeface="Cambria Math" panose="02040503050406030204" pitchFamily="18" charset="0"/>
                        </a:rPr>
                        <m:t>=</m:t>
                      </m:r>
                      <m:sSub>
                        <m:sSubPr>
                          <m:ctrlPr>
                            <a:rPr lang="es-CU" sz="2600" i="1">
                              <a:solidFill>
                                <a:schemeClr val="bg1"/>
                              </a:solidFill>
                              <a:latin typeface="Cambria Math" panose="02040503050406030204" pitchFamily="18" charset="0"/>
                            </a:rPr>
                          </m:ctrlPr>
                        </m:sSubPr>
                        <m:e>
                          <m:r>
                            <a:rPr lang="es-CU" sz="2600" i="1">
                              <a:solidFill>
                                <a:schemeClr val="bg1"/>
                              </a:solidFill>
                              <a:latin typeface="Cambria Math" panose="02040503050406030204" pitchFamily="18" charset="0"/>
                            </a:rPr>
                            <m:t>𝐺</m:t>
                          </m:r>
                        </m:e>
                        <m:sub>
                          <m:r>
                            <a:rPr lang="es-CU" sz="2600" i="1">
                              <a:solidFill>
                                <a:schemeClr val="bg1"/>
                              </a:solidFill>
                              <a:latin typeface="Cambria Math" panose="02040503050406030204" pitchFamily="18" charset="0"/>
                            </a:rPr>
                            <m:t>𝑛</m:t>
                          </m:r>
                        </m:sub>
                      </m:sSub>
                      <m:sSup>
                        <m:sSupPr>
                          <m:ctrlPr>
                            <a:rPr lang="en-US" sz="2600" i="1">
                              <a:solidFill>
                                <a:schemeClr val="bg1"/>
                              </a:solidFill>
                              <a:latin typeface="Cambria Math" panose="02040503050406030204" pitchFamily="18" charset="0"/>
                            </a:rPr>
                          </m:ctrlPr>
                        </m:sSupPr>
                        <m:e>
                          <m:r>
                            <a:rPr lang="en-US" sz="2600" i="1">
                              <a:solidFill>
                                <a:schemeClr val="bg1"/>
                              </a:solidFill>
                              <a:latin typeface="Cambria Math" panose="02040503050406030204" pitchFamily="18" charset="0"/>
                            </a:rPr>
                            <m:t>𝑒</m:t>
                          </m:r>
                        </m:e>
                        <m:sup>
                          <m:r>
                            <a:rPr lang="en-US" sz="2600" i="1">
                              <a:solidFill>
                                <a:schemeClr val="bg1"/>
                              </a:solidFill>
                              <a:latin typeface="Cambria Math" panose="02040503050406030204" pitchFamily="18" charset="0"/>
                            </a:rPr>
                            <m:t>𝑗</m:t>
                          </m:r>
                          <m:f>
                            <m:fPr>
                              <m:ctrlPr>
                                <a:rPr lang="en-US" sz="2600" i="1">
                                  <a:solidFill>
                                    <a:schemeClr val="bg1"/>
                                  </a:solidFill>
                                  <a:latin typeface="Cambria Math" panose="02040503050406030204" pitchFamily="18" charset="0"/>
                                </a:rPr>
                              </m:ctrlPr>
                            </m:fPr>
                            <m:num>
                              <m:r>
                                <a:rPr lang="en-US" sz="2600" i="1">
                                  <a:solidFill>
                                    <a:schemeClr val="bg1"/>
                                  </a:solidFill>
                                  <a:latin typeface="Cambria Math" panose="02040503050406030204" pitchFamily="18" charset="0"/>
                                </a:rPr>
                                <m:t>2</m:t>
                              </m:r>
                              <m:r>
                                <a:rPr lang="en-US" sz="2600" i="1">
                                  <a:solidFill>
                                    <a:schemeClr val="bg1"/>
                                  </a:solidFill>
                                  <a:latin typeface="Cambria Math" panose="02040503050406030204" pitchFamily="18" charset="0"/>
                                </a:rPr>
                                <m:t>𝜋</m:t>
                              </m:r>
                            </m:num>
                            <m:den>
                              <m:r>
                                <a:rPr lang="en-US" sz="2600" i="1">
                                  <a:solidFill>
                                    <a:schemeClr val="bg1"/>
                                  </a:solidFill>
                                  <a:latin typeface="Cambria Math" panose="02040503050406030204" pitchFamily="18" charset="0"/>
                                </a:rPr>
                                <m:t>𝜆</m:t>
                              </m:r>
                            </m:den>
                          </m:f>
                          <m:sSub>
                            <m:sSubPr>
                              <m:ctrlPr>
                                <a:rPr lang="es-CU" sz="2600" i="1">
                                  <a:solidFill>
                                    <a:schemeClr val="bg1"/>
                                  </a:solidFill>
                                  <a:latin typeface="Cambria Math" panose="02040503050406030204" pitchFamily="18" charset="0"/>
                                </a:rPr>
                              </m:ctrlPr>
                            </m:sSubPr>
                            <m:e>
                              <m:r>
                                <m:rPr>
                                  <m:sty m:val="p"/>
                                </m:rPr>
                                <a:rPr lang="es-CU" sz="2600">
                                  <a:solidFill>
                                    <a:schemeClr val="bg1"/>
                                  </a:solidFill>
                                  <a:latin typeface="Cambria Math" panose="02040503050406030204" pitchFamily="18" charset="0"/>
                                </a:rPr>
                                <m:t>B</m:t>
                              </m:r>
                            </m:e>
                            <m:sub>
                              <m:r>
                                <m:rPr>
                                  <m:sty m:val="p"/>
                                </m:rPr>
                                <a:rPr lang="es-CU" sz="2600">
                                  <a:solidFill>
                                    <a:schemeClr val="bg1"/>
                                  </a:solidFill>
                                  <a:latin typeface="Cambria Math" panose="02040503050406030204" pitchFamily="18" charset="0"/>
                                </a:rPr>
                                <m:t>n</m:t>
                              </m:r>
                            </m:sub>
                          </m:sSub>
                        </m:sup>
                      </m:sSup>
                    </m:oMath>
                  </m:oMathPara>
                </a14:m>
                <a:endParaRPr kumimoji="0" lang="pt-BR" sz="2600" b="0" i="0" u="none" strike="noStrike" kern="1200" cap="none" spc="0" normalizeH="0" baseline="0" noProof="0" dirty="0" smtClean="0">
                  <a:ln>
                    <a:noFill/>
                  </a:ln>
                  <a:solidFill>
                    <a:sysClr val="windowText" lastClr="000000"/>
                  </a:solidFill>
                  <a:effectLst/>
                  <a:uLnTx/>
                  <a:uFillTx/>
                  <a:latin typeface="Calibri" panose="020F0502020204030204"/>
                  <a:ea typeface="+mn-ea"/>
                  <a:cs typeface="+mn-cs"/>
                </a:endParaRPr>
              </a:p>
              <a:p>
                <a:pPr marL="0" lvl="0" indent="0">
                  <a:lnSpc>
                    <a:spcPct val="120000"/>
                  </a:lnSpc>
                  <a:buNone/>
                </a:pPr>
                <a14:m>
                  <m:oMathPara xmlns:m="http://schemas.openxmlformats.org/officeDocument/2006/math">
                    <m:oMathParaPr>
                      <m:jc m:val="centerGroup"/>
                    </m:oMathParaPr>
                    <m:oMath xmlns:m="http://schemas.openxmlformats.org/officeDocument/2006/math">
                      <m:sSub>
                        <m:sSubPr>
                          <m:ctrlPr>
                            <a:rPr lang="en-US" sz="2600" i="1">
                              <a:solidFill>
                                <a:prstClr val="black"/>
                              </a:solidFill>
                              <a:latin typeface="Cambria Math" panose="02040503050406030204" pitchFamily="18" charset="0"/>
                            </a:rPr>
                          </m:ctrlPr>
                        </m:sSubPr>
                        <m:e>
                          <m:r>
                            <a:rPr lang="en-US" sz="2600" i="1">
                              <a:solidFill>
                                <a:prstClr val="black"/>
                              </a:solidFill>
                              <a:latin typeface="Cambria Math" panose="02040503050406030204" pitchFamily="18" charset="0"/>
                            </a:rPr>
                            <m:t>𝛽</m:t>
                          </m:r>
                        </m:e>
                        <m:sub>
                          <m:r>
                            <a:rPr lang="en-US" sz="2600" i="1">
                              <a:solidFill>
                                <a:prstClr val="black"/>
                              </a:solidFill>
                              <a:latin typeface="Cambria Math" panose="02040503050406030204" pitchFamily="18" charset="0"/>
                            </a:rPr>
                            <m:t>𝑛</m:t>
                          </m:r>
                        </m:sub>
                      </m:sSub>
                      <m:d>
                        <m:dPr>
                          <m:ctrlPr>
                            <a:rPr lang="en-US" sz="2600" i="1">
                              <a:solidFill>
                                <a:prstClr val="black"/>
                              </a:solidFill>
                              <a:latin typeface="Cambria Math" panose="02040503050406030204" pitchFamily="18" charset="0"/>
                            </a:rPr>
                          </m:ctrlPr>
                        </m:dPr>
                        <m:e>
                          <m:r>
                            <a:rPr lang="en-US" sz="2600" i="1">
                              <a:solidFill>
                                <a:prstClr val="black"/>
                              </a:solidFill>
                              <a:latin typeface="Cambria Math" panose="02040503050406030204" pitchFamily="18" charset="0"/>
                            </a:rPr>
                            <m:t>𝜙</m:t>
                          </m:r>
                          <m:r>
                            <a:rPr lang="en-US" sz="2600" i="1">
                              <a:solidFill>
                                <a:prstClr val="black"/>
                              </a:solidFill>
                              <a:latin typeface="Cambria Math" panose="02040503050406030204" pitchFamily="18" charset="0"/>
                            </a:rPr>
                            <m:t>,</m:t>
                          </m:r>
                          <m:r>
                            <a:rPr lang="en-US" sz="2600">
                              <a:solidFill>
                                <a:prstClr val="black"/>
                              </a:solidFill>
                              <a:latin typeface="Cambria Math" panose="02040503050406030204" pitchFamily="18" charset="0"/>
                            </a:rPr>
                            <m:t> </m:t>
                          </m:r>
                          <m:r>
                            <a:rPr lang="en-US" sz="2600" i="1">
                              <a:solidFill>
                                <a:prstClr val="black"/>
                              </a:solidFill>
                              <a:latin typeface="Cambria Math" panose="02040503050406030204" pitchFamily="18" charset="0"/>
                            </a:rPr>
                            <m:t>𝜃</m:t>
                          </m:r>
                        </m:e>
                      </m:d>
                      <m:r>
                        <a:rPr lang="en-US" sz="2600" i="1">
                          <a:solidFill>
                            <a:prstClr val="black"/>
                          </a:solidFill>
                          <a:latin typeface="Cambria Math" panose="02040503050406030204" pitchFamily="18" charset="0"/>
                        </a:rPr>
                        <m:t>=</m:t>
                      </m:r>
                      <m:r>
                        <a:rPr lang="en-US" sz="2600" i="1">
                          <a:solidFill>
                            <a:prstClr val="black"/>
                          </a:solidFill>
                          <a:latin typeface="Cambria Math" panose="02040503050406030204" pitchFamily="18" charset="0"/>
                        </a:rPr>
                        <m:t>𝑟</m:t>
                      </m:r>
                      <m:func>
                        <m:funcPr>
                          <m:ctrlPr>
                            <a:rPr lang="en-US" sz="2600" i="1">
                              <a:solidFill>
                                <a:prstClr val="black"/>
                              </a:solidFill>
                              <a:latin typeface="Cambria Math" panose="02040503050406030204" pitchFamily="18" charset="0"/>
                            </a:rPr>
                          </m:ctrlPr>
                        </m:funcPr>
                        <m:fName>
                          <m:r>
                            <m:rPr>
                              <m:sty m:val="p"/>
                            </m:rPr>
                            <a:rPr lang="en-US" sz="2600">
                              <a:solidFill>
                                <a:prstClr val="black"/>
                              </a:solidFill>
                              <a:latin typeface="Cambria Math" panose="02040503050406030204" pitchFamily="18" charset="0"/>
                            </a:rPr>
                            <m:t>sin</m:t>
                          </m:r>
                        </m:fName>
                        <m:e>
                          <m:r>
                            <a:rPr lang="en-US" sz="2600" i="1">
                              <a:solidFill>
                                <a:prstClr val="black"/>
                              </a:solidFill>
                              <a:latin typeface="Cambria Math" panose="02040503050406030204" pitchFamily="18" charset="0"/>
                            </a:rPr>
                            <m:t>𝜃</m:t>
                          </m:r>
                        </m:e>
                      </m:func>
                      <m:r>
                        <m:rPr>
                          <m:sty m:val="p"/>
                        </m:rPr>
                        <a:rPr lang="en-US" sz="2600">
                          <a:solidFill>
                            <a:prstClr val="black"/>
                          </a:solidFill>
                          <a:latin typeface="Cambria Math" panose="02040503050406030204" pitchFamily="18" charset="0"/>
                        </a:rPr>
                        <m:t>cos</m:t>
                      </m:r>
                      <m:d>
                        <m:dPr>
                          <m:begChr m:val="["/>
                          <m:endChr m:val="]"/>
                          <m:ctrlPr>
                            <a:rPr lang="en-US" sz="2600" i="1">
                              <a:solidFill>
                                <a:prstClr val="black"/>
                              </a:solidFill>
                              <a:latin typeface="Cambria Math" panose="02040503050406030204" pitchFamily="18" charset="0"/>
                            </a:rPr>
                          </m:ctrlPr>
                        </m:dPr>
                        <m:e>
                          <m:f>
                            <m:fPr>
                              <m:ctrlPr>
                                <a:rPr lang="en-US" sz="2600" i="1">
                                  <a:solidFill>
                                    <a:prstClr val="black"/>
                                  </a:solidFill>
                                  <a:latin typeface="Cambria Math" panose="02040503050406030204" pitchFamily="18" charset="0"/>
                                </a:rPr>
                              </m:ctrlPr>
                            </m:fPr>
                            <m:num>
                              <m:r>
                                <a:rPr lang="en-US" sz="2600" i="1">
                                  <a:solidFill>
                                    <a:prstClr val="black"/>
                                  </a:solidFill>
                                  <a:latin typeface="Cambria Math" panose="02040503050406030204" pitchFamily="18" charset="0"/>
                                </a:rPr>
                                <m:t>2</m:t>
                              </m:r>
                              <m:r>
                                <a:rPr lang="en-US" sz="2600" i="1">
                                  <a:solidFill>
                                    <a:prstClr val="black"/>
                                  </a:solidFill>
                                  <a:latin typeface="Cambria Math" panose="02040503050406030204" pitchFamily="18" charset="0"/>
                                </a:rPr>
                                <m:t>𝜋</m:t>
                              </m:r>
                              <m:r>
                                <a:rPr lang="en-US" sz="2600" i="1">
                                  <a:solidFill>
                                    <a:prstClr val="black"/>
                                  </a:solidFill>
                                  <a:latin typeface="Cambria Math" panose="02040503050406030204" pitchFamily="18" charset="0"/>
                                </a:rPr>
                                <m:t>(</m:t>
                              </m:r>
                              <m:r>
                                <a:rPr lang="en-US" sz="2600" i="1">
                                  <a:solidFill>
                                    <a:prstClr val="black"/>
                                  </a:solidFill>
                                  <a:latin typeface="Cambria Math" panose="02040503050406030204" pitchFamily="18" charset="0"/>
                                </a:rPr>
                                <m:t>𝑛</m:t>
                              </m:r>
                              <m:r>
                                <a:rPr lang="en-US" sz="2600" i="1">
                                  <a:solidFill>
                                    <a:prstClr val="black"/>
                                  </a:solidFill>
                                  <a:latin typeface="Cambria Math" panose="02040503050406030204" pitchFamily="18" charset="0"/>
                                </a:rPr>
                                <m:t>−1)</m:t>
                              </m:r>
                            </m:num>
                            <m:den>
                              <m:r>
                                <a:rPr lang="en-US" sz="2600" i="1">
                                  <a:solidFill>
                                    <a:prstClr val="black"/>
                                  </a:solidFill>
                                  <a:latin typeface="Cambria Math" panose="02040503050406030204" pitchFamily="18" charset="0"/>
                                </a:rPr>
                                <m:t>𝑁</m:t>
                              </m:r>
                            </m:den>
                          </m:f>
                          <m:r>
                            <a:rPr lang="en-US" sz="2600" i="1">
                              <a:solidFill>
                                <a:prstClr val="black"/>
                              </a:solidFill>
                              <a:latin typeface="Cambria Math" panose="02040503050406030204" pitchFamily="18" charset="0"/>
                            </a:rPr>
                            <m:t>−</m:t>
                          </m:r>
                          <m:r>
                            <a:rPr lang="en-US" sz="2600" i="1">
                              <a:solidFill>
                                <a:prstClr val="black"/>
                              </a:solidFill>
                              <a:latin typeface="Cambria Math" panose="02040503050406030204" pitchFamily="18" charset="0"/>
                            </a:rPr>
                            <m:t>𝜙</m:t>
                          </m:r>
                        </m:e>
                      </m:d>
                    </m:oMath>
                  </m:oMathPara>
                </a14:m>
                <a:endParaRPr kumimoji="0" lang="pt-BR" sz="2800" b="0" i="0" u="none" strike="noStrike" kern="1200" cap="none" spc="0" normalizeH="0" baseline="0" noProof="0" dirty="0" smtClean="0">
                  <a:ln>
                    <a:noFill/>
                  </a:ln>
                  <a:solidFill>
                    <a:sysClr val="windowText" lastClr="000000"/>
                  </a:solidFill>
                  <a:effectLst/>
                  <a:uLnTx/>
                  <a:uFillTx/>
                  <a:latin typeface="Calibri" panose="020F0502020204030204"/>
                  <a:ea typeface="+mn-ea"/>
                  <a:cs typeface="+mn-cs"/>
                </a:endParaRPr>
              </a:p>
              <a:p>
                <a:pPr marL="0" indent="0">
                  <a:lnSpc>
                    <a:spcPct val="120000"/>
                  </a:lnSpc>
                  <a:buNone/>
                </a:pPr>
                <a14:m>
                  <m:oMathPara xmlns:m="http://schemas.openxmlformats.org/officeDocument/2006/math">
                    <m:oMathParaPr>
                      <m:jc m:val="centerGroup"/>
                    </m:oMathParaPr>
                    <m:oMath xmlns:m="http://schemas.openxmlformats.org/officeDocument/2006/math">
                      <m:r>
                        <a:rPr lang="es-CU" i="1">
                          <a:solidFill>
                            <a:schemeClr val="bg1"/>
                          </a:solidFill>
                          <a:latin typeface="Cambria Math" panose="02040503050406030204" pitchFamily="18" charset="0"/>
                        </a:rPr>
                        <m:t>𝐺</m:t>
                      </m:r>
                      <m:r>
                        <a:rPr lang="es-CU" i="1">
                          <a:solidFill>
                            <a:schemeClr val="bg1"/>
                          </a:solidFill>
                          <a:latin typeface="Cambria Math" panose="02040503050406030204" pitchFamily="18" charset="0"/>
                        </a:rPr>
                        <m:t>_</m:t>
                      </m:r>
                      <m:r>
                        <a:rPr lang="es-CU" i="1">
                          <a:solidFill>
                            <a:schemeClr val="bg1"/>
                          </a:solidFill>
                          <a:latin typeface="Cambria Math" panose="02040503050406030204" pitchFamily="18" charset="0"/>
                        </a:rPr>
                        <m:t>𝑑𝑖𝑝𝑜𝑙𝑜</m:t>
                      </m:r>
                      <m:r>
                        <a:rPr lang="es-CU" i="1">
                          <a:solidFill>
                            <a:schemeClr val="bg1"/>
                          </a:solidFill>
                          <a:latin typeface="Cambria Math" panose="02040503050406030204" pitchFamily="18" charset="0"/>
                        </a:rPr>
                        <m:t>=1.5∗</m:t>
                      </m:r>
                      <m:r>
                        <m:rPr>
                          <m:sty m:val="p"/>
                        </m:rPr>
                        <a:rPr lang="es-CU" b="0" i="0" smtClean="0">
                          <a:solidFill>
                            <a:schemeClr val="bg1"/>
                          </a:solidFill>
                          <a:latin typeface="Cambria Math" panose="02040503050406030204" pitchFamily="18" charset="0"/>
                        </a:rPr>
                        <m:t>sin</m:t>
                      </m:r>
                      <m:r>
                        <a:rPr lang="es-CU" b="0" i="0" smtClean="0">
                          <a:solidFill>
                            <a:schemeClr val="bg1"/>
                          </a:solidFill>
                          <a:latin typeface="Cambria Math" panose="02040503050406030204" pitchFamily="18" charset="0"/>
                        </a:rPr>
                        <m:t>^</m:t>
                      </m:r>
                      <m:r>
                        <a:rPr lang="es-CU" b="0" i="1" smtClean="0">
                          <a:solidFill>
                            <a:schemeClr val="bg1"/>
                          </a:solidFill>
                          <a:latin typeface="Cambria Math" panose="02040503050406030204" pitchFamily="18" charset="0"/>
                        </a:rPr>
                        <m:t>2⁡(</m:t>
                      </m:r>
                      <m:r>
                        <a:rPr lang="es-CU" i="1">
                          <a:solidFill>
                            <a:schemeClr val="bg1"/>
                          </a:solidFill>
                          <a:latin typeface="Cambria Math" panose="02040503050406030204" pitchFamily="18" charset="0"/>
                          <a:ea typeface="Cambria Math" panose="02040503050406030204" pitchFamily="18" charset="0"/>
                        </a:rPr>
                        <m:t>𝜃</m:t>
                      </m:r>
                      <m:r>
                        <a:rPr lang="es-CU" b="0" i="1" smtClean="0">
                          <a:solidFill>
                            <a:schemeClr val="bg1"/>
                          </a:solidFill>
                          <a:latin typeface="Cambria Math" panose="02040503050406030204" pitchFamily="18" charset="0"/>
                          <a:ea typeface="Cambria Math" panose="02040503050406030204" pitchFamily="18" charset="0"/>
                        </a:rPr>
                        <m:t>)</m:t>
                      </m:r>
                    </m:oMath>
                  </m:oMathPara>
                </a14:m>
                <a:endParaRPr lang="pt-BR" dirty="0">
                  <a:solidFill>
                    <a:schemeClr val="bg1"/>
                  </a:solidFill>
                </a:endParaRPr>
              </a:p>
              <a:p>
                <a:pPr marL="0" lvl="0" indent="0">
                  <a:lnSpc>
                    <a:spcPct val="120000"/>
                  </a:lnSpc>
                  <a:buNone/>
                </a:pPr>
                <a:endParaRPr kumimoji="0" lang="pt-BR" sz="2800" b="0" i="0" u="none" strike="noStrike" kern="1200" cap="none" spc="0" normalizeH="0" baseline="0" noProof="0" dirty="0" smtClean="0">
                  <a:ln>
                    <a:noFill/>
                  </a:ln>
                  <a:solidFill>
                    <a:sysClr val="windowText" lastClr="000000"/>
                  </a:solidFill>
                  <a:effectLst/>
                  <a:uLnTx/>
                  <a:uFillTx/>
                  <a:latin typeface="Calibri" panose="020F0502020204030204"/>
                  <a:ea typeface="+mn-ea"/>
                  <a:cs typeface="+mn-cs"/>
                </a:endParaRPr>
              </a:p>
            </p:txBody>
          </p:sp>
        </mc:Choice>
        <mc:Fallback xmlns="">
          <p:sp>
            <p:nvSpPr>
              <p:cNvPr id="64" name="Content Placeholder 2"/>
              <p:cNvSpPr txBox="1">
                <a:spLocks noRot="1" noChangeAspect="1" noMove="1" noResize="1" noEditPoints="1" noAdjustHandles="1" noChangeArrowheads="1" noChangeShapeType="1" noTextEdit="1"/>
              </p:cNvSpPr>
              <p:nvPr/>
            </p:nvSpPr>
            <p:spPr>
              <a:xfrm>
                <a:off x="163774" y="839335"/>
                <a:ext cx="6036860" cy="2490719"/>
              </a:xfrm>
              <a:prstGeom prst="rect">
                <a:avLst/>
              </a:prstGeom>
              <a:blipFill>
                <a:blip r:embed="rId10"/>
                <a:stretch>
                  <a:fillRect t="-1961"/>
                </a:stretch>
              </a:blipFill>
            </p:spPr>
            <p:txBody>
              <a:bodyPr/>
              <a:lstStyle/>
              <a:p>
                <a:r>
                  <a:rPr lang="en-US">
                    <a:noFill/>
                  </a:rPr>
                  <a:t> </a:t>
                </a:r>
              </a:p>
            </p:txBody>
          </p:sp>
        </mc:Fallback>
      </mc:AlternateContent>
      <p:sp>
        <p:nvSpPr>
          <p:cNvPr id="4" name="Rounded Rectangle 3"/>
          <p:cNvSpPr/>
          <p:nvPr/>
        </p:nvSpPr>
        <p:spPr>
          <a:xfrm>
            <a:off x="10399593" y="4435523"/>
            <a:ext cx="1037230" cy="436729"/>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dirty="0" smtClean="0"/>
              <a:t>END</a:t>
            </a:r>
            <a:endParaRPr lang="en-US" dirty="0"/>
          </a:p>
        </p:txBody>
      </p:sp>
      <p:cxnSp>
        <p:nvCxnSpPr>
          <p:cNvPr id="20" name="Straight Arrow Connector 19"/>
          <p:cNvCxnSpPr>
            <a:stCxn id="38" idx="3"/>
            <a:endCxn id="4" idx="1"/>
          </p:cNvCxnSpPr>
          <p:nvPr/>
        </p:nvCxnSpPr>
        <p:spPr>
          <a:xfrm>
            <a:off x="10119353" y="4648664"/>
            <a:ext cx="280240" cy="52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Content Placeholder 2"/>
              <p:cNvSpPr txBox="1">
                <a:spLocks/>
              </p:cNvSpPr>
              <p:nvPr/>
            </p:nvSpPr>
            <p:spPr>
              <a:xfrm>
                <a:off x="306620" y="2815074"/>
                <a:ext cx="6036860" cy="23732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defRPr/>
                </a:pPr>
                <a:r>
                  <a:rPr lang="en-US" sz="1400" u="sng" dirty="0" smtClean="0">
                    <a:solidFill>
                      <a:schemeClr val="bg1"/>
                    </a:solidFill>
                  </a:rPr>
                  <a:t>Premissas:</a:t>
                </a:r>
                <a:endParaRPr lang="pt-BR" sz="1400" u="sng" dirty="0" smtClean="0">
                  <a:solidFill>
                    <a:schemeClr val="bg1"/>
                  </a:solidFill>
                </a:endParaRPr>
              </a:p>
              <a:p>
                <a:pPr lvl="0">
                  <a:defRPr/>
                </a:pPr>
                <a:r>
                  <a:rPr lang="pt-BR" sz="1400" dirty="0">
                    <a:solidFill>
                      <a:schemeClr val="bg1"/>
                    </a:solidFill>
                  </a:rPr>
                  <a:t>A</a:t>
                </a:r>
                <a:r>
                  <a:rPr lang="pt-BR" sz="1400" dirty="0" smtClean="0">
                    <a:solidFill>
                      <a:schemeClr val="bg1"/>
                    </a:solidFill>
                  </a:rPr>
                  <a:t>ntena </a:t>
                </a:r>
                <a:r>
                  <a:rPr lang="pt-BR" sz="1400" dirty="0">
                    <a:solidFill>
                      <a:schemeClr val="bg1"/>
                    </a:solidFill>
                  </a:rPr>
                  <a:t>de transmissão </a:t>
                </a:r>
                <a:r>
                  <a:rPr lang="pt-BR" sz="1400" dirty="0" smtClean="0">
                    <a:solidFill>
                      <a:schemeClr val="bg1"/>
                    </a:solidFill>
                  </a:rPr>
                  <a:t>seja isotropica, </a:t>
                </a:r>
                <a:r>
                  <a:rPr lang="pt-BR" sz="1400" dirty="0">
                    <a:solidFill>
                      <a:schemeClr val="bg1"/>
                    </a:solidFill>
                  </a:rPr>
                  <a:t>sem </a:t>
                </a:r>
                <a:r>
                  <a:rPr lang="pt-BR" sz="1400" dirty="0" smtClean="0">
                    <a:solidFill>
                      <a:schemeClr val="bg1"/>
                    </a:solidFill>
                  </a:rPr>
                  <a:t>perdas (</a:t>
                </a:r>
                <a14:m>
                  <m:oMath xmlns:m="http://schemas.openxmlformats.org/officeDocument/2006/math">
                    <m:sSub>
                      <m:sSubPr>
                        <m:ctrlPr>
                          <a:rPr lang="es-CU" sz="1400" i="1">
                            <a:solidFill>
                              <a:schemeClr val="bg1"/>
                            </a:solidFill>
                            <a:latin typeface="Cambria Math" panose="02040503050406030204" pitchFamily="18" charset="0"/>
                          </a:rPr>
                        </m:ctrlPr>
                      </m:sSubPr>
                      <m:e>
                        <m:r>
                          <a:rPr lang="es-CU" sz="1400" i="1">
                            <a:solidFill>
                              <a:schemeClr val="bg1"/>
                            </a:solidFill>
                            <a:latin typeface="Cambria Math" panose="02040503050406030204" pitchFamily="18" charset="0"/>
                          </a:rPr>
                          <m:t>𝐺</m:t>
                        </m:r>
                      </m:e>
                      <m:sub>
                        <m:r>
                          <a:rPr lang="es-CU" sz="1400" i="1">
                            <a:solidFill>
                              <a:schemeClr val="bg1"/>
                            </a:solidFill>
                            <a:latin typeface="Cambria Math" panose="02040503050406030204" pitchFamily="18" charset="0"/>
                          </a:rPr>
                          <m:t>𝑡</m:t>
                        </m:r>
                      </m:sub>
                    </m:sSub>
                  </m:oMath>
                </a14:m>
                <a:r>
                  <a:rPr lang="pt-BR" sz="1400" dirty="0" smtClean="0">
                    <a:solidFill>
                      <a:schemeClr val="bg1"/>
                    </a:solidFill>
                  </a:rPr>
                  <a:t>=1).</a:t>
                </a:r>
              </a:p>
              <a:p>
                <a:pPr lvl="0">
                  <a:defRPr/>
                </a:pPr>
                <a:r>
                  <a:rPr lang="pt-BR" sz="1400" dirty="0">
                    <a:solidFill>
                      <a:schemeClr val="bg1"/>
                    </a:solidFill>
                  </a:rPr>
                  <a:t>A</a:t>
                </a:r>
                <a:r>
                  <a:rPr lang="pt-BR" sz="1400" dirty="0" smtClean="0">
                    <a:solidFill>
                      <a:schemeClr val="bg1"/>
                    </a:solidFill>
                  </a:rPr>
                  <a:t> </a:t>
                </a:r>
                <a:r>
                  <a:rPr lang="pt-BR" sz="1400" dirty="0">
                    <a:solidFill>
                      <a:schemeClr val="bg1"/>
                    </a:solidFill>
                  </a:rPr>
                  <a:t>antena de recepção esteja no campo distante da antena de </a:t>
                </a:r>
                <a:r>
                  <a:rPr lang="pt-BR" sz="1400" dirty="0" smtClean="0">
                    <a:solidFill>
                      <a:schemeClr val="bg1"/>
                    </a:solidFill>
                  </a:rPr>
                  <a:t>transmissão. </a:t>
                </a:r>
                <a:endParaRPr lang="pt-BR" sz="1400" dirty="0">
                  <a:solidFill>
                    <a:schemeClr val="bg1"/>
                  </a:solidFill>
                  <a:latin typeface="Calibri" panose="020F0502020204030204"/>
                </a:endParaRPr>
              </a:p>
              <a:p>
                <a:pPr marL="0" lvl="0" indent="0">
                  <a:buNone/>
                  <a:defRPr/>
                </a:pPr>
                <a:endParaRPr lang="pt-BR" sz="1600" dirty="0" smtClean="0">
                  <a:solidFill>
                    <a:schemeClr val="bg1"/>
                  </a:solidFill>
                </a:endParaRPr>
              </a:p>
            </p:txBody>
          </p:sp>
        </mc:Choice>
        <mc:Fallback xmlns="">
          <p:sp>
            <p:nvSpPr>
              <p:cNvPr id="21" name="Content Placeholder 2"/>
              <p:cNvSpPr txBox="1">
                <a:spLocks noRot="1" noChangeAspect="1" noMove="1" noResize="1" noEditPoints="1" noAdjustHandles="1" noChangeArrowheads="1" noChangeShapeType="1" noTextEdit="1"/>
              </p:cNvSpPr>
              <p:nvPr/>
            </p:nvSpPr>
            <p:spPr>
              <a:xfrm>
                <a:off x="306620" y="2815074"/>
                <a:ext cx="6036860" cy="2373217"/>
              </a:xfrm>
              <a:prstGeom prst="rect">
                <a:avLst/>
              </a:prstGeom>
              <a:blipFill>
                <a:blip r:embed="rId11"/>
                <a:stretch>
                  <a:fillRect l="-303" t="-1285"/>
                </a:stretch>
              </a:blipFill>
            </p:spPr>
            <p:txBody>
              <a:bodyPr/>
              <a:lstStyle/>
              <a:p>
                <a:r>
                  <a:rPr lang="en-US">
                    <a:noFill/>
                  </a:rPr>
                  <a:t> </a:t>
                </a:r>
              </a:p>
            </p:txBody>
          </p:sp>
        </mc:Fallback>
      </mc:AlternateContent>
      <p:grpSp>
        <p:nvGrpSpPr>
          <p:cNvPr id="22" name="Group 21"/>
          <p:cNvGrpSpPr/>
          <p:nvPr/>
        </p:nvGrpSpPr>
        <p:grpSpPr>
          <a:xfrm>
            <a:off x="938835" y="3538958"/>
            <a:ext cx="4975468" cy="3429363"/>
            <a:chOff x="5647312" y="3252355"/>
            <a:chExt cx="4975468" cy="3429363"/>
          </a:xfrm>
        </p:grpSpPr>
        <p:sp>
          <p:nvSpPr>
            <p:cNvPr id="23" name="Oval 22"/>
            <p:cNvSpPr/>
            <p:nvPr/>
          </p:nvSpPr>
          <p:spPr>
            <a:xfrm>
              <a:off x="6252949" y="4482525"/>
              <a:ext cx="2838735" cy="1487606"/>
            </a:xfrm>
            <a:prstGeom prst="ellipse">
              <a:avLst/>
            </a:prstGeom>
            <a:solidFill>
              <a:schemeClr val="tx1">
                <a:lumMod val="95000"/>
              </a:schemeClr>
            </a:solidFill>
            <a:ln>
              <a:no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24" name="Group 23"/>
            <p:cNvGrpSpPr/>
            <p:nvPr/>
          </p:nvGrpSpPr>
          <p:grpSpPr>
            <a:xfrm>
              <a:off x="5918854" y="3423653"/>
              <a:ext cx="4416272" cy="3067102"/>
              <a:chOff x="5780102" y="646176"/>
              <a:chExt cx="6022950" cy="4451536"/>
            </a:xfrm>
          </p:grpSpPr>
          <p:cxnSp>
            <p:nvCxnSpPr>
              <p:cNvPr id="46" name="Straight Arrow Connector 45"/>
              <p:cNvCxnSpPr/>
              <p:nvPr/>
            </p:nvCxnSpPr>
            <p:spPr>
              <a:xfrm rot="10800000">
                <a:off x="8180832" y="646176"/>
                <a:ext cx="0" cy="2657856"/>
              </a:xfrm>
              <a:prstGeom prst="straightConnector1">
                <a:avLst/>
              </a:prstGeom>
              <a:noFill/>
              <a:ln w="6350" cap="flat" cmpd="sng" algn="ctr">
                <a:solidFill>
                  <a:sysClr val="windowText" lastClr="000000"/>
                </a:solidFill>
                <a:prstDash val="solid"/>
                <a:miter lim="800000"/>
                <a:tailEnd type="triangle"/>
              </a:ln>
              <a:effectLst/>
            </p:spPr>
          </p:cxnSp>
          <p:cxnSp>
            <p:nvCxnSpPr>
              <p:cNvPr id="47" name="Straight Arrow Connector 46"/>
              <p:cNvCxnSpPr/>
              <p:nvPr/>
            </p:nvCxnSpPr>
            <p:spPr>
              <a:xfrm flipV="1">
                <a:off x="8178012" y="3273299"/>
                <a:ext cx="3625040" cy="27914"/>
              </a:xfrm>
              <a:prstGeom prst="straightConnector1">
                <a:avLst/>
              </a:prstGeom>
              <a:noFill/>
              <a:ln w="6350" cap="flat" cmpd="sng" algn="ctr">
                <a:solidFill>
                  <a:sysClr val="windowText" lastClr="000000"/>
                </a:solidFill>
                <a:prstDash val="solid"/>
                <a:miter lim="800000"/>
                <a:tailEnd type="triangle"/>
              </a:ln>
              <a:effectLst/>
            </p:spPr>
          </p:cxnSp>
          <p:cxnSp>
            <p:nvCxnSpPr>
              <p:cNvPr id="48" name="Straight Arrow Connector 47"/>
              <p:cNvCxnSpPr/>
              <p:nvPr/>
            </p:nvCxnSpPr>
            <p:spPr>
              <a:xfrm flipH="1">
                <a:off x="5780102" y="3303076"/>
                <a:ext cx="2399774" cy="1794636"/>
              </a:xfrm>
              <a:prstGeom prst="straightConnector1">
                <a:avLst/>
              </a:prstGeom>
              <a:noFill/>
              <a:ln w="6350" cap="flat" cmpd="sng" algn="ctr">
                <a:solidFill>
                  <a:sysClr val="windowText" lastClr="000000"/>
                </a:solidFill>
                <a:prstDash val="solid"/>
                <a:miter lim="800000"/>
                <a:tailEnd type="triangle"/>
              </a:ln>
              <a:effectLst/>
            </p:spPr>
          </p:cxnSp>
          <p:sp>
            <p:nvSpPr>
              <p:cNvPr id="49" name="Oval 48"/>
              <p:cNvSpPr/>
              <p:nvPr/>
            </p:nvSpPr>
            <p:spPr>
              <a:xfrm>
                <a:off x="9186832" y="40734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0" name="Oval 49"/>
              <p:cNvSpPr/>
              <p:nvPr/>
            </p:nvSpPr>
            <p:spPr>
              <a:xfrm>
                <a:off x="9820495" y="3648296"/>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3" name="Oval 52"/>
              <p:cNvSpPr/>
              <p:nvPr/>
            </p:nvSpPr>
            <p:spPr>
              <a:xfrm>
                <a:off x="9904717" y="28542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4" name="Oval 53"/>
              <p:cNvSpPr/>
              <p:nvPr/>
            </p:nvSpPr>
            <p:spPr>
              <a:xfrm>
                <a:off x="9327200" y="2384981"/>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5" name="Oval 54"/>
              <p:cNvSpPr/>
              <p:nvPr/>
            </p:nvSpPr>
            <p:spPr>
              <a:xfrm>
                <a:off x="8497021" y="21684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6" name="Oval 55"/>
              <p:cNvSpPr/>
              <p:nvPr/>
            </p:nvSpPr>
            <p:spPr>
              <a:xfrm>
                <a:off x="7630748" y="21684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0" name="Oval 59"/>
              <p:cNvSpPr/>
              <p:nvPr/>
            </p:nvSpPr>
            <p:spPr>
              <a:xfrm>
                <a:off x="6860727" y="23970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2" name="Oval 61"/>
              <p:cNvSpPr/>
              <p:nvPr/>
            </p:nvSpPr>
            <p:spPr>
              <a:xfrm>
                <a:off x="6283211" y="2878276"/>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3" name="Oval 62"/>
              <p:cNvSpPr/>
              <p:nvPr/>
            </p:nvSpPr>
            <p:spPr>
              <a:xfrm>
                <a:off x="6319306" y="3576107"/>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5" name="Oval 64"/>
              <p:cNvSpPr/>
              <p:nvPr/>
            </p:nvSpPr>
            <p:spPr>
              <a:xfrm>
                <a:off x="6944948" y="4021276"/>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6" name="Oval 65"/>
              <p:cNvSpPr/>
              <p:nvPr/>
            </p:nvSpPr>
            <p:spPr>
              <a:xfrm>
                <a:off x="7690906" y="42258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7" name="Oval 66"/>
              <p:cNvSpPr/>
              <p:nvPr/>
            </p:nvSpPr>
            <p:spPr>
              <a:xfrm>
                <a:off x="8400769" y="4213781"/>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cxnSp>
          <p:nvCxnSpPr>
            <p:cNvPr id="26" name="Straight Connector 25"/>
            <p:cNvCxnSpPr/>
            <p:nvPr/>
          </p:nvCxnSpPr>
          <p:spPr>
            <a:xfrm flipH="1">
              <a:off x="6781800" y="5886038"/>
              <a:ext cx="1083897" cy="737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7876300" y="5251862"/>
              <a:ext cx="903907" cy="617836"/>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343185" y="5454484"/>
              <a:ext cx="372152" cy="338554"/>
            </a:xfrm>
            <a:prstGeom prst="rect">
              <a:avLst/>
            </a:prstGeom>
          </p:spPr>
          <p:txBody>
            <a:bodyPr wrap="square">
              <a:spAutoFit/>
            </a:bodyPr>
            <a:lstStyle/>
            <a:p>
              <a:endParaRPr lang="en-US" sz="1600" dirty="0">
                <a:solidFill>
                  <a:schemeClr val="accent2"/>
                </a:solidFill>
              </a:endParaRPr>
            </a:p>
          </p:txBody>
        </p:sp>
        <p:pic>
          <p:nvPicPr>
            <p:cNvPr id="30" name="Picture 29"/>
            <p:cNvPicPr>
              <a:picLocks noChangeAspect="1"/>
            </p:cNvPicPr>
            <p:nvPr/>
          </p:nvPicPr>
          <p:blipFill>
            <a:blip r:embed="rId11"/>
            <a:stretch>
              <a:fillRect/>
            </a:stretch>
          </p:blipFill>
          <p:spPr>
            <a:xfrm>
              <a:off x="8679305" y="3496825"/>
              <a:ext cx="488756" cy="328069"/>
            </a:xfrm>
            <a:prstGeom prst="rect">
              <a:avLst/>
            </a:prstGeom>
          </p:spPr>
        </p:pic>
        <p:cxnSp>
          <p:nvCxnSpPr>
            <p:cNvPr id="31" name="Straight Connector 30"/>
            <p:cNvCxnSpPr/>
            <p:nvPr/>
          </p:nvCxnSpPr>
          <p:spPr>
            <a:xfrm flipH="1">
              <a:off x="8927428" y="3705725"/>
              <a:ext cx="8" cy="2538665"/>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304547" y="6256421"/>
              <a:ext cx="2639984" cy="1061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8939464" y="5257800"/>
              <a:ext cx="1106904" cy="1022685"/>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7712242" y="3705727"/>
              <a:ext cx="1179095" cy="15400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Rectangle 35"/>
                <p:cNvSpPr/>
                <p:nvPr/>
              </p:nvSpPr>
              <p:spPr>
                <a:xfrm>
                  <a:off x="9004165" y="3468923"/>
                  <a:ext cx="1098249"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bg1"/>
                                </a:solidFill>
                                <a:latin typeface="Cambria Math" panose="02040503050406030204" pitchFamily="18" charset="0"/>
                              </a:rPr>
                            </m:ctrlPr>
                          </m:sSubPr>
                          <m:e>
                            <m:r>
                              <a:rPr lang="es-CU" sz="1600" b="0" i="1" smtClean="0">
                                <a:solidFill>
                                  <a:schemeClr val="bg1"/>
                                </a:solidFill>
                                <a:latin typeface="Cambria Math" panose="02040503050406030204" pitchFamily="18" charset="0"/>
                              </a:rPr>
                              <m:t>(</m:t>
                            </m:r>
                            <m:r>
                              <a:rPr lang="en-US"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b>
                        </m:s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1600" i="1" smtClean="0">
                                <a:solidFill>
                                  <a:schemeClr val="bg1"/>
                                </a:solidFill>
                                <a:latin typeface="Cambria Math" panose="02040503050406030204" pitchFamily="18" charset="0"/>
                              </a:rPr>
                            </m:ctrlPr>
                          </m:sSubPr>
                          <m:e>
                            <m:r>
                              <a:rPr lang="es-CU" sz="1600" b="0" i="1" smtClean="0">
                                <a:solidFill>
                                  <a:schemeClr val="bg1"/>
                                </a:solidFill>
                                <a:latin typeface="Cambria Math" panose="02040503050406030204" pitchFamily="18" charset="0"/>
                              </a:rPr>
                              <m:t>𝑦</m:t>
                            </m:r>
                          </m:e>
                          <m: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b>
                        </m:sSub>
                        <m:r>
                          <a:rPr lang="es-CU" sz="1600" b="0" i="0"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1600" i="1" smtClean="0">
                                <a:solidFill>
                                  <a:schemeClr val="bg1"/>
                                </a:solidFill>
                                <a:latin typeface="Cambria Math" panose="02040503050406030204" pitchFamily="18" charset="0"/>
                              </a:rPr>
                            </m:ctrlPr>
                          </m:sSubPr>
                          <m:e>
                            <m:r>
                              <a:rPr lang="es-CU" sz="1600" b="0" i="1" smtClean="0">
                                <a:solidFill>
                                  <a:schemeClr val="bg1"/>
                                </a:solidFill>
                                <a:latin typeface="Cambria Math" panose="02040503050406030204" pitchFamily="18" charset="0"/>
                              </a:rPr>
                              <m:t>𝑧</m:t>
                            </m:r>
                          </m:e>
                          <m: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b>
                        </m:s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600" dirty="0"/>
                </a:p>
              </p:txBody>
            </p:sp>
          </mc:Choice>
          <mc:Fallback xmlns="">
            <p:sp>
              <p:nvSpPr>
                <p:cNvPr id="36" name="Rectangle 35"/>
                <p:cNvSpPr>
                  <a:spLocks noRot="1" noChangeAspect="1" noMove="1" noResize="1" noEditPoints="1" noAdjustHandles="1" noChangeArrowheads="1" noChangeShapeType="1" noTextEdit="1"/>
                </p:cNvSpPr>
                <p:nvPr/>
              </p:nvSpPr>
              <p:spPr>
                <a:xfrm>
                  <a:off x="9004165" y="3468923"/>
                  <a:ext cx="1098249" cy="338554"/>
                </a:xfrm>
                <a:prstGeom prst="rect">
                  <a:avLst/>
                </a:prstGeom>
                <a:blipFill>
                  <a:blip r:embed="rId13"/>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8176102" y="4057467"/>
                  <a:ext cx="347466"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U" sz="1600" b="0" i="1" smtClean="0">
                            <a:solidFill>
                              <a:schemeClr val="bg1"/>
                            </a:solidFill>
                            <a:latin typeface="Cambria Math" panose="02040503050406030204" pitchFamily="18" charset="0"/>
                          </a:rPr>
                          <m:t>𝑝</m:t>
                        </m:r>
                      </m:oMath>
                    </m:oMathPara>
                  </a14:m>
                  <a:endParaRPr lang="en-US" sz="1600" dirty="0">
                    <a:solidFill>
                      <a:schemeClr val="bg1"/>
                    </a:solidFill>
                  </a:endParaRPr>
                </a:p>
              </p:txBody>
            </p:sp>
          </mc:Choice>
          <mc:Fallback xmlns="">
            <p:sp>
              <p:nvSpPr>
                <p:cNvPr id="37" name="Rectangle 36"/>
                <p:cNvSpPr>
                  <a:spLocks noRot="1" noChangeAspect="1" noMove="1" noResize="1" noEditPoints="1" noAdjustHandles="1" noChangeArrowheads="1" noChangeShapeType="1" noTextEdit="1"/>
                </p:cNvSpPr>
                <p:nvPr/>
              </p:nvSpPr>
              <p:spPr>
                <a:xfrm>
                  <a:off x="8176102" y="4057467"/>
                  <a:ext cx="347466" cy="338554"/>
                </a:xfrm>
                <a:prstGeom prst="rect">
                  <a:avLst/>
                </a:prstGeom>
                <a:blipFill>
                  <a:blip r:embed="rId14"/>
                  <a:stretch>
                    <a:fillRect b="-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5647312" y="6312386"/>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oMath>
                    </m:oMathPara>
                  </a14:m>
                  <a:endParaRPr lang="en-US" dirty="0">
                    <a:solidFill>
                      <a:schemeClr val="bg1"/>
                    </a:solidFill>
                  </a:endParaRPr>
                </a:p>
              </p:txBody>
            </p:sp>
          </mc:Choice>
          <mc:Fallback xmlns="">
            <p:sp>
              <p:nvSpPr>
                <p:cNvPr id="40" name="Rectangle 39"/>
                <p:cNvSpPr>
                  <a:spLocks noRot="1" noChangeAspect="1" noMove="1" noResize="1" noEditPoints="1" noAdjustHandles="1" noChangeArrowheads="1" noChangeShapeType="1" noTextEdit="1"/>
                </p:cNvSpPr>
                <p:nvPr/>
              </p:nvSpPr>
              <p:spPr>
                <a:xfrm>
                  <a:off x="5647312" y="6312386"/>
                  <a:ext cx="367985"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10251396" y="5033028"/>
                  <a:ext cx="37138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U"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41" name="Rectangle 40"/>
                <p:cNvSpPr>
                  <a:spLocks noRot="1" noChangeAspect="1" noMove="1" noResize="1" noEditPoints="1" noAdjustHandles="1" noChangeArrowheads="1" noChangeShapeType="1" noTextEdit="1"/>
                </p:cNvSpPr>
                <p:nvPr/>
              </p:nvSpPr>
              <p:spPr>
                <a:xfrm>
                  <a:off x="10251396" y="5033028"/>
                  <a:ext cx="371384" cy="369332"/>
                </a:xfrm>
                <a:prstGeom prst="rect">
                  <a:avLst/>
                </a:prstGeom>
                <a:blipFill>
                  <a:blip r:embed="rId16"/>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7375849" y="3252355"/>
                  <a:ext cx="35375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U" b="0" i="1" smtClean="0">
                            <a:solidFill>
                              <a:schemeClr val="bg1"/>
                            </a:solidFill>
                            <a:latin typeface="Cambria Math" panose="02040503050406030204" pitchFamily="18" charset="0"/>
                          </a:rPr>
                          <m:t>𝑧</m:t>
                        </m:r>
                      </m:oMath>
                    </m:oMathPara>
                  </a14:m>
                  <a:endParaRPr lang="en-US" dirty="0">
                    <a:solidFill>
                      <a:schemeClr val="bg1"/>
                    </a:solidFill>
                  </a:endParaRPr>
                </a:p>
              </p:txBody>
            </p:sp>
          </mc:Choice>
          <mc:Fallback xmlns="">
            <p:sp>
              <p:nvSpPr>
                <p:cNvPr id="42" name="Rectangle 41"/>
                <p:cNvSpPr>
                  <a:spLocks noRot="1" noChangeAspect="1" noMove="1" noResize="1" noEditPoints="1" noAdjustHandles="1" noChangeArrowheads="1" noChangeShapeType="1" noTextEdit="1"/>
                </p:cNvSpPr>
                <p:nvPr/>
              </p:nvSpPr>
              <p:spPr>
                <a:xfrm>
                  <a:off x="7375849" y="3252355"/>
                  <a:ext cx="353750" cy="369332"/>
                </a:xfrm>
                <a:prstGeom prst="rect">
                  <a:avLst/>
                </a:prstGeom>
                <a:blipFill>
                  <a:blip r:embed="rId17"/>
                  <a:stretch>
                    <a:fillRect/>
                  </a:stretch>
                </a:blipFill>
              </p:spPr>
              <p:txBody>
                <a:bodyPr/>
                <a:lstStyle/>
                <a:p>
                  <a:r>
                    <a:rPr lang="en-US">
                      <a:noFill/>
                    </a:rPr>
                    <a:t> </a:t>
                  </a:r>
                </a:p>
              </p:txBody>
            </p:sp>
          </mc:Fallback>
        </mc:AlternateContent>
        <p:cxnSp>
          <p:nvCxnSpPr>
            <p:cNvPr id="43" name="Straight Connector 42"/>
            <p:cNvCxnSpPr/>
            <p:nvPr/>
          </p:nvCxnSpPr>
          <p:spPr>
            <a:xfrm flipH="1" flipV="1">
              <a:off x="7676148" y="5245768"/>
              <a:ext cx="1275347" cy="1046748"/>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67" idx="7"/>
            </p:cNvCxnSpPr>
            <p:nvPr/>
          </p:nvCxnSpPr>
          <p:spPr>
            <a:xfrm flipV="1">
              <a:off x="7953089" y="3676650"/>
              <a:ext cx="981361" cy="2223240"/>
            </a:xfrm>
            <a:prstGeom prst="line">
              <a:avLst/>
            </a:prstGeom>
            <a:ln w="28575">
              <a:solidFill>
                <a:srgbClr val="06C237"/>
              </a:solidFill>
            </a:ln>
          </p:spPr>
          <p:style>
            <a:lnRef idx="1">
              <a:schemeClr val="accent1"/>
            </a:lnRef>
            <a:fillRef idx="0">
              <a:schemeClr val="accent1"/>
            </a:fillRef>
            <a:effectRef idx="0">
              <a:schemeClr val="accent1"/>
            </a:effectRef>
            <a:fontRef idx="minor">
              <a:schemeClr val="tx1"/>
            </a:fontRef>
          </p:style>
        </p:cxnSp>
      </p:grpSp>
      <p:cxnSp>
        <p:nvCxnSpPr>
          <p:cNvPr id="68" name="Straight Connector 67"/>
          <p:cNvCxnSpPr>
            <a:endCxn id="67" idx="6"/>
          </p:cNvCxnSpPr>
          <p:nvPr/>
        </p:nvCxnSpPr>
        <p:spPr>
          <a:xfrm flipH="1" flipV="1">
            <a:off x="3263940" y="6230341"/>
            <a:ext cx="980515" cy="347880"/>
          </a:xfrm>
          <a:prstGeom prst="line">
            <a:avLst/>
          </a:prstGeom>
          <a:ln w="28575">
            <a:solidFill>
              <a:srgbClr val="06C237"/>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Rectangle 68"/>
              <p:cNvSpPr/>
              <p:nvPr/>
            </p:nvSpPr>
            <p:spPr>
              <a:xfrm>
                <a:off x="3374365" y="5069676"/>
                <a:ext cx="356316"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U" sz="1600" b="0" i="1" smtClean="0">
                          <a:solidFill>
                            <a:schemeClr val="bg1"/>
                          </a:solidFill>
                          <a:latin typeface="Cambria Math" panose="02040503050406030204" pitchFamily="18" charset="0"/>
                        </a:rPr>
                        <m:t>𝑑</m:t>
                      </m:r>
                    </m:oMath>
                  </m:oMathPara>
                </a14:m>
                <a:endParaRPr lang="en-US" sz="1600" dirty="0">
                  <a:solidFill>
                    <a:schemeClr val="bg1"/>
                  </a:solidFill>
                </a:endParaRPr>
              </a:p>
            </p:txBody>
          </p:sp>
        </mc:Choice>
        <mc:Fallback xmlns="">
          <p:sp>
            <p:nvSpPr>
              <p:cNvPr id="69" name="Rectangle 68"/>
              <p:cNvSpPr>
                <a:spLocks noRot="1" noChangeAspect="1" noMove="1" noResize="1" noEditPoints="1" noAdjustHandles="1" noChangeArrowheads="1" noChangeShapeType="1" noTextEdit="1"/>
              </p:cNvSpPr>
              <p:nvPr/>
            </p:nvSpPr>
            <p:spPr>
              <a:xfrm>
                <a:off x="3374365" y="5069676"/>
                <a:ext cx="356316" cy="338554"/>
              </a:xfrm>
              <a:prstGeom prst="rect">
                <a:avLst/>
              </a:prstGeom>
              <a:blipFill>
                <a:blip r:embed="rId18"/>
                <a:stretch>
                  <a:fillRect/>
                </a:stretch>
              </a:blipFill>
            </p:spPr>
            <p:txBody>
              <a:bodyPr/>
              <a:lstStyle/>
              <a:p>
                <a:r>
                  <a:rPr lang="en-US">
                    <a:noFill/>
                  </a:rPr>
                  <a:t> </a:t>
                </a:r>
              </a:p>
            </p:txBody>
          </p:sp>
        </mc:Fallback>
      </mc:AlternateContent>
      <p:sp>
        <p:nvSpPr>
          <p:cNvPr id="70" name="Arc 69"/>
          <p:cNvSpPr/>
          <p:nvPr/>
        </p:nvSpPr>
        <p:spPr>
          <a:xfrm rot="884850">
            <a:off x="3090919" y="5629879"/>
            <a:ext cx="441608" cy="1269242"/>
          </a:xfrm>
          <a:prstGeom prst="arc">
            <a:avLst>
              <a:gd name="adj1" fmla="val 16266568"/>
              <a:gd name="adj2" fmla="val 389315"/>
            </a:avLst>
          </a:prstGeom>
          <a:ln w="19050">
            <a:solidFill>
              <a:srgbClr val="06C237"/>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1" name="TextBox 70"/>
              <p:cNvSpPr txBox="1"/>
              <p:nvPr/>
            </p:nvSpPr>
            <p:spPr>
              <a:xfrm rot="21040333">
                <a:off x="3274687" y="5916296"/>
                <a:ext cx="2906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𝜃</m:t>
                          </m:r>
                        </m:e>
                        <m:sub>
                          <m:r>
                            <a:rPr lang="es-CU" b="0" i="1" smtClean="0">
                              <a:solidFill>
                                <a:schemeClr val="bg1"/>
                              </a:solidFill>
                              <a:latin typeface="Cambria Math" panose="02040503050406030204" pitchFamily="18" charset="0"/>
                            </a:rPr>
                            <m:t>𝑛</m:t>
                          </m:r>
                        </m:sub>
                      </m:sSub>
                    </m:oMath>
                  </m:oMathPara>
                </a14:m>
                <a:endParaRPr lang="en-US" dirty="0"/>
              </a:p>
            </p:txBody>
          </p:sp>
        </mc:Choice>
        <mc:Fallback xmlns="">
          <p:sp>
            <p:nvSpPr>
              <p:cNvPr id="71" name="TextBox 70"/>
              <p:cNvSpPr txBox="1">
                <a:spLocks noRot="1" noChangeAspect="1" noMove="1" noResize="1" noEditPoints="1" noAdjustHandles="1" noChangeArrowheads="1" noChangeShapeType="1" noTextEdit="1"/>
              </p:cNvSpPr>
              <p:nvPr/>
            </p:nvSpPr>
            <p:spPr>
              <a:xfrm rot="21040333">
                <a:off x="3274687" y="5916296"/>
                <a:ext cx="290656" cy="276999"/>
              </a:xfrm>
              <a:prstGeom prst="rect">
                <a:avLst/>
              </a:prstGeom>
              <a:blipFill>
                <a:blip r:embed="rId19"/>
                <a:stretch>
                  <a:fillRect l="-12500" r="-3571" b="-7407"/>
                </a:stretch>
              </a:blipFill>
            </p:spPr>
            <p:txBody>
              <a:bodyPr/>
              <a:lstStyle/>
              <a:p>
                <a:r>
                  <a:rPr lang="en-US">
                    <a:noFill/>
                  </a:rPr>
                  <a:t> </a:t>
                </a:r>
              </a:p>
            </p:txBody>
          </p:sp>
        </mc:Fallback>
      </mc:AlternateContent>
      <p:cxnSp>
        <p:nvCxnSpPr>
          <p:cNvPr id="9" name="Straight Arrow Connector 8"/>
          <p:cNvCxnSpPr/>
          <p:nvPr/>
        </p:nvCxnSpPr>
        <p:spPr>
          <a:xfrm flipH="1">
            <a:off x="2797791" y="6264322"/>
            <a:ext cx="382137" cy="2866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2" name="TextBox 71"/>
              <p:cNvSpPr txBox="1"/>
              <p:nvPr/>
            </p:nvSpPr>
            <p:spPr>
              <a:xfrm rot="19660345">
                <a:off x="3287960" y="6522850"/>
                <a:ext cx="2977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𝜙</m:t>
                          </m:r>
                        </m:e>
                        <m:sub>
                          <m:r>
                            <a:rPr lang="es-CU" b="0" i="1" smtClean="0">
                              <a:solidFill>
                                <a:schemeClr val="bg1"/>
                              </a:solidFill>
                              <a:latin typeface="Cambria Math" panose="02040503050406030204" pitchFamily="18" charset="0"/>
                            </a:rPr>
                            <m:t>𝑡</m:t>
                          </m:r>
                        </m:sub>
                      </m:sSub>
                    </m:oMath>
                  </m:oMathPara>
                </a14:m>
                <a:endParaRPr lang="en-US" dirty="0"/>
              </a:p>
            </p:txBody>
          </p:sp>
        </mc:Choice>
        <mc:Fallback xmlns="">
          <p:sp>
            <p:nvSpPr>
              <p:cNvPr id="72" name="TextBox 71"/>
              <p:cNvSpPr txBox="1">
                <a:spLocks noRot="1" noChangeAspect="1" noMove="1" noResize="1" noEditPoints="1" noAdjustHandles="1" noChangeArrowheads="1" noChangeShapeType="1" noTextEdit="1"/>
              </p:cNvSpPr>
              <p:nvPr/>
            </p:nvSpPr>
            <p:spPr>
              <a:xfrm rot="19660345">
                <a:off x="3287960" y="6522850"/>
                <a:ext cx="297774" cy="276999"/>
              </a:xfrm>
              <a:prstGeom prst="rect">
                <a:avLst/>
              </a:prstGeom>
              <a:blipFill>
                <a:blip r:embed="rId20"/>
                <a:stretch>
                  <a:fillRect l="-16667" r="-9091" b="-30769"/>
                </a:stretch>
              </a:blipFill>
            </p:spPr>
            <p:txBody>
              <a:bodyPr/>
              <a:lstStyle/>
              <a:p>
                <a:r>
                  <a:rPr lang="en-US">
                    <a:noFill/>
                  </a:rPr>
                  <a:t> </a:t>
                </a:r>
              </a:p>
            </p:txBody>
          </p:sp>
        </mc:Fallback>
      </mc:AlternateContent>
      <p:sp>
        <p:nvSpPr>
          <p:cNvPr id="73" name="Arc 72"/>
          <p:cNvSpPr/>
          <p:nvPr/>
        </p:nvSpPr>
        <p:spPr>
          <a:xfrm rot="21128863">
            <a:off x="2934428" y="6152327"/>
            <a:ext cx="645277" cy="446647"/>
          </a:xfrm>
          <a:prstGeom prst="arc">
            <a:avLst>
              <a:gd name="adj1" fmla="val 21451658"/>
              <a:gd name="adj2" fmla="val 10173516"/>
            </a:avLst>
          </a:prstGeom>
          <a:ln w="19050">
            <a:solidFill>
              <a:srgbClr val="06C237"/>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2002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58" name="Group 257"/>
          <p:cNvGrpSpPr/>
          <p:nvPr/>
        </p:nvGrpSpPr>
        <p:grpSpPr>
          <a:xfrm>
            <a:off x="502255" y="127820"/>
            <a:ext cx="4975468" cy="3516515"/>
            <a:chOff x="1320403" y="689294"/>
            <a:chExt cx="4975468" cy="3516515"/>
          </a:xfrm>
        </p:grpSpPr>
        <p:sp>
          <p:nvSpPr>
            <p:cNvPr id="127" name="Isosceles Triangle 126"/>
            <p:cNvSpPr/>
            <p:nvPr/>
          </p:nvSpPr>
          <p:spPr>
            <a:xfrm>
              <a:off x="2339293" y="3381153"/>
              <a:ext cx="2385110" cy="553173"/>
            </a:xfrm>
            <a:prstGeom prst="triangle">
              <a:avLst>
                <a:gd name="adj" fmla="val 32259"/>
              </a:avLst>
            </a:prstGeom>
            <a:solidFill>
              <a:srgbClr val="A5FE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1320403" y="689294"/>
              <a:ext cx="4975468" cy="3429363"/>
              <a:chOff x="5647312" y="2488068"/>
              <a:chExt cx="4975468" cy="3429363"/>
            </a:xfrm>
          </p:grpSpPr>
          <p:pic>
            <p:nvPicPr>
              <p:cNvPr id="5" name="Picture 4"/>
              <p:cNvPicPr>
                <a:picLocks noChangeAspect="1"/>
              </p:cNvPicPr>
              <p:nvPr/>
            </p:nvPicPr>
            <p:blipFill>
              <a:blip r:embed="rId2"/>
              <a:stretch>
                <a:fillRect/>
              </a:stretch>
            </p:blipFill>
            <p:spPr>
              <a:xfrm>
                <a:off x="8847750" y="2961138"/>
                <a:ext cx="488756" cy="328069"/>
              </a:xfrm>
              <a:prstGeom prst="rect">
                <a:avLst/>
              </a:prstGeom>
            </p:spPr>
          </p:pic>
          <p:sp>
            <p:nvSpPr>
              <p:cNvPr id="3" name="Oval 2"/>
              <p:cNvSpPr/>
              <p:nvPr/>
            </p:nvSpPr>
            <p:spPr>
              <a:xfrm>
                <a:off x="6278349" y="3746813"/>
                <a:ext cx="2838735" cy="1487606"/>
              </a:xfrm>
              <a:prstGeom prst="ellipse">
                <a:avLst/>
              </a:prstGeom>
              <a:solidFill>
                <a:schemeClr val="tx1">
                  <a:lumMod val="95000"/>
                </a:schemeClr>
              </a:solidFill>
              <a:ln>
                <a:no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4" name="Group 3"/>
              <p:cNvGrpSpPr/>
              <p:nvPr/>
            </p:nvGrpSpPr>
            <p:grpSpPr>
              <a:xfrm>
                <a:off x="5918854" y="2659366"/>
                <a:ext cx="4416272" cy="3067102"/>
                <a:chOff x="5780102" y="646176"/>
                <a:chExt cx="6022950" cy="4451536"/>
              </a:xfrm>
            </p:grpSpPr>
            <p:cxnSp>
              <p:nvCxnSpPr>
                <p:cNvPr id="25" name="Straight Arrow Connector 24"/>
                <p:cNvCxnSpPr/>
                <p:nvPr/>
              </p:nvCxnSpPr>
              <p:spPr>
                <a:xfrm rot="10800000">
                  <a:off x="8180832" y="646176"/>
                  <a:ext cx="0" cy="2657856"/>
                </a:xfrm>
                <a:prstGeom prst="straightConnector1">
                  <a:avLst/>
                </a:prstGeom>
                <a:noFill/>
                <a:ln w="6350" cap="flat" cmpd="sng" algn="ctr">
                  <a:solidFill>
                    <a:sysClr val="windowText" lastClr="000000"/>
                  </a:solidFill>
                  <a:prstDash val="solid"/>
                  <a:miter lim="800000"/>
                  <a:tailEnd type="triangle"/>
                </a:ln>
                <a:effectLst/>
              </p:spPr>
            </p:cxnSp>
            <p:cxnSp>
              <p:nvCxnSpPr>
                <p:cNvPr id="26" name="Straight Arrow Connector 25"/>
                <p:cNvCxnSpPr/>
                <p:nvPr/>
              </p:nvCxnSpPr>
              <p:spPr>
                <a:xfrm flipV="1">
                  <a:off x="8178012" y="3273299"/>
                  <a:ext cx="3625040" cy="27914"/>
                </a:xfrm>
                <a:prstGeom prst="straightConnector1">
                  <a:avLst/>
                </a:prstGeom>
                <a:noFill/>
                <a:ln w="6350" cap="flat" cmpd="sng" algn="ctr">
                  <a:solidFill>
                    <a:sysClr val="windowText" lastClr="000000"/>
                  </a:solidFill>
                  <a:prstDash val="solid"/>
                  <a:miter lim="800000"/>
                  <a:tailEnd type="triangle"/>
                </a:ln>
                <a:effectLst/>
              </p:spPr>
            </p:cxnSp>
            <p:cxnSp>
              <p:nvCxnSpPr>
                <p:cNvPr id="27" name="Straight Arrow Connector 26"/>
                <p:cNvCxnSpPr/>
                <p:nvPr/>
              </p:nvCxnSpPr>
              <p:spPr>
                <a:xfrm flipH="1">
                  <a:off x="5780102" y="3303076"/>
                  <a:ext cx="2399774" cy="1794636"/>
                </a:xfrm>
                <a:prstGeom prst="straightConnector1">
                  <a:avLst/>
                </a:prstGeom>
                <a:noFill/>
                <a:ln w="6350" cap="flat" cmpd="sng" algn="ctr">
                  <a:solidFill>
                    <a:sysClr val="windowText" lastClr="000000"/>
                  </a:solidFill>
                  <a:prstDash val="solid"/>
                  <a:miter lim="800000"/>
                  <a:tailEnd type="triangle"/>
                </a:ln>
                <a:effectLst/>
              </p:spPr>
            </p:cxnSp>
            <p:sp>
              <p:nvSpPr>
                <p:cNvPr id="28" name="Oval 27"/>
                <p:cNvSpPr/>
                <p:nvPr/>
              </p:nvSpPr>
              <p:spPr>
                <a:xfrm>
                  <a:off x="9186832" y="40734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9" name="Oval 28"/>
                <p:cNvSpPr/>
                <p:nvPr/>
              </p:nvSpPr>
              <p:spPr>
                <a:xfrm>
                  <a:off x="9820495" y="3648296"/>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0" name="Oval 29"/>
                <p:cNvSpPr/>
                <p:nvPr/>
              </p:nvSpPr>
              <p:spPr>
                <a:xfrm>
                  <a:off x="9904717" y="28542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1" name="Oval 30"/>
                <p:cNvSpPr/>
                <p:nvPr/>
              </p:nvSpPr>
              <p:spPr>
                <a:xfrm>
                  <a:off x="9327200" y="2384981"/>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2" name="Oval 31"/>
                <p:cNvSpPr/>
                <p:nvPr/>
              </p:nvSpPr>
              <p:spPr>
                <a:xfrm>
                  <a:off x="8497021" y="21684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3" name="Oval 32"/>
                <p:cNvSpPr/>
                <p:nvPr/>
              </p:nvSpPr>
              <p:spPr>
                <a:xfrm>
                  <a:off x="7630748" y="21684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4" name="Oval 33"/>
                <p:cNvSpPr/>
                <p:nvPr/>
              </p:nvSpPr>
              <p:spPr>
                <a:xfrm>
                  <a:off x="6860727" y="23970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5" name="Oval 34"/>
                <p:cNvSpPr/>
                <p:nvPr/>
              </p:nvSpPr>
              <p:spPr>
                <a:xfrm>
                  <a:off x="6283211" y="2878276"/>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6" name="Oval 35"/>
                <p:cNvSpPr/>
                <p:nvPr/>
              </p:nvSpPr>
              <p:spPr>
                <a:xfrm>
                  <a:off x="6319306" y="3576107"/>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7" name="Oval 36"/>
                <p:cNvSpPr/>
                <p:nvPr/>
              </p:nvSpPr>
              <p:spPr>
                <a:xfrm>
                  <a:off x="6944948" y="4021276"/>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8" name="Oval 37"/>
                <p:cNvSpPr/>
                <p:nvPr/>
              </p:nvSpPr>
              <p:spPr>
                <a:xfrm>
                  <a:off x="7690906" y="42258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9" name="Oval 38"/>
                <p:cNvSpPr/>
                <p:nvPr/>
              </p:nvSpPr>
              <p:spPr>
                <a:xfrm>
                  <a:off x="8400769" y="4213781"/>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cxnSp>
            <p:nvCxnSpPr>
              <p:cNvPr id="6" name="Straight Connector 5"/>
              <p:cNvCxnSpPr/>
              <p:nvPr/>
            </p:nvCxnSpPr>
            <p:spPr>
              <a:xfrm flipH="1">
                <a:off x="9083395" y="3110221"/>
                <a:ext cx="6" cy="2610849"/>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Rectangle 9"/>
                  <p:cNvSpPr/>
                  <p:nvPr/>
                </p:nvSpPr>
                <p:spPr>
                  <a:xfrm>
                    <a:off x="9160579" y="2724689"/>
                    <a:ext cx="1098249"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bg1"/>
                                  </a:solidFill>
                                  <a:latin typeface="Cambria Math" panose="02040503050406030204" pitchFamily="18" charset="0"/>
                                </a:rPr>
                              </m:ctrlPr>
                            </m:sSubPr>
                            <m:e>
                              <m:r>
                                <a:rPr lang="es-CU" sz="1600" b="0" i="1" smtClean="0">
                                  <a:solidFill>
                                    <a:schemeClr val="bg1"/>
                                  </a:solidFill>
                                  <a:latin typeface="Cambria Math" panose="02040503050406030204" pitchFamily="18" charset="0"/>
                                </a:rPr>
                                <m:t>(</m:t>
                              </m:r>
                              <m:r>
                                <a:rPr lang="en-US"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b>
                          </m:s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1600" i="1" smtClean="0">
                                  <a:solidFill>
                                    <a:schemeClr val="bg1"/>
                                  </a:solidFill>
                                  <a:latin typeface="Cambria Math" panose="02040503050406030204" pitchFamily="18" charset="0"/>
                                </a:rPr>
                              </m:ctrlPr>
                            </m:sSubPr>
                            <m:e>
                              <m:r>
                                <a:rPr lang="es-CU" sz="1600" b="0" i="1" smtClean="0">
                                  <a:solidFill>
                                    <a:schemeClr val="bg1"/>
                                  </a:solidFill>
                                  <a:latin typeface="Cambria Math" panose="02040503050406030204" pitchFamily="18" charset="0"/>
                                </a:rPr>
                                <m:t>𝑦</m:t>
                              </m:r>
                            </m:e>
                            <m: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b>
                          </m:sSub>
                          <m:r>
                            <a:rPr lang="es-CU" sz="1600" b="0" i="0"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1600" i="1" smtClean="0">
                                  <a:solidFill>
                                    <a:schemeClr val="bg1"/>
                                  </a:solidFill>
                                  <a:latin typeface="Cambria Math" panose="02040503050406030204" pitchFamily="18" charset="0"/>
                                </a:rPr>
                              </m:ctrlPr>
                            </m:sSubPr>
                            <m:e>
                              <m:r>
                                <a:rPr lang="es-CU" sz="1600" b="0" i="1" smtClean="0">
                                  <a:solidFill>
                                    <a:schemeClr val="bg1"/>
                                  </a:solidFill>
                                  <a:latin typeface="Cambria Math" panose="02040503050406030204" pitchFamily="18" charset="0"/>
                                </a:rPr>
                                <m:t>𝑧</m:t>
                              </m:r>
                            </m:e>
                            <m: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b>
                          </m:s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600" dirty="0"/>
                  </a:p>
                </p:txBody>
              </p:sp>
            </mc:Choice>
            <mc:Fallback xmlns="">
              <p:sp>
                <p:nvSpPr>
                  <p:cNvPr id="10" name="Rectangle 9"/>
                  <p:cNvSpPr>
                    <a:spLocks noRot="1" noChangeAspect="1" noMove="1" noResize="1" noEditPoints="1" noAdjustHandles="1" noChangeArrowheads="1" noChangeShapeType="1" noTextEdit="1"/>
                  </p:cNvSpPr>
                  <p:nvPr/>
                </p:nvSpPr>
                <p:spPr>
                  <a:xfrm>
                    <a:off x="9160579" y="2724689"/>
                    <a:ext cx="1098249" cy="338554"/>
                  </a:xfrm>
                  <a:prstGeom prst="rect">
                    <a:avLst/>
                  </a:prstGeom>
                  <a:blipFill>
                    <a:blip r:embed="rId3"/>
                    <a:stretch>
                      <a:fillRect b="-1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5647312" y="5548099"/>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oMath>
                      </m:oMathPara>
                    </a14:m>
                    <a:endParaRPr lang="en-US" dirty="0">
                      <a:solidFill>
                        <a:schemeClr val="bg1"/>
                      </a:solidFill>
                    </a:endParaRPr>
                  </a:p>
                </p:txBody>
              </p:sp>
            </mc:Choice>
            <mc:Fallback xmlns="">
              <p:sp>
                <p:nvSpPr>
                  <p:cNvPr id="121" name="Rectangle 120"/>
                  <p:cNvSpPr>
                    <a:spLocks noRot="1" noChangeAspect="1" noMove="1" noResize="1" noEditPoints="1" noAdjustHandles="1" noChangeArrowheads="1" noChangeShapeType="1" noTextEdit="1"/>
                  </p:cNvSpPr>
                  <p:nvPr/>
                </p:nvSpPr>
                <p:spPr>
                  <a:xfrm>
                    <a:off x="5647312" y="5548099"/>
                    <a:ext cx="367985"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10251396" y="4268741"/>
                    <a:ext cx="37138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U"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122" name="Rectangle 121"/>
                  <p:cNvSpPr>
                    <a:spLocks noRot="1" noChangeAspect="1" noMove="1" noResize="1" noEditPoints="1" noAdjustHandles="1" noChangeArrowheads="1" noChangeShapeType="1" noTextEdit="1"/>
                  </p:cNvSpPr>
                  <p:nvPr/>
                </p:nvSpPr>
                <p:spPr>
                  <a:xfrm>
                    <a:off x="10251396" y="4268741"/>
                    <a:ext cx="371384" cy="369332"/>
                  </a:xfrm>
                  <a:prstGeom prst="rect">
                    <a:avLst/>
                  </a:prstGeom>
                  <a:blipFill>
                    <a:blip r:embed="rId19"/>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7375849" y="2488068"/>
                    <a:ext cx="35375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U" b="0" i="1" smtClean="0">
                              <a:solidFill>
                                <a:schemeClr val="bg1"/>
                              </a:solidFill>
                              <a:latin typeface="Cambria Math" panose="02040503050406030204" pitchFamily="18" charset="0"/>
                            </a:rPr>
                            <m:t>𝑧</m:t>
                          </m:r>
                        </m:oMath>
                      </m:oMathPara>
                    </a14:m>
                    <a:endParaRPr lang="en-US" dirty="0">
                      <a:solidFill>
                        <a:schemeClr val="bg1"/>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7375849" y="2488068"/>
                    <a:ext cx="353750" cy="369332"/>
                  </a:xfrm>
                  <a:prstGeom prst="rect">
                    <a:avLst/>
                  </a:prstGeom>
                  <a:blipFill>
                    <a:blip r:embed="rId20"/>
                    <a:stretch>
                      <a:fillRect/>
                    </a:stretch>
                  </a:blipFill>
                </p:spPr>
                <p:txBody>
                  <a:bodyPr/>
                  <a:lstStyle/>
                  <a:p>
                    <a:r>
                      <a:rPr lang="en-US">
                        <a:noFill/>
                      </a:rPr>
                      <a:t> </a:t>
                    </a:r>
                  </a:p>
                </p:txBody>
              </p:sp>
            </mc:Fallback>
          </mc:AlternateContent>
        </p:grpSp>
        <p:cxnSp>
          <p:nvCxnSpPr>
            <p:cNvPr id="40" name="Straight Arrow Connector 39"/>
            <p:cNvCxnSpPr/>
            <p:nvPr/>
          </p:nvCxnSpPr>
          <p:spPr>
            <a:xfrm flipH="1">
              <a:off x="2311244" y="3444429"/>
              <a:ext cx="706840" cy="493662"/>
            </a:xfrm>
            <a:prstGeom prst="straightConnector1">
              <a:avLst/>
            </a:prstGeom>
            <a:noFill/>
            <a:ln w="12700" cap="flat" cmpd="sng" algn="ctr">
              <a:solidFill>
                <a:sysClr val="windowText" lastClr="000000"/>
              </a:solidFill>
              <a:prstDash val="dash"/>
              <a:miter lim="800000"/>
              <a:tailEnd type="none"/>
            </a:ln>
            <a:effectLst/>
          </p:spPr>
        </p:cxnSp>
        <p:cxnSp>
          <p:nvCxnSpPr>
            <p:cNvPr id="46" name="Straight Connector 45"/>
            <p:cNvCxnSpPr/>
            <p:nvPr/>
          </p:nvCxnSpPr>
          <p:spPr>
            <a:xfrm flipV="1">
              <a:off x="3154646" y="1363579"/>
              <a:ext cx="1593817" cy="2022182"/>
            </a:xfrm>
            <a:prstGeom prst="line">
              <a:avLst/>
            </a:prstGeom>
            <a:ln w="28575">
              <a:solidFill>
                <a:srgbClr val="06C237"/>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161692" y="3412312"/>
              <a:ext cx="1538645" cy="497951"/>
            </a:xfrm>
            <a:prstGeom prst="line">
              <a:avLst/>
            </a:prstGeom>
            <a:ln w="28575">
              <a:solidFill>
                <a:srgbClr val="06C237"/>
              </a:solidFill>
              <a:prstDash val="dash"/>
            </a:ln>
          </p:spPr>
          <p:style>
            <a:lnRef idx="1">
              <a:schemeClr val="accent1"/>
            </a:lnRef>
            <a:fillRef idx="0">
              <a:schemeClr val="accent1"/>
            </a:fillRef>
            <a:effectRef idx="0">
              <a:schemeClr val="accent1"/>
            </a:effectRef>
            <a:fontRef idx="minor">
              <a:schemeClr val="tx1"/>
            </a:fontRef>
          </p:style>
        </p:cxnSp>
        <p:sp>
          <p:nvSpPr>
            <p:cNvPr id="55" name="Arc 54"/>
            <p:cNvSpPr/>
            <p:nvPr/>
          </p:nvSpPr>
          <p:spPr>
            <a:xfrm rot="20843015">
              <a:off x="2821806" y="3263144"/>
              <a:ext cx="645277" cy="388333"/>
            </a:xfrm>
            <a:prstGeom prst="arc">
              <a:avLst>
                <a:gd name="adj1" fmla="val 1149307"/>
                <a:gd name="adj2" fmla="val 10173516"/>
              </a:avLst>
            </a:prstGeom>
            <a:ln w="19050">
              <a:solidFill>
                <a:srgbClr val="06C237"/>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3" name="Straight Arrow Connector 122"/>
            <p:cNvCxnSpPr/>
            <p:nvPr/>
          </p:nvCxnSpPr>
          <p:spPr>
            <a:xfrm flipH="1">
              <a:off x="2322464" y="3921089"/>
              <a:ext cx="2422033" cy="11392"/>
            </a:xfrm>
            <a:prstGeom prst="straightConnector1">
              <a:avLst/>
            </a:prstGeom>
            <a:noFill/>
            <a:ln w="12700" cap="flat" cmpd="sng" algn="ctr">
              <a:solidFill>
                <a:sysClr val="windowText" lastClr="000000"/>
              </a:solidFill>
              <a:prstDash val="dash"/>
              <a:miter lim="800000"/>
              <a:tailEnd type="none"/>
            </a:ln>
            <a:effectLst/>
          </p:spPr>
        </p:cxnSp>
        <p:cxnSp>
          <p:nvCxnSpPr>
            <p:cNvPr id="129" name="Straight Connector 128"/>
            <p:cNvCxnSpPr/>
            <p:nvPr/>
          </p:nvCxnSpPr>
          <p:spPr>
            <a:xfrm>
              <a:off x="2515056" y="3806178"/>
              <a:ext cx="182240" cy="0"/>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p:cNvCxnSpPr/>
            <p:nvPr/>
          </p:nvCxnSpPr>
          <p:spPr>
            <a:xfrm flipH="1">
              <a:off x="2554857" y="3806648"/>
              <a:ext cx="133849" cy="110947"/>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6" name="TextBox 145"/>
                <p:cNvSpPr txBox="1"/>
                <p:nvPr/>
              </p:nvSpPr>
              <p:spPr>
                <a:xfrm>
                  <a:off x="3146759" y="3928810"/>
                  <a:ext cx="2839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chemeClr val="bg1"/>
                                </a:solidFill>
                                <a:latin typeface="Cambria Math" panose="02040503050406030204" pitchFamily="18" charset="0"/>
                              </a:rPr>
                            </m:ctrlPr>
                          </m:sSubSupPr>
                          <m:e>
                            <m:r>
                              <a:rPr lang="es-CU" b="0" i="1" smtClean="0">
                                <a:solidFill>
                                  <a:schemeClr val="bg1"/>
                                </a:solidFill>
                                <a:latin typeface="Cambria Math" panose="02040503050406030204" pitchFamily="18" charset="0"/>
                              </a:rPr>
                              <m:t>𝑦</m:t>
                            </m:r>
                          </m:e>
                          <m:sub>
                            <m:r>
                              <a:rPr lang="es-CU" b="0" i="1" smtClean="0">
                                <a:solidFill>
                                  <a:schemeClr val="bg1"/>
                                </a:solidFill>
                                <a:latin typeface="Cambria Math" panose="02040503050406030204" pitchFamily="18" charset="0"/>
                              </a:rPr>
                              <m:t>𝑛</m:t>
                            </m:r>
                          </m:sub>
                          <m:sup>
                            <m:r>
                              <a:rPr lang="es-CU" b="0" i="1" smtClean="0">
                                <a:solidFill>
                                  <a:schemeClr val="bg1"/>
                                </a:solidFill>
                                <a:latin typeface="Cambria Math" panose="02040503050406030204" pitchFamily="18" charset="0"/>
                              </a:rPr>
                              <m:t>′</m:t>
                            </m:r>
                          </m:sup>
                        </m:sSubSup>
                      </m:oMath>
                    </m:oMathPara>
                  </a14:m>
                  <a:endParaRPr lang="en-US" dirty="0"/>
                </a:p>
              </p:txBody>
            </p:sp>
          </mc:Choice>
          <mc:Fallback xmlns="">
            <p:sp>
              <p:nvSpPr>
                <p:cNvPr id="146" name="TextBox 145"/>
                <p:cNvSpPr txBox="1">
                  <a:spLocks noRot="1" noChangeAspect="1" noMove="1" noResize="1" noEditPoints="1" noAdjustHandles="1" noChangeArrowheads="1" noChangeShapeType="1" noTextEdit="1"/>
                </p:cNvSpPr>
                <p:nvPr/>
              </p:nvSpPr>
              <p:spPr>
                <a:xfrm>
                  <a:off x="3146759" y="3928810"/>
                  <a:ext cx="283924" cy="276999"/>
                </a:xfrm>
                <a:prstGeom prst="rect">
                  <a:avLst/>
                </a:prstGeom>
                <a:blipFill>
                  <a:blip r:embed="rId21"/>
                  <a:stretch>
                    <a:fillRect l="-21277" b="-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TextBox 146"/>
                <p:cNvSpPr txBox="1"/>
                <p:nvPr/>
              </p:nvSpPr>
              <p:spPr>
                <a:xfrm>
                  <a:off x="2404806" y="3452565"/>
                  <a:ext cx="2955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chemeClr val="bg1"/>
                                </a:solidFill>
                                <a:latin typeface="Cambria Math" panose="02040503050406030204" pitchFamily="18" charset="0"/>
                              </a:rPr>
                            </m:ctrlPr>
                          </m:sSubSupPr>
                          <m:e>
                            <m:r>
                              <a:rPr lang="es-CU" b="0" i="1" smtClean="0">
                                <a:solidFill>
                                  <a:schemeClr val="bg1"/>
                                </a:solidFill>
                                <a:latin typeface="Cambria Math" panose="02040503050406030204" pitchFamily="18" charset="0"/>
                              </a:rPr>
                              <m:t>𝑥</m:t>
                            </m:r>
                          </m:e>
                          <m:sub>
                            <m:r>
                              <a:rPr lang="es-CU" b="0" i="1" smtClean="0">
                                <a:solidFill>
                                  <a:schemeClr val="bg1"/>
                                </a:solidFill>
                                <a:latin typeface="Cambria Math" panose="02040503050406030204" pitchFamily="18" charset="0"/>
                              </a:rPr>
                              <m:t>𝑛</m:t>
                            </m:r>
                          </m:sub>
                          <m:sup>
                            <m:r>
                              <a:rPr lang="es-CU" b="0" i="1" smtClean="0">
                                <a:solidFill>
                                  <a:schemeClr val="bg1"/>
                                </a:solidFill>
                                <a:latin typeface="Cambria Math" panose="02040503050406030204" pitchFamily="18" charset="0"/>
                              </a:rPr>
                              <m:t>′</m:t>
                            </m:r>
                          </m:sup>
                        </m:sSubSup>
                      </m:oMath>
                    </m:oMathPara>
                  </a14:m>
                  <a:endParaRPr lang="en-US" dirty="0"/>
                </a:p>
              </p:txBody>
            </p:sp>
          </mc:Choice>
          <mc:Fallback xmlns="">
            <p:sp>
              <p:nvSpPr>
                <p:cNvPr id="147" name="TextBox 146"/>
                <p:cNvSpPr txBox="1">
                  <a:spLocks noRot="1" noChangeAspect="1" noMove="1" noResize="1" noEditPoints="1" noAdjustHandles="1" noChangeArrowheads="1" noChangeShapeType="1" noTextEdit="1"/>
                </p:cNvSpPr>
                <p:nvPr/>
              </p:nvSpPr>
              <p:spPr>
                <a:xfrm>
                  <a:off x="2404806" y="3452565"/>
                  <a:ext cx="295529" cy="276999"/>
                </a:xfrm>
                <a:prstGeom prst="rect">
                  <a:avLst/>
                </a:prstGeom>
                <a:blipFill>
                  <a:blip r:embed="rId22"/>
                  <a:stretch>
                    <a:fillRect l="-10204" r="-4082" b="-10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5" name="TextBox 254"/>
                <p:cNvSpPr txBox="1"/>
                <p:nvPr/>
              </p:nvSpPr>
              <p:spPr>
                <a:xfrm rot="21302137">
                  <a:off x="3004537" y="3363276"/>
                  <a:ext cx="27480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𝜙</m:t>
                            </m:r>
                          </m:e>
                          <m:sub>
                            <m:r>
                              <a:rPr lang="es-CU" b="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𝑛</m:t>
                            </m:r>
                          </m:sub>
                        </m:sSub>
                      </m:oMath>
                    </m:oMathPara>
                  </a14:m>
                  <a:endParaRPr lang="en-US" dirty="0"/>
                </a:p>
              </p:txBody>
            </p:sp>
          </mc:Choice>
          <mc:Fallback xmlns="">
            <p:sp>
              <p:nvSpPr>
                <p:cNvPr id="255" name="TextBox 254"/>
                <p:cNvSpPr txBox="1">
                  <a:spLocks noRot="1" noChangeAspect="1" noMove="1" noResize="1" noEditPoints="1" noAdjustHandles="1" noChangeArrowheads="1" noChangeShapeType="1" noTextEdit="1"/>
                </p:cNvSpPr>
                <p:nvPr/>
              </p:nvSpPr>
              <p:spPr>
                <a:xfrm rot="21302137">
                  <a:off x="3004537" y="3363276"/>
                  <a:ext cx="274804" cy="276999"/>
                </a:xfrm>
                <a:prstGeom prst="rect">
                  <a:avLst/>
                </a:prstGeom>
                <a:blipFill>
                  <a:blip r:embed="rId23"/>
                  <a:stretch>
                    <a:fillRect l="-32000" r="-10000" b="-32000"/>
                  </a:stretch>
                </a:blipFill>
              </p:spPr>
              <p:txBody>
                <a:bodyPr/>
                <a:lstStyle/>
                <a:p>
                  <a:r>
                    <a:rPr lang="en-US">
                      <a:noFill/>
                    </a:rPr>
                    <a:t> </a:t>
                  </a:r>
                </a:p>
              </p:txBody>
            </p:sp>
          </mc:Fallback>
        </mc:AlternateContent>
      </p:grpSp>
      <p:grpSp>
        <p:nvGrpSpPr>
          <p:cNvPr id="257" name="Group 256"/>
          <p:cNvGrpSpPr/>
          <p:nvPr/>
        </p:nvGrpSpPr>
        <p:grpSpPr>
          <a:xfrm>
            <a:off x="6830859" y="208035"/>
            <a:ext cx="4975468" cy="3657962"/>
            <a:chOff x="6510018" y="-32596"/>
            <a:chExt cx="4975468" cy="3657962"/>
          </a:xfrm>
        </p:grpSpPr>
        <p:grpSp>
          <p:nvGrpSpPr>
            <p:cNvPr id="193" name="Group 192"/>
            <p:cNvGrpSpPr/>
            <p:nvPr/>
          </p:nvGrpSpPr>
          <p:grpSpPr>
            <a:xfrm>
              <a:off x="6510018" y="-32596"/>
              <a:ext cx="4975468" cy="3657962"/>
              <a:chOff x="1368529" y="460695"/>
              <a:chExt cx="4975468" cy="3657962"/>
            </a:xfrm>
          </p:grpSpPr>
          <p:grpSp>
            <p:nvGrpSpPr>
              <p:cNvPr id="194" name="Group 193"/>
              <p:cNvGrpSpPr/>
              <p:nvPr/>
            </p:nvGrpSpPr>
            <p:grpSpPr>
              <a:xfrm>
                <a:off x="1368529" y="460695"/>
                <a:ext cx="4975468" cy="3657962"/>
                <a:chOff x="5647312" y="2259469"/>
                <a:chExt cx="4975468" cy="3657962"/>
              </a:xfrm>
            </p:grpSpPr>
            <p:pic>
              <p:nvPicPr>
                <p:cNvPr id="199" name="Picture 198"/>
                <p:cNvPicPr>
                  <a:picLocks noChangeAspect="1"/>
                </p:cNvPicPr>
                <p:nvPr/>
              </p:nvPicPr>
              <p:blipFill>
                <a:blip r:embed="rId2"/>
                <a:stretch>
                  <a:fillRect/>
                </a:stretch>
              </p:blipFill>
              <p:spPr>
                <a:xfrm>
                  <a:off x="9735330" y="2689380"/>
                  <a:ext cx="488756" cy="328069"/>
                </a:xfrm>
                <a:prstGeom prst="rect">
                  <a:avLst/>
                </a:prstGeom>
              </p:spPr>
            </p:pic>
            <p:sp>
              <p:nvSpPr>
                <p:cNvPr id="200" name="Oval 199"/>
                <p:cNvSpPr/>
                <p:nvPr/>
              </p:nvSpPr>
              <p:spPr>
                <a:xfrm>
                  <a:off x="6278349" y="3746813"/>
                  <a:ext cx="2838735" cy="1487606"/>
                </a:xfrm>
                <a:prstGeom prst="ellipse">
                  <a:avLst/>
                </a:prstGeom>
                <a:solidFill>
                  <a:schemeClr val="tx1">
                    <a:lumMod val="95000"/>
                  </a:schemeClr>
                </a:solidFill>
                <a:ln>
                  <a:no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201" name="Group 200"/>
                <p:cNvGrpSpPr/>
                <p:nvPr/>
              </p:nvGrpSpPr>
              <p:grpSpPr>
                <a:xfrm>
                  <a:off x="5918854" y="2659366"/>
                  <a:ext cx="4416272" cy="3067102"/>
                  <a:chOff x="5780102" y="646176"/>
                  <a:chExt cx="6022950" cy="4451536"/>
                </a:xfrm>
              </p:grpSpPr>
              <p:cxnSp>
                <p:nvCxnSpPr>
                  <p:cNvPr id="208" name="Straight Arrow Connector 207"/>
                  <p:cNvCxnSpPr/>
                  <p:nvPr/>
                </p:nvCxnSpPr>
                <p:spPr>
                  <a:xfrm rot="10800000">
                    <a:off x="8180832" y="646176"/>
                    <a:ext cx="0" cy="2657856"/>
                  </a:xfrm>
                  <a:prstGeom prst="straightConnector1">
                    <a:avLst/>
                  </a:prstGeom>
                  <a:noFill/>
                  <a:ln w="6350" cap="flat" cmpd="sng" algn="ctr">
                    <a:solidFill>
                      <a:sysClr val="windowText" lastClr="000000"/>
                    </a:solidFill>
                    <a:prstDash val="solid"/>
                    <a:miter lim="800000"/>
                    <a:tailEnd type="triangle"/>
                  </a:ln>
                  <a:effectLst/>
                </p:spPr>
              </p:cxnSp>
              <p:cxnSp>
                <p:nvCxnSpPr>
                  <p:cNvPr id="209" name="Straight Arrow Connector 208"/>
                  <p:cNvCxnSpPr/>
                  <p:nvPr/>
                </p:nvCxnSpPr>
                <p:spPr>
                  <a:xfrm flipV="1">
                    <a:off x="8178012" y="3273299"/>
                    <a:ext cx="3625040" cy="27914"/>
                  </a:xfrm>
                  <a:prstGeom prst="straightConnector1">
                    <a:avLst/>
                  </a:prstGeom>
                  <a:noFill/>
                  <a:ln w="6350" cap="flat" cmpd="sng" algn="ctr">
                    <a:solidFill>
                      <a:sysClr val="windowText" lastClr="000000"/>
                    </a:solidFill>
                    <a:prstDash val="solid"/>
                    <a:miter lim="800000"/>
                    <a:tailEnd type="triangle"/>
                  </a:ln>
                  <a:effectLst/>
                </p:spPr>
              </p:cxnSp>
              <p:cxnSp>
                <p:nvCxnSpPr>
                  <p:cNvPr id="210" name="Straight Arrow Connector 209"/>
                  <p:cNvCxnSpPr/>
                  <p:nvPr/>
                </p:nvCxnSpPr>
                <p:spPr>
                  <a:xfrm flipH="1">
                    <a:off x="5780102" y="3303076"/>
                    <a:ext cx="2399774" cy="1794636"/>
                  </a:xfrm>
                  <a:prstGeom prst="straightConnector1">
                    <a:avLst/>
                  </a:prstGeom>
                  <a:noFill/>
                  <a:ln w="6350" cap="flat" cmpd="sng" algn="ctr">
                    <a:solidFill>
                      <a:sysClr val="windowText" lastClr="000000"/>
                    </a:solidFill>
                    <a:prstDash val="solid"/>
                    <a:miter lim="800000"/>
                    <a:tailEnd type="triangle"/>
                  </a:ln>
                  <a:effectLst/>
                </p:spPr>
              </p:cxnSp>
              <p:sp>
                <p:nvSpPr>
                  <p:cNvPr id="211" name="Oval 210"/>
                  <p:cNvSpPr/>
                  <p:nvPr/>
                </p:nvSpPr>
                <p:spPr>
                  <a:xfrm>
                    <a:off x="9186832" y="40734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2" name="Oval 211"/>
                  <p:cNvSpPr/>
                  <p:nvPr/>
                </p:nvSpPr>
                <p:spPr>
                  <a:xfrm>
                    <a:off x="9820495" y="3648296"/>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3" name="Oval 212"/>
                  <p:cNvSpPr/>
                  <p:nvPr/>
                </p:nvSpPr>
                <p:spPr>
                  <a:xfrm>
                    <a:off x="9904717" y="28542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4" name="Oval 213"/>
                  <p:cNvSpPr/>
                  <p:nvPr/>
                </p:nvSpPr>
                <p:spPr>
                  <a:xfrm>
                    <a:off x="9327200" y="2384981"/>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5" name="Oval 214"/>
                  <p:cNvSpPr/>
                  <p:nvPr/>
                </p:nvSpPr>
                <p:spPr>
                  <a:xfrm>
                    <a:off x="8497021" y="21684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6" name="Oval 215"/>
                  <p:cNvSpPr/>
                  <p:nvPr/>
                </p:nvSpPr>
                <p:spPr>
                  <a:xfrm>
                    <a:off x="7630748" y="21684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7" name="Oval 216"/>
                  <p:cNvSpPr/>
                  <p:nvPr/>
                </p:nvSpPr>
                <p:spPr>
                  <a:xfrm>
                    <a:off x="6860727" y="23970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8" name="Oval 217"/>
                  <p:cNvSpPr/>
                  <p:nvPr/>
                </p:nvSpPr>
                <p:spPr>
                  <a:xfrm>
                    <a:off x="6283211" y="2878276"/>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9" name="Oval 218"/>
                  <p:cNvSpPr/>
                  <p:nvPr/>
                </p:nvSpPr>
                <p:spPr>
                  <a:xfrm>
                    <a:off x="6319306" y="3576107"/>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0" name="Oval 219"/>
                  <p:cNvSpPr/>
                  <p:nvPr/>
                </p:nvSpPr>
                <p:spPr>
                  <a:xfrm>
                    <a:off x="6944948" y="4021276"/>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1" name="Oval 220"/>
                  <p:cNvSpPr/>
                  <p:nvPr/>
                </p:nvSpPr>
                <p:spPr>
                  <a:xfrm>
                    <a:off x="7690906" y="42258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2" name="Oval 221"/>
                  <p:cNvSpPr/>
                  <p:nvPr/>
                </p:nvSpPr>
                <p:spPr>
                  <a:xfrm>
                    <a:off x="8400769" y="4213781"/>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cxnSp>
              <p:nvCxnSpPr>
                <p:cNvPr id="202" name="Straight Connector 201"/>
                <p:cNvCxnSpPr/>
                <p:nvPr/>
              </p:nvCxnSpPr>
              <p:spPr>
                <a:xfrm>
                  <a:off x="9987025" y="2877731"/>
                  <a:ext cx="1" cy="942465"/>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3" name="Rectangle 202"/>
                    <p:cNvSpPr/>
                    <p:nvPr/>
                  </p:nvSpPr>
                  <p:spPr>
                    <a:xfrm>
                      <a:off x="9240787" y="2259469"/>
                      <a:ext cx="1098249"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bg1"/>
                                    </a:solidFill>
                                    <a:latin typeface="Cambria Math" panose="02040503050406030204" pitchFamily="18" charset="0"/>
                                  </a:rPr>
                                </m:ctrlPr>
                              </m:sSubPr>
                              <m:e>
                                <m:r>
                                  <a:rPr lang="es-CU" sz="1600" b="0" i="1" smtClean="0">
                                    <a:solidFill>
                                      <a:schemeClr val="bg1"/>
                                    </a:solidFill>
                                    <a:latin typeface="Cambria Math" panose="02040503050406030204" pitchFamily="18" charset="0"/>
                                  </a:rPr>
                                  <m:t>(</m:t>
                                </m:r>
                                <m:r>
                                  <a:rPr lang="en-US"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b>
                            </m:s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1600" i="1" smtClean="0">
                                    <a:solidFill>
                                      <a:schemeClr val="bg1"/>
                                    </a:solidFill>
                                    <a:latin typeface="Cambria Math" panose="02040503050406030204" pitchFamily="18" charset="0"/>
                                  </a:rPr>
                                </m:ctrlPr>
                              </m:sSubPr>
                              <m:e>
                                <m:r>
                                  <a:rPr lang="es-CU" sz="1600" b="0" i="1" smtClean="0">
                                    <a:solidFill>
                                      <a:schemeClr val="bg1"/>
                                    </a:solidFill>
                                    <a:latin typeface="Cambria Math" panose="02040503050406030204" pitchFamily="18" charset="0"/>
                                  </a:rPr>
                                  <m:t>𝑦</m:t>
                                </m:r>
                              </m:e>
                              <m: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b>
                            </m:sSub>
                            <m:r>
                              <a:rPr lang="es-CU" sz="1600" b="0" i="0"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1600" i="1" smtClean="0">
                                    <a:solidFill>
                                      <a:schemeClr val="bg1"/>
                                    </a:solidFill>
                                    <a:latin typeface="Cambria Math" panose="02040503050406030204" pitchFamily="18" charset="0"/>
                                  </a:rPr>
                                </m:ctrlPr>
                              </m:sSubPr>
                              <m:e>
                                <m:r>
                                  <a:rPr lang="es-CU" sz="1600" b="0" i="1" smtClean="0">
                                    <a:solidFill>
                                      <a:schemeClr val="bg1"/>
                                    </a:solidFill>
                                    <a:latin typeface="Cambria Math" panose="02040503050406030204" pitchFamily="18" charset="0"/>
                                  </a:rPr>
                                  <m:t>𝑧</m:t>
                                </m:r>
                              </m:e>
                              <m: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b>
                            </m:s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600" dirty="0"/>
                    </a:p>
                  </p:txBody>
                </p:sp>
              </mc:Choice>
              <mc:Fallback xmlns="">
                <p:sp>
                  <p:nvSpPr>
                    <p:cNvPr id="203" name="Rectangle 202"/>
                    <p:cNvSpPr>
                      <a:spLocks noRot="1" noChangeAspect="1" noMove="1" noResize="1" noEditPoints="1" noAdjustHandles="1" noChangeArrowheads="1" noChangeShapeType="1" noTextEdit="1"/>
                    </p:cNvSpPr>
                    <p:nvPr/>
                  </p:nvSpPr>
                  <p:spPr>
                    <a:xfrm>
                      <a:off x="9240787" y="2259469"/>
                      <a:ext cx="1098249" cy="338554"/>
                    </a:xfrm>
                    <a:prstGeom prst="rect">
                      <a:avLst/>
                    </a:prstGeom>
                    <a:blipFill>
                      <a:blip r:embed="rId24"/>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4" name="Rectangle 203"/>
                    <p:cNvSpPr/>
                    <p:nvPr/>
                  </p:nvSpPr>
                  <p:spPr>
                    <a:xfrm>
                      <a:off x="5647312" y="5548099"/>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oMath>
                        </m:oMathPara>
                      </a14:m>
                      <a:endParaRPr lang="en-US" dirty="0">
                        <a:solidFill>
                          <a:schemeClr val="bg1"/>
                        </a:solidFill>
                      </a:endParaRPr>
                    </a:p>
                  </p:txBody>
                </p:sp>
              </mc:Choice>
              <mc:Fallback xmlns="">
                <p:sp>
                  <p:nvSpPr>
                    <p:cNvPr id="121" name="Rectangle 120"/>
                    <p:cNvSpPr>
                      <a:spLocks noRot="1" noChangeAspect="1" noMove="1" noResize="1" noEditPoints="1" noAdjustHandles="1" noChangeArrowheads="1" noChangeShapeType="1" noTextEdit="1"/>
                    </p:cNvSpPr>
                    <p:nvPr/>
                  </p:nvSpPr>
                  <p:spPr>
                    <a:xfrm>
                      <a:off x="5647312" y="5548099"/>
                      <a:ext cx="367985"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5" name="Rectangle 204"/>
                    <p:cNvSpPr/>
                    <p:nvPr/>
                  </p:nvSpPr>
                  <p:spPr>
                    <a:xfrm>
                      <a:off x="10251396" y="4268741"/>
                      <a:ext cx="37138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U"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122" name="Rectangle 121"/>
                    <p:cNvSpPr>
                      <a:spLocks noRot="1" noChangeAspect="1" noMove="1" noResize="1" noEditPoints="1" noAdjustHandles="1" noChangeArrowheads="1" noChangeShapeType="1" noTextEdit="1"/>
                    </p:cNvSpPr>
                    <p:nvPr/>
                  </p:nvSpPr>
                  <p:spPr>
                    <a:xfrm>
                      <a:off x="10251396" y="4268741"/>
                      <a:ext cx="371384" cy="369332"/>
                    </a:xfrm>
                    <a:prstGeom prst="rect">
                      <a:avLst/>
                    </a:prstGeom>
                    <a:blipFill>
                      <a:blip r:embed="rId19"/>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6" name="Rectangle 205"/>
                    <p:cNvSpPr/>
                    <p:nvPr/>
                  </p:nvSpPr>
                  <p:spPr>
                    <a:xfrm>
                      <a:off x="7375849" y="2488068"/>
                      <a:ext cx="35375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U" b="0" i="1" smtClean="0">
                                <a:solidFill>
                                  <a:schemeClr val="bg1"/>
                                </a:solidFill>
                                <a:latin typeface="Cambria Math" panose="02040503050406030204" pitchFamily="18" charset="0"/>
                              </a:rPr>
                              <m:t>𝑧</m:t>
                            </m:r>
                          </m:oMath>
                        </m:oMathPara>
                      </a14:m>
                      <a:endParaRPr lang="en-US" dirty="0">
                        <a:solidFill>
                          <a:schemeClr val="bg1"/>
                        </a:solidFill>
                      </a:endParaRPr>
                    </a:p>
                  </p:txBody>
                </p:sp>
              </mc:Choice>
              <mc:Fallback xmlns="">
                <p:sp>
                  <p:nvSpPr>
                    <p:cNvPr id="206" name="Rectangle 205"/>
                    <p:cNvSpPr>
                      <a:spLocks noRot="1" noChangeAspect="1" noMove="1" noResize="1" noEditPoints="1" noAdjustHandles="1" noChangeArrowheads="1" noChangeShapeType="1" noTextEdit="1"/>
                    </p:cNvSpPr>
                    <p:nvPr/>
                  </p:nvSpPr>
                  <p:spPr>
                    <a:xfrm>
                      <a:off x="7375849" y="2488068"/>
                      <a:ext cx="353750" cy="369332"/>
                    </a:xfrm>
                    <a:prstGeom prst="rect">
                      <a:avLst/>
                    </a:prstGeom>
                    <a:blipFill>
                      <a:blip r:embed="rId25"/>
                      <a:stretch>
                        <a:fillRect/>
                      </a:stretch>
                    </a:blipFill>
                  </p:spPr>
                  <p:txBody>
                    <a:bodyPr/>
                    <a:lstStyle/>
                    <a:p>
                      <a:r>
                        <a:rPr lang="en-US">
                          <a:noFill/>
                        </a:rPr>
                        <a:t> </a:t>
                      </a:r>
                    </a:p>
                  </p:txBody>
                </p:sp>
              </mc:Fallback>
            </mc:AlternateContent>
          </p:grpSp>
          <p:cxnSp>
            <p:nvCxnSpPr>
              <p:cNvPr id="195" name="Straight Arrow Connector 194"/>
              <p:cNvCxnSpPr/>
              <p:nvPr/>
            </p:nvCxnSpPr>
            <p:spPr>
              <a:xfrm flipH="1">
                <a:off x="3160663" y="2034351"/>
                <a:ext cx="1906373" cy="1362620"/>
              </a:xfrm>
              <a:prstGeom prst="straightConnector1">
                <a:avLst/>
              </a:prstGeom>
              <a:noFill/>
              <a:ln w="12700" cap="flat" cmpd="sng" algn="ctr">
                <a:solidFill>
                  <a:sysClr val="windowText" lastClr="000000"/>
                </a:solidFill>
                <a:prstDash val="dash"/>
                <a:miter lim="800000"/>
                <a:tailEnd type="none"/>
              </a:ln>
              <a:effectLst/>
            </p:spPr>
          </p:cxnSp>
          <p:cxnSp>
            <p:nvCxnSpPr>
              <p:cNvPr id="196" name="Straight Connector 195"/>
              <p:cNvCxnSpPr/>
              <p:nvPr/>
            </p:nvCxnSpPr>
            <p:spPr>
              <a:xfrm flipV="1">
                <a:off x="3150636" y="1065360"/>
                <a:ext cx="2462311" cy="2363664"/>
              </a:xfrm>
              <a:prstGeom prst="line">
                <a:avLst/>
              </a:prstGeom>
              <a:ln w="28575">
                <a:solidFill>
                  <a:srgbClr val="06C237"/>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a:stCxn id="221" idx="5"/>
              </p:cNvCxnSpPr>
              <p:nvPr/>
            </p:nvCxnSpPr>
            <p:spPr>
              <a:xfrm flipV="1">
                <a:off x="3153805" y="2020703"/>
                <a:ext cx="2568324" cy="1412111"/>
              </a:xfrm>
              <a:prstGeom prst="line">
                <a:avLst/>
              </a:prstGeom>
              <a:ln w="28575">
                <a:solidFill>
                  <a:srgbClr val="06C237"/>
                </a:solidFill>
                <a:prstDash val="dash"/>
              </a:ln>
            </p:spPr>
            <p:style>
              <a:lnRef idx="1">
                <a:schemeClr val="accent1"/>
              </a:lnRef>
              <a:fillRef idx="0">
                <a:schemeClr val="accent1"/>
              </a:fillRef>
              <a:effectRef idx="0">
                <a:schemeClr val="accent1"/>
              </a:effectRef>
              <a:fontRef idx="minor">
                <a:schemeClr val="tx1"/>
              </a:fontRef>
            </p:style>
          </p:cxnSp>
        </p:grpSp>
        <p:cxnSp>
          <p:nvCxnSpPr>
            <p:cNvPr id="223" name="Straight Arrow Connector 222"/>
            <p:cNvCxnSpPr/>
            <p:nvPr/>
          </p:nvCxnSpPr>
          <p:spPr>
            <a:xfrm flipH="1">
              <a:off x="10211095" y="1513764"/>
              <a:ext cx="625228" cy="18201"/>
            </a:xfrm>
            <a:prstGeom prst="straightConnector1">
              <a:avLst/>
            </a:prstGeom>
            <a:noFill/>
            <a:ln w="12700" cap="flat" cmpd="sng" algn="ctr">
              <a:solidFill>
                <a:sysClr val="windowText" lastClr="000000"/>
              </a:solidFill>
              <a:prstDash val="dash"/>
              <a:miter lim="800000"/>
              <a:tailEnd type="none"/>
            </a:ln>
            <a:effectLst/>
          </p:spPr>
        </p:cxnSp>
        <p:cxnSp>
          <p:nvCxnSpPr>
            <p:cNvPr id="251" name="Straight Arrow Connector 250"/>
            <p:cNvCxnSpPr/>
            <p:nvPr/>
          </p:nvCxnSpPr>
          <p:spPr>
            <a:xfrm flipH="1">
              <a:off x="7875656" y="2946779"/>
              <a:ext cx="394888" cy="257887"/>
            </a:xfrm>
            <a:prstGeom prst="straightConnector1">
              <a:avLst/>
            </a:prstGeom>
            <a:noFill/>
            <a:ln w="6350" cap="flat" cmpd="sng" algn="ctr">
              <a:solidFill>
                <a:sysClr val="windowText" lastClr="000000"/>
              </a:solidFill>
              <a:prstDash val="solid"/>
              <a:miter lim="800000"/>
              <a:tailEnd type="triangle"/>
            </a:ln>
            <a:effectLst/>
          </p:spPr>
        </p:cxnSp>
        <p:sp>
          <p:nvSpPr>
            <p:cNvPr id="253" name="Isosceles Triangle 252"/>
            <p:cNvSpPr/>
            <p:nvPr/>
          </p:nvSpPr>
          <p:spPr>
            <a:xfrm rot="19893079">
              <a:off x="8134770" y="1934583"/>
              <a:ext cx="2797064" cy="289537"/>
            </a:xfrm>
            <a:prstGeom prst="triangle">
              <a:avLst>
                <a:gd name="adj" fmla="val 81160"/>
              </a:avLst>
            </a:prstGeom>
            <a:solidFill>
              <a:srgbClr val="A5FE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4" name="Straight Connector 223"/>
            <p:cNvCxnSpPr/>
            <p:nvPr/>
          </p:nvCxnSpPr>
          <p:spPr>
            <a:xfrm flipH="1">
              <a:off x="10236255" y="1537180"/>
              <a:ext cx="133849" cy="110947"/>
            </a:xfrm>
            <a:prstGeom prst="line">
              <a:avLst/>
            </a:prstGeom>
          </p:spPr>
          <p:style>
            <a:lnRef idx="1">
              <a:schemeClr val="dk1"/>
            </a:lnRef>
            <a:fillRef idx="0">
              <a:schemeClr val="dk1"/>
            </a:fillRef>
            <a:effectRef idx="0">
              <a:schemeClr val="dk1"/>
            </a:effectRef>
            <a:fontRef idx="minor">
              <a:schemeClr val="tx1"/>
            </a:fontRef>
          </p:style>
        </p:cxnSp>
        <p:cxnSp>
          <p:nvCxnSpPr>
            <p:cNvPr id="250" name="Straight Connector 249"/>
            <p:cNvCxnSpPr/>
            <p:nvPr/>
          </p:nvCxnSpPr>
          <p:spPr>
            <a:xfrm>
              <a:off x="10057719" y="1644145"/>
              <a:ext cx="182240" cy="0"/>
            </a:xfrm>
            <a:prstGeom prst="line">
              <a:avLst/>
            </a:prstGeom>
          </p:spPr>
          <p:style>
            <a:lnRef idx="1">
              <a:schemeClr val="dk1"/>
            </a:lnRef>
            <a:fillRef idx="0">
              <a:schemeClr val="dk1"/>
            </a:fillRef>
            <a:effectRef idx="0">
              <a:schemeClr val="dk1"/>
            </a:effectRef>
            <a:fontRef idx="minor">
              <a:schemeClr val="tx1"/>
            </a:fontRef>
          </p:style>
        </p:cxnSp>
        <p:sp>
          <p:nvSpPr>
            <p:cNvPr id="254" name="Arc 253"/>
            <p:cNvSpPr/>
            <p:nvPr/>
          </p:nvSpPr>
          <p:spPr>
            <a:xfrm rot="21177335">
              <a:off x="8210785" y="2706355"/>
              <a:ext cx="645277" cy="388333"/>
            </a:xfrm>
            <a:prstGeom prst="arc">
              <a:avLst>
                <a:gd name="adj1" fmla="val 17920972"/>
                <a:gd name="adj2" fmla="val 10173516"/>
              </a:avLst>
            </a:prstGeom>
            <a:ln w="19050">
              <a:solidFill>
                <a:srgbClr val="06C237"/>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6" name="TextBox 255"/>
                <p:cNvSpPr txBox="1"/>
                <p:nvPr/>
              </p:nvSpPr>
              <p:spPr>
                <a:xfrm rot="21302137">
                  <a:off x="8795737" y="3001326"/>
                  <a:ext cx="27480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𝜙</m:t>
                            </m:r>
                          </m:e>
                          <m:sub>
                            <m:r>
                              <a:rPr lang="es-CU" b="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𝑛</m:t>
                            </m:r>
                          </m:sub>
                        </m:sSub>
                      </m:oMath>
                    </m:oMathPara>
                  </a14:m>
                  <a:endParaRPr lang="en-US" dirty="0"/>
                </a:p>
              </p:txBody>
            </p:sp>
          </mc:Choice>
          <mc:Fallback xmlns="">
            <p:sp>
              <p:nvSpPr>
                <p:cNvPr id="256" name="TextBox 255"/>
                <p:cNvSpPr txBox="1">
                  <a:spLocks noRot="1" noChangeAspect="1" noMove="1" noResize="1" noEditPoints="1" noAdjustHandles="1" noChangeArrowheads="1" noChangeShapeType="1" noTextEdit="1"/>
                </p:cNvSpPr>
                <p:nvPr/>
              </p:nvSpPr>
              <p:spPr>
                <a:xfrm rot="21302137">
                  <a:off x="8795737" y="3001326"/>
                  <a:ext cx="274804" cy="276999"/>
                </a:xfrm>
                <a:prstGeom prst="rect">
                  <a:avLst/>
                </a:prstGeom>
                <a:blipFill>
                  <a:blip r:embed="rId26"/>
                  <a:stretch>
                    <a:fillRect l="-32000" r="-10000" b="-31373"/>
                  </a:stretch>
                </a:blipFill>
              </p:spPr>
              <p:txBody>
                <a:bodyPr/>
                <a:lstStyle/>
                <a:p>
                  <a:r>
                    <a:rPr lang="en-US">
                      <a:noFill/>
                    </a:rPr>
                    <a:t> </a:t>
                  </a:r>
                </a:p>
              </p:txBody>
            </p:sp>
          </mc:Fallback>
        </mc:AlternateContent>
      </p:grpSp>
    </p:spTree>
    <p:extLst>
      <p:ext uri="{BB962C8B-B14F-4D97-AF65-F5344CB8AC3E}">
        <p14:creationId xmlns:p14="http://schemas.microsoft.com/office/powerpoint/2010/main" val="3691089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08" name="Group 107"/>
          <p:cNvGrpSpPr/>
          <p:nvPr/>
        </p:nvGrpSpPr>
        <p:grpSpPr>
          <a:xfrm>
            <a:off x="289981" y="288246"/>
            <a:ext cx="5383250" cy="3513583"/>
            <a:chOff x="482486" y="577003"/>
            <a:chExt cx="5383250" cy="3513583"/>
          </a:xfrm>
        </p:grpSpPr>
        <p:cxnSp>
          <p:nvCxnSpPr>
            <p:cNvPr id="32" name="Straight Arrow Connector 31"/>
            <p:cNvCxnSpPr/>
            <p:nvPr/>
          </p:nvCxnSpPr>
          <p:spPr>
            <a:xfrm flipH="1">
              <a:off x="2255906" y="3320405"/>
              <a:ext cx="394888" cy="257887"/>
            </a:xfrm>
            <a:prstGeom prst="straightConnector1">
              <a:avLst/>
            </a:prstGeom>
            <a:noFill/>
            <a:ln w="6350" cap="flat" cmpd="sng" algn="ctr">
              <a:solidFill>
                <a:sysClr val="windowText" lastClr="000000"/>
              </a:solidFill>
              <a:prstDash val="solid"/>
              <a:miter lim="800000"/>
              <a:tailEnd type="triangle"/>
            </a:ln>
            <a:effectLst/>
          </p:spPr>
        </p:cxnSp>
        <mc:AlternateContent xmlns:mc="http://schemas.openxmlformats.org/markup-compatibility/2006" xmlns:a14="http://schemas.microsoft.com/office/drawing/2010/main">
          <mc:Choice Requires="a14">
            <p:sp>
              <p:nvSpPr>
                <p:cNvPr id="37" name="TextBox 36"/>
                <p:cNvSpPr txBox="1"/>
                <p:nvPr/>
              </p:nvSpPr>
              <p:spPr>
                <a:xfrm rot="21302137">
                  <a:off x="2866272" y="3352829"/>
                  <a:ext cx="27480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𝜙</m:t>
                            </m:r>
                          </m:e>
                          <m:sub>
                            <m:r>
                              <a:rPr lang="es-CU" b="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𝑛</m:t>
                            </m:r>
                          </m:sub>
                        </m:sSub>
                      </m:oMath>
                    </m:oMathPara>
                  </a14:m>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rot="21302137">
                  <a:off x="2866272" y="3352829"/>
                  <a:ext cx="274804" cy="276999"/>
                </a:xfrm>
                <a:prstGeom prst="rect">
                  <a:avLst/>
                </a:prstGeom>
                <a:blipFill>
                  <a:blip r:embed="rId2"/>
                  <a:stretch>
                    <a:fillRect l="-32000" r="-10000" b="-32000"/>
                  </a:stretch>
                </a:blipFill>
              </p:spPr>
              <p:txBody>
                <a:bodyPr/>
                <a:lstStyle/>
                <a:p>
                  <a:r>
                    <a:rPr lang="en-US">
                      <a:noFill/>
                    </a:rPr>
                    <a:t> </a:t>
                  </a:r>
                </a:p>
              </p:txBody>
            </p:sp>
          </mc:Fallback>
        </mc:AlternateContent>
        <p:grpSp>
          <p:nvGrpSpPr>
            <p:cNvPr id="2" name="Group 1"/>
            <p:cNvGrpSpPr/>
            <p:nvPr/>
          </p:nvGrpSpPr>
          <p:grpSpPr>
            <a:xfrm>
              <a:off x="482486" y="577003"/>
              <a:ext cx="5383250" cy="3513583"/>
              <a:chOff x="960747" y="689294"/>
              <a:chExt cx="5383250" cy="3513583"/>
            </a:xfrm>
          </p:grpSpPr>
          <p:grpSp>
            <p:nvGrpSpPr>
              <p:cNvPr id="3" name="Group 2"/>
              <p:cNvGrpSpPr/>
              <p:nvPr/>
            </p:nvGrpSpPr>
            <p:grpSpPr>
              <a:xfrm>
                <a:off x="960747" y="689294"/>
                <a:ext cx="5383250" cy="3513583"/>
                <a:chOff x="5239530" y="2488068"/>
                <a:chExt cx="5383250" cy="3513583"/>
              </a:xfrm>
            </p:grpSpPr>
            <p:sp>
              <p:nvSpPr>
                <p:cNvPr id="8" name="Oval 7"/>
                <p:cNvSpPr/>
                <p:nvPr/>
              </p:nvSpPr>
              <p:spPr>
                <a:xfrm>
                  <a:off x="6278349" y="3746813"/>
                  <a:ext cx="2838735" cy="1487606"/>
                </a:xfrm>
                <a:prstGeom prst="ellipse">
                  <a:avLst/>
                </a:prstGeom>
                <a:solidFill>
                  <a:schemeClr val="tx1">
                    <a:lumMod val="95000"/>
                  </a:schemeClr>
                </a:solidFill>
                <a:ln>
                  <a:no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5239530" y="2689380"/>
                  <a:ext cx="488756" cy="328069"/>
                </a:xfrm>
                <a:prstGeom prst="rect">
                  <a:avLst/>
                </a:prstGeom>
              </p:spPr>
            </p:pic>
            <p:grpSp>
              <p:nvGrpSpPr>
                <p:cNvPr id="9" name="Group 8"/>
                <p:cNvGrpSpPr/>
                <p:nvPr/>
              </p:nvGrpSpPr>
              <p:grpSpPr>
                <a:xfrm>
                  <a:off x="6287754" y="3708185"/>
                  <a:ext cx="2787419" cy="1541566"/>
                  <a:chOff x="6283211" y="2168412"/>
                  <a:chExt cx="3801506" cy="2237400"/>
                </a:xfrm>
              </p:grpSpPr>
              <p:sp>
                <p:nvSpPr>
                  <p:cNvPr id="19" name="Oval 18"/>
                  <p:cNvSpPr/>
                  <p:nvPr/>
                </p:nvSpPr>
                <p:spPr>
                  <a:xfrm>
                    <a:off x="9186832" y="40734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 name="Oval 19"/>
                  <p:cNvSpPr/>
                  <p:nvPr/>
                </p:nvSpPr>
                <p:spPr>
                  <a:xfrm>
                    <a:off x="9820495" y="3648296"/>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 name="Oval 20"/>
                  <p:cNvSpPr/>
                  <p:nvPr/>
                </p:nvSpPr>
                <p:spPr>
                  <a:xfrm>
                    <a:off x="9904717" y="28542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 name="Oval 21"/>
                  <p:cNvSpPr/>
                  <p:nvPr/>
                </p:nvSpPr>
                <p:spPr>
                  <a:xfrm>
                    <a:off x="9327200" y="2384981"/>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3" name="Oval 22"/>
                  <p:cNvSpPr/>
                  <p:nvPr/>
                </p:nvSpPr>
                <p:spPr>
                  <a:xfrm>
                    <a:off x="8497021" y="21684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4" name="Oval 23"/>
                  <p:cNvSpPr/>
                  <p:nvPr/>
                </p:nvSpPr>
                <p:spPr>
                  <a:xfrm>
                    <a:off x="7630748" y="21684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5" name="Oval 24"/>
                  <p:cNvSpPr/>
                  <p:nvPr/>
                </p:nvSpPr>
                <p:spPr>
                  <a:xfrm>
                    <a:off x="6860727" y="23970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6" name="Oval 25"/>
                  <p:cNvSpPr/>
                  <p:nvPr/>
                </p:nvSpPr>
                <p:spPr>
                  <a:xfrm>
                    <a:off x="6283211" y="2878276"/>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7" name="Oval 26"/>
                  <p:cNvSpPr/>
                  <p:nvPr/>
                </p:nvSpPr>
                <p:spPr>
                  <a:xfrm>
                    <a:off x="6319306" y="3576107"/>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8" name="Oval 27"/>
                  <p:cNvSpPr/>
                  <p:nvPr/>
                </p:nvSpPr>
                <p:spPr>
                  <a:xfrm>
                    <a:off x="6944948" y="4021276"/>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9" name="Oval 28"/>
                  <p:cNvSpPr/>
                  <p:nvPr/>
                </p:nvSpPr>
                <p:spPr>
                  <a:xfrm>
                    <a:off x="7690906" y="42258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0" name="Oval 29"/>
                  <p:cNvSpPr/>
                  <p:nvPr/>
                </p:nvSpPr>
                <p:spPr>
                  <a:xfrm>
                    <a:off x="8400769" y="4213781"/>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cxnSp>
              <p:nvCxnSpPr>
                <p:cNvPr id="10" name="Straight Connector 9"/>
                <p:cNvCxnSpPr/>
                <p:nvPr/>
              </p:nvCxnSpPr>
              <p:spPr>
                <a:xfrm>
                  <a:off x="5510275" y="2877731"/>
                  <a:ext cx="1" cy="942465"/>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ctangle 10"/>
                    <p:cNvSpPr/>
                    <p:nvPr/>
                  </p:nvSpPr>
                  <p:spPr>
                    <a:xfrm>
                      <a:off x="5621287" y="2602369"/>
                      <a:ext cx="1098249"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bg1"/>
                                    </a:solidFill>
                                    <a:latin typeface="Cambria Math" panose="02040503050406030204" pitchFamily="18" charset="0"/>
                                  </a:rPr>
                                </m:ctrlPr>
                              </m:sSubPr>
                              <m:e>
                                <m:r>
                                  <a:rPr lang="es-CU" sz="1600" b="0" i="1" smtClean="0">
                                    <a:solidFill>
                                      <a:schemeClr val="bg1"/>
                                    </a:solidFill>
                                    <a:latin typeface="Cambria Math" panose="02040503050406030204" pitchFamily="18" charset="0"/>
                                  </a:rPr>
                                  <m:t>(</m:t>
                                </m:r>
                                <m:r>
                                  <a:rPr lang="en-US"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b>
                            </m:s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1600" i="1" smtClean="0">
                                    <a:solidFill>
                                      <a:schemeClr val="bg1"/>
                                    </a:solidFill>
                                    <a:latin typeface="Cambria Math" panose="02040503050406030204" pitchFamily="18" charset="0"/>
                                  </a:rPr>
                                </m:ctrlPr>
                              </m:sSubPr>
                              <m:e>
                                <m:r>
                                  <a:rPr lang="es-CU" sz="1600" b="0" i="1" smtClean="0">
                                    <a:solidFill>
                                      <a:schemeClr val="bg1"/>
                                    </a:solidFill>
                                    <a:latin typeface="Cambria Math" panose="02040503050406030204" pitchFamily="18" charset="0"/>
                                  </a:rPr>
                                  <m:t>𝑦</m:t>
                                </m:r>
                              </m:e>
                              <m: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b>
                            </m:sSub>
                            <m:r>
                              <a:rPr lang="es-CU" sz="1600" b="0" i="0"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1600" i="1" smtClean="0">
                                    <a:solidFill>
                                      <a:schemeClr val="bg1"/>
                                    </a:solidFill>
                                    <a:latin typeface="Cambria Math" panose="02040503050406030204" pitchFamily="18" charset="0"/>
                                  </a:rPr>
                                </m:ctrlPr>
                              </m:sSubPr>
                              <m:e>
                                <m:r>
                                  <a:rPr lang="es-CU" sz="1600" b="0" i="1" smtClean="0">
                                    <a:solidFill>
                                      <a:schemeClr val="bg1"/>
                                    </a:solidFill>
                                    <a:latin typeface="Cambria Math" panose="02040503050406030204" pitchFamily="18" charset="0"/>
                                  </a:rPr>
                                  <m:t>𝑧</m:t>
                                </m:r>
                              </m:e>
                              <m: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b>
                            </m:s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600" dirty="0"/>
                    </a:p>
                  </p:txBody>
                </p:sp>
              </mc:Choice>
              <mc:Fallback xmlns="">
                <p:sp>
                  <p:nvSpPr>
                    <p:cNvPr id="11" name="Rectangle 10"/>
                    <p:cNvSpPr>
                      <a:spLocks noRot="1" noChangeAspect="1" noMove="1" noResize="1" noEditPoints="1" noAdjustHandles="1" noChangeArrowheads="1" noChangeShapeType="1" noTextEdit="1"/>
                    </p:cNvSpPr>
                    <p:nvPr/>
                  </p:nvSpPr>
                  <p:spPr>
                    <a:xfrm>
                      <a:off x="5621287" y="2602369"/>
                      <a:ext cx="1098249" cy="338554"/>
                    </a:xfrm>
                    <a:prstGeom prst="rect">
                      <a:avLst/>
                    </a:prstGeom>
                    <a:blipFill>
                      <a:blip r:embed="rId4"/>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5535018" y="5632319"/>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oMath>
                        </m:oMathPara>
                      </a14:m>
                      <a:endParaRPr lang="en-US" dirty="0">
                        <a:solidFill>
                          <a:schemeClr val="bg1"/>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5535018" y="5632319"/>
                      <a:ext cx="367985"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10251396" y="4268741"/>
                      <a:ext cx="37138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U"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122" name="Rectangle 121"/>
                    <p:cNvSpPr>
                      <a:spLocks noRot="1" noChangeAspect="1" noMove="1" noResize="1" noEditPoints="1" noAdjustHandles="1" noChangeArrowheads="1" noChangeShapeType="1" noTextEdit="1"/>
                    </p:cNvSpPr>
                    <p:nvPr/>
                  </p:nvSpPr>
                  <p:spPr>
                    <a:xfrm>
                      <a:off x="10251396" y="4268741"/>
                      <a:ext cx="371384" cy="369332"/>
                    </a:xfrm>
                    <a:prstGeom prst="rect">
                      <a:avLst/>
                    </a:prstGeom>
                    <a:blipFill>
                      <a:blip r:embed="rId19"/>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7375849" y="2488068"/>
                      <a:ext cx="35375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U" b="0" i="1" smtClean="0">
                                <a:solidFill>
                                  <a:schemeClr val="bg1"/>
                                </a:solidFill>
                                <a:latin typeface="Cambria Math" panose="02040503050406030204" pitchFamily="18" charset="0"/>
                              </a:rPr>
                              <m:t>𝑧</m:t>
                            </m:r>
                          </m:oMath>
                        </m:oMathPara>
                      </a14:m>
                      <a:endParaRPr lang="en-US" dirty="0">
                        <a:solidFill>
                          <a:schemeClr val="bg1"/>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7375849" y="2488068"/>
                      <a:ext cx="353750" cy="369332"/>
                    </a:xfrm>
                    <a:prstGeom prst="rect">
                      <a:avLst/>
                    </a:prstGeom>
                    <a:blipFill>
                      <a:blip r:embed="rId20"/>
                      <a:stretch>
                        <a:fillRect/>
                      </a:stretch>
                    </a:blipFill>
                  </p:spPr>
                  <p:txBody>
                    <a:bodyPr/>
                    <a:lstStyle/>
                    <a:p>
                      <a:r>
                        <a:rPr lang="en-US">
                          <a:noFill/>
                        </a:rPr>
                        <a:t> </a:t>
                      </a:r>
                    </a:p>
                  </p:txBody>
                </p:sp>
              </mc:Fallback>
            </mc:AlternateContent>
          </p:grpSp>
          <p:cxnSp>
            <p:nvCxnSpPr>
              <p:cNvPr id="4" name="Straight Arrow Connector 3"/>
              <p:cNvCxnSpPr/>
              <p:nvPr/>
            </p:nvCxnSpPr>
            <p:spPr>
              <a:xfrm flipH="1">
                <a:off x="3197534" y="2012229"/>
                <a:ext cx="1906373" cy="1362620"/>
              </a:xfrm>
              <a:prstGeom prst="straightConnector1">
                <a:avLst/>
              </a:prstGeom>
              <a:noFill/>
              <a:ln w="12700" cap="flat" cmpd="sng" algn="ctr">
                <a:solidFill>
                  <a:sysClr val="windowText" lastClr="000000"/>
                </a:solidFill>
                <a:prstDash val="dash"/>
                <a:miter lim="800000"/>
                <a:tailEnd type="none"/>
              </a:ln>
              <a:effectLst/>
            </p:spPr>
          </p:cxnSp>
          <p:cxnSp>
            <p:nvCxnSpPr>
              <p:cNvPr id="6" name="Straight Connector 5"/>
              <p:cNvCxnSpPr>
                <a:stCxn id="29" idx="5"/>
              </p:cNvCxnSpPr>
              <p:nvPr/>
            </p:nvCxnSpPr>
            <p:spPr>
              <a:xfrm flipH="1" flipV="1">
                <a:off x="1240261" y="2036341"/>
                <a:ext cx="1913544" cy="1396473"/>
              </a:xfrm>
              <a:prstGeom prst="line">
                <a:avLst/>
              </a:prstGeom>
              <a:ln w="28575">
                <a:solidFill>
                  <a:srgbClr val="06C237"/>
                </a:solidFill>
                <a:prstDash val="dash"/>
              </a:ln>
            </p:spPr>
            <p:style>
              <a:lnRef idx="1">
                <a:schemeClr val="accent1"/>
              </a:lnRef>
              <a:fillRef idx="0">
                <a:schemeClr val="accent1"/>
              </a:fillRef>
              <a:effectRef idx="0">
                <a:schemeClr val="accent1"/>
              </a:effectRef>
              <a:fontRef idx="minor">
                <a:schemeClr val="tx1"/>
              </a:fontRef>
            </p:style>
          </p:cxnSp>
        </p:grpSp>
        <p:sp>
          <p:nvSpPr>
            <p:cNvPr id="44" name="Isosceles Triangle 43"/>
            <p:cNvSpPr/>
            <p:nvPr/>
          </p:nvSpPr>
          <p:spPr>
            <a:xfrm rot="10740000">
              <a:off x="840210" y="1910066"/>
              <a:ext cx="3851002" cy="1367511"/>
            </a:xfrm>
            <a:prstGeom prst="triangle">
              <a:avLst>
                <a:gd name="adj" fmla="val 52582"/>
              </a:avLst>
            </a:prstGeom>
            <a:solidFill>
              <a:srgbClr val="A5FE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4296336" y="1982002"/>
              <a:ext cx="182240"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H="1">
              <a:off x="785353" y="1872520"/>
              <a:ext cx="3808335" cy="48458"/>
            </a:xfrm>
            <a:prstGeom prst="straightConnector1">
              <a:avLst/>
            </a:prstGeom>
            <a:noFill/>
            <a:ln w="12700" cap="flat" cmpd="sng" algn="ctr">
              <a:solidFill>
                <a:sysClr val="windowText" lastClr="000000"/>
              </a:solidFill>
              <a:prstDash val="dash"/>
              <a:miter lim="800000"/>
              <a:tailEnd type="none"/>
            </a:ln>
            <a:effectLst/>
          </p:spPr>
        </p:cxnSp>
        <p:cxnSp>
          <p:nvCxnSpPr>
            <p:cNvPr id="34" name="Straight Connector 33"/>
            <p:cNvCxnSpPr/>
            <p:nvPr/>
          </p:nvCxnSpPr>
          <p:spPr>
            <a:xfrm flipH="1">
              <a:off x="4280553" y="1873936"/>
              <a:ext cx="133849" cy="110947"/>
            </a:xfrm>
            <a:prstGeom prst="line">
              <a:avLst/>
            </a:prstGeom>
          </p:spPr>
          <p:style>
            <a:lnRef idx="1">
              <a:schemeClr val="dk1"/>
            </a:lnRef>
            <a:fillRef idx="0">
              <a:schemeClr val="dk1"/>
            </a:fillRef>
            <a:effectRef idx="0">
              <a:schemeClr val="dk1"/>
            </a:effectRef>
            <a:fontRef idx="minor">
              <a:schemeClr val="tx1"/>
            </a:fontRef>
          </p:style>
        </p:cxnSp>
        <p:sp>
          <p:nvSpPr>
            <p:cNvPr id="36" name="Arc 35"/>
            <p:cNvSpPr/>
            <p:nvPr/>
          </p:nvSpPr>
          <p:spPr>
            <a:xfrm rot="19298307">
              <a:off x="2375668" y="2786193"/>
              <a:ext cx="840827" cy="641590"/>
            </a:xfrm>
            <a:prstGeom prst="arc">
              <a:avLst>
                <a:gd name="adj1" fmla="val 13023612"/>
                <a:gd name="adj2" fmla="val 10173516"/>
              </a:avLst>
            </a:prstGeom>
            <a:ln w="19050">
              <a:solidFill>
                <a:srgbClr val="06C237"/>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5" name="Straight Connector 44"/>
            <p:cNvCxnSpPr/>
            <p:nvPr/>
          </p:nvCxnSpPr>
          <p:spPr>
            <a:xfrm flipH="1" flipV="1">
              <a:off x="774074" y="902829"/>
              <a:ext cx="1872276" cy="2364234"/>
            </a:xfrm>
            <a:prstGeom prst="line">
              <a:avLst/>
            </a:prstGeom>
            <a:ln w="28575">
              <a:solidFill>
                <a:srgbClr val="06C237"/>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685800" y="2558386"/>
              <a:ext cx="4892281" cy="70514"/>
            </a:xfrm>
            <a:prstGeom prst="straightConnector1">
              <a:avLst/>
            </a:prstGeom>
            <a:noFill/>
            <a:ln w="6350" cap="flat" cmpd="sng" algn="ctr">
              <a:solidFill>
                <a:sysClr val="windowText" lastClr="000000"/>
              </a:solidFill>
              <a:prstDash val="solid"/>
              <a:miter lim="800000"/>
              <a:tailEnd type="triangle"/>
            </a:ln>
            <a:effectLst/>
          </p:spPr>
        </p:cxnSp>
        <p:cxnSp>
          <p:nvCxnSpPr>
            <p:cNvPr id="48" name="Straight Arrow Connector 47"/>
            <p:cNvCxnSpPr/>
            <p:nvPr/>
          </p:nvCxnSpPr>
          <p:spPr>
            <a:xfrm flipH="1">
              <a:off x="1028460" y="1238250"/>
              <a:ext cx="3829290" cy="2672403"/>
            </a:xfrm>
            <a:prstGeom prst="straightConnector1">
              <a:avLst/>
            </a:prstGeom>
            <a:noFill/>
            <a:ln w="6350" cap="flat" cmpd="sng" algn="ctr">
              <a:solidFill>
                <a:sysClr val="windowText" lastClr="000000"/>
              </a:solidFill>
              <a:prstDash val="solid"/>
              <a:miter lim="800000"/>
              <a:tailEnd type="triangle"/>
            </a:ln>
            <a:effectLst/>
          </p:spPr>
        </p:cxnSp>
        <p:cxnSp>
          <p:nvCxnSpPr>
            <p:cNvPr id="51" name="Straight Arrow Connector 50"/>
            <p:cNvCxnSpPr/>
            <p:nvPr/>
          </p:nvCxnSpPr>
          <p:spPr>
            <a:xfrm rot="10800000">
              <a:off x="2922123" y="748301"/>
              <a:ext cx="0" cy="1831259"/>
            </a:xfrm>
            <a:prstGeom prst="straightConnector1">
              <a:avLst/>
            </a:prstGeom>
            <a:noFill/>
            <a:ln w="6350" cap="flat" cmpd="sng" algn="ctr">
              <a:solidFill>
                <a:sysClr val="windowText" lastClr="000000"/>
              </a:solidFill>
              <a:prstDash val="solid"/>
              <a:miter lim="800000"/>
              <a:tailEnd type="triangle"/>
            </a:ln>
            <a:effectLst/>
          </p:spPr>
        </p:cxnSp>
      </p:grpSp>
      <p:grpSp>
        <p:nvGrpSpPr>
          <p:cNvPr id="110" name="Group 109"/>
          <p:cNvGrpSpPr/>
          <p:nvPr/>
        </p:nvGrpSpPr>
        <p:grpSpPr>
          <a:xfrm>
            <a:off x="5879362" y="430619"/>
            <a:ext cx="5736466" cy="4005023"/>
            <a:chOff x="5863320" y="2901103"/>
            <a:chExt cx="5736466" cy="4005023"/>
          </a:xfrm>
        </p:grpSpPr>
        <mc:AlternateContent xmlns:mc="http://schemas.openxmlformats.org/markup-compatibility/2006" xmlns:a14="http://schemas.microsoft.com/office/drawing/2010/main">
          <mc:Choice Requires="a14">
            <p:sp>
              <p:nvSpPr>
                <p:cNvPr id="59" name="TextBox 58"/>
                <p:cNvSpPr txBox="1"/>
                <p:nvPr/>
              </p:nvSpPr>
              <p:spPr>
                <a:xfrm rot="21302137">
                  <a:off x="8638422" y="5695979"/>
                  <a:ext cx="27480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𝜙</m:t>
                            </m:r>
                          </m:e>
                          <m:sub>
                            <m:r>
                              <a:rPr lang="es-CU" b="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𝑛</m:t>
                            </m:r>
                          </m:sub>
                        </m:sSub>
                      </m:oMath>
                    </m:oMathPara>
                  </a14:m>
                  <a:endParaRPr lang="en-US" dirty="0"/>
                </a:p>
              </p:txBody>
            </p:sp>
          </mc:Choice>
          <mc:Fallback xmlns="">
            <p:sp>
              <p:nvSpPr>
                <p:cNvPr id="59" name="TextBox 58"/>
                <p:cNvSpPr txBox="1">
                  <a:spLocks noRot="1" noChangeAspect="1" noMove="1" noResize="1" noEditPoints="1" noAdjustHandles="1" noChangeArrowheads="1" noChangeShapeType="1" noTextEdit="1"/>
                </p:cNvSpPr>
                <p:nvPr/>
              </p:nvSpPr>
              <p:spPr>
                <a:xfrm rot="21302137">
                  <a:off x="8638422" y="5695979"/>
                  <a:ext cx="274804" cy="276999"/>
                </a:xfrm>
                <a:prstGeom prst="rect">
                  <a:avLst/>
                </a:prstGeom>
                <a:blipFill>
                  <a:blip r:embed="rId21"/>
                  <a:stretch>
                    <a:fillRect l="-32000" r="-10000" b="-32000"/>
                  </a:stretch>
                </a:blipFill>
              </p:spPr>
              <p:txBody>
                <a:bodyPr/>
                <a:lstStyle/>
                <a:p>
                  <a:r>
                    <a:rPr lang="en-US">
                      <a:noFill/>
                    </a:rPr>
                    <a:t> </a:t>
                  </a:r>
                </a:p>
              </p:txBody>
            </p:sp>
          </mc:Fallback>
        </mc:AlternateContent>
        <p:grpSp>
          <p:nvGrpSpPr>
            <p:cNvPr id="60" name="Group 59"/>
            <p:cNvGrpSpPr/>
            <p:nvPr/>
          </p:nvGrpSpPr>
          <p:grpSpPr>
            <a:xfrm>
              <a:off x="5863320" y="2901103"/>
              <a:ext cx="5736466" cy="4005023"/>
              <a:chOff x="607531" y="689294"/>
              <a:chExt cx="5736466" cy="4005023"/>
            </a:xfrm>
          </p:grpSpPr>
          <p:grpSp>
            <p:nvGrpSpPr>
              <p:cNvPr id="61" name="Group 60"/>
              <p:cNvGrpSpPr/>
              <p:nvPr/>
            </p:nvGrpSpPr>
            <p:grpSpPr>
              <a:xfrm>
                <a:off x="607531" y="689294"/>
                <a:ext cx="5736466" cy="4005023"/>
                <a:chOff x="4886314" y="2488068"/>
                <a:chExt cx="5736466" cy="4005023"/>
              </a:xfrm>
            </p:grpSpPr>
            <p:sp>
              <p:nvSpPr>
                <p:cNvPr id="64" name="Oval 63"/>
                <p:cNvSpPr/>
                <p:nvPr/>
              </p:nvSpPr>
              <p:spPr>
                <a:xfrm>
                  <a:off x="6278349" y="3746813"/>
                  <a:ext cx="2838735" cy="1487606"/>
                </a:xfrm>
                <a:prstGeom prst="ellipse">
                  <a:avLst/>
                </a:prstGeom>
                <a:solidFill>
                  <a:schemeClr val="tx1">
                    <a:lumMod val="95000"/>
                  </a:schemeClr>
                </a:solidFill>
                <a:ln>
                  <a:no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65" name="Picture 64"/>
                <p:cNvPicPr>
                  <a:picLocks noChangeAspect="1"/>
                </p:cNvPicPr>
                <p:nvPr/>
              </p:nvPicPr>
              <p:blipFill>
                <a:blip r:embed="rId3"/>
                <a:stretch>
                  <a:fillRect/>
                </a:stretch>
              </p:blipFill>
              <p:spPr>
                <a:xfrm>
                  <a:off x="5239530" y="2689380"/>
                  <a:ext cx="488756" cy="328069"/>
                </a:xfrm>
                <a:prstGeom prst="rect">
                  <a:avLst/>
                </a:prstGeom>
              </p:spPr>
            </p:pic>
            <p:grpSp>
              <p:nvGrpSpPr>
                <p:cNvPr id="66" name="Group 65"/>
                <p:cNvGrpSpPr/>
                <p:nvPr/>
              </p:nvGrpSpPr>
              <p:grpSpPr>
                <a:xfrm>
                  <a:off x="6287754" y="3708185"/>
                  <a:ext cx="2787419" cy="1541566"/>
                  <a:chOff x="6283211" y="2168412"/>
                  <a:chExt cx="3801506" cy="2237400"/>
                </a:xfrm>
              </p:grpSpPr>
              <p:sp>
                <p:nvSpPr>
                  <p:cNvPr id="72" name="Oval 71"/>
                  <p:cNvSpPr/>
                  <p:nvPr/>
                </p:nvSpPr>
                <p:spPr>
                  <a:xfrm>
                    <a:off x="9186832" y="40734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3" name="Oval 72"/>
                  <p:cNvSpPr/>
                  <p:nvPr/>
                </p:nvSpPr>
                <p:spPr>
                  <a:xfrm>
                    <a:off x="9820495" y="3648296"/>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4" name="Oval 73"/>
                  <p:cNvSpPr/>
                  <p:nvPr/>
                </p:nvSpPr>
                <p:spPr>
                  <a:xfrm>
                    <a:off x="9904717" y="28542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5" name="Oval 74"/>
                  <p:cNvSpPr/>
                  <p:nvPr/>
                </p:nvSpPr>
                <p:spPr>
                  <a:xfrm>
                    <a:off x="9327200" y="2384981"/>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6" name="Oval 75"/>
                  <p:cNvSpPr/>
                  <p:nvPr/>
                </p:nvSpPr>
                <p:spPr>
                  <a:xfrm>
                    <a:off x="8497021" y="21684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7" name="Oval 76"/>
                  <p:cNvSpPr/>
                  <p:nvPr/>
                </p:nvSpPr>
                <p:spPr>
                  <a:xfrm>
                    <a:off x="7630748" y="21684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8" name="Oval 77"/>
                  <p:cNvSpPr/>
                  <p:nvPr/>
                </p:nvSpPr>
                <p:spPr>
                  <a:xfrm>
                    <a:off x="6860727" y="23970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9" name="Oval 78"/>
                  <p:cNvSpPr/>
                  <p:nvPr/>
                </p:nvSpPr>
                <p:spPr>
                  <a:xfrm>
                    <a:off x="6283211" y="2878276"/>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0" name="Oval 79"/>
                  <p:cNvSpPr/>
                  <p:nvPr/>
                </p:nvSpPr>
                <p:spPr>
                  <a:xfrm>
                    <a:off x="6319306" y="3576107"/>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1" name="Oval 80"/>
                  <p:cNvSpPr/>
                  <p:nvPr/>
                </p:nvSpPr>
                <p:spPr>
                  <a:xfrm>
                    <a:off x="6944948" y="4021276"/>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2" name="Oval 81"/>
                  <p:cNvSpPr/>
                  <p:nvPr/>
                </p:nvSpPr>
                <p:spPr>
                  <a:xfrm>
                    <a:off x="7690906" y="42258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3" name="Oval 82"/>
                  <p:cNvSpPr/>
                  <p:nvPr/>
                </p:nvSpPr>
                <p:spPr>
                  <a:xfrm>
                    <a:off x="8400769" y="4213781"/>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cxnSp>
              <p:nvCxnSpPr>
                <p:cNvPr id="67" name="Straight Connector 66"/>
                <p:cNvCxnSpPr/>
                <p:nvPr/>
              </p:nvCxnSpPr>
              <p:spPr>
                <a:xfrm>
                  <a:off x="5472175" y="2877731"/>
                  <a:ext cx="46869" cy="276713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Rectangle 67"/>
                    <p:cNvSpPr/>
                    <p:nvPr/>
                  </p:nvSpPr>
                  <p:spPr>
                    <a:xfrm>
                      <a:off x="5621287" y="2602369"/>
                      <a:ext cx="1098249"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bg1"/>
                                    </a:solidFill>
                                    <a:latin typeface="Cambria Math" panose="02040503050406030204" pitchFamily="18" charset="0"/>
                                  </a:rPr>
                                </m:ctrlPr>
                              </m:sSubPr>
                              <m:e>
                                <m:r>
                                  <a:rPr lang="es-CU" sz="1600" b="0" i="1" smtClean="0">
                                    <a:solidFill>
                                      <a:schemeClr val="bg1"/>
                                    </a:solidFill>
                                    <a:latin typeface="Cambria Math" panose="02040503050406030204" pitchFamily="18" charset="0"/>
                                  </a:rPr>
                                  <m:t>(</m:t>
                                </m:r>
                                <m:r>
                                  <a:rPr lang="en-US"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b>
                            </m:s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1600" i="1" smtClean="0">
                                    <a:solidFill>
                                      <a:schemeClr val="bg1"/>
                                    </a:solidFill>
                                    <a:latin typeface="Cambria Math" panose="02040503050406030204" pitchFamily="18" charset="0"/>
                                  </a:rPr>
                                </m:ctrlPr>
                              </m:sSubPr>
                              <m:e>
                                <m:r>
                                  <a:rPr lang="es-CU" sz="1600" b="0" i="1" smtClean="0">
                                    <a:solidFill>
                                      <a:schemeClr val="bg1"/>
                                    </a:solidFill>
                                    <a:latin typeface="Cambria Math" panose="02040503050406030204" pitchFamily="18" charset="0"/>
                                  </a:rPr>
                                  <m:t>𝑦</m:t>
                                </m:r>
                              </m:e>
                              <m: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b>
                            </m:sSub>
                            <m:r>
                              <a:rPr lang="es-CU" sz="1600" b="0" i="0"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1600" i="1" smtClean="0">
                                    <a:solidFill>
                                      <a:schemeClr val="bg1"/>
                                    </a:solidFill>
                                    <a:latin typeface="Cambria Math" panose="02040503050406030204" pitchFamily="18" charset="0"/>
                                  </a:rPr>
                                </m:ctrlPr>
                              </m:sSubPr>
                              <m:e>
                                <m:r>
                                  <a:rPr lang="es-CU" sz="1600" b="0" i="1" smtClean="0">
                                    <a:solidFill>
                                      <a:schemeClr val="bg1"/>
                                    </a:solidFill>
                                    <a:latin typeface="Cambria Math" panose="02040503050406030204" pitchFamily="18" charset="0"/>
                                  </a:rPr>
                                  <m:t>𝑧</m:t>
                                </m:r>
                              </m:e>
                              <m: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b>
                            </m:s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600" dirty="0"/>
                    </a:p>
                  </p:txBody>
                </p:sp>
              </mc:Choice>
              <mc:Fallback xmlns="">
                <p:sp>
                  <p:nvSpPr>
                    <p:cNvPr id="68" name="Rectangle 67"/>
                    <p:cNvSpPr>
                      <a:spLocks noRot="1" noChangeAspect="1" noMove="1" noResize="1" noEditPoints="1" noAdjustHandles="1" noChangeArrowheads="1" noChangeShapeType="1" noTextEdit="1"/>
                    </p:cNvSpPr>
                    <p:nvPr/>
                  </p:nvSpPr>
                  <p:spPr>
                    <a:xfrm>
                      <a:off x="5621287" y="2602369"/>
                      <a:ext cx="1098249" cy="338554"/>
                    </a:xfrm>
                    <a:prstGeom prst="rect">
                      <a:avLst/>
                    </a:prstGeom>
                    <a:blipFill>
                      <a:blip r:embed="rId22"/>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68"/>
                    <p:cNvSpPr/>
                    <p:nvPr/>
                  </p:nvSpPr>
                  <p:spPr>
                    <a:xfrm>
                      <a:off x="4886314" y="6123759"/>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oMath>
                        </m:oMathPara>
                      </a14:m>
                      <a:endParaRPr lang="en-US" dirty="0">
                        <a:solidFill>
                          <a:schemeClr val="bg1"/>
                        </a:solidFill>
                      </a:endParaRPr>
                    </a:p>
                  </p:txBody>
                </p:sp>
              </mc:Choice>
              <mc:Fallback xmlns="">
                <p:sp>
                  <p:nvSpPr>
                    <p:cNvPr id="69" name="Rectangle 68"/>
                    <p:cNvSpPr>
                      <a:spLocks noRot="1" noChangeAspect="1" noMove="1" noResize="1" noEditPoints="1" noAdjustHandles="1" noChangeArrowheads="1" noChangeShapeType="1" noTextEdit="1"/>
                    </p:cNvSpPr>
                    <p:nvPr/>
                  </p:nvSpPr>
                  <p:spPr>
                    <a:xfrm>
                      <a:off x="4886314" y="6123759"/>
                      <a:ext cx="367985"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69"/>
                    <p:cNvSpPr/>
                    <p:nvPr/>
                  </p:nvSpPr>
                  <p:spPr>
                    <a:xfrm>
                      <a:off x="10251396" y="4268741"/>
                      <a:ext cx="37138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U"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122" name="Rectangle 121"/>
                    <p:cNvSpPr>
                      <a:spLocks noRot="1" noChangeAspect="1" noMove="1" noResize="1" noEditPoints="1" noAdjustHandles="1" noChangeArrowheads="1" noChangeShapeType="1" noTextEdit="1"/>
                    </p:cNvSpPr>
                    <p:nvPr/>
                  </p:nvSpPr>
                  <p:spPr>
                    <a:xfrm>
                      <a:off x="10251396" y="4268741"/>
                      <a:ext cx="371384" cy="369332"/>
                    </a:xfrm>
                    <a:prstGeom prst="rect">
                      <a:avLst/>
                    </a:prstGeom>
                    <a:blipFill>
                      <a:blip r:embed="rId19"/>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70"/>
                    <p:cNvSpPr/>
                    <p:nvPr/>
                  </p:nvSpPr>
                  <p:spPr>
                    <a:xfrm>
                      <a:off x="7375849" y="2488068"/>
                      <a:ext cx="35375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U" b="0" i="1" smtClean="0">
                                <a:solidFill>
                                  <a:schemeClr val="bg1"/>
                                </a:solidFill>
                                <a:latin typeface="Cambria Math" panose="02040503050406030204" pitchFamily="18" charset="0"/>
                              </a:rPr>
                              <m:t>𝑧</m:t>
                            </m:r>
                          </m:oMath>
                        </m:oMathPara>
                      </a14:m>
                      <a:endParaRPr lang="en-US" dirty="0">
                        <a:solidFill>
                          <a:schemeClr val="bg1"/>
                        </a:solidFill>
                      </a:endParaRPr>
                    </a:p>
                  </p:txBody>
                </p:sp>
              </mc:Choice>
              <mc:Fallback xmlns="">
                <p:sp>
                  <p:nvSpPr>
                    <p:cNvPr id="71" name="Rectangle 70"/>
                    <p:cNvSpPr>
                      <a:spLocks noRot="1" noChangeAspect="1" noMove="1" noResize="1" noEditPoints="1" noAdjustHandles="1" noChangeArrowheads="1" noChangeShapeType="1" noTextEdit="1"/>
                    </p:cNvSpPr>
                    <p:nvPr/>
                  </p:nvSpPr>
                  <p:spPr>
                    <a:xfrm>
                      <a:off x="7375849" y="2488068"/>
                      <a:ext cx="353750" cy="369332"/>
                    </a:xfrm>
                    <a:prstGeom prst="rect">
                      <a:avLst/>
                    </a:prstGeom>
                    <a:blipFill>
                      <a:blip r:embed="rId24"/>
                      <a:stretch>
                        <a:fillRect/>
                      </a:stretch>
                    </a:blipFill>
                  </p:spPr>
                  <p:txBody>
                    <a:bodyPr/>
                    <a:lstStyle/>
                    <a:p>
                      <a:r>
                        <a:rPr lang="en-US">
                          <a:noFill/>
                        </a:rPr>
                        <a:t> </a:t>
                      </a:r>
                    </a:p>
                  </p:txBody>
                </p:sp>
              </mc:Fallback>
            </mc:AlternateContent>
          </p:grpSp>
          <p:cxnSp>
            <p:nvCxnSpPr>
              <p:cNvPr id="62" name="Straight Arrow Connector 61"/>
              <p:cNvCxnSpPr>
                <a:stCxn id="82" idx="5"/>
              </p:cNvCxnSpPr>
              <p:nvPr/>
            </p:nvCxnSpPr>
            <p:spPr>
              <a:xfrm flipH="1">
                <a:off x="2554711" y="3432815"/>
                <a:ext cx="599094" cy="413276"/>
              </a:xfrm>
              <a:prstGeom prst="straightConnector1">
                <a:avLst/>
              </a:prstGeom>
              <a:noFill/>
              <a:ln w="12700" cap="flat" cmpd="sng" algn="ctr">
                <a:solidFill>
                  <a:sysClr val="windowText" lastClr="000000"/>
                </a:solidFill>
                <a:prstDash val="dash"/>
                <a:miter lim="800000"/>
                <a:tailEnd type="none"/>
              </a:ln>
              <a:effectLst/>
            </p:spPr>
          </p:cxnSp>
          <p:cxnSp>
            <p:nvCxnSpPr>
              <p:cNvPr id="63" name="Straight Connector 62"/>
              <p:cNvCxnSpPr>
                <a:stCxn id="82" idx="5"/>
              </p:cNvCxnSpPr>
              <p:nvPr/>
            </p:nvCxnSpPr>
            <p:spPr>
              <a:xfrm flipH="1">
                <a:off x="1240261" y="3432815"/>
                <a:ext cx="1913544" cy="413276"/>
              </a:xfrm>
              <a:prstGeom prst="line">
                <a:avLst/>
              </a:prstGeom>
              <a:ln w="28575">
                <a:solidFill>
                  <a:srgbClr val="06C237"/>
                </a:solidFill>
                <a:prstDash val="dash"/>
              </a:ln>
            </p:spPr>
            <p:style>
              <a:lnRef idx="1">
                <a:schemeClr val="accent1"/>
              </a:lnRef>
              <a:fillRef idx="0">
                <a:schemeClr val="accent1"/>
              </a:fillRef>
              <a:effectRef idx="0">
                <a:schemeClr val="accent1"/>
              </a:effectRef>
              <a:fontRef idx="minor">
                <a:schemeClr val="tx1"/>
              </a:fontRef>
            </p:style>
          </p:cxnSp>
        </p:grpSp>
        <p:sp>
          <p:nvSpPr>
            <p:cNvPr id="88" name="Arc 87"/>
            <p:cNvSpPr/>
            <p:nvPr/>
          </p:nvSpPr>
          <p:spPr>
            <a:xfrm rot="19235079">
              <a:off x="8109718" y="5110293"/>
              <a:ext cx="840827" cy="641590"/>
            </a:xfrm>
            <a:prstGeom prst="arc">
              <a:avLst>
                <a:gd name="adj1" fmla="val 10839062"/>
                <a:gd name="adj2" fmla="val 10173516"/>
              </a:avLst>
            </a:prstGeom>
            <a:ln w="19050">
              <a:solidFill>
                <a:srgbClr val="06C237"/>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9" name="Straight Connector 88"/>
            <p:cNvCxnSpPr/>
            <p:nvPr/>
          </p:nvCxnSpPr>
          <p:spPr>
            <a:xfrm flipH="1" flipV="1">
              <a:off x="6508124" y="3226929"/>
              <a:ext cx="1872276" cy="2364234"/>
            </a:xfrm>
            <a:prstGeom prst="line">
              <a:avLst/>
            </a:prstGeom>
            <a:ln w="28575">
              <a:solidFill>
                <a:srgbClr val="06C237"/>
              </a:solidFill>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6419850" y="4882486"/>
              <a:ext cx="4892281" cy="70514"/>
            </a:xfrm>
            <a:prstGeom prst="straightConnector1">
              <a:avLst/>
            </a:prstGeom>
            <a:noFill/>
            <a:ln w="6350" cap="flat" cmpd="sng" algn="ctr">
              <a:solidFill>
                <a:sysClr val="windowText" lastClr="000000"/>
              </a:solidFill>
              <a:prstDash val="solid"/>
              <a:miter lim="800000"/>
              <a:tailEnd type="triangle"/>
            </a:ln>
            <a:effectLst/>
          </p:spPr>
        </p:cxnSp>
        <p:cxnSp>
          <p:nvCxnSpPr>
            <p:cNvPr id="91" name="Straight Arrow Connector 90"/>
            <p:cNvCxnSpPr/>
            <p:nvPr/>
          </p:nvCxnSpPr>
          <p:spPr>
            <a:xfrm flipH="1">
              <a:off x="6134100" y="3562350"/>
              <a:ext cx="4457700" cy="3143250"/>
            </a:xfrm>
            <a:prstGeom prst="straightConnector1">
              <a:avLst/>
            </a:prstGeom>
            <a:noFill/>
            <a:ln w="6350" cap="flat" cmpd="sng" algn="ctr">
              <a:solidFill>
                <a:sysClr val="windowText" lastClr="000000"/>
              </a:solidFill>
              <a:prstDash val="solid"/>
              <a:miter lim="800000"/>
              <a:tailEnd type="triangle"/>
            </a:ln>
            <a:effectLst/>
          </p:spPr>
        </p:cxnSp>
        <p:cxnSp>
          <p:nvCxnSpPr>
            <p:cNvPr id="92" name="Straight Arrow Connector 91"/>
            <p:cNvCxnSpPr/>
            <p:nvPr/>
          </p:nvCxnSpPr>
          <p:spPr>
            <a:xfrm rot="10800000">
              <a:off x="8656173" y="3072401"/>
              <a:ext cx="0" cy="1831259"/>
            </a:xfrm>
            <a:prstGeom prst="straightConnector1">
              <a:avLst/>
            </a:prstGeom>
            <a:noFill/>
            <a:ln w="6350" cap="flat" cmpd="sng" algn="ctr">
              <a:solidFill>
                <a:sysClr val="windowText" lastClr="000000"/>
              </a:solidFill>
              <a:prstDash val="solid"/>
              <a:miter lim="800000"/>
              <a:tailEnd type="triangle"/>
            </a:ln>
            <a:effectLst/>
          </p:spPr>
        </p:cxnSp>
        <p:cxnSp>
          <p:nvCxnSpPr>
            <p:cNvPr id="102" name="Straight Arrow Connector 101"/>
            <p:cNvCxnSpPr/>
            <p:nvPr/>
          </p:nvCxnSpPr>
          <p:spPr>
            <a:xfrm flipH="1">
              <a:off x="6513962" y="6052457"/>
              <a:ext cx="1297627" cy="18522"/>
            </a:xfrm>
            <a:prstGeom prst="straightConnector1">
              <a:avLst/>
            </a:prstGeom>
            <a:noFill/>
            <a:ln w="12700" cap="flat" cmpd="sng" algn="ctr">
              <a:solidFill>
                <a:sysClr val="windowText" lastClr="000000"/>
              </a:solidFill>
              <a:prstDash val="dash"/>
              <a:miter lim="800000"/>
              <a:tailEnd type="none"/>
            </a:ln>
            <a:effectLst/>
          </p:spPr>
        </p:cxnSp>
        <p:sp>
          <p:nvSpPr>
            <p:cNvPr id="107" name="Isosceles Triangle 106"/>
            <p:cNvSpPr/>
            <p:nvPr/>
          </p:nvSpPr>
          <p:spPr>
            <a:xfrm rot="10083229">
              <a:off x="6512964" y="5859863"/>
              <a:ext cx="1901609" cy="254191"/>
            </a:xfrm>
            <a:prstGeom prst="triangle">
              <a:avLst>
                <a:gd name="adj" fmla="val 31551"/>
              </a:avLst>
            </a:prstGeom>
            <a:solidFill>
              <a:srgbClr val="A5FE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p:cNvCxnSpPr/>
            <p:nvPr/>
          </p:nvCxnSpPr>
          <p:spPr>
            <a:xfrm>
              <a:off x="7795333" y="5935099"/>
              <a:ext cx="182240" cy="0"/>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p:cNvCxnSpPr/>
            <p:nvPr/>
          </p:nvCxnSpPr>
          <p:spPr>
            <a:xfrm flipH="1">
              <a:off x="7652403" y="5931586"/>
              <a:ext cx="133849" cy="110947"/>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014871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Parallelogram 2"/>
              <p:cNvSpPr/>
              <p:nvPr/>
            </p:nvSpPr>
            <p:spPr>
              <a:xfrm>
                <a:off x="280934" y="66576"/>
                <a:ext cx="4618800" cy="547573"/>
              </a:xfrm>
              <a:prstGeom prst="parallelogram">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pt-BR" sz="1600" dirty="0" smtClean="0"/>
                  <a:t>Set input parameters: </a:t>
                </a:r>
                <a14:m>
                  <m:oMath xmlns:m="http://schemas.openxmlformats.org/officeDocument/2006/math">
                    <m:r>
                      <a:rPr lang="es-CU" sz="1400" b="0" i="1" smtClean="0">
                        <a:latin typeface="Cambria Math" panose="02040503050406030204" pitchFamily="18" charset="0"/>
                      </a:rPr>
                      <m:t>𝑁</m:t>
                    </m:r>
                    <m:r>
                      <a:rPr lang="es-CU" sz="1400" b="0" i="1" smtClean="0">
                        <a:latin typeface="Cambria Math" panose="02040503050406030204" pitchFamily="18" charset="0"/>
                      </a:rPr>
                      <m:t>, </m:t>
                    </m:r>
                    <m:r>
                      <a:rPr lang="es-CU" sz="1400" b="0" i="1" smtClean="0">
                        <a:latin typeface="Cambria Math" panose="02040503050406030204" pitchFamily="18" charset="0"/>
                      </a:rPr>
                      <m:t>𝑓</m:t>
                    </m:r>
                    <m:r>
                      <a:rPr lang="es-CU" sz="1400" b="0" i="1" smtClean="0">
                        <a:latin typeface="Cambria Math" panose="02040503050406030204" pitchFamily="18" charset="0"/>
                        <a:ea typeface="Cambria Math" panose="02040503050406030204" pitchFamily="18" charset="0"/>
                      </a:rPr>
                      <m:t>, </m:t>
                    </m:r>
                    <m:r>
                      <a:rPr lang="es-CU" sz="1400" b="0" i="1" smtClean="0">
                        <a:latin typeface="Cambria Math" panose="02040503050406030204" pitchFamily="18" charset="0"/>
                        <a:ea typeface="Cambria Math" panose="02040503050406030204" pitchFamily="18" charset="0"/>
                      </a:rPr>
                      <m:t>𝑟</m:t>
                    </m:r>
                    <m:r>
                      <a:rPr lang="es-CU" sz="1400" b="0" i="1" smtClean="0">
                        <a:latin typeface="Cambria Math" panose="02040503050406030204" pitchFamily="18" charset="0"/>
                        <a:ea typeface="Cambria Math" panose="02040503050406030204" pitchFamily="18" charset="0"/>
                      </a:rPr>
                      <m:t>,</m:t>
                    </m:r>
                    <m:r>
                      <a:rPr lang="es-CU" sz="1400" i="1">
                        <a:latin typeface="Cambria Math" panose="02040503050406030204" pitchFamily="18" charset="0"/>
                      </a:rPr>
                      <m:t>𝑎𝑛𝑡𝑒𝑛𝑛𝑎𝑇𝑦𝑝𝑒</m:t>
                    </m:r>
                    <m:r>
                      <a:rPr lang="es-CU" sz="1400" b="0" i="1" smtClean="0">
                        <a:latin typeface="Cambria Math" panose="02040503050406030204" pitchFamily="18" charset="0"/>
                        <a:ea typeface="Cambria Math" panose="02040503050406030204" pitchFamily="18" charset="0"/>
                      </a:rPr>
                      <m:t>, </m:t>
                    </m:r>
                    <m:sSub>
                      <m:sSubPr>
                        <m:ctrlPr>
                          <a:rPr lang="es-CU" sz="1400" i="1" smtClean="0">
                            <a:latin typeface="Cambria Math" panose="02040503050406030204" pitchFamily="18" charset="0"/>
                          </a:rPr>
                        </m:ctrlPr>
                      </m:sSubPr>
                      <m:e>
                        <m:r>
                          <a:rPr lang="es-CU" sz="1400" i="1">
                            <a:latin typeface="Cambria Math" panose="02040503050406030204" pitchFamily="18" charset="0"/>
                          </a:rPr>
                          <m:t>𝐺</m:t>
                        </m:r>
                      </m:e>
                      <m:sub>
                        <m:r>
                          <a:rPr lang="es-CU" sz="1400" i="1">
                            <a:latin typeface="Cambria Math" panose="02040503050406030204" pitchFamily="18" charset="0"/>
                          </a:rPr>
                          <m:t>𝑡</m:t>
                        </m:r>
                      </m:sub>
                    </m:sSub>
                    <m:r>
                      <a:rPr lang="es-CU" sz="1400" b="0" i="1" smtClean="0">
                        <a:latin typeface="Cambria Math" panose="02040503050406030204" pitchFamily="18" charset="0"/>
                      </a:rPr>
                      <m:t>,  </m:t>
                    </m:r>
                    <m:sSub>
                      <m:sSubPr>
                        <m:ctrlPr>
                          <a:rPr lang="es-CU" sz="1400" i="1">
                            <a:latin typeface="Cambria Math" panose="02040503050406030204" pitchFamily="18" charset="0"/>
                          </a:rPr>
                        </m:ctrlPr>
                      </m:sSubPr>
                      <m:e>
                        <m:r>
                          <a:rPr lang="es-CU" sz="1400" i="1">
                            <a:latin typeface="Cambria Math" panose="02040503050406030204" pitchFamily="18" charset="0"/>
                          </a:rPr>
                          <m:t>𝑃</m:t>
                        </m:r>
                      </m:e>
                      <m:sub>
                        <m:r>
                          <a:rPr lang="es-CU" sz="1400" i="1">
                            <a:latin typeface="Cambria Math" panose="02040503050406030204" pitchFamily="18" charset="0"/>
                          </a:rPr>
                          <m:t>𝑡</m:t>
                        </m:r>
                      </m:sub>
                    </m:sSub>
                    <m:r>
                      <a:rPr lang="es-CU" sz="1400" b="0" i="1" smtClean="0">
                        <a:latin typeface="Cambria Math" panose="02040503050406030204" pitchFamily="18" charset="0"/>
                        <a:ea typeface="Cambria Math" panose="02040503050406030204" pitchFamily="18" charset="0"/>
                      </a:rPr>
                      <m:t>,  </m:t>
                    </m:r>
                    <m:r>
                      <a:rPr lang="es-CU" sz="1400" b="0" i="1" smtClean="0">
                        <a:latin typeface="Cambria Math" panose="02040503050406030204" pitchFamily="18" charset="0"/>
                        <a:ea typeface="Cambria Math" panose="02040503050406030204" pitchFamily="18" charset="0"/>
                      </a:rPr>
                      <m:t>𝑖𝑡𝑒𝑟</m:t>
                    </m:r>
                    <m:r>
                      <a:rPr lang="es-CU" sz="1400" b="0" i="1" smtClean="0">
                        <a:latin typeface="Cambria Math" panose="02040503050406030204" pitchFamily="18" charset="0"/>
                        <a:ea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s-CU" sz="1600" b="0" i="1" smtClean="0">
                            <a:latin typeface="Cambria Math" panose="02040503050406030204" pitchFamily="18" charset="0"/>
                          </a:rPr>
                          <m:t>𝐹</m:t>
                        </m:r>
                      </m:sub>
                    </m:sSub>
                  </m:oMath>
                </a14:m>
                <a:r>
                  <a:rPr lang="en-US" sz="1400" dirty="0" smtClean="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𝜃</m:t>
                        </m:r>
                      </m:e>
                      <m:sub>
                        <m:r>
                          <a:rPr lang="es-CU" sz="1600" b="0" i="1" smtClean="0">
                            <a:latin typeface="Cambria Math" panose="02040503050406030204" pitchFamily="18" charset="0"/>
                          </a:rPr>
                          <m:t>𝐹</m:t>
                        </m:r>
                      </m:sub>
                    </m:sSub>
                  </m:oMath>
                </a14:m>
                <a:endParaRPr lang="en-US" sz="1600" dirty="0"/>
              </a:p>
            </p:txBody>
          </p:sp>
        </mc:Choice>
        <mc:Fallback xmlns="">
          <p:sp>
            <p:nvSpPr>
              <p:cNvPr id="3" name="Parallelogram 2"/>
              <p:cNvSpPr>
                <a:spLocks noRot="1" noChangeAspect="1" noMove="1" noResize="1" noEditPoints="1" noAdjustHandles="1" noChangeArrowheads="1" noChangeShapeType="1" noTextEdit="1"/>
              </p:cNvSpPr>
              <p:nvPr/>
            </p:nvSpPr>
            <p:spPr>
              <a:xfrm>
                <a:off x="280934" y="66576"/>
                <a:ext cx="4618800" cy="547573"/>
              </a:xfrm>
              <a:prstGeom prst="parallelogram">
                <a:avLst/>
              </a:prstGeom>
              <a:blipFill>
                <a:blip r:embed="rId3"/>
                <a:stretch>
                  <a:fillRect t="-5435" b="-11957"/>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Flowchart: Process 34"/>
              <p:cNvSpPr/>
              <p:nvPr/>
            </p:nvSpPr>
            <p:spPr>
              <a:xfrm>
                <a:off x="280800" y="722767"/>
                <a:ext cx="4644000" cy="625921"/>
              </a:xfrm>
              <a:prstGeom prst="flowChartProcess">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sz="1600" dirty="0"/>
                  <a:t>Calculate </a:t>
                </a:r>
                <a14:m>
                  <m:oMath xmlns:m="http://schemas.openxmlformats.org/officeDocument/2006/math">
                    <m:sSub>
                      <m:sSubPr>
                        <m:ctrlPr>
                          <a:rPr lang="es-CU" sz="1600" i="1">
                            <a:latin typeface="Cambria Math" panose="02040503050406030204" pitchFamily="18" charset="0"/>
                          </a:rPr>
                        </m:ctrlPr>
                      </m:sSubPr>
                      <m:e>
                        <m:r>
                          <a:rPr lang="es-CU" sz="1600">
                            <a:latin typeface="Cambria Math" panose="02040503050406030204" pitchFamily="18" charset="0"/>
                          </a:rPr>
                          <m:t>𝐆</m:t>
                        </m:r>
                      </m:e>
                      <m:sub>
                        <m:r>
                          <a:rPr lang="es-CU" sz="1600">
                            <a:latin typeface="Cambria Math" panose="02040503050406030204" pitchFamily="18" charset="0"/>
                          </a:rPr>
                          <m:t>𝐧</m:t>
                        </m:r>
                      </m:sub>
                    </m:sSub>
                  </m:oMath>
                </a14:m>
                <a:r>
                  <a:rPr lang="es-CU" sz="1600" dirty="0"/>
                  <a:t>[</a:t>
                </a:r>
                <a14:m>
                  <m:oMath xmlns:m="http://schemas.openxmlformats.org/officeDocument/2006/math">
                    <m:sSub>
                      <m:sSubPr>
                        <m:ctrlPr>
                          <a:rPr lang="en-US" sz="1600" i="1">
                            <a:latin typeface="Cambria Math" panose="02040503050406030204" pitchFamily="18" charset="0"/>
                          </a:rPr>
                        </m:ctrlPr>
                      </m:sSubPr>
                      <m:e>
                        <m:r>
                          <a:rPr lang="en-US" sz="1600">
                            <a:latin typeface="Cambria Math" panose="02040503050406030204" pitchFamily="18" charset="0"/>
                          </a:rPr>
                          <m:t>𝜙</m:t>
                        </m:r>
                      </m:e>
                      <m:sub>
                        <m:r>
                          <a:rPr lang="es-CU" sz="1600">
                            <a:latin typeface="Cambria Math" panose="02040503050406030204" pitchFamily="18" charset="0"/>
                          </a:rPr>
                          <m:t>𝐹</m:t>
                        </m:r>
                      </m:sub>
                    </m:sSub>
                  </m:oMath>
                </a14:m>
                <a:r>
                  <a:rPr lang="es-CU" sz="1600" dirty="0"/>
                  <a:t>x</a:t>
                </a:r>
                <a14:m>
                  <m:oMath xmlns:m="http://schemas.openxmlformats.org/officeDocument/2006/math">
                    <m:sSub>
                      <m:sSubPr>
                        <m:ctrlPr>
                          <a:rPr lang="en-US" sz="1600" i="1">
                            <a:latin typeface="Cambria Math" panose="02040503050406030204" pitchFamily="18" charset="0"/>
                          </a:rPr>
                        </m:ctrlPr>
                      </m:sSubPr>
                      <m:e>
                        <m:r>
                          <a:rPr lang="en-US" sz="1600">
                            <a:latin typeface="Cambria Math" panose="02040503050406030204" pitchFamily="18" charset="0"/>
                          </a:rPr>
                          <m:t>𝜃</m:t>
                        </m:r>
                      </m:e>
                      <m:sub>
                        <m:r>
                          <a:rPr lang="es-CU" sz="1600">
                            <a:latin typeface="Cambria Math" panose="02040503050406030204" pitchFamily="18" charset="0"/>
                          </a:rPr>
                          <m:t>𝐹</m:t>
                        </m:r>
                      </m:sub>
                    </m:sSub>
                  </m:oMath>
                </a14:m>
                <a:r>
                  <a:rPr lang="es-CU" sz="1600" dirty="0"/>
                  <a:t>]:</a:t>
                </a:r>
              </a:p>
              <a:p>
                <a:pPr algn="ctr"/>
                <a14:m>
                  <m:oMathPara xmlns:m="http://schemas.openxmlformats.org/officeDocument/2006/math">
                    <m:oMathParaPr>
                      <m:jc m:val="centerGroup"/>
                    </m:oMathParaPr>
                    <m:oMath xmlns:m="http://schemas.openxmlformats.org/officeDocument/2006/math">
                      <m:sSub>
                        <m:sSubPr>
                          <m:ctrlPr>
                            <a:rPr lang="es-CU" sz="1600" i="1">
                              <a:latin typeface="Cambria Math" panose="02040503050406030204" pitchFamily="18" charset="0"/>
                            </a:rPr>
                          </m:ctrlPr>
                        </m:sSubPr>
                        <m:e>
                          <m:r>
                            <a:rPr lang="es-CU" sz="1600">
                              <a:latin typeface="Cambria Math" panose="02040503050406030204" pitchFamily="18" charset="0"/>
                            </a:rPr>
                            <m:t>𝐆</m:t>
                          </m:r>
                        </m:e>
                        <m:sub>
                          <m:r>
                            <a:rPr lang="es-CU" sz="1600">
                              <a:latin typeface="Cambria Math" panose="02040503050406030204" pitchFamily="18" charset="0"/>
                            </a:rPr>
                            <m:t>𝐧</m:t>
                          </m:r>
                        </m:sub>
                      </m:sSub>
                      <m:r>
                        <a:rPr lang="es-CU" sz="1600">
                          <a:latin typeface="Cambria Math" panose="02040503050406030204" pitchFamily="18" charset="0"/>
                        </a:rPr>
                        <m:t>=</m:t>
                      </m:r>
                      <m:r>
                        <a:rPr lang="es-CU" sz="1600">
                          <a:latin typeface="Cambria Math" panose="02040503050406030204" pitchFamily="18" charset="0"/>
                        </a:rPr>
                        <m:t>𝑝𝑎𝑡𝑡𝑒𝑟𝑛𝐴𝑧𝑖𝑚𝑢𝑡h</m:t>
                      </m:r>
                      <m:r>
                        <a:rPr lang="es-CU" sz="1600">
                          <a:latin typeface="Cambria Math" panose="02040503050406030204" pitchFamily="18" charset="0"/>
                        </a:rPr>
                        <m:t>(</m:t>
                      </m:r>
                      <m:r>
                        <a:rPr lang="es-CU" sz="1600">
                          <a:latin typeface="Cambria Math" panose="02040503050406030204" pitchFamily="18" charset="0"/>
                        </a:rPr>
                        <m:t>𝑎𝑛𝑡𝑒𝑛𝑛𝑎𝑇𝑦𝑝𝑒</m:t>
                      </m:r>
                      <m:r>
                        <a:rPr lang="es-CU" sz="1600">
                          <a:latin typeface="Cambria Math" panose="02040503050406030204" pitchFamily="18" charset="0"/>
                        </a:rPr>
                        <m:t>, </m:t>
                      </m:r>
                      <m:r>
                        <a:rPr lang="es-CU" sz="1600">
                          <a:latin typeface="Cambria Math" panose="02040503050406030204" pitchFamily="18" charset="0"/>
                        </a:rPr>
                        <m:t>𝑓</m:t>
                      </m:r>
                      <m:r>
                        <a:rPr lang="es-CU" sz="1600">
                          <a:latin typeface="Cambria Math" panose="02040503050406030204" pitchFamily="18" charset="0"/>
                        </a:rPr>
                        <m:t>,(0,1,180))</m:t>
                      </m:r>
                    </m:oMath>
                  </m:oMathPara>
                </a14:m>
                <a:endParaRPr lang="es-CU" sz="1600" dirty="0"/>
              </a:p>
            </p:txBody>
          </p:sp>
        </mc:Choice>
        <mc:Fallback xmlns="">
          <p:sp>
            <p:nvSpPr>
              <p:cNvPr id="35" name="Flowchart: Process 34"/>
              <p:cNvSpPr>
                <a:spLocks noRot="1" noChangeAspect="1" noMove="1" noResize="1" noEditPoints="1" noAdjustHandles="1" noChangeArrowheads="1" noChangeShapeType="1" noTextEdit="1"/>
              </p:cNvSpPr>
              <p:nvPr/>
            </p:nvSpPr>
            <p:spPr>
              <a:xfrm>
                <a:off x="280800" y="722767"/>
                <a:ext cx="4644000" cy="625921"/>
              </a:xfrm>
              <a:prstGeom prst="flowChartProcess">
                <a:avLst/>
              </a:prstGeom>
              <a:blipFill>
                <a:blip r:embed="rId4"/>
                <a:stretch>
                  <a:fillRect/>
                </a:stretch>
              </a:blipFill>
              <a:ln w="28575">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Flowchart: Process 44"/>
              <p:cNvSpPr/>
              <p:nvPr/>
            </p:nvSpPr>
            <p:spPr>
              <a:xfrm>
                <a:off x="280800" y="1510097"/>
                <a:ext cx="4644000" cy="1082977"/>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sz="1600" dirty="0">
                    <a:solidFill>
                      <a:schemeClr val="bg1"/>
                    </a:solidFill>
                    <a:latin typeface="Cambria Math" panose="02040503050406030204" pitchFamily="18" charset="0"/>
                  </a:rPr>
                  <a:t>Calculate </a:t>
                </a:r>
                <a:r>
                  <a:rPr lang="en-US" sz="1600" b="1" dirty="0" err="1">
                    <a:solidFill>
                      <a:schemeClr val="bg1"/>
                    </a:solidFill>
                    <a:latin typeface="Cambria Math" panose="02040503050406030204" pitchFamily="18" charset="0"/>
                  </a:rPr>
                  <a:t>antenna_cordinates</a:t>
                </a:r>
                <a:r>
                  <a:rPr lang="es-CU" sz="1600" dirty="0">
                    <a:solidFill>
                      <a:schemeClr val="bg1"/>
                    </a:solidFill>
                    <a:latin typeface="Cambria Math" panose="02040503050406030204" pitchFamily="18" charset="0"/>
                  </a:rPr>
                  <a:t> [</a:t>
                </a:r>
                <a14:m>
                  <m:oMath xmlns:m="http://schemas.openxmlformats.org/officeDocument/2006/math">
                    <m:r>
                      <m:rPr>
                        <m:sty m:val="p"/>
                      </m:rPr>
                      <a:rPr lang="es-CU" sz="1600" i="0">
                        <a:solidFill>
                          <a:schemeClr val="bg1"/>
                        </a:solidFill>
                        <a:latin typeface="Cambria Math" panose="02040503050406030204" pitchFamily="18" charset="0"/>
                      </a:rPr>
                      <m:t>N</m:t>
                    </m:r>
                    <m:r>
                      <m:rPr>
                        <m:nor/>
                      </m:rPr>
                      <a:rPr lang="es-CU" sz="1600" dirty="0">
                        <a:solidFill>
                          <a:schemeClr val="bg1"/>
                        </a:solidFill>
                        <a:latin typeface="Cambria Math" panose="02040503050406030204" pitchFamily="18" charset="0"/>
                      </a:rPr>
                      <m:t>x</m:t>
                    </m:r>
                  </m:oMath>
                </a14:m>
                <a:r>
                  <a:rPr lang="es-CU" sz="1600" dirty="0">
                    <a:solidFill>
                      <a:schemeClr val="bg1"/>
                    </a:solidFill>
                    <a:latin typeface="Cambria Math" panose="02040503050406030204" pitchFamily="18" charset="0"/>
                  </a:rPr>
                  <a:t>3]:</a:t>
                </a:r>
              </a:p>
              <a:p>
                <a:pPr algn="ctr"/>
                <a14:m>
                  <m:oMathPara xmlns:m="http://schemas.openxmlformats.org/officeDocument/2006/math">
                    <m:oMathParaPr>
                      <m:jc m:val="centerGroup"/>
                    </m:oMathParaPr>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𝑥</m:t>
                          </m:r>
                        </m:e>
                        <m:sub>
                          <m:r>
                            <a:rPr lang="en-US" sz="1600" i="1">
                              <a:solidFill>
                                <a:schemeClr val="bg1"/>
                              </a:solidFill>
                              <a:latin typeface="Cambria Math" panose="02040503050406030204" pitchFamily="18" charset="0"/>
                            </a:rPr>
                            <m:t>𝑛</m:t>
                          </m:r>
                        </m:sub>
                      </m:sSub>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𝑟</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𝑐𝑜𝑠</m:t>
                      </m:r>
                      <m:d>
                        <m:dPr>
                          <m:ctrlPr>
                            <a:rPr lang="en-US" sz="1600" i="1">
                              <a:solidFill>
                                <a:schemeClr val="bg1"/>
                              </a:solidFill>
                              <a:latin typeface="Cambria Math" panose="02040503050406030204" pitchFamily="18" charset="0"/>
                            </a:rPr>
                          </m:ctrlPr>
                        </m:dPr>
                        <m:e>
                          <m:sSub>
                            <m:sSubPr>
                              <m:ctrlPr>
                                <a:rPr lang="en-US" sz="1600" i="1" dirty="0">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𝜑</m:t>
                              </m:r>
                            </m:e>
                            <m:sub>
                              <m:r>
                                <a:rPr lang="es-CU" sz="1600" i="1" dirty="0">
                                  <a:solidFill>
                                    <a:schemeClr val="bg1"/>
                                  </a:solidFill>
                                  <a:latin typeface="Cambria Math" panose="02040503050406030204" pitchFamily="18" charset="0"/>
                                </a:rPr>
                                <m:t>𝑛</m:t>
                              </m:r>
                            </m:sub>
                          </m:sSub>
                        </m:e>
                      </m:d>
                    </m:oMath>
                  </m:oMathPara>
                </a14:m>
                <a:endParaRPr lang="es-CU" sz="1600" i="1" dirty="0">
                  <a:solidFill>
                    <a:schemeClr val="bg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𝑦</m:t>
                          </m:r>
                        </m:e>
                        <m:sub>
                          <m:r>
                            <a:rPr lang="en-US" sz="1600" i="1">
                              <a:solidFill>
                                <a:schemeClr val="bg1"/>
                              </a:solidFill>
                              <a:latin typeface="Cambria Math" panose="02040503050406030204" pitchFamily="18" charset="0"/>
                            </a:rPr>
                            <m:t>𝑛</m:t>
                          </m:r>
                        </m:sub>
                      </m:sSub>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𝑟</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𝑠𝑖𝑛</m:t>
                      </m:r>
                      <m:d>
                        <m:dPr>
                          <m:ctrlPr>
                            <a:rPr lang="en-US" sz="1600" i="1">
                              <a:solidFill>
                                <a:schemeClr val="bg1"/>
                              </a:solidFill>
                              <a:latin typeface="Cambria Math" panose="02040503050406030204" pitchFamily="18" charset="0"/>
                            </a:rPr>
                          </m:ctrlPr>
                        </m:dPr>
                        <m:e>
                          <m:sSub>
                            <m:sSubPr>
                              <m:ctrlPr>
                                <a:rPr lang="en-US" sz="1600" i="1" dirty="0">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𝜑</m:t>
                              </m:r>
                            </m:e>
                            <m:sub>
                              <m:r>
                                <a:rPr lang="es-CU" sz="1600" i="1" dirty="0">
                                  <a:solidFill>
                                    <a:schemeClr val="bg1"/>
                                  </a:solidFill>
                                  <a:latin typeface="Cambria Math" panose="02040503050406030204" pitchFamily="18" charset="0"/>
                                </a:rPr>
                                <m:t>𝑛</m:t>
                              </m:r>
                            </m:sub>
                          </m:sSub>
                        </m:e>
                      </m:d>
                    </m:oMath>
                  </m:oMathPara>
                </a14:m>
                <a:endParaRPr lang="es-CU" sz="1600" i="1" dirty="0">
                  <a:solidFill>
                    <a:schemeClr val="bg1"/>
                  </a:solidFill>
                  <a:latin typeface="Cambria Math" panose="02040503050406030204" pitchFamily="18" charset="0"/>
                </a:endParaRPr>
              </a:p>
              <a:p>
                <a:pPr algn="ctr"/>
                <a:r>
                  <a:rPr lang="en-US" sz="1600" i="1" dirty="0">
                    <a:solidFill>
                      <a:schemeClr val="bg1"/>
                    </a:solidFill>
                    <a:latin typeface="Cambria Math" panose="02040503050406030204" pitchFamily="18" charset="0"/>
                  </a:rPr>
                  <a:t>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𝑧</m:t>
                        </m:r>
                      </m:e>
                      <m:sub>
                        <m:r>
                          <a:rPr lang="en-US" sz="1600" i="1">
                            <a:solidFill>
                              <a:schemeClr val="bg1"/>
                            </a:solidFill>
                            <a:latin typeface="Cambria Math" panose="02040503050406030204" pitchFamily="18" charset="0"/>
                          </a:rPr>
                          <m:t>𝑛</m:t>
                        </m:r>
                      </m:sub>
                    </m:sSub>
                    <m:r>
                      <a:rPr lang="en-US" sz="1600" i="1">
                        <a:solidFill>
                          <a:schemeClr val="bg1"/>
                        </a:solidFill>
                        <a:latin typeface="Cambria Math" panose="02040503050406030204" pitchFamily="18" charset="0"/>
                      </a:rPr>
                      <m:t>=0</m:t>
                    </m:r>
                    <m:r>
                      <a:rPr lang="es-CU" sz="1600" i="1">
                        <a:solidFill>
                          <a:schemeClr val="bg1"/>
                        </a:solidFill>
                        <a:latin typeface="Cambria Math" panose="02040503050406030204" pitchFamily="18" charset="0"/>
                      </a:rPr>
                      <m:t>     </m:t>
                    </m:r>
                    <m:sSub>
                      <m:sSubPr>
                        <m:ctrlPr>
                          <a:rPr lang="en-US" sz="1600" i="1" dirty="0">
                            <a:solidFill>
                              <a:schemeClr val="bg1"/>
                            </a:solidFill>
                            <a:latin typeface="Cambria Math" panose="02040503050406030204" pitchFamily="18" charset="0"/>
                          </a:rPr>
                        </m:ctrlPr>
                      </m:sSubPr>
                      <m:e>
                        <m:r>
                          <a:rPr lang="es-CU" sz="1600" i="1" dirty="0">
                            <a:solidFill>
                              <a:schemeClr val="bg1"/>
                            </a:solidFill>
                            <a:latin typeface="Cambria Math" panose="02040503050406030204" pitchFamily="18" charset="0"/>
                          </a:rPr>
                          <m:t>                         </m:t>
                        </m:r>
                        <m:r>
                          <a:rPr lang="en-US" sz="1600" i="1">
                            <a:solidFill>
                              <a:schemeClr val="bg1"/>
                            </a:solidFill>
                            <a:latin typeface="Cambria Math" panose="02040503050406030204" pitchFamily="18" charset="0"/>
                          </a:rPr>
                          <m:t>𝜑</m:t>
                        </m:r>
                      </m:e>
                      <m:sub>
                        <m:r>
                          <a:rPr lang="es-CU" sz="1600" i="1" dirty="0">
                            <a:solidFill>
                              <a:schemeClr val="bg1"/>
                            </a:solidFill>
                            <a:latin typeface="Cambria Math" panose="02040503050406030204" pitchFamily="18" charset="0"/>
                          </a:rPr>
                          <m:t>𝑛</m:t>
                        </m:r>
                      </m:sub>
                    </m:sSub>
                    <m:r>
                      <a:rPr lang="es-CU" sz="1600" i="1" dirty="0">
                        <a:solidFill>
                          <a:schemeClr val="bg1"/>
                        </a:solidFill>
                        <a:latin typeface="Cambria Math" panose="02040503050406030204" pitchFamily="18" charset="0"/>
                      </a:rPr>
                      <m:t>=</m:t>
                    </m:r>
                    <m:f>
                      <m:fPr>
                        <m:ctrlPr>
                          <a:rPr lang="es-CU" sz="1600" i="1" dirty="0">
                            <a:solidFill>
                              <a:schemeClr val="bg1"/>
                            </a:solidFill>
                            <a:latin typeface="Cambria Math" panose="02040503050406030204" pitchFamily="18" charset="0"/>
                          </a:rPr>
                        </m:ctrlPr>
                      </m:fPr>
                      <m:num>
                        <m:r>
                          <a:rPr lang="es-CU" sz="1600" i="1" dirty="0">
                            <a:solidFill>
                              <a:schemeClr val="bg1"/>
                            </a:solidFill>
                            <a:latin typeface="Cambria Math" panose="02040503050406030204" pitchFamily="18" charset="0"/>
                          </a:rPr>
                          <m:t>360∗</m:t>
                        </m:r>
                        <m:r>
                          <a:rPr lang="es-CU" sz="1600" i="1" dirty="0">
                            <a:solidFill>
                              <a:schemeClr val="bg1"/>
                            </a:solidFill>
                            <a:latin typeface="Cambria Math" panose="02040503050406030204" pitchFamily="18" charset="0"/>
                          </a:rPr>
                          <m:t>𝑛</m:t>
                        </m:r>
                      </m:num>
                      <m:den>
                        <m:r>
                          <a:rPr lang="es-CU" sz="1600" i="1" dirty="0">
                            <a:solidFill>
                              <a:schemeClr val="bg1"/>
                            </a:solidFill>
                            <a:latin typeface="Cambria Math" panose="02040503050406030204" pitchFamily="18" charset="0"/>
                          </a:rPr>
                          <m:t>𝑁</m:t>
                        </m:r>
                      </m:den>
                    </m:f>
                  </m:oMath>
                </a14:m>
                <a:endParaRPr lang="es-CU" sz="1600" i="1" dirty="0">
                  <a:solidFill>
                    <a:schemeClr val="bg1"/>
                  </a:solidFill>
                  <a:latin typeface="Cambria Math" panose="02040503050406030204" pitchFamily="18" charset="0"/>
                </a:endParaRPr>
              </a:p>
            </p:txBody>
          </p:sp>
        </mc:Choice>
        <mc:Fallback xmlns="">
          <p:sp>
            <p:nvSpPr>
              <p:cNvPr id="45" name="Flowchart: Process 44"/>
              <p:cNvSpPr>
                <a:spLocks noRot="1" noChangeAspect="1" noMove="1" noResize="1" noEditPoints="1" noAdjustHandles="1" noChangeArrowheads="1" noChangeShapeType="1" noTextEdit="1"/>
              </p:cNvSpPr>
              <p:nvPr/>
            </p:nvSpPr>
            <p:spPr>
              <a:xfrm>
                <a:off x="280800" y="1510097"/>
                <a:ext cx="4644000" cy="1082977"/>
              </a:xfrm>
              <a:prstGeom prst="flowChartProcess">
                <a:avLst/>
              </a:prstGeom>
              <a:blipFill>
                <a:blip r:embed="rId5"/>
                <a:stretch>
                  <a:fillRect t="-5587" b="-3911"/>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Flowchart: Decision 37"/>
              <p:cNvSpPr/>
              <p:nvPr/>
            </p:nvSpPr>
            <p:spPr>
              <a:xfrm>
                <a:off x="1663359" y="2716448"/>
                <a:ext cx="1882506" cy="498927"/>
              </a:xfrm>
              <a:prstGeom prst="flowChartDecision">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i="1" dirty="0" smtClean="0">
                    <a:ea typeface="Cambria Math" panose="02040503050406030204" pitchFamily="18" charset="0"/>
                  </a:rPr>
                  <a:t>i </a:t>
                </a:r>
                <a14:m>
                  <m:oMath xmlns:m="http://schemas.openxmlformats.org/officeDocument/2006/math">
                    <m:r>
                      <a:rPr lang="el-GR" sz="1600" i="1" smtClean="0">
                        <a:latin typeface="Cambria Math" panose="02040503050406030204" pitchFamily="18" charset="0"/>
                        <a:ea typeface="Cambria Math" panose="02040503050406030204" pitchFamily="18" charset="0"/>
                      </a:rPr>
                      <m:t>≤</m:t>
                    </m:r>
                    <m:r>
                      <a:rPr lang="es-CU" sz="1600" b="0" i="1" smtClean="0">
                        <a:latin typeface="Cambria Math" panose="02040503050406030204" pitchFamily="18" charset="0"/>
                        <a:ea typeface="Cambria Math" panose="02040503050406030204" pitchFamily="18" charset="0"/>
                      </a:rPr>
                      <m:t>𝑖𝑡𝑒𝑟</m:t>
                    </m:r>
                  </m:oMath>
                </a14:m>
                <a:endParaRPr lang="en-US" sz="1600" dirty="0"/>
              </a:p>
            </p:txBody>
          </p:sp>
        </mc:Choice>
        <mc:Fallback xmlns="">
          <p:sp>
            <p:nvSpPr>
              <p:cNvPr id="38" name="Flowchart: Decision 37"/>
              <p:cNvSpPr>
                <a:spLocks noRot="1" noChangeAspect="1" noMove="1" noResize="1" noEditPoints="1" noAdjustHandles="1" noChangeArrowheads="1" noChangeShapeType="1" noTextEdit="1"/>
              </p:cNvSpPr>
              <p:nvPr/>
            </p:nvSpPr>
            <p:spPr>
              <a:xfrm>
                <a:off x="1663359" y="2716448"/>
                <a:ext cx="1882506" cy="498927"/>
              </a:xfrm>
              <a:prstGeom prst="flowChartDecision">
                <a:avLst/>
              </a:prstGeom>
              <a:blipFill>
                <a:blip r:embed="rId6"/>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Flowchart: Process 38"/>
              <p:cNvSpPr/>
              <p:nvPr/>
            </p:nvSpPr>
            <p:spPr>
              <a:xfrm>
                <a:off x="280800" y="3394319"/>
                <a:ext cx="4644000" cy="360000"/>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s-CU" sz="1600" b="0" i="1" smtClean="0">
                        <a:solidFill>
                          <a:schemeClr val="bg1"/>
                        </a:solidFill>
                        <a:latin typeface="Cambria Math" panose="02040503050406030204" pitchFamily="18" charset="0"/>
                      </a:rPr>
                      <m:t>𝑝</m:t>
                    </m:r>
                  </m:oMath>
                </a14:m>
                <a:r>
                  <a:rPr lang="es-CU" sz="1600" dirty="0" smtClean="0">
                    <a:solidFill>
                      <a:schemeClr val="bg1"/>
                    </a:solidFill>
                  </a:rPr>
                  <a:t>: </a:t>
                </a:r>
                <a:r>
                  <a:rPr lang="en-US" sz="1600" dirty="0" smtClean="0"/>
                  <a:t>random </a:t>
                </a:r>
                <a:r>
                  <a:rPr lang="en-US" sz="1600" dirty="0"/>
                  <a:t>number between 10 meters and 1 km</a:t>
                </a:r>
                <a:endParaRPr lang="es-CU" sz="1600" dirty="0" smtClean="0"/>
              </a:p>
            </p:txBody>
          </p:sp>
        </mc:Choice>
        <mc:Fallback xmlns="">
          <p:sp>
            <p:nvSpPr>
              <p:cNvPr id="39" name="Flowchart: Process 38"/>
              <p:cNvSpPr>
                <a:spLocks noRot="1" noChangeAspect="1" noMove="1" noResize="1" noEditPoints="1" noAdjustHandles="1" noChangeArrowheads="1" noChangeShapeType="1" noTextEdit="1"/>
              </p:cNvSpPr>
              <p:nvPr/>
            </p:nvSpPr>
            <p:spPr>
              <a:xfrm>
                <a:off x="280800" y="3394319"/>
                <a:ext cx="4644000" cy="360000"/>
              </a:xfrm>
              <a:prstGeom prst="flowChartProcess">
                <a:avLst/>
              </a:prstGeom>
              <a:blipFill>
                <a:blip r:embed="rId7"/>
                <a:stretch>
                  <a:fillRect b="-16393"/>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6240380" y="5584660"/>
                <a:ext cx="4608000" cy="9360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sz="1600" dirty="0" smtClean="0"/>
                  <a:t>Calculate </a:t>
                </a:r>
                <a14:m>
                  <m:oMath xmlns:m="http://schemas.openxmlformats.org/officeDocument/2006/math">
                    <m:sSub>
                      <m:sSubPr>
                        <m:ctrlPr>
                          <a:rPr lang="es-CU" sz="1600" i="1">
                            <a:latin typeface="Cambria Math" panose="02040503050406030204" pitchFamily="18" charset="0"/>
                          </a:rPr>
                        </m:ctrlPr>
                      </m:sSubPr>
                      <m:e>
                        <m:r>
                          <a:rPr lang="es-CU" sz="1600" b="0" i="1" smtClean="0">
                            <a:latin typeface="Cambria Math" panose="02040503050406030204" pitchFamily="18" charset="0"/>
                          </a:rPr>
                          <m:t>𝑃</m:t>
                        </m:r>
                      </m:e>
                      <m:sub>
                        <m:r>
                          <a:rPr lang="es-CU" sz="1600" b="0" i="1">
                            <a:latin typeface="Cambria Math" panose="02040503050406030204" pitchFamily="18" charset="0"/>
                          </a:rPr>
                          <m:t>𝑟</m:t>
                        </m:r>
                      </m:sub>
                    </m:sSub>
                  </m:oMath>
                </a14:m>
                <a:r>
                  <a:rPr lang="es-CU" sz="1600" dirty="0" smtClean="0"/>
                  <a:t>:</a:t>
                </a:r>
                <a:endParaRPr lang="es-CU" sz="1600" dirty="0"/>
              </a:p>
              <a:p>
                <a:pPr algn="ct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s-CU" sz="1600" b="0" i="1" smtClean="0">
                              <a:latin typeface="Cambria Math" panose="02040503050406030204" pitchFamily="18" charset="0"/>
                            </a:rPr>
                            <m:t>𝑃</m:t>
                          </m:r>
                        </m:e>
                        <m:sub>
                          <m:r>
                            <a:rPr lang="es-CU" sz="1600" b="0" i="1" smtClean="0">
                              <a:latin typeface="Cambria Math" panose="02040503050406030204" pitchFamily="18" charset="0"/>
                            </a:rPr>
                            <m:t>𝑟</m:t>
                          </m:r>
                        </m:sub>
                      </m:sSub>
                      <m:r>
                        <a:rPr lang="es-CU" sz="1600" b="0" i="1" smtClean="0">
                          <a:latin typeface="Cambria Math" panose="02040503050406030204" pitchFamily="18" charset="0"/>
                        </a:rPr>
                        <m:t>=</m:t>
                      </m:r>
                      <m:f>
                        <m:fPr>
                          <m:ctrlPr>
                            <a:rPr lang="es-CU" sz="1600" b="0" i="1" smtClean="0">
                              <a:latin typeface="Cambria Math" panose="02040503050406030204" pitchFamily="18" charset="0"/>
                            </a:rPr>
                          </m:ctrlPr>
                        </m:fPr>
                        <m:num>
                          <m:sSub>
                            <m:sSubPr>
                              <m:ctrlPr>
                                <a:rPr lang="es-CU" sz="1600" b="1" i="1">
                                  <a:latin typeface="Cambria Math" panose="02040503050406030204" pitchFamily="18" charset="0"/>
                                </a:rPr>
                              </m:ctrlPr>
                            </m:sSubPr>
                            <m:e>
                              <m:r>
                                <a:rPr lang="es-CU" sz="1600" b="1" i="0">
                                  <a:latin typeface="Cambria Math" panose="02040503050406030204" pitchFamily="18" charset="0"/>
                                </a:rPr>
                                <m:t>𝐆</m:t>
                              </m:r>
                            </m:e>
                            <m:sub>
                              <m:r>
                                <a:rPr lang="es-CU" sz="1600" b="1" i="0" smtClean="0">
                                  <a:latin typeface="Cambria Math" panose="02040503050406030204" pitchFamily="18" charset="0"/>
                                </a:rPr>
                                <m:t>𝐧</m:t>
                              </m:r>
                            </m:sub>
                          </m:sSub>
                          <m:r>
                            <a:rPr lang="es-CU" sz="1600" b="0" i="1" smtClean="0">
                              <a:latin typeface="Cambria Math" panose="02040503050406030204" pitchFamily="18" charset="0"/>
                            </a:rPr>
                            <m:t>(</m:t>
                          </m:r>
                          <m:sSub>
                            <m:sSubPr>
                              <m:ctrlPr>
                                <a:rPr lang="es-CU" sz="1600" i="1">
                                  <a:latin typeface="Cambria Math" panose="02040503050406030204" pitchFamily="18" charset="0"/>
                                </a:rPr>
                              </m:ctrlPr>
                            </m:sSubPr>
                            <m:e>
                              <m:r>
                                <a:rPr lang="en-US" sz="1600" i="1">
                                  <a:latin typeface="Cambria Math" panose="02040503050406030204" pitchFamily="18" charset="0"/>
                                </a:rPr>
                                <m:t>𝜙</m:t>
                              </m:r>
                            </m:e>
                            <m:sub>
                              <m:r>
                                <a:rPr lang="es-CU" sz="1600" i="1">
                                  <a:latin typeface="Cambria Math" panose="02040503050406030204" pitchFamily="18" charset="0"/>
                                </a:rPr>
                                <m:t>𝑛</m:t>
                              </m:r>
                            </m:sub>
                          </m:sSub>
                          <m:r>
                            <a:rPr lang="es-CU" sz="1600" b="0" i="1" smtClean="0">
                              <a:latin typeface="Cambria Math" panose="02040503050406030204" pitchFamily="18" charset="0"/>
                            </a:rPr>
                            <m:t>,</m:t>
                          </m:r>
                          <m:sSub>
                            <m:sSubPr>
                              <m:ctrlPr>
                                <a:rPr lang="es-CU" sz="1600" i="1">
                                  <a:latin typeface="Cambria Math" panose="02040503050406030204" pitchFamily="18" charset="0"/>
                                </a:rPr>
                              </m:ctrlPr>
                            </m:sSubPr>
                            <m:e>
                              <m:r>
                                <a:rPr lang="en-US" sz="1600" i="1">
                                  <a:latin typeface="Cambria Math" panose="02040503050406030204" pitchFamily="18" charset="0"/>
                                </a:rPr>
                                <m:t>𝜃</m:t>
                              </m:r>
                            </m:e>
                            <m:sub>
                              <m:r>
                                <a:rPr lang="es-CU" sz="1600" i="1">
                                  <a:latin typeface="Cambria Math" panose="02040503050406030204" pitchFamily="18" charset="0"/>
                                </a:rPr>
                                <m:t>𝑛</m:t>
                              </m:r>
                            </m:sub>
                          </m:sSub>
                          <m:r>
                            <a:rPr lang="es-CU" sz="1600" b="0" i="1" smtClean="0">
                              <a:latin typeface="Cambria Math" panose="02040503050406030204" pitchFamily="18" charset="0"/>
                            </a:rPr>
                            <m:t>)</m:t>
                          </m:r>
                          <m:r>
                            <a:rPr lang="es-CU" sz="1600" i="1">
                              <a:latin typeface="Cambria Math" panose="02040503050406030204" pitchFamily="18" charset="0"/>
                            </a:rPr>
                            <m:t>∗</m:t>
                          </m:r>
                          <m:sSub>
                            <m:sSubPr>
                              <m:ctrlPr>
                                <a:rPr lang="es-CU" sz="1600" i="1">
                                  <a:latin typeface="Cambria Math" panose="02040503050406030204" pitchFamily="18" charset="0"/>
                                </a:rPr>
                              </m:ctrlPr>
                            </m:sSubPr>
                            <m:e>
                              <m:r>
                                <a:rPr lang="es-CU" sz="1600" i="1">
                                  <a:latin typeface="Cambria Math" panose="02040503050406030204" pitchFamily="18" charset="0"/>
                                </a:rPr>
                                <m:t>𝐺</m:t>
                              </m:r>
                            </m:e>
                            <m:sub>
                              <m:r>
                                <a:rPr lang="es-CU" sz="1600" i="1">
                                  <a:latin typeface="Cambria Math" panose="02040503050406030204" pitchFamily="18" charset="0"/>
                                </a:rPr>
                                <m:t>𝑡</m:t>
                              </m:r>
                            </m:sub>
                          </m:sSub>
                          <m:r>
                            <a:rPr lang="es-CU" sz="1600" i="1">
                              <a:latin typeface="Cambria Math" panose="02040503050406030204" pitchFamily="18" charset="0"/>
                            </a:rPr>
                            <m:t>∗</m:t>
                          </m:r>
                          <m:sSub>
                            <m:sSubPr>
                              <m:ctrlPr>
                                <a:rPr lang="es-CU" sz="1600" i="1">
                                  <a:latin typeface="Cambria Math" panose="02040503050406030204" pitchFamily="18" charset="0"/>
                                </a:rPr>
                              </m:ctrlPr>
                            </m:sSubPr>
                            <m:e>
                              <m:r>
                                <a:rPr lang="es-CU" sz="1600" i="1">
                                  <a:latin typeface="Cambria Math" panose="02040503050406030204" pitchFamily="18" charset="0"/>
                                </a:rPr>
                                <m:t>𝑃</m:t>
                              </m:r>
                            </m:e>
                            <m:sub>
                              <m:r>
                                <a:rPr lang="es-CU" sz="1600" i="1">
                                  <a:latin typeface="Cambria Math" panose="02040503050406030204" pitchFamily="18" charset="0"/>
                                </a:rPr>
                                <m:t>𝑡</m:t>
                              </m:r>
                            </m:sub>
                          </m:sSub>
                          <m:r>
                            <a:rPr lang="es-CU" sz="1600" i="1">
                              <a:latin typeface="Cambria Math" panose="02040503050406030204" pitchFamily="18" charset="0"/>
                            </a:rPr>
                            <m:t>∗</m:t>
                          </m:r>
                          <m:sSup>
                            <m:sSupPr>
                              <m:ctrlPr>
                                <a:rPr lang="es-CU" sz="1600" i="1">
                                  <a:latin typeface="Cambria Math" panose="02040503050406030204" pitchFamily="18" charset="0"/>
                                </a:rPr>
                              </m:ctrlPr>
                            </m:sSupPr>
                            <m:e>
                              <m:r>
                                <a:rPr lang="es-CU" sz="1600" i="1">
                                  <a:latin typeface="Cambria Math" panose="02040503050406030204" pitchFamily="18" charset="0"/>
                                </a:rPr>
                                <m:t>𝑐</m:t>
                              </m:r>
                            </m:e>
                            <m:sup>
                              <m:r>
                                <a:rPr lang="es-CU" sz="1600" i="1">
                                  <a:latin typeface="Cambria Math" panose="02040503050406030204" pitchFamily="18" charset="0"/>
                                </a:rPr>
                                <m:t>2</m:t>
                              </m:r>
                            </m:sup>
                          </m:sSup>
                        </m:num>
                        <m:den>
                          <m:sSup>
                            <m:sSupPr>
                              <m:ctrlPr>
                                <a:rPr lang="es-CU" sz="1600" b="0" i="1" smtClean="0">
                                  <a:latin typeface="Cambria Math" panose="02040503050406030204" pitchFamily="18" charset="0"/>
                                </a:rPr>
                              </m:ctrlPr>
                            </m:sSupPr>
                            <m:e>
                              <m:r>
                                <a:rPr lang="es-CU" sz="1600" b="0" i="1" smtClean="0">
                                  <a:latin typeface="Cambria Math" panose="02040503050406030204" pitchFamily="18" charset="0"/>
                                </a:rPr>
                                <m:t>(</m:t>
                              </m:r>
                              <m:r>
                                <a:rPr lang="es-CU" sz="1600" i="1">
                                  <a:latin typeface="Cambria Math" panose="02040503050406030204" pitchFamily="18" charset="0"/>
                                </a:rPr>
                                <m:t>4∗</m:t>
                              </m:r>
                              <m:r>
                                <a:rPr lang="es-CU" sz="1600" i="1">
                                  <a:latin typeface="Cambria Math" panose="02040503050406030204" pitchFamily="18" charset="0"/>
                                  <a:ea typeface="Cambria Math" panose="02040503050406030204" pitchFamily="18" charset="0"/>
                                </a:rPr>
                                <m:t>𝜋</m:t>
                              </m:r>
                              <m:r>
                                <a:rPr lang="es-CU" sz="1600" i="1">
                                  <a:latin typeface="Cambria Math" panose="02040503050406030204" pitchFamily="18" charset="0"/>
                                  <a:ea typeface="Cambria Math" panose="02040503050406030204" pitchFamily="18" charset="0"/>
                                </a:rPr>
                                <m:t>∗</m:t>
                              </m:r>
                              <m:r>
                                <a:rPr lang="es-CU" sz="1600" i="1">
                                  <a:latin typeface="Cambria Math" panose="02040503050406030204" pitchFamily="18" charset="0"/>
                                  <a:ea typeface="Cambria Math" panose="02040503050406030204" pitchFamily="18" charset="0"/>
                                </a:rPr>
                                <m:t>𝑑</m:t>
                              </m:r>
                              <m:r>
                                <a:rPr lang="es-CU" sz="1600" i="1">
                                  <a:latin typeface="Cambria Math" panose="02040503050406030204" pitchFamily="18" charset="0"/>
                                  <a:ea typeface="Cambria Math" panose="02040503050406030204" pitchFamily="18" charset="0"/>
                                </a:rPr>
                                <m:t>∗</m:t>
                              </m:r>
                              <m:r>
                                <a:rPr lang="es-CU" sz="1600" i="1">
                                  <a:latin typeface="Cambria Math" panose="02040503050406030204" pitchFamily="18" charset="0"/>
                                  <a:ea typeface="Cambria Math" panose="02040503050406030204" pitchFamily="18" charset="0"/>
                                </a:rPr>
                                <m:t>𝑓</m:t>
                              </m:r>
                              <m:r>
                                <a:rPr lang="es-CU" sz="1600" b="0" i="1" smtClean="0">
                                  <a:latin typeface="Cambria Math" panose="02040503050406030204" pitchFamily="18" charset="0"/>
                                  <a:ea typeface="Cambria Math" panose="02040503050406030204" pitchFamily="18" charset="0"/>
                                </a:rPr>
                                <m:t>)</m:t>
                              </m:r>
                            </m:e>
                            <m:sup>
                              <m:r>
                                <a:rPr lang="es-CU" sz="1600" b="0" i="1" smtClean="0">
                                  <a:latin typeface="Cambria Math" panose="02040503050406030204" pitchFamily="18" charset="0"/>
                                </a:rPr>
                                <m:t>2</m:t>
                              </m:r>
                            </m:sup>
                          </m:sSup>
                        </m:den>
                      </m:f>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6240380" y="5584660"/>
                <a:ext cx="4608000" cy="936000"/>
              </a:xfrm>
              <a:prstGeom prst="rect">
                <a:avLst/>
              </a:prstGeom>
              <a:blipFill>
                <a:blip r:embed="rId8"/>
                <a:stretch>
                  <a:fillRect/>
                </a:stretch>
              </a:blipFill>
              <a:ln>
                <a:solidFill>
                  <a:schemeClr val="bg1"/>
                </a:solidFill>
              </a:ln>
            </p:spPr>
            <p:txBody>
              <a:bodyPr/>
              <a:lstStyle/>
              <a:p>
                <a:r>
                  <a:rPr lang="en-US">
                    <a:noFill/>
                  </a:rPr>
                  <a:t> </a:t>
                </a:r>
              </a:p>
            </p:txBody>
          </p:sp>
        </mc:Fallback>
      </mc:AlternateContent>
      <p:cxnSp>
        <p:nvCxnSpPr>
          <p:cNvPr id="15" name="Straight Arrow Connector 14"/>
          <p:cNvCxnSpPr>
            <a:stCxn id="3" idx="4"/>
            <a:endCxn id="35" idx="0"/>
          </p:cNvCxnSpPr>
          <p:nvPr/>
        </p:nvCxnSpPr>
        <p:spPr>
          <a:xfrm>
            <a:off x="2590334" y="614149"/>
            <a:ext cx="12466" cy="108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35" idx="2"/>
            <a:endCxn id="45" idx="0"/>
          </p:cNvCxnSpPr>
          <p:nvPr/>
        </p:nvCxnSpPr>
        <p:spPr>
          <a:xfrm>
            <a:off x="2602800" y="1348688"/>
            <a:ext cx="0" cy="161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45" idx="2"/>
            <a:endCxn id="38" idx="0"/>
          </p:cNvCxnSpPr>
          <p:nvPr/>
        </p:nvCxnSpPr>
        <p:spPr>
          <a:xfrm>
            <a:off x="2602800" y="2593074"/>
            <a:ext cx="1812" cy="123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38" idx="2"/>
            <a:endCxn id="39" idx="0"/>
          </p:cNvCxnSpPr>
          <p:nvPr/>
        </p:nvCxnSpPr>
        <p:spPr>
          <a:xfrm flipH="1">
            <a:off x="2602800" y="3215375"/>
            <a:ext cx="1812" cy="1789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39" idx="2"/>
            <a:endCxn id="92" idx="0"/>
          </p:cNvCxnSpPr>
          <p:nvPr/>
        </p:nvCxnSpPr>
        <p:spPr>
          <a:xfrm flipH="1">
            <a:off x="2587958" y="3754319"/>
            <a:ext cx="14842" cy="1232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38" idx="1"/>
            <a:endCxn id="123" idx="3"/>
          </p:cNvCxnSpPr>
          <p:nvPr/>
        </p:nvCxnSpPr>
        <p:spPr>
          <a:xfrm flipH="1">
            <a:off x="1340315" y="2965912"/>
            <a:ext cx="323044" cy="52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8" name="Flowchart: Process 27"/>
              <p:cNvSpPr/>
              <p:nvPr/>
            </p:nvSpPr>
            <p:spPr>
              <a:xfrm>
                <a:off x="280800" y="5113467"/>
                <a:ext cx="4608000" cy="1015488"/>
              </a:xfrm>
              <a:prstGeom prst="flowChartProcess">
                <a:avLst/>
              </a:prstGeom>
              <a:ln w="127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sz="1600" i="1" dirty="0">
                    <a:ea typeface="Cambria Math" panose="02040503050406030204" pitchFamily="18" charset="0"/>
                  </a:rPr>
                  <a:t>Calculate the coordinates of the source:</a:t>
                </a:r>
              </a:p>
              <a:p>
                <a:pPr algn="ct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𝑥</m:t>
                          </m:r>
                        </m:e>
                        <m:sub>
                          <m:r>
                            <a:rPr lang="es-CU" sz="1600" i="1">
                              <a:latin typeface="Cambria Math" panose="02040503050406030204" pitchFamily="18" charset="0"/>
                              <a:ea typeface="Cambria Math" panose="02040503050406030204" pitchFamily="18" charset="0"/>
                            </a:rPr>
                            <m:t>𝑡</m:t>
                          </m:r>
                        </m:sub>
                      </m:sSub>
                      <m:r>
                        <a:rPr lang="en-US" sz="1600" i="1">
                          <a:latin typeface="Cambria Math" panose="02040503050406030204" pitchFamily="18" charset="0"/>
                          <a:ea typeface="Cambria Math" panose="02040503050406030204" pitchFamily="18" charset="0"/>
                        </a:rPr>
                        <m:t>=</m:t>
                      </m:r>
                      <m:r>
                        <a:rPr lang="es-CU" sz="1600" i="1">
                          <a:latin typeface="Cambria Math" panose="02040503050406030204" pitchFamily="18" charset="0"/>
                          <a:ea typeface="Cambria Math" panose="02040503050406030204" pitchFamily="18" charset="0"/>
                        </a:rPr>
                        <m:t>𝑝</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𝑐𝑜𝑠</m:t>
                      </m:r>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𝜙</m:t>
                              </m:r>
                            </m:e>
                            <m:sub>
                              <m:r>
                                <a:rPr lang="es-CU" sz="1600" i="1">
                                  <a:latin typeface="Cambria Math" panose="02040503050406030204" pitchFamily="18" charset="0"/>
                                  <a:ea typeface="Cambria Math" panose="02040503050406030204" pitchFamily="18" charset="0"/>
                                </a:rPr>
                                <m:t>𝑡</m:t>
                              </m:r>
                            </m:sub>
                          </m:sSub>
                        </m:e>
                      </m:d>
                      <m:r>
                        <a:rPr lang="es-CU" sz="1600" i="1">
                          <a:latin typeface="Cambria Math" panose="02040503050406030204" pitchFamily="18" charset="0"/>
                          <a:ea typeface="Cambria Math" panose="02040503050406030204" pitchFamily="18" charset="0"/>
                        </a:rPr>
                        <m:t>∗</m:t>
                      </m:r>
                      <m:r>
                        <m:rPr>
                          <m:sty m:val="p"/>
                        </m:rPr>
                        <a:rPr lang="es-CU" sz="1600" i="1">
                          <a:latin typeface="Cambria Math" panose="02040503050406030204" pitchFamily="18" charset="0"/>
                          <a:ea typeface="Cambria Math" panose="02040503050406030204" pitchFamily="18" charset="0"/>
                        </a:rPr>
                        <m:t>cos</m:t>
                      </m:r>
                      <m:r>
                        <a:rPr lang="es-CU"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s-CU" sz="1600" i="1">
                              <a:latin typeface="Cambria Math" panose="02040503050406030204" pitchFamily="18" charset="0"/>
                              <a:ea typeface="Cambria Math" panose="02040503050406030204" pitchFamily="18" charset="0"/>
                            </a:rPr>
                            <m:t>𝑡</m:t>
                          </m:r>
                        </m:sub>
                      </m:sSub>
                      <m:r>
                        <a:rPr lang="es-CU" sz="1600" i="1">
                          <a:latin typeface="Cambria Math" panose="02040503050406030204" pitchFamily="18" charset="0"/>
                          <a:ea typeface="Cambria Math" panose="02040503050406030204" pitchFamily="18" charset="0"/>
                        </a:rPr>
                        <m:t>)</m:t>
                      </m:r>
                    </m:oMath>
                  </m:oMathPara>
                </a14:m>
                <a:endParaRPr lang="es-CU" sz="1600" i="1"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𝑦</m:t>
                          </m:r>
                        </m:e>
                        <m:sub>
                          <m:r>
                            <a:rPr lang="es-CU" sz="1600" i="1">
                              <a:latin typeface="Cambria Math" panose="02040503050406030204" pitchFamily="18" charset="0"/>
                              <a:ea typeface="Cambria Math" panose="02040503050406030204" pitchFamily="18" charset="0"/>
                            </a:rPr>
                            <m:t>𝑡</m:t>
                          </m:r>
                        </m:sub>
                      </m:sSub>
                      <m:r>
                        <a:rPr lang="en-US" sz="1600" i="1">
                          <a:latin typeface="Cambria Math" panose="02040503050406030204" pitchFamily="18" charset="0"/>
                          <a:ea typeface="Cambria Math" panose="02040503050406030204" pitchFamily="18" charset="0"/>
                        </a:rPr>
                        <m:t>=</m:t>
                      </m:r>
                      <m:r>
                        <a:rPr lang="es-CU" sz="1600" i="1">
                          <a:latin typeface="Cambria Math" panose="02040503050406030204" pitchFamily="18" charset="0"/>
                          <a:ea typeface="Cambria Math" panose="02040503050406030204" pitchFamily="18" charset="0"/>
                        </a:rPr>
                        <m:t>𝑝</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𝑠𝑖𝑛</m:t>
                      </m:r>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𝜙</m:t>
                              </m:r>
                            </m:e>
                            <m:sub>
                              <m:r>
                                <a:rPr lang="es-CU" sz="1600" i="1">
                                  <a:latin typeface="Cambria Math" panose="02040503050406030204" pitchFamily="18" charset="0"/>
                                  <a:ea typeface="Cambria Math" panose="02040503050406030204" pitchFamily="18" charset="0"/>
                                </a:rPr>
                                <m:t>𝑡</m:t>
                              </m:r>
                            </m:sub>
                          </m:sSub>
                        </m:e>
                      </m:d>
                      <m:r>
                        <a:rPr lang="es-CU" sz="1600" i="1">
                          <a:latin typeface="Cambria Math" panose="02040503050406030204" pitchFamily="18" charset="0"/>
                          <a:ea typeface="Cambria Math" panose="02040503050406030204" pitchFamily="18" charset="0"/>
                        </a:rPr>
                        <m:t>∗</m:t>
                      </m:r>
                      <m:r>
                        <m:rPr>
                          <m:sty m:val="p"/>
                        </m:rPr>
                        <a:rPr lang="es-CU" sz="1600" i="1">
                          <a:latin typeface="Cambria Math" panose="02040503050406030204" pitchFamily="18" charset="0"/>
                          <a:ea typeface="Cambria Math" panose="02040503050406030204" pitchFamily="18" charset="0"/>
                        </a:rPr>
                        <m:t>cos</m:t>
                      </m:r>
                      <m:r>
                        <a:rPr lang="es-CU"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s-CU" sz="1600" i="1">
                              <a:latin typeface="Cambria Math" panose="02040503050406030204" pitchFamily="18" charset="0"/>
                              <a:ea typeface="Cambria Math" panose="02040503050406030204" pitchFamily="18" charset="0"/>
                            </a:rPr>
                            <m:t>𝑡</m:t>
                          </m:r>
                        </m:sub>
                      </m:sSub>
                      <m:r>
                        <a:rPr lang="es-CU" sz="1600" i="1">
                          <a:latin typeface="Cambria Math" panose="02040503050406030204" pitchFamily="18" charset="0"/>
                          <a:ea typeface="Cambria Math" panose="02040503050406030204" pitchFamily="18" charset="0"/>
                        </a:rPr>
                        <m:t>)</m:t>
                      </m:r>
                    </m:oMath>
                  </m:oMathPara>
                </a14:m>
                <a:endParaRPr lang="es-CU" sz="1600" i="1"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𝑧</m:t>
                          </m:r>
                        </m:e>
                        <m:sub>
                          <m:r>
                            <a:rPr lang="es-CU" sz="1600" i="1">
                              <a:latin typeface="Cambria Math" panose="02040503050406030204" pitchFamily="18" charset="0"/>
                              <a:ea typeface="Cambria Math" panose="02040503050406030204" pitchFamily="18" charset="0"/>
                            </a:rPr>
                            <m:t>𝑡</m:t>
                          </m:r>
                        </m:sub>
                      </m:sSub>
                      <m:r>
                        <a:rPr lang="en-US" sz="1600" i="1">
                          <a:latin typeface="Cambria Math" panose="02040503050406030204" pitchFamily="18" charset="0"/>
                          <a:ea typeface="Cambria Math" panose="02040503050406030204" pitchFamily="18" charset="0"/>
                        </a:rPr>
                        <m:t>=</m:t>
                      </m:r>
                      <m:r>
                        <a:rPr lang="es-CU" sz="1600" i="1">
                          <a:latin typeface="Cambria Math" panose="02040503050406030204" pitchFamily="18" charset="0"/>
                          <a:ea typeface="Cambria Math" panose="02040503050406030204" pitchFamily="18" charset="0"/>
                        </a:rPr>
                        <m:t>𝑝</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𝑠𝑖𝑛</m:t>
                      </m:r>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s-CU" sz="1600" i="1">
                                  <a:latin typeface="Cambria Math" panose="02040503050406030204" pitchFamily="18" charset="0"/>
                                  <a:ea typeface="Cambria Math" panose="02040503050406030204" pitchFamily="18" charset="0"/>
                                </a:rPr>
                                <m:t>𝑡</m:t>
                              </m:r>
                            </m:sub>
                          </m:sSub>
                        </m:e>
                      </m:d>
                    </m:oMath>
                  </m:oMathPara>
                </a14:m>
                <a:endParaRPr lang="es-CU" sz="1600" i="1" dirty="0">
                  <a:ea typeface="Cambria Math" panose="02040503050406030204" pitchFamily="18" charset="0"/>
                </a:endParaRPr>
              </a:p>
            </p:txBody>
          </p:sp>
        </mc:Choice>
        <mc:Fallback xmlns="">
          <p:sp>
            <p:nvSpPr>
              <p:cNvPr id="28" name="Flowchart: Process 27"/>
              <p:cNvSpPr>
                <a:spLocks noRot="1" noChangeAspect="1" noMove="1" noResize="1" noEditPoints="1" noAdjustHandles="1" noChangeArrowheads="1" noChangeShapeType="1" noTextEdit="1"/>
              </p:cNvSpPr>
              <p:nvPr/>
            </p:nvSpPr>
            <p:spPr>
              <a:xfrm>
                <a:off x="280800" y="5113467"/>
                <a:ext cx="4608000" cy="1015488"/>
              </a:xfrm>
              <a:prstGeom prst="flowChartProcess">
                <a:avLst/>
              </a:prstGeom>
              <a:blipFill>
                <a:blip r:embed="rId9"/>
                <a:stretch>
                  <a:fillRect t="-3571" b="-3571"/>
                </a:stretch>
              </a:blipFill>
              <a:ln w="127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Flowchart: Process 40"/>
              <p:cNvSpPr/>
              <p:nvPr/>
            </p:nvSpPr>
            <p:spPr>
              <a:xfrm>
                <a:off x="5592504" y="3850787"/>
                <a:ext cx="5904000" cy="720000"/>
              </a:xfrm>
              <a:prstGeom prst="flowChartProcess">
                <a:avLst/>
              </a:prstGeom>
              <a:ln w="127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sz="1600" dirty="0"/>
                  <a:t>Calculate</a:t>
                </a:r>
                <a:r>
                  <a:rPr lang="en-US" sz="1600" dirty="0"/>
                  <a:t> the distance between the source and each of the antennas</a:t>
                </a:r>
                <a:r>
                  <a:rPr lang="es-CU" sz="1600" dirty="0"/>
                  <a:t>:</a:t>
                </a:r>
              </a:p>
              <a:p>
                <a:pPr algn="ctr"/>
                <a14:m>
                  <m:oMathPara xmlns:m="http://schemas.openxmlformats.org/officeDocument/2006/math">
                    <m:oMathParaPr>
                      <m:jc m:val="centerGroup"/>
                    </m:oMathParaPr>
                    <m:oMath xmlns:m="http://schemas.openxmlformats.org/officeDocument/2006/math">
                      <m:r>
                        <a:rPr lang="es-CU" sz="1600">
                          <a:latin typeface="Cambria Math" panose="02040503050406030204" pitchFamily="18" charset="0"/>
                        </a:rPr>
                        <m:t>𝑑</m:t>
                      </m:r>
                      <m:r>
                        <a:rPr lang="en-US" sz="1600">
                          <a:latin typeface="Cambria Math" panose="02040503050406030204" pitchFamily="18" charset="0"/>
                        </a:rPr>
                        <m:t>=</m:t>
                      </m:r>
                      <m:rad>
                        <m:radPr>
                          <m:degHide m:val="on"/>
                          <m:ctrlPr>
                            <a:rPr lang="en-US" sz="1600" i="1">
                              <a:latin typeface="Cambria Math" panose="02040503050406030204" pitchFamily="18" charset="0"/>
                            </a:rPr>
                          </m:ctrlPr>
                        </m:radPr>
                        <m:deg/>
                        <m:e>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s-CU" sz="1600">
                                          <a:latin typeface="Cambria Math" panose="02040503050406030204" pitchFamily="18" charset="0"/>
                                        </a:rPr>
                                        <m:t>𝑥</m:t>
                                      </m:r>
                                    </m:e>
                                    <m:sub>
                                      <m:r>
                                        <a:rPr lang="es-CU" sz="1600">
                                          <a:latin typeface="Cambria Math" panose="02040503050406030204" pitchFamily="18" charset="0"/>
                                        </a:rPr>
                                        <m:t>𝑡</m:t>
                                      </m:r>
                                    </m:sub>
                                  </m:sSub>
                                  <m:r>
                                    <a:rPr lang="es-CU" sz="1600">
                                      <a:latin typeface="Cambria Math" panose="02040503050406030204" pitchFamily="18" charset="0"/>
                                    </a:rPr>
                                    <m:t>−</m:t>
                                  </m:r>
                                  <m:sSub>
                                    <m:sSubPr>
                                      <m:ctrlPr>
                                        <a:rPr lang="es-CU" sz="1600" i="1">
                                          <a:latin typeface="Cambria Math" panose="02040503050406030204" pitchFamily="18" charset="0"/>
                                        </a:rPr>
                                      </m:ctrlPr>
                                    </m:sSubPr>
                                    <m:e>
                                      <m:r>
                                        <a:rPr lang="es-CU" sz="1600">
                                          <a:latin typeface="Cambria Math" panose="02040503050406030204" pitchFamily="18" charset="0"/>
                                        </a:rPr>
                                        <m:t>𝑥</m:t>
                                      </m:r>
                                    </m:e>
                                    <m:sub>
                                      <m:r>
                                        <a:rPr lang="es-CU" sz="1600">
                                          <a:latin typeface="Cambria Math" panose="02040503050406030204" pitchFamily="18" charset="0"/>
                                        </a:rPr>
                                        <m:t>𝑛</m:t>
                                      </m:r>
                                    </m:sub>
                                  </m:sSub>
                                </m:e>
                              </m:d>
                            </m:e>
                            <m:sup>
                              <m:r>
                                <a:rPr lang="es-CU" sz="1600">
                                  <a:latin typeface="Cambria Math" panose="02040503050406030204" pitchFamily="18" charset="0"/>
                                </a:rPr>
                                <m:t>2</m:t>
                              </m:r>
                            </m:sup>
                          </m:sSup>
                          <m:r>
                            <a:rPr lang="es-CU" sz="1600">
                              <a:latin typeface="Cambria Math" panose="02040503050406030204" pitchFamily="18" charset="0"/>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s-CU" sz="1600">
                                          <a:latin typeface="Cambria Math" panose="02040503050406030204" pitchFamily="18" charset="0"/>
                                        </a:rPr>
                                        <m:t>𝑦</m:t>
                                      </m:r>
                                    </m:e>
                                    <m:sub>
                                      <m:r>
                                        <a:rPr lang="es-CU" sz="1600">
                                          <a:latin typeface="Cambria Math" panose="02040503050406030204" pitchFamily="18" charset="0"/>
                                        </a:rPr>
                                        <m:t>𝑡</m:t>
                                      </m:r>
                                    </m:sub>
                                  </m:sSub>
                                  <m:r>
                                    <a:rPr lang="es-CU" sz="1600">
                                      <a:latin typeface="Cambria Math" panose="02040503050406030204" pitchFamily="18" charset="0"/>
                                    </a:rPr>
                                    <m:t>−</m:t>
                                  </m:r>
                                  <m:sSub>
                                    <m:sSubPr>
                                      <m:ctrlPr>
                                        <a:rPr lang="es-CU" sz="1600" i="1">
                                          <a:latin typeface="Cambria Math" panose="02040503050406030204" pitchFamily="18" charset="0"/>
                                        </a:rPr>
                                      </m:ctrlPr>
                                    </m:sSubPr>
                                    <m:e>
                                      <m:r>
                                        <a:rPr lang="es-CU" sz="1600">
                                          <a:latin typeface="Cambria Math" panose="02040503050406030204" pitchFamily="18" charset="0"/>
                                        </a:rPr>
                                        <m:t>𝑦</m:t>
                                      </m:r>
                                    </m:e>
                                    <m:sub>
                                      <m:r>
                                        <a:rPr lang="es-CU" sz="1600">
                                          <a:latin typeface="Cambria Math" panose="02040503050406030204" pitchFamily="18" charset="0"/>
                                        </a:rPr>
                                        <m:t>𝑛</m:t>
                                      </m:r>
                                    </m:sub>
                                  </m:sSub>
                                </m:e>
                              </m:d>
                            </m:e>
                            <m:sup>
                              <m:r>
                                <a:rPr lang="es-CU" sz="1600">
                                  <a:latin typeface="Cambria Math" panose="02040503050406030204" pitchFamily="18" charset="0"/>
                                </a:rPr>
                                <m:t>2</m:t>
                              </m:r>
                            </m:sup>
                          </m:sSup>
                          <m:r>
                            <a:rPr lang="es-CU" sz="1600">
                              <a:latin typeface="Cambria Math" panose="02040503050406030204" pitchFamily="18" charset="0"/>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s-CU" sz="1600">
                                          <a:latin typeface="Cambria Math" panose="02040503050406030204" pitchFamily="18" charset="0"/>
                                        </a:rPr>
                                        <m:t>𝑧</m:t>
                                      </m:r>
                                    </m:e>
                                    <m:sub>
                                      <m:r>
                                        <a:rPr lang="es-CU" sz="1600">
                                          <a:latin typeface="Cambria Math" panose="02040503050406030204" pitchFamily="18" charset="0"/>
                                        </a:rPr>
                                        <m:t>𝑡</m:t>
                                      </m:r>
                                    </m:sub>
                                  </m:sSub>
                                  <m:r>
                                    <a:rPr lang="es-CU" sz="1600">
                                      <a:latin typeface="Cambria Math" panose="02040503050406030204" pitchFamily="18" charset="0"/>
                                    </a:rPr>
                                    <m:t>−</m:t>
                                  </m:r>
                                  <m:sSub>
                                    <m:sSubPr>
                                      <m:ctrlPr>
                                        <a:rPr lang="es-CU" sz="1600" i="1">
                                          <a:latin typeface="Cambria Math" panose="02040503050406030204" pitchFamily="18" charset="0"/>
                                        </a:rPr>
                                      </m:ctrlPr>
                                    </m:sSubPr>
                                    <m:e>
                                      <m:r>
                                        <a:rPr lang="es-CU" sz="1600">
                                          <a:latin typeface="Cambria Math" panose="02040503050406030204" pitchFamily="18" charset="0"/>
                                        </a:rPr>
                                        <m:t>𝑧</m:t>
                                      </m:r>
                                    </m:e>
                                    <m:sub>
                                      <m:r>
                                        <a:rPr lang="es-CU" sz="1600">
                                          <a:latin typeface="Cambria Math" panose="02040503050406030204" pitchFamily="18" charset="0"/>
                                        </a:rPr>
                                        <m:t>𝑛</m:t>
                                      </m:r>
                                    </m:sub>
                                  </m:sSub>
                                </m:e>
                              </m:d>
                            </m:e>
                            <m:sup>
                              <m:r>
                                <a:rPr lang="es-CU" sz="1600">
                                  <a:latin typeface="Cambria Math" panose="02040503050406030204" pitchFamily="18" charset="0"/>
                                </a:rPr>
                                <m:t>2</m:t>
                              </m:r>
                            </m:sup>
                          </m:sSup>
                        </m:e>
                      </m:rad>
                    </m:oMath>
                  </m:oMathPara>
                </a14:m>
                <a:endParaRPr lang="es-CU" sz="1600" dirty="0"/>
              </a:p>
            </p:txBody>
          </p:sp>
        </mc:Choice>
        <mc:Fallback xmlns="">
          <p:sp>
            <p:nvSpPr>
              <p:cNvPr id="41" name="Flowchart: Process 40"/>
              <p:cNvSpPr>
                <a:spLocks noRot="1" noChangeAspect="1" noMove="1" noResize="1" noEditPoints="1" noAdjustHandles="1" noChangeArrowheads="1" noChangeShapeType="1" noTextEdit="1"/>
              </p:cNvSpPr>
              <p:nvPr/>
            </p:nvSpPr>
            <p:spPr>
              <a:xfrm>
                <a:off x="5592504" y="3850787"/>
                <a:ext cx="5904000" cy="720000"/>
              </a:xfrm>
              <a:prstGeom prst="flowChartProcess">
                <a:avLst/>
              </a:prstGeom>
              <a:blipFill>
                <a:blip r:embed="rId10"/>
                <a:stretch>
                  <a:fillRect l="-103" r="-103"/>
                </a:stretch>
              </a:blipFill>
              <a:ln w="12700">
                <a:solidFill>
                  <a:schemeClr val="bg1"/>
                </a:solidFill>
              </a:ln>
            </p:spPr>
            <p:txBody>
              <a:bodyPr/>
              <a:lstStyle/>
              <a:p>
                <a:r>
                  <a:rPr lang="en-US">
                    <a:noFill/>
                  </a:rPr>
                  <a:t> </a:t>
                </a:r>
              </a:p>
            </p:txBody>
          </p:sp>
        </mc:Fallback>
      </mc:AlternateContent>
      <p:cxnSp>
        <p:nvCxnSpPr>
          <p:cNvPr id="47" name="Straight Arrow Connector 46"/>
          <p:cNvCxnSpPr>
            <a:stCxn id="41" idx="2"/>
            <a:endCxn id="53" idx="0"/>
          </p:cNvCxnSpPr>
          <p:nvPr/>
        </p:nvCxnSpPr>
        <p:spPr>
          <a:xfrm>
            <a:off x="8544504" y="4570787"/>
            <a:ext cx="0" cy="1351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3" name="Flowchart: Process 52"/>
              <p:cNvSpPr/>
              <p:nvPr/>
            </p:nvSpPr>
            <p:spPr>
              <a:xfrm>
                <a:off x="5592504" y="4705964"/>
                <a:ext cx="5904000" cy="720000"/>
              </a:xfrm>
              <a:prstGeom prst="flowChartProcess">
                <a:avLst/>
              </a:prstGeom>
              <a:ln w="127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sz="1600" dirty="0" smtClean="0"/>
                  <a:t>Calculate</a:t>
                </a:r>
                <a:r>
                  <a:rPr lang="en-US" sz="1600" dirty="0" smtClean="0"/>
                  <a:t> </a:t>
                </a:r>
                <a:r>
                  <a:rPr lang="en-US" sz="1600" dirty="0"/>
                  <a:t>the </a:t>
                </a:r>
                <a:r>
                  <a:rPr lang="en-US" sz="1600" dirty="0" smtClean="0"/>
                  <a:t>angles </a:t>
                </a:r>
                <a:r>
                  <a:rPr lang="en-US" sz="1600" dirty="0"/>
                  <a:t>between the source and each of the </a:t>
                </a:r>
                <a:r>
                  <a:rPr lang="en-US" sz="1600" dirty="0" smtClean="0"/>
                  <a:t>antennas:</a:t>
                </a:r>
              </a:p>
              <a:p>
                <a:pPr algn="ctr"/>
                <a14:m>
                  <m:oMathPara xmlns:m="http://schemas.openxmlformats.org/officeDocument/2006/math">
                    <m:oMathParaPr>
                      <m:jc m:val="centerGroup"/>
                    </m:oMathParaPr>
                    <m:oMath xmlns:m="http://schemas.openxmlformats.org/officeDocument/2006/math">
                      <m:sSub>
                        <m:sSubPr>
                          <m:ctrlPr>
                            <a:rPr lang="es-CU" sz="1600" i="1" smtClean="0">
                              <a:latin typeface="Cambria Math" panose="02040503050406030204" pitchFamily="18" charset="0"/>
                            </a:rPr>
                          </m:ctrlPr>
                        </m:sSubPr>
                        <m:e>
                          <m:r>
                            <a:rPr lang="en-US" sz="1600" i="1">
                              <a:latin typeface="Cambria Math" panose="02040503050406030204" pitchFamily="18" charset="0"/>
                            </a:rPr>
                            <m:t>𝜃</m:t>
                          </m:r>
                        </m:e>
                        <m:sub>
                          <m:r>
                            <a:rPr lang="es-CU" sz="1600" b="0" i="1" smtClean="0">
                              <a:latin typeface="Cambria Math" panose="02040503050406030204" pitchFamily="18" charset="0"/>
                            </a:rPr>
                            <m:t>𝑛</m:t>
                          </m:r>
                        </m:sub>
                      </m:sSub>
                      <m:r>
                        <a:rPr lang="es-CU" sz="1600" b="0" i="1" smtClean="0">
                          <a:latin typeface="Cambria Math" panose="02040503050406030204" pitchFamily="18" charset="0"/>
                        </a:rPr>
                        <m:t>=</m:t>
                      </m:r>
                      <m:r>
                        <a:rPr lang="es-CU" sz="1600" b="0" i="1" smtClean="0">
                          <a:latin typeface="Cambria Math" panose="02040503050406030204" pitchFamily="18" charset="0"/>
                        </a:rPr>
                        <m:t>𝑎𝑟𝑐𝑠𝑖𝑛</m:t>
                      </m:r>
                      <m:d>
                        <m:dPr>
                          <m:ctrlPr>
                            <a:rPr lang="es-CU" sz="1600" b="0" i="1" smtClean="0">
                              <a:latin typeface="Cambria Math" panose="02040503050406030204" pitchFamily="18" charset="0"/>
                            </a:rPr>
                          </m:ctrlPr>
                        </m:dPr>
                        <m:e>
                          <m:f>
                            <m:fPr>
                              <m:ctrlPr>
                                <a:rPr lang="es-CU" sz="1600" b="0" i="1" smtClean="0">
                                  <a:latin typeface="Cambria Math" panose="02040503050406030204" pitchFamily="18" charset="0"/>
                                </a:rPr>
                              </m:ctrlPr>
                            </m:fPr>
                            <m:num>
                              <m:sSub>
                                <m:sSubPr>
                                  <m:ctrlPr>
                                    <a:rPr lang="es-CU" sz="1600" b="0" i="1" smtClean="0">
                                      <a:latin typeface="Cambria Math" panose="02040503050406030204" pitchFamily="18" charset="0"/>
                                    </a:rPr>
                                  </m:ctrlPr>
                                </m:sSubPr>
                                <m:e>
                                  <m:r>
                                    <a:rPr lang="es-CU" sz="1600" b="0" i="1" smtClean="0">
                                      <a:latin typeface="Cambria Math" panose="02040503050406030204" pitchFamily="18" charset="0"/>
                                    </a:rPr>
                                    <m:t>𝑧</m:t>
                                  </m:r>
                                </m:e>
                                <m:sub>
                                  <m:r>
                                    <a:rPr lang="es-CU" sz="1600" b="0" i="1" smtClean="0">
                                      <a:latin typeface="Cambria Math" panose="02040503050406030204" pitchFamily="18" charset="0"/>
                                    </a:rPr>
                                    <m:t>𝑡</m:t>
                                  </m:r>
                                </m:sub>
                              </m:sSub>
                            </m:num>
                            <m:den>
                              <m:r>
                                <a:rPr lang="es-CU" sz="1600" b="0" i="1" smtClean="0">
                                  <a:latin typeface="Cambria Math" panose="02040503050406030204" pitchFamily="18" charset="0"/>
                                </a:rPr>
                                <m:t>𝑑</m:t>
                              </m:r>
                            </m:den>
                          </m:f>
                        </m:e>
                      </m:d>
                    </m:oMath>
                  </m:oMathPara>
                </a14:m>
                <a:endParaRPr lang="es-CU" sz="1600" dirty="0" smtClean="0"/>
              </a:p>
            </p:txBody>
          </p:sp>
        </mc:Choice>
        <mc:Fallback xmlns="">
          <p:sp>
            <p:nvSpPr>
              <p:cNvPr id="53" name="Flowchart: Process 52"/>
              <p:cNvSpPr>
                <a:spLocks noRot="1" noChangeAspect="1" noMove="1" noResize="1" noEditPoints="1" noAdjustHandles="1" noChangeArrowheads="1" noChangeShapeType="1" noTextEdit="1"/>
              </p:cNvSpPr>
              <p:nvPr/>
            </p:nvSpPr>
            <p:spPr>
              <a:xfrm>
                <a:off x="5592504" y="4705964"/>
                <a:ext cx="5904000" cy="720000"/>
              </a:xfrm>
              <a:prstGeom prst="flowChartProcess">
                <a:avLst/>
              </a:prstGeom>
              <a:blipFill>
                <a:blip r:embed="rId11"/>
                <a:stretch>
                  <a:fillRect t="-4167" b="-5000"/>
                </a:stretch>
              </a:blipFill>
              <a:ln w="12700">
                <a:solidFill>
                  <a:schemeClr val="bg1"/>
                </a:solidFill>
              </a:ln>
            </p:spPr>
            <p:txBody>
              <a:bodyPr/>
              <a:lstStyle/>
              <a:p>
                <a:r>
                  <a:rPr lang="en-US">
                    <a:noFill/>
                  </a:rPr>
                  <a:t> </a:t>
                </a:r>
              </a:p>
            </p:txBody>
          </p:sp>
        </mc:Fallback>
      </mc:AlternateContent>
      <p:cxnSp>
        <p:nvCxnSpPr>
          <p:cNvPr id="54" name="Straight Arrow Connector 53"/>
          <p:cNvCxnSpPr>
            <a:stCxn id="53" idx="2"/>
            <a:endCxn id="11" idx="0"/>
          </p:cNvCxnSpPr>
          <p:nvPr/>
        </p:nvCxnSpPr>
        <p:spPr>
          <a:xfrm flipH="1">
            <a:off x="8544380" y="5425964"/>
            <a:ext cx="124" cy="158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p:cNvCxnSpPr>
            <a:stCxn id="92" idx="2"/>
            <a:endCxn id="95" idx="0"/>
          </p:cNvCxnSpPr>
          <p:nvPr/>
        </p:nvCxnSpPr>
        <p:spPr>
          <a:xfrm flipH="1">
            <a:off x="2582704" y="4350634"/>
            <a:ext cx="5254" cy="1334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p:cNvCxnSpPr>
            <a:stCxn id="95" idx="2"/>
            <a:endCxn id="28" idx="0"/>
          </p:cNvCxnSpPr>
          <p:nvPr/>
        </p:nvCxnSpPr>
        <p:spPr>
          <a:xfrm>
            <a:off x="2582704" y="4955731"/>
            <a:ext cx="2096" cy="1577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p:cNvCxnSpPr>
            <a:stCxn id="28" idx="2"/>
            <a:endCxn id="108" idx="0"/>
          </p:cNvCxnSpPr>
          <p:nvPr/>
        </p:nvCxnSpPr>
        <p:spPr>
          <a:xfrm flipH="1">
            <a:off x="2583409" y="6128955"/>
            <a:ext cx="1391" cy="1111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2" name="Flowchart: Decision 91"/>
              <p:cNvSpPr/>
              <p:nvPr/>
            </p:nvSpPr>
            <p:spPr>
              <a:xfrm>
                <a:off x="1756379" y="3877588"/>
                <a:ext cx="1663157" cy="473046"/>
              </a:xfrm>
              <a:prstGeom prst="flowChartDecision">
                <a:avLst/>
              </a:prstGeom>
              <a:ln w="127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ea typeface="Cambria Math" panose="02040503050406030204" pitchFamily="18" charset="0"/>
                        </a:rPr>
                        <m:t>𝜙</m:t>
                      </m:r>
                      <m:r>
                        <a:rPr lang="el-GR"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s-CU" sz="1600" i="1">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𝜙</m:t>
                          </m:r>
                        </m:e>
                        <m:sub>
                          <m:r>
                            <a:rPr lang="es-CU" sz="1600" i="1">
                              <a:latin typeface="Cambria Math" panose="02040503050406030204" pitchFamily="18" charset="0"/>
                              <a:ea typeface="Cambria Math" panose="02040503050406030204" pitchFamily="18" charset="0"/>
                            </a:rPr>
                            <m:t>𝐹</m:t>
                          </m:r>
                        </m:sub>
                      </m:sSub>
                    </m:oMath>
                  </m:oMathPara>
                </a14:m>
                <a:endParaRPr lang="en-US" sz="1600" i="1" dirty="0">
                  <a:ea typeface="Cambria Math" panose="02040503050406030204" pitchFamily="18" charset="0"/>
                </a:endParaRPr>
              </a:p>
            </p:txBody>
          </p:sp>
        </mc:Choice>
        <mc:Fallback xmlns="">
          <p:sp>
            <p:nvSpPr>
              <p:cNvPr id="92" name="Flowchart: Decision 91"/>
              <p:cNvSpPr>
                <a:spLocks noRot="1" noChangeAspect="1" noMove="1" noResize="1" noEditPoints="1" noAdjustHandles="1" noChangeArrowheads="1" noChangeShapeType="1" noTextEdit="1"/>
              </p:cNvSpPr>
              <p:nvPr/>
            </p:nvSpPr>
            <p:spPr>
              <a:xfrm>
                <a:off x="1756379" y="3877588"/>
                <a:ext cx="1663157" cy="473046"/>
              </a:xfrm>
              <a:prstGeom prst="flowChartDecision">
                <a:avLst/>
              </a:prstGeom>
              <a:blipFill>
                <a:blip r:embed="rId12"/>
                <a:stretch>
                  <a:fillRect/>
                </a:stretch>
              </a:blipFill>
              <a:ln w="127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Flowchart: Decision 94"/>
              <p:cNvSpPr/>
              <p:nvPr/>
            </p:nvSpPr>
            <p:spPr>
              <a:xfrm>
                <a:off x="1751104" y="4484131"/>
                <a:ext cx="1663200" cy="471600"/>
              </a:xfrm>
              <a:prstGeom prst="flowChartDecision">
                <a:avLst/>
              </a:prstGeom>
              <a:ln w="127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l-GR" sz="1600" i="1">
                          <a:latin typeface="Cambria Math" panose="02040503050406030204" pitchFamily="18" charset="0"/>
                          <a:ea typeface="Cambria Math" panose="02040503050406030204" pitchFamily="18" charset="0"/>
                        </a:rPr>
                        <m:t>𝜃</m:t>
                      </m:r>
                      <m:r>
                        <a:rPr lang="el-GR"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s-CU" sz="1600" i="1">
                              <a:latin typeface="Cambria Math" panose="02040503050406030204" pitchFamily="18" charset="0"/>
                              <a:ea typeface="Cambria Math" panose="02040503050406030204" pitchFamily="18" charset="0"/>
                            </a:rPr>
                            <m:t>𝐹</m:t>
                          </m:r>
                        </m:sub>
                      </m:sSub>
                    </m:oMath>
                  </m:oMathPara>
                </a14:m>
                <a:endParaRPr lang="en-US" sz="1600" i="1" dirty="0">
                  <a:ea typeface="Cambria Math" panose="02040503050406030204" pitchFamily="18" charset="0"/>
                </a:endParaRPr>
              </a:p>
            </p:txBody>
          </p:sp>
        </mc:Choice>
        <mc:Fallback xmlns="">
          <p:sp>
            <p:nvSpPr>
              <p:cNvPr id="95" name="Flowchart: Decision 94"/>
              <p:cNvSpPr>
                <a:spLocks noRot="1" noChangeAspect="1" noMove="1" noResize="1" noEditPoints="1" noAdjustHandles="1" noChangeArrowheads="1" noChangeShapeType="1" noTextEdit="1"/>
              </p:cNvSpPr>
              <p:nvPr/>
            </p:nvSpPr>
            <p:spPr>
              <a:xfrm>
                <a:off x="1751104" y="4484131"/>
                <a:ext cx="1663200" cy="471600"/>
              </a:xfrm>
              <a:prstGeom prst="flowChartDecision">
                <a:avLst/>
              </a:prstGeom>
              <a:blipFill>
                <a:blip r:embed="rId13"/>
                <a:stretch>
                  <a:fillRect/>
                </a:stretch>
              </a:blipFill>
              <a:ln w="127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Flowchart: Decision 107"/>
              <p:cNvSpPr/>
              <p:nvPr/>
            </p:nvSpPr>
            <p:spPr>
              <a:xfrm>
                <a:off x="1779897" y="6240143"/>
                <a:ext cx="1607023" cy="372197"/>
              </a:xfrm>
              <a:prstGeom prst="flowChartDecision">
                <a:avLst/>
              </a:prstGeom>
              <a:ln w="127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i="1" dirty="0" smtClean="0">
                    <a:ea typeface="Cambria Math" panose="02040503050406030204" pitchFamily="18" charset="0"/>
                  </a:rPr>
                  <a:t>n</a:t>
                </a:r>
                <a:r>
                  <a:rPr lang="es-CU" sz="1600" i="1" dirty="0" smtClean="0">
                    <a:ea typeface="Cambria Math" panose="02040503050406030204" pitchFamily="18" charset="0"/>
                  </a:rPr>
                  <a:t> </a:t>
                </a:r>
                <a14:m>
                  <m:oMath xmlns:m="http://schemas.openxmlformats.org/officeDocument/2006/math">
                    <m:r>
                      <a:rPr lang="el-GR" sz="1600" i="1" smtClean="0">
                        <a:latin typeface="Cambria Math" panose="02040503050406030204" pitchFamily="18" charset="0"/>
                        <a:ea typeface="Cambria Math" panose="02040503050406030204" pitchFamily="18" charset="0"/>
                      </a:rPr>
                      <m:t>≤</m:t>
                    </m:r>
                    <m:r>
                      <a:rPr lang="es-CU" sz="1600" b="0" i="1" smtClean="0">
                        <a:latin typeface="Cambria Math" panose="02040503050406030204" pitchFamily="18" charset="0"/>
                        <a:ea typeface="Cambria Math" panose="02040503050406030204" pitchFamily="18" charset="0"/>
                      </a:rPr>
                      <m:t>𝑁</m:t>
                    </m:r>
                  </m:oMath>
                </a14:m>
                <a:endParaRPr lang="en-US" sz="1600" dirty="0"/>
              </a:p>
            </p:txBody>
          </p:sp>
        </mc:Choice>
        <mc:Fallback xmlns="">
          <p:sp>
            <p:nvSpPr>
              <p:cNvPr id="108" name="Flowchart: Decision 107"/>
              <p:cNvSpPr>
                <a:spLocks noRot="1" noChangeAspect="1" noMove="1" noResize="1" noEditPoints="1" noAdjustHandles="1" noChangeArrowheads="1" noChangeShapeType="1" noTextEdit="1"/>
              </p:cNvSpPr>
              <p:nvPr/>
            </p:nvSpPr>
            <p:spPr>
              <a:xfrm>
                <a:off x="1779897" y="6240143"/>
                <a:ext cx="1607023" cy="372197"/>
              </a:xfrm>
              <a:prstGeom prst="flowChartDecision">
                <a:avLst/>
              </a:prstGeom>
              <a:blipFill>
                <a:blip r:embed="rId14"/>
                <a:stretch>
                  <a:fillRect b="-12308"/>
                </a:stretch>
              </a:blipFill>
              <a:ln w="12700">
                <a:solidFill>
                  <a:schemeClr val="bg1"/>
                </a:solidFill>
              </a:ln>
            </p:spPr>
            <p:txBody>
              <a:bodyPr/>
              <a:lstStyle/>
              <a:p>
                <a:r>
                  <a:rPr lang="en-US">
                    <a:noFill/>
                  </a:rPr>
                  <a:t> </a:t>
                </a:r>
              </a:p>
            </p:txBody>
          </p:sp>
        </mc:Fallback>
      </mc:AlternateContent>
      <p:cxnSp>
        <p:nvCxnSpPr>
          <p:cNvPr id="79" name="Elbow Connector 78"/>
          <p:cNvCxnSpPr>
            <a:stCxn id="11" idx="2"/>
            <a:endCxn id="108" idx="2"/>
          </p:cNvCxnSpPr>
          <p:nvPr/>
        </p:nvCxnSpPr>
        <p:spPr>
          <a:xfrm rot="5400000">
            <a:off x="5518055" y="3586015"/>
            <a:ext cx="91680" cy="5960971"/>
          </a:xfrm>
          <a:prstGeom prst="bentConnector3">
            <a:avLst>
              <a:gd name="adj1" fmla="val 282358"/>
            </a:avLst>
          </a:prstGeom>
          <a:ln>
            <a:tailEnd type="triangle"/>
          </a:ln>
        </p:spPr>
        <p:style>
          <a:lnRef idx="1">
            <a:schemeClr val="dk1"/>
          </a:lnRef>
          <a:fillRef idx="0">
            <a:schemeClr val="dk1"/>
          </a:fillRef>
          <a:effectRef idx="0">
            <a:schemeClr val="dk1"/>
          </a:effectRef>
          <a:fontRef idx="minor">
            <a:schemeClr val="tx1"/>
          </a:fontRef>
        </p:style>
      </p:cxnSp>
      <p:cxnSp>
        <p:nvCxnSpPr>
          <p:cNvPr id="118" name="Elbow Connector 117"/>
          <p:cNvCxnSpPr>
            <a:stCxn id="108" idx="1"/>
            <a:endCxn id="92" idx="1"/>
          </p:cNvCxnSpPr>
          <p:nvPr/>
        </p:nvCxnSpPr>
        <p:spPr>
          <a:xfrm rot="10800000">
            <a:off x="1756379" y="4114112"/>
            <a:ext cx="23518" cy="2312131"/>
          </a:xfrm>
          <a:prstGeom prst="bentConnector3">
            <a:avLst>
              <a:gd name="adj1" fmla="val 6875134"/>
            </a:avLst>
          </a:prstGeom>
          <a:ln>
            <a:tailEnd type="triangle"/>
          </a:ln>
        </p:spPr>
        <p:style>
          <a:lnRef idx="1">
            <a:schemeClr val="dk1"/>
          </a:lnRef>
          <a:fillRef idx="0">
            <a:schemeClr val="dk1"/>
          </a:fillRef>
          <a:effectRef idx="0">
            <a:schemeClr val="dk1"/>
          </a:effectRef>
          <a:fontRef idx="minor">
            <a:schemeClr val="tx1"/>
          </a:fontRef>
        </p:style>
      </p:cxnSp>
      <p:sp>
        <p:nvSpPr>
          <p:cNvPr id="123" name="Rounded Rectangle 122"/>
          <p:cNvSpPr/>
          <p:nvPr/>
        </p:nvSpPr>
        <p:spPr>
          <a:xfrm>
            <a:off x="303085" y="2752771"/>
            <a:ext cx="1037230" cy="436729"/>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dirty="0" smtClean="0"/>
              <a:t>END</a:t>
            </a:r>
            <a:endParaRPr lang="en-US" dirty="0"/>
          </a:p>
        </p:txBody>
      </p:sp>
      <p:cxnSp>
        <p:nvCxnSpPr>
          <p:cNvPr id="126" name="Elbow Connector 125"/>
          <p:cNvCxnSpPr>
            <a:stCxn id="92" idx="3"/>
            <a:endCxn id="38" idx="3"/>
          </p:cNvCxnSpPr>
          <p:nvPr/>
        </p:nvCxnSpPr>
        <p:spPr>
          <a:xfrm flipV="1">
            <a:off x="3419536" y="2965912"/>
            <a:ext cx="126329" cy="1148199"/>
          </a:xfrm>
          <a:prstGeom prst="bentConnector3">
            <a:avLst>
              <a:gd name="adj1" fmla="val 1231651"/>
            </a:avLst>
          </a:prstGeom>
          <a:ln>
            <a:tailEnd type="triangle"/>
          </a:ln>
        </p:spPr>
        <p:style>
          <a:lnRef idx="1">
            <a:schemeClr val="dk1"/>
          </a:lnRef>
          <a:fillRef idx="0">
            <a:schemeClr val="dk1"/>
          </a:fillRef>
          <a:effectRef idx="0">
            <a:schemeClr val="dk1"/>
          </a:effectRef>
          <a:fontRef idx="minor">
            <a:schemeClr val="tx1"/>
          </a:fontRef>
        </p:style>
      </p:cxnSp>
      <p:cxnSp>
        <p:nvCxnSpPr>
          <p:cNvPr id="138" name="Elbow Connector 137"/>
          <p:cNvCxnSpPr>
            <a:stCxn id="108" idx="3"/>
            <a:endCxn id="41" idx="1"/>
          </p:cNvCxnSpPr>
          <p:nvPr/>
        </p:nvCxnSpPr>
        <p:spPr>
          <a:xfrm flipV="1">
            <a:off x="3386920" y="4210787"/>
            <a:ext cx="2205584" cy="2215455"/>
          </a:xfrm>
          <a:prstGeom prst="bentConnector3">
            <a:avLst>
              <a:gd name="adj1" fmla="val 90530"/>
            </a:avLst>
          </a:prstGeom>
          <a:ln>
            <a:tailEnd type="triangle"/>
          </a:ln>
        </p:spPr>
        <p:style>
          <a:lnRef idx="1">
            <a:schemeClr val="dk1"/>
          </a:lnRef>
          <a:fillRef idx="0">
            <a:schemeClr val="dk1"/>
          </a:fillRef>
          <a:effectRef idx="0">
            <a:schemeClr val="dk1"/>
          </a:effectRef>
          <a:fontRef idx="minor">
            <a:schemeClr val="tx1"/>
          </a:fontRef>
        </p:style>
      </p:cxnSp>
      <p:cxnSp>
        <p:nvCxnSpPr>
          <p:cNvPr id="144" name="Straight Arrow Connector 143"/>
          <p:cNvCxnSpPr>
            <a:stCxn id="95" idx="1"/>
            <a:endCxn id="92" idx="1"/>
          </p:cNvCxnSpPr>
          <p:nvPr/>
        </p:nvCxnSpPr>
        <p:spPr>
          <a:xfrm flipV="1">
            <a:off x="1751104" y="4114111"/>
            <a:ext cx="5275" cy="6058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0" name="TextBox 159"/>
          <p:cNvSpPr txBox="1"/>
          <p:nvPr/>
        </p:nvSpPr>
        <p:spPr>
          <a:xfrm>
            <a:off x="2620369" y="4244455"/>
            <a:ext cx="586854" cy="338554"/>
          </a:xfrm>
          <a:prstGeom prst="rect">
            <a:avLst/>
          </a:prstGeom>
          <a:noFill/>
        </p:spPr>
        <p:txBody>
          <a:bodyPr wrap="square" rtlCol="0">
            <a:spAutoFit/>
          </a:bodyPr>
          <a:lstStyle/>
          <a:p>
            <a:r>
              <a:rPr lang="es-CU" sz="1600" dirty="0" smtClean="0">
                <a:solidFill>
                  <a:schemeClr val="bg1"/>
                </a:solidFill>
              </a:rPr>
              <a:t>yes</a:t>
            </a:r>
            <a:endParaRPr lang="en-US" sz="1600" dirty="0">
              <a:solidFill>
                <a:schemeClr val="bg1"/>
              </a:solidFill>
            </a:endParaRPr>
          </a:p>
        </p:txBody>
      </p:sp>
      <p:sp>
        <p:nvSpPr>
          <p:cNvPr id="191" name="TextBox 190"/>
          <p:cNvSpPr txBox="1"/>
          <p:nvPr/>
        </p:nvSpPr>
        <p:spPr>
          <a:xfrm>
            <a:off x="3400566" y="3823649"/>
            <a:ext cx="586854" cy="338554"/>
          </a:xfrm>
          <a:prstGeom prst="rect">
            <a:avLst/>
          </a:prstGeom>
          <a:noFill/>
        </p:spPr>
        <p:txBody>
          <a:bodyPr wrap="square" rtlCol="0">
            <a:spAutoFit/>
          </a:bodyPr>
          <a:lstStyle/>
          <a:p>
            <a:r>
              <a:rPr lang="es-CU" sz="1600" dirty="0" smtClean="0">
                <a:solidFill>
                  <a:schemeClr val="bg1"/>
                </a:solidFill>
              </a:rPr>
              <a:t>no</a:t>
            </a:r>
            <a:endParaRPr lang="en-US" sz="1600" dirty="0">
              <a:solidFill>
                <a:schemeClr val="bg1"/>
              </a:solidFill>
            </a:endParaRPr>
          </a:p>
        </p:txBody>
      </p:sp>
      <p:sp>
        <p:nvSpPr>
          <p:cNvPr id="192" name="TextBox 191"/>
          <p:cNvSpPr txBox="1"/>
          <p:nvPr/>
        </p:nvSpPr>
        <p:spPr>
          <a:xfrm>
            <a:off x="2620800" y="4833583"/>
            <a:ext cx="586854" cy="338554"/>
          </a:xfrm>
          <a:prstGeom prst="rect">
            <a:avLst/>
          </a:prstGeom>
          <a:noFill/>
        </p:spPr>
        <p:txBody>
          <a:bodyPr wrap="square" rtlCol="0">
            <a:spAutoFit/>
          </a:bodyPr>
          <a:lstStyle/>
          <a:p>
            <a:r>
              <a:rPr lang="es-CU" sz="1600" dirty="0" smtClean="0">
                <a:solidFill>
                  <a:schemeClr val="bg1"/>
                </a:solidFill>
              </a:rPr>
              <a:t>yes</a:t>
            </a:r>
            <a:endParaRPr lang="en-US" sz="1600" dirty="0">
              <a:solidFill>
                <a:schemeClr val="bg1"/>
              </a:solidFill>
            </a:endParaRPr>
          </a:p>
        </p:txBody>
      </p:sp>
      <p:sp>
        <p:nvSpPr>
          <p:cNvPr id="193" name="TextBox 192"/>
          <p:cNvSpPr txBox="1"/>
          <p:nvPr/>
        </p:nvSpPr>
        <p:spPr>
          <a:xfrm>
            <a:off x="2620800" y="3086670"/>
            <a:ext cx="586854" cy="338554"/>
          </a:xfrm>
          <a:prstGeom prst="rect">
            <a:avLst/>
          </a:prstGeom>
          <a:noFill/>
        </p:spPr>
        <p:txBody>
          <a:bodyPr wrap="square" rtlCol="0">
            <a:spAutoFit/>
          </a:bodyPr>
          <a:lstStyle/>
          <a:p>
            <a:r>
              <a:rPr lang="es-CU" sz="1600" dirty="0" smtClean="0">
                <a:solidFill>
                  <a:schemeClr val="bg1"/>
                </a:solidFill>
              </a:rPr>
              <a:t>yes</a:t>
            </a:r>
            <a:endParaRPr lang="en-US" sz="1600" dirty="0">
              <a:solidFill>
                <a:schemeClr val="bg1"/>
              </a:solidFill>
            </a:endParaRPr>
          </a:p>
        </p:txBody>
      </p:sp>
      <p:sp>
        <p:nvSpPr>
          <p:cNvPr id="194" name="TextBox 193"/>
          <p:cNvSpPr txBox="1"/>
          <p:nvPr/>
        </p:nvSpPr>
        <p:spPr>
          <a:xfrm>
            <a:off x="1396620" y="4426428"/>
            <a:ext cx="586854" cy="338554"/>
          </a:xfrm>
          <a:prstGeom prst="rect">
            <a:avLst/>
          </a:prstGeom>
          <a:noFill/>
        </p:spPr>
        <p:txBody>
          <a:bodyPr wrap="square" rtlCol="0">
            <a:spAutoFit/>
          </a:bodyPr>
          <a:lstStyle/>
          <a:p>
            <a:r>
              <a:rPr lang="es-CU" sz="1600" dirty="0" smtClean="0">
                <a:solidFill>
                  <a:schemeClr val="bg1"/>
                </a:solidFill>
              </a:rPr>
              <a:t>no</a:t>
            </a:r>
            <a:endParaRPr lang="en-US" sz="1600" dirty="0">
              <a:solidFill>
                <a:schemeClr val="bg1"/>
              </a:solidFill>
            </a:endParaRPr>
          </a:p>
        </p:txBody>
      </p:sp>
      <p:sp>
        <p:nvSpPr>
          <p:cNvPr id="195" name="TextBox 194"/>
          <p:cNvSpPr txBox="1"/>
          <p:nvPr/>
        </p:nvSpPr>
        <p:spPr>
          <a:xfrm>
            <a:off x="1396800" y="6120000"/>
            <a:ext cx="586854" cy="338554"/>
          </a:xfrm>
          <a:prstGeom prst="rect">
            <a:avLst/>
          </a:prstGeom>
          <a:noFill/>
        </p:spPr>
        <p:txBody>
          <a:bodyPr wrap="square" rtlCol="0">
            <a:spAutoFit/>
          </a:bodyPr>
          <a:lstStyle/>
          <a:p>
            <a:r>
              <a:rPr lang="es-CU" sz="1600" dirty="0" smtClean="0">
                <a:solidFill>
                  <a:schemeClr val="bg1"/>
                </a:solidFill>
              </a:rPr>
              <a:t>no</a:t>
            </a:r>
            <a:endParaRPr lang="en-US" sz="1600" dirty="0">
              <a:solidFill>
                <a:schemeClr val="bg1"/>
              </a:solidFill>
            </a:endParaRPr>
          </a:p>
        </p:txBody>
      </p:sp>
      <p:sp>
        <p:nvSpPr>
          <p:cNvPr id="196" name="TextBox 195"/>
          <p:cNvSpPr txBox="1"/>
          <p:nvPr/>
        </p:nvSpPr>
        <p:spPr>
          <a:xfrm>
            <a:off x="3345975" y="6118496"/>
            <a:ext cx="586854" cy="338554"/>
          </a:xfrm>
          <a:prstGeom prst="rect">
            <a:avLst/>
          </a:prstGeom>
          <a:noFill/>
        </p:spPr>
        <p:txBody>
          <a:bodyPr wrap="square" rtlCol="0">
            <a:spAutoFit/>
          </a:bodyPr>
          <a:lstStyle/>
          <a:p>
            <a:r>
              <a:rPr lang="es-CU" sz="1600" dirty="0" smtClean="0">
                <a:solidFill>
                  <a:schemeClr val="bg1"/>
                </a:solidFill>
              </a:rPr>
              <a:t>yes</a:t>
            </a:r>
            <a:endParaRPr lang="en-US" sz="1600" dirty="0">
              <a:solidFill>
                <a:schemeClr val="bg1"/>
              </a:solidFill>
            </a:endParaRPr>
          </a:p>
        </p:txBody>
      </p:sp>
      <p:sp>
        <p:nvSpPr>
          <p:cNvPr id="218" name="TextBox 217"/>
          <p:cNvSpPr txBox="1"/>
          <p:nvPr/>
        </p:nvSpPr>
        <p:spPr>
          <a:xfrm>
            <a:off x="1357951" y="2681789"/>
            <a:ext cx="586854" cy="338554"/>
          </a:xfrm>
          <a:prstGeom prst="rect">
            <a:avLst/>
          </a:prstGeom>
          <a:noFill/>
        </p:spPr>
        <p:txBody>
          <a:bodyPr wrap="square" rtlCol="0">
            <a:spAutoFit/>
          </a:bodyPr>
          <a:lstStyle/>
          <a:p>
            <a:r>
              <a:rPr lang="es-CU" sz="1600" dirty="0" smtClean="0">
                <a:solidFill>
                  <a:schemeClr val="bg1"/>
                </a:solidFill>
              </a:rPr>
              <a:t>no</a:t>
            </a:r>
            <a:endParaRPr lang="en-US" sz="1600" dirty="0">
              <a:solidFill>
                <a:schemeClr val="bg1"/>
              </a:solidFill>
            </a:endParaRPr>
          </a:p>
        </p:txBody>
      </p:sp>
      <p:pic>
        <p:nvPicPr>
          <p:cNvPr id="4" name="Picture 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691954" y="327545"/>
            <a:ext cx="3841200" cy="2880900"/>
          </a:xfrm>
          <a:prstGeom prst="rect">
            <a:avLst/>
          </a:prstGeom>
        </p:spPr>
      </p:pic>
    </p:spTree>
    <p:extLst>
      <p:ext uri="{BB962C8B-B14F-4D97-AF65-F5344CB8AC3E}">
        <p14:creationId xmlns:p14="http://schemas.microsoft.com/office/powerpoint/2010/main" val="33452767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Parallelogram 2"/>
              <p:cNvSpPr/>
              <p:nvPr/>
            </p:nvSpPr>
            <p:spPr>
              <a:xfrm>
                <a:off x="280934" y="66576"/>
                <a:ext cx="4618800" cy="547573"/>
              </a:xfrm>
              <a:prstGeom prst="parallelogram">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pt-BR" sz="1600" dirty="0" smtClean="0"/>
                  <a:t>Set input parameters: </a:t>
                </a:r>
                <a14:m>
                  <m:oMath xmlns:m="http://schemas.openxmlformats.org/officeDocument/2006/math">
                    <m:r>
                      <a:rPr lang="es-CU" sz="1400" b="0" i="1" smtClean="0">
                        <a:latin typeface="Cambria Math" panose="02040503050406030204" pitchFamily="18" charset="0"/>
                      </a:rPr>
                      <m:t>𝑁</m:t>
                    </m:r>
                    <m:r>
                      <a:rPr lang="es-CU" sz="1400" b="0" i="1" smtClean="0">
                        <a:latin typeface="Cambria Math" panose="02040503050406030204" pitchFamily="18" charset="0"/>
                      </a:rPr>
                      <m:t>, </m:t>
                    </m:r>
                    <m:r>
                      <a:rPr lang="es-CU" sz="1400" b="0" i="1" smtClean="0">
                        <a:latin typeface="Cambria Math" panose="02040503050406030204" pitchFamily="18" charset="0"/>
                      </a:rPr>
                      <m:t>𝑓</m:t>
                    </m:r>
                    <m:r>
                      <a:rPr lang="es-CU" sz="1400" b="0" i="1" smtClean="0">
                        <a:latin typeface="Cambria Math" panose="02040503050406030204" pitchFamily="18" charset="0"/>
                        <a:ea typeface="Cambria Math" panose="02040503050406030204" pitchFamily="18" charset="0"/>
                      </a:rPr>
                      <m:t>, </m:t>
                    </m:r>
                    <m:r>
                      <a:rPr lang="es-CU" sz="1400" b="0" i="1" smtClean="0">
                        <a:latin typeface="Cambria Math" panose="02040503050406030204" pitchFamily="18" charset="0"/>
                        <a:ea typeface="Cambria Math" panose="02040503050406030204" pitchFamily="18" charset="0"/>
                      </a:rPr>
                      <m:t>𝑟</m:t>
                    </m:r>
                    <m:r>
                      <a:rPr lang="es-CU" sz="1400" b="0" i="1" smtClean="0">
                        <a:latin typeface="Cambria Math" panose="02040503050406030204" pitchFamily="18" charset="0"/>
                        <a:ea typeface="Cambria Math" panose="02040503050406030204" pitchFamily="18" charset="0"/>
                      </a:rPr>
                      <m:t>,</m:t>
                    </m:r>
                    <m:r>
                      <a:rPr lang="es-CU" sz="1400" i="1">
                        <a:latin typeface="Cambria Math" panose="02040503050406030204" pitchFamily="18" charset="0"/>
                      </a:rPr>
                      <m:t>𝑎𝑛𝑡𝑒𝑛𝑛𝑎𝑇𝑦𝑝𝑒</m:t>
                    </m:r>
                    <m:r>
                      <a:rPr lang="es-CU" sz="1400" b="0" i="1" smtClean="0">
                        <a:latin typeface="Cambria Math" panose="02040503050406030204" pitchFamily="18" charset="0"/>
                        <a:ea typeface="Cambria Math" panose="02040503050406030204" pitchFamily="18" charset="0"/>
                      </a:rPr>
                      <m:t>, </m:t>
                    </m:r>
                    <m:sSub>
                      <m:sSubPr>
                        <m:ctrlPr>
                          <a:rPr lang="es-CU" sz="1400" i="1" smtClean="0">
                            <a:latin typeface="Cambria Math" panose="02040503050406030204" pitchFamily="18" charset="0"/>
                          </a:rPr>
                        </m:ctrlPr>
                      </m:sSubPr>
                      <m:e>
                        <m:r>
                          <a:rPr lang="es-CU" sz="1400" i="1">
                            <a:latin typeface="Cambria Math" panose="02040503050406030204" pitchFamily="18" charset="0"/>
                          </a:rPr>
                          <m:t>𝐺</m:t>
                        </m:r>
                      </m:e>
                      <m:sub>
                        <m:r>
                          <a:rPr lang="es-CU" sz="1400" i="1">
                            <a:latin typeface="Cambria Math" panose="02040503050406030204" pitchFamily="18" charset="0"/>
                          </a:rPr>
                          <m:t>𝑡</m:t>
                        </m:r>
                      </m:sub>
                    </m:sSub>
                    <m:r>
                      <a:rPr lang="es-CU" sz="1400" b="0" i="1" smtClean="0">
                        <a:latin typeface="Cambria Math" panose="02040503050406030204" pitchFamily="18" charset="0"/>
                      </a:rPr>
                      <m:t>,  </m:t>
                    </m:r>
                    <m:sSub>
                      <m:sSubPr>
                        <m:ctrlPr>
                          <a:rPr lang="es-CU" sz="1400" i="1">
                            <a:latin typeface="Cambria Math" panose="02040503050406030204" pitchFamily="18" charset="0"/>
                          </a:rPr>
                        </m:ctrlPr>
                      </m:sSubPr>
                      <m:e>
                        <m:r>
                          <a:rPr lang="es-CU" sz="1400" i="1">
                            <a:latin typeface="Cambria Math" panose="02040503050406030204" pitchFamily="18" charset="0"/>
                          </a:rPr>
                          <m:t>𝑃</m:t>
                        </m:r>
                      </m:e>
                      <m:sub>
                        <m:r>
                          <a:rPr lang="es-CU" sz="1400" i="1">
                            <a:latin typeface="Cambria Math" panose="02040503050406030204" pitchFamily="18" charset="0"/>
                          </a:rPr>
                          <m:t>𝑡</m:t>
                        </m:r>
                      </m:sub>
                    </m:sSub>
                    <m:r>
                      <a:rPr lang="es-CU" sz="1400" b="0" i="1" smtClean="0">
                        <a:latin typeface="Cambria Math" panose="02040503050406030204" pitchFamily="18" charset="0"/>
                        <a:ea typeface="Cambria Math" panose="02040503050406030204" pitchFamily="18" charset="0"/>
                      </a:rPr>
                      <m:t>,  </m:t>
                    </m:r>
                    <m:r>
                      <a:rPr lang="es-CU" sz="1400" b="0" i="1" smtClean="0">
                        <a:latin typeface="Cambria Math" panose="02040503050406030204" pitchFamily="18" charset="0"/>
                        <a:ea typeface="Cambria Math" panose="02040503050406030204" pitchFamily="18" charset="0"/>
                      </a:rPr>
                      <m:t>𝑖𝑡𝑒𝑟</m:t>
                    </m:r>
                    <m:r>
                      <a:rPr lang="es-CU" sz="1400" b="0" i="1" smtClean="0">
                        <a:latin typeface="Cambria Math" panose="02040503050406030204" pitchFamily="18" charset="0"/>
                        <a:ea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s-CU" sz="1600" b="0" i="1" smtClean="0">
                            <a:latin typeface="Cambria Math" panose="02040503050406030204" pitchFamily="18" charset="0"/>
                          </a:rPr>
                          <m:t>𝐹</m:t>
                        </m:r>
                      </m:sub>
                    </m:sSub>
                  </m:oMath>
                </a14:m>
                <a:r>
                  <a:rPr lang="en-US" sz="1400" dirty="0" smtClean="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𝜃</m:t>
                        </m:r>
                      </m:e>
                      <m:sub>
                        <m:r>
                          <a:rPr lang="es-CU" sz="1600" b="0" i="1" smtClean="0">
                            <a:latin typeface="Cambria Math" panose="02040503050406030204" pitchFamily="18" charset="0"/>
                          </a:rPr>
                          <m:t>𝐹</m:t>
                        </m:r>
                      </m:sub>
                    </m:sSub>
                  </m:oMath>
                </a14:m>
                <a:endParaRPr lang="en-US" sz="1600" dirty="0"/>
              </a:p>
            </p:txBody>
          </p:sp>
        </mc:Choice>
        <mc:Fallback xmlns="">
          <p:sp>
            <p:nvSpPr>
              <p:cNvPr id="3" name="Parallelogram 2"/>
              <p:cNvSpPr>
                <a:spLocks noRot="1" noChangeAspect="1" noMove="1" noResize="1" noEditPoints="1" noAdjustHandles="1" noChangeArrowheads="1" noChangeShapeType="1" noTextEdit="1"/>
              </p:cNvSpPr>
              <p:nvPr/>
            </p:nvSpPr>
            <p:spPr>
              <a:xfrm>
                <a:off x="280934" y="66576"/>
                <a:ext cx="4618800" cy="547573"/>
              </a:xfrm>
              <a:prstGeom prst="parallelogram">
                <a:avLst/>
              </a:prstGeom>
              <a:blipFill>
                <a:blip r:embed="rId3"/>
                <a:stretch>
                  <a:fillRect t="-5435" b="-11957"/>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Flowchart: Process 34"/>
              <p:cNvSpPr/>
              <p:nvPr/>
            </p:nvSpPr>
            <p:spPr>
              <a:xfrm>
                <a:off x="280800" y="722767"/>
                <a:ext cx="4644000" cy="625921"/>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sz="1600" dirty="0" smtClean="0"/>
                  <a:t>Calculate </a:t>
                </a:r>
                <a14:m>
                  <m:oMath xmlns:m="http://schemas.openxmlformats.org/officeDocument/2006/math">
                    <m:sSub>
                      <m:sSubPr>
                        <m:ctrlPr>
                          <a:rPr lang="es-CU" sz="1600" b="1" i="1">
                            <a:latin typeface="Cambria Math" panose="02040503050406030204" pitchFamily="18" charset="0"/>
                          </a:rPr>
                        </m:ctrlPr>
                      </m:sSubPr>
                      <m:e>
                        <m:r>
                          <a:rPr lang="es-CU" sz="1600" b="1" i="0">
                            <a:latin typeface="Cambria Math" panose="02040503050406030204" pitchFamily="18" charset="0"/>
                          </a:rPr>
                          <m:t>𝐆</m:t>
                        </m:r>
                      </m:e>
                      <m:sub>
                        <m:r>
                          <a:rPr lang="es-CU" sz="1600" b="1" i="0">
                            <a:latin typeface="Cambria Math" panose="02040503050406030204" pitchFamily="18" charset="0"/>
                          </a:rPr>
                          <m:t>𝐧</m:t>
                        </m:r>
                      </m:sub>
                    </m:sSub>
                  </m:oMath>
                </a14:m>
                <a:r>
                  <a:rPr lang="es-CU" sz="1600" dirty="0" smtClean="0"/>
                  <a:t>[</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s-CU" sz="1600" i="1">
                            <a:latin typeface="Cambria Math" panose="02040503050406030204" pitchFamily="18" charset="0"/>
                          </a:rPr>
                          <m:t>𝐹</m:t>
                        </m:r>
                      </m:sub>
                    </m:sSub>
                  </m:oMath>
                </a14:m>
                <a:r>
                  <a:rPr lang="es-CU" sz="1600" dirty="0" smtClean="0"/>
                  <a:t>x</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𝜃</m:t>
                        </m:r>
                      </m:e>
                      <m:sub>
                        <m:r>
                          <a:rPr lang="es-CU" sz="1600" i="1">
                            <a:latin typeface="Cambria Math" panose="02040503050406030204" pitchFamily="18" charset="0"/>
                          </a:rPr>
                          <m:t>𝐹</m:t>
                        </m:r>
                      </m:sub>
                    </m:sSub>
                  </m:oMath>
                </a14:m>
                <a:r>
                  <a:rPr lang="es-CU" sz="1600" dirty="0" smtClean="0"/>
                  <a:t>]:</a:t>
                </a:r>
              </a:p>
              <a:p>
                <a:pPr algn="ctr"/>
                <a14:m>
                  <m:oMathPara xmlns:m="http://schemas.openxmlformats.org/officeDocument/2006/math">
                    <m:oMathParaPr>
                      <m:jc m:val="centerGroup"/>
                    </m:oMathParaPr>
                    <m:oMath xmlns:m="http://schemas.openxmlformats.org/officeDocument/2006/math">
                      <m:sSub>
                        <m:sSubPr>
                          <m:ctrlPr>
                            <a:rPr lang="es-CU" sz="1600" b="1" i="1">
                              <a:latin typeface="Cambria Math" panose="02040503050406030204" pitchFamily="18" charset="0"/>
                            </a:rPr>
                          </m:ctrlPr>
                        </m:sSubPr>
                        <m:e>
                          <m:r>
                            <a:rPr lang="es-CU" sz="1600" b="1" i="0">
                              <a:latin typeface="Cambria Math" panose="02040503050406030204" pitchFamily="18" charset="0"/>
                            </a:rPr>
                            <m:t>𝐆</m:t>
                          </m:r>
                        </m:e>
                        <m:sub>
                          <m:r>
                            <a:rPr lang="es-CU" sz="1600" b="1" i="0">
                              <a:latin typeface="Cambria Math" panose="02040503050406030204" pitchFamily="18" charset="0"/>
                            </a:rPr>
                            <m:t>𝐧</m:t>
                          </m:r>
                        </m:sub>
                      </m:sSub>
                      <m:r>
                        <a:rPr lang="es-CU" sz="1600" b="0" i="1" smtClean="0">
                          <a:latin typeface="Cambria Math" panose="02040503050406030204" pitchFamily="18" charset="0"/>
                        </a:rPr>
                        <m:t>=</m:t>
                      </m:r>
                      <m:r>
                        <a:rPr lang="es-CU" sz="1600" b="0" i="1" smtClean="0">
                          <a:latin typeface="Cambria Math" panose="02040503050406030204" pitchFamily="18" charset="0"/>
                        </a:rPr>
                        <m:t>𝑝𝑎𝑡𝑡𝑒𝑟𝑛𝐴𝑧𝑖𝑚𝑢𝑡h</m:t>
                      </m:r>
                      <m:r>
                        <a:rPr lang="es-CU" sz="1600" b="0" i="1" smtClean="0">
                          <a:latin typeface="Cambria Math" panose="02040503050406030204" pitchFamily="18" charset="0"/>
                        </a:rPr>
                        <m:t>(</m:t>
                      </m:r>
                      <m:r>
                        <a:rPr lang="es-CU" sz="1600" b="0" i="1" smtClean="0">
                          <a:latin typeface="Cambria Math" panose="02040503050406030204" pitchFamily="18" charset="0"/>
                        </a:rPr>
                        <m:t>𝑎𝑛𝑡𝑒𝑛𝑛𝑎𝑇𝑦𝑝𝑒</m:t>
                      </m:r>
                      <m:r>
                        <a:rPr lang="es-CU" sz="1600" b="0" i="1" smtClean="0">
                          <a:latin typeface="Cambria Math" panose="02040503050406030204" pitchFamily="18" charset="0"/>
                        </a:rPr>
                        <m:t>, </m:t>
                      </m:r>
                      <m:r>
                        <a:rPr lang="es-CU" sz="1600" b="0" i="1" smtClean="0">
                          <a:latin typeface="Cambria Math" panose="02040503050406030204" pitchFamily="18" charset="0"/>
                        </a:rPr>
                        <m:t>𝑓</m:t>
                      </m:r>
                      <m:r>
                        <a:rPr lang="es-CU" sz="1600" b="0" i="1" smtClean="0">
                          <a:latin typeface="Cambria Math" panose="02040503050406030204" pitchFamily="18" charset="0"/>
                        </a:rPr>
                        <m:t>,(0,1,180))</m:t>
                      </m:r>
                    </m:oMath>
                  </m:oMathPara>
                </a14:m>
                <a:endParaRPr lang="es-CU" sz="1600" dirty="0" smtClean="0"/>
              </a:p>
            </p:txBody>
          </p:sp>
        </mc:Choice>
        <mc:Fallback xmlns="">
          <p:sp>
            <p:nvSpPr>
              <p:cNvPr id="35" name="Flowchart: Process 34"/>
              <p:cNvSpPr>
                <a:spLocks noRot="1" noChangeAspect="1" noMove="1" noResize="1" noEditPoints="1" noAdjustHandles="1" noChangeArrowheads="1" noChangeShapeType="1" noTextEdit="1"/>
              </p:cNvSpPr>
              <p:nvPr/>
            </p:nvSpPr>
            <p:spPr>
              <a:xfrm>
                <a:off x="280800" y="722767"/>
                <a:ext cx="4644000" cy="625921"/>
              </a:xfrm>
              <a:prstGeom prst="flowChartProcess">
                <a:avLst/>
              </a:prstGeom>
              <a:blipFill>
                <a:blip r:embed="rId4"/>
                <a:stretch>
                  <a:fillRect b="-962"/>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Flowchart: Process 44"/>
              <p:cNvSpPr/>
              <p:nvPr/>
            </p:nvSpPr>
            <p:spPr>
              <a:xfrm>
                <a:off x="280800" y="1510097"/>
                <a:ext cx="4644000" cy="1082977"/>
              </a:xfrm>
              <a:prstGeom prst="flowChartProcess">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sz="1600" dirty="0" smtClean="0"/>
                  <a:t>Calculate </a:t>
                </a:r>
                <a:r>
                  <a:rPr lang="en-US" sz="1600" b="1" dirty="0" err="1"/>
                  <a:t>antenna_cordinates</a:t>
                </a:r>
                <a:r>
                  <a:rPr lang="es-CU" sz="1600" dirty="0" smtClean="0"/>
                  <a:t> [</a:t>
                </a:r>
                <a14:m>
                  <m:oMath xmlns:m="http://schemas.openxmlformats.org/officeDocument/2006/math">
                    <m:r>
                      <a:rPr lang="es-CU" sz="1600" i="1">
                        <a:latin typeface="Cambria Math" panose="02040503050406030204" pitchFamily="18" charset="0"/>
                      </a:rPr>
                      <m:t>𝑁</m:t>
                    </m:r>
                    <m:r>
                      <m:rPr>
                        <m:nor/>
                      </m:rPr>
                      <a:rPr lang="es-CU" sz="1600" dirty="0">
                        <a:solidFill>
                          <a:prstClr val="black"/>
                        </a:solidFill>
                      </a:rPr>
                      <m:t>x</m:t>
                    </m:r>
                  </m:oMath>
                </a14:m>
                <a:r>
                  <a:rPr lang="es-CU" sz="1600" dirty="0" smtClean="0"/>
                  <a:t>3]:</a:t>
                </a:r>
                <a:endParaRPr lang="es-CU" sz="1600" b="0" dirty="0" smtClean="0"/>
              </a:p>
              <a:p>
                <a:pPr algn="ct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6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n-US" sz="1600" i="1">
                          <a:effectLst/>
                          <a:latin typeface="Cambria Math" panose="02040503050406030204" pitchFamily="18" charset="0"/>
                          <a:ea typeface="Calibri" panose="020F0502020204030204" pitchFamily="34" charset="0"/>
                          <a:cs typeface="Times New Roman" panose="02020603050405020304" pitchFamily="18" charset="0"/>
                        </a:rPr>
                        <m:t>𝑟</m:t>
                      </m:r>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n-US" sz="1600" i="1">
                          <a:effectLst/>
                          <a:latin typeface="Cambria Math" panose="02040503050406030204" pitchFamily="18" charset="0"/>
                          <a:ea typeface="Calibri" panose="020F0502020204030204" pitchFamily="34" charset="0"/>
                          <a:cs typeface="Times New Roman" panose="02020603050405020304" pitchFamily="18" charset="0"/>
                        </a:rPr>
                        <m:t>𝑐𝑜𝑠</m:t>
                      </m:r>
                      <m:d>
                        <m:dPr>
                          <m:ctrlPr>
                            <a:rPr lang="en-US" sz="1600" i="1">
                              <a:effectLst/>
                              <a:latin typeface="Cambria Math" panose="02040503050406030204" pitchFamily="18" charset="0"/>
                              <a:ea typeface="Times New Roman" panose="02020603050405020304" pitchFamily="18" charset="0"/>
                            </a:rPr>
                          </m:ctrlPr>
                        </m:dPr>
                        <m:e>
                          <m:sSub>
                            <m:sSubPr>
                              <m:ctrlPr>
                                <a:rPr lang="en-US" sz="1600" i="1" dirty="0">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𝜑</m:t>
                              </m:r>
                            </m:e>
                            <m:sub>
                              <m:r>
                                <a:rPr lang="es-CU" sz="1600" i="1" dirty="0">
                                  <a:solidFill>
                                    <a:schemeClr val="bg1"/>
                                  </a:solidFill>
                                  <a:latin typeface="Cambria Math" panose="02040503050406030204" pitchFamily="18" charset="0"/>
                                </a:rPr>
                                <m:t>𝑛</m:t>
                              </m:r>
                            </m:sub>
                          </m:sSub>
                        </m:e>
                      </m:d>
                    </m:oMath>
                  </m:oMathPara>
                </a14:m>
                <a:endParaRPr lang="es-CU" sz="1600" dirty="0" smtClean="0"/>
              </a:p>
              <a:p>
                <a:pPr algn="ct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6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n-US" sz="1600" i="1">
                          <a:effectLst/>
                          <a:latin typeface="Cambria Math" panose="02040503050406030204" pitchFamily="18" charset="0"/>
                          <a:ea typeface="Calibri" panose="020F0502020204030204" pitchFamily="34" charset="0"/>
                          <a:cs typeface="Times New Roman" panose="02020603050405020304" pitchFamily="18" charset="0"/>
                        </a:rPr>
                        <m:t>𝑟</m:t>
                      </m:r>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n-US" sz="1600" i="1">
                          <a:effectLst/>
                          <a:latin typeface="Cambria Math" panose="02040503050406030204" pitchFamily="18" charset="0"/>
                          <a:ea typeface="Calibri" panose="020F0502020204030204" pitchFamily="34" charset="0"/>
                          <a:cs typeface="Times New Roman" panose="02020603050405020304" pitchFamily="18" charset="0"/>
                        </a:rPr>
                        <m:t>𝑠𝑖𝑛</m:t>
                      </m:r>
                      <m:d>
                        <m:dPr>
                          <m:ctrlPr>
                            <a:rPr lang="en-US" sz="1600" i="1">
                              <a:effectLst/>
                              <a:latin typeface="Cambria Math" panose="02040503050406030204" pitchFamily="18" charset="0"/>
                              <a:ea typeface="Times New Roman" panose="02020603050405020304" pitchFamily="18" charset="0"/>
                            </a:rPr>
                          </m:ctrlPr>
                        </m:dPr>
                        <m:e>
                          <m:sSub>
                            <m:sSubPr>
                              <m:ctrlPr>
                                <a:rPr lang="en-US" sz="1600" i="1" dirty="0">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𝜑</m:t>
                              </m:r>
                            </m:e>
                            <m:sub>
                              <m:r>
                                <a:rPr lang="es-CU" sz="1600" i="1" dirty="0">
                                  <a:solidFill>
                                    <a:schemeClr val="bg1"/>
                                  </a:solidFill>
                                  <a:latin typeface="Cambria Math" panose="02040503050406030204" pitchFamily="18" charset="0"/>
                                </a:rPr>
                                <m:t>𝑛</m:t>
                              </m:r>
                            </m:sub>
                          </m:sSub>
                        </m:e>
                      </m:d>
                    </m:oMath>
                  </m:oMathPara>
                </a14:m>
                <a:endParaRPr lang="es-CU" sz="1600" dirty="0" smtClean="0"/>
              </a:p>
              <a:p>
                <a:pPr algn="ctr"/>
                <a:r>
                  <a:rPr lang="en-US" sz="1600" dirty="0" smtClean="0"/>
                  <a:t>                              </a:t>
                </a:r>
                <a14:m>
                  <m:oMath xmlns:m="http://schemas.openxmlformats.org/officeDocument/2006/math">
                    <m:sSub>
                      <m:sSubPr>
                        <m:ctrlPr>
                          <a:rPr lang="en-US" sz="1600" i="1">
                            <a:latin typeface="Cambria Math" panose="02040503050406030204" pitchFamily="18" charset="0"/>
                          </a:rPr>
                        </m:ctrlPr>
                      </m:sSubPr>
                      <m:e>
                        <m:r>
                          <a:rPr lang="en-US" sz="16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en-US" sz="16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US" sz="1600" i="1">
                        <a:effectLst/>
                        <a:latin typeface="Cambria Math" panose="02040503050406030204" pitchFamily="18" charset="0"/>
                        <a:ea typeface="Calibri" panose="020F0502020204030204" pitchFamily="34" charset="0"/>
                        <a:cs typeface="Times New Roman" panose="02020603050405020304" pitchFamily="18" charset="0"/>
                      </a:rPr>
                      <m:t>=0</m:t>
                    </m:r>
                    <m:r>
                      <a:rPr lang="es-CU" sz="1600" b="0" i="1" smtClean="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600" i="1" dirty="0">
                            <a:solidFill>
                              <a:schemeClr val="bg1"/>
                            </a:solidFill>
                            <a:latin typeface="Cambria Math" panose="02040503050406030204" pitchFamily="18" charset="0"/>
                          </a:rPr>
                        </m:ctrlPr>
                      </m:sSubPr>
                      <m:e>
                        <m:r>
                          <a:rPr lang="es-CU" sz="1600" b="0" i="1" dirty="0" smtClean="0">
                            <a:solidFill>
                              <a:schemeClr val="bg1"/>
                            </a:solidFill>
                            <a:latin typeface="Cambria Math" panose="02040503050406030204" pitchFamily="18" charset="0"/>
                          </a:rPr>
                          <m:t>                         </m:t>
                        </m:r>
                        <m:r>
                          <a:rPr lang="en-US" sz="1600" i="1">
                            <a:solidFill>
                              <a:schemeClr val="bg1"/>
                            </a:solidFill>
                            <a:latin typeface="Cambria Math" panose="02040503050406030204" pitchFamily="18" charset="0"/>
                          </a:rPr>
                          <m:t>𝜑</m:t>
                        </m:r>
                      </m:e>
                      <m:sub>
                        <m:r>
                          <a:rPr lang="es-CU" sz="1600" i="1" dirty="0">
                            <a:solidFill>
                              <a:schemeClr val="bg1"/>
                            </a:solidFill>
                            <a:latin typeface="Cambria Math" panose="02040503050406030204" pitchFamily="18" charset="0"/>
                          </a:rPr>
                          <m:t>𝑛</m:t>
                        </m:r>
                      </m:sub>
                    </m:sSub>
                    <m:r>
                      <a:rPr lang="es-CU" sz="1600" b="0" i="1" dirty="0" smtClean="0">
                        <a:latin typeface="Cambria Math" panose="02040503050406030204" pitchFamily="18" charset="0"/>
                      </a:rPr>
                      <m:t>=</m:t>
                    </m:r>
                    <m:f>
                      <m:fPr>
                        <m:ctrlPr>
                          <a:rPr lang="es-CU" sz="1600" b="0" i="1" dirty="0" smtClean="0">
                            <a:latin typeface="Cambria Math" panose="02040503050406030204" pitchFamily="18" charset="0"/>
                          </a:rPr>
                        </m:ctrlPr>
                      </m:fPr>
                      <m:num>
                        <m:r>
                          <a:rPr lang="es-CU" sz="1600" b="0" i="1" dirty="0" smtClean="0">
                            <a:latin typeface="Cambria Math" panose="02040503050406030204" pitchFamily="18" charset="0"/>
                          </a:rPr>
                          <m:t>360∗</m:t>
                        </m:r>
                        <m:r>
                          <a:rPr lang="es-CU" sz="1600" b="0" i="1" dirty="0" smtClean="0">
                            <a:latin typeface="Cambria Math" panose="02040503050406030204" pitchFamily="18" charset="0"/>
                          </a:rPr>
                          <m:t>𝑛</m:t>
                        </m:r>
                      </m:num>
                      <m:den>
                        <m:r>
                          <a:rPr lang="es-CU" sz="1600" b="0" i="1" dirty="0" smtClean="0">
                            <a:latin typeface="Cambria Math" panose="02040503050406030204" pitchFamily="18" charset="0"/>
                          </a:rPr>
                          <m:t>𝑁</m:t>
                        </m:r>
                      </m:den>
                    </m:f>
                  </m:oMath>
                </a14:m>
                <a:endParaRPr lang="es-CU" sz="1600" dirty="0" smtClean="0"/>
              </a:p>
            </p:txBody>
          </p:sp>
        </mc:Choice>
        <mc:Fallback xmlns="">
          <p:sp>
            <p:nvSpPr>
              <p:cNvPr id="45" name="Flowchart: Process 44"/>
              <p:cNvSpPr>
                <a:spLocks noRot="1" noChangeAspect="1" noMove="1" noResize="1" noEditPoints="1" noAdjustHandles="1" noChangeArrowheads="1" noChangeShapeType="1" noTextEdit="1"/>
              </p:cNvSpPr>
              <p:nvPr/>
            </p:nvSpPr>
            <p:spPr>
              <a:xfrm>
                <a:off x="280800" y="1510097"/>
                <a:ext cx="4644000" cy="1082977"/>
              </a:xfrm>
              <a:prstGeom prst="flowChartProcess">
                <a:avLst/>
              </a:prstGeom>
              <a:blipFill>
                <a:blip r:embed="rId5"/>
                <a:stretch>
                  <a:fillRect t="-4396" b="-2747"/>
                </a:stretch>
              </a:blipFill>
              <a:ln w="28575">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Flowchart: Decision 37"/>
              <p:cNvSpPr/>
              <p:nvPr/>
            </p:nvSpPr>
            <p:spPr>
              <a:xfrm>
                <a:off x="1663359" y="2716448"/>
                <a:ext cx="1882506" cy="498927"/>
              </a:xfrm>
              <a:prstGeom prst="flowChartDecision">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i="1" dirty="0" smtClean="0">
                    <a:ea typeface="Cambria Math" panose="02040503050406030204" pitchFamily="18" charset="0"/>
                  </a:rPr>
                  <a:t>i </a:t>
                </a:r>
                <a14:m>
                  <m:oMath xmlns:m="http://schemas.openxmlformats.org/officeDocument/2006/math">
                    <m:r>
                      <a:rPr lang="el-GR" sz="1600" i="1" smtClean="0">
                        <a:latin typeface="Cambria Math" panose="02040503050406030204" pitchFamily="18" charset="0"/>
                        <a:ea typeface="Cambria Math" panose="02040503050406030204" pitchFamily="18" charset="0"/>
                      </a:rPr>
                      <m:t>≤</m:t>
                    </m:r>
                    <m:r>
                      <a:rPr lang="es-CU" sz="1600" b="0" i="1" smtClean="0">
                        <a:latin typeface="Cambria Math" panose="02040503050406030204" pitchFamily="18" charset="0"/>
                        <a:ea typeface="Cambria Math" panose="02040503050406030204" pitchFamily="18" charset="0"/>
                      </a:rPr>
                      <m:t>𝑖𝑡𝑒𝑟</m:t>
                    </m:r>
                  </m:oMath>
                </a14:m>
                <a:endParaRPr lang="en-US" sz="1600" dirty="0"/>
              </a:p>
            </p:txBody>
          </p:sp>
        </mc:Choice>
        <mc:Fallback xmlns="">
          <p:sp>
            <p:nvSpPr>
              <p:cNvPr id="38" name="Flowchart: Decision 37"/>
              <p:cNvSpPr>
                <a:spLocks noRot="1" noChangeAspect="1" noMove="1" noResize="1" noEditPoints="1" noAdjustHandles="1" noChangeArrowheads="1" noChangeShapeType="1" noTextEdit="1"/>
              </p:cNvSpPr>
              <p:nvPr/>
            </p:nvSpPr>
            <p:spPr>
              <a:xfrm>
                <a:off x="1663359" y="2716448"/>
                <a:ext cx="1882506" cy="498927"/>
              </a:xfrm>
              <a:prstGeom prst="flowChartDecision">
                <a:avLst/>
              </a:prstGeom>
              <a:blipFill>
                <a:blip r:embed="rId6"/>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Flowchart: Process 38"/>
              <p:cNvSpPr/>
              <p:nvPr/>
            </p:nvSpPr>
            <p:spPr>
              <a:xfrm>
                <a:off x="280800" y="3394319"/>
                <a:ext cx="4644000" cy="360000"/>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s-CU" sz="1600" b="0" i="1" smtClean="0">
                        <a:solidFill>
                          <a:schemeClr val="bg1"/>
                        </a:solidFill>
                        <a:latin typeface="Cambria Math" panose="02040503050406030204" pitchFamily="18" charset="0"/>
                      </a:rPr>
                      <m:t>𝑝</m:t>
                    </m:r>
                  </m:oMath>
                </a14:m>
                <a:r>
                  <a:rPr lang="es-CU" sz="1600" dirty="0" smtClean="0">
                    <a:solidFill>
                      <a:schemeClr val="bg1"/>
                    </a:solidFill>
                  </a:rPr>
                  <a:t>: </a:t>
                </a:r>
                <a:r>
                  <a:rPr lang="en-US" sz="1600" dirty="0" smtClean="0"/>
                  <a:t>random </a:t>
                </a:r>
                <a:r>
                  <a:rPr lang="en-US" sz="1600" dirty="0"/>
                  <a:t>number between 10 meters and 1 km</a:t>
                </a:r>
                <a:endParaRPr lang="es-CU" sz="1600" dirty="0" smtClean="0"/>
              </a:p>
            </p:txBody>
          </p:sp>
        </mc:Choice>
        <mc:Fallback xmlns="">
          <p:sp>
            <p:nvSpPr>
              <p:cNvPr id="39" name="Flowchart: Process 38"/>
              <p:cNvSpPr>
                <a:spLocks noRot="1" noChangeAspect="1" noMove="1" noResize="1" noEditPoints="1" noAdjustHandles="1" noChangeArrowheads="1" noChangeShapeType="1" noTextEdit="1"/>
              </p:cNvSpPr>
              <p:nvPr/>
            </p:nvSpPr>
            <p:spPr>
              <a:xfrm>
                <a:off x="280800" y="3394319"/>
                <a:ext cx="4644000" cy="360000"/>
              </a:xfrm>
              <a:prstGeom prst="flowChartProcess">
                <a:avLst/>
              </a:prstGeom>
              <a:blipFill>
                <a:blip r:embed="rId7"/>
                <a:stretch>
                  <a:fillRect b="-16393"/>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6240380" y="5584660"/>
                <a:ext cx="4608000" cy="9360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sz="1600" dirty="0" smtClean="0"/>
                  <a:t>Calculate </a:t>
                </a:r>
                <a14:m>
                  <m:oMath xmlns:m="http://schemas.openxmlformats.org/officeDocument/2006/math">
                    <m:sSub>
                      <m:sSubPr>
                        <m:ctrlPr>
                          <a:rPr lang="es-CU" sz="1600" i="1">
                            <a:latin typeface="Cambria Math" panose="02040503050406030204" pitchFamily="18" charset="0"/>
                          </a:rPr>
                        </m:ctrlPr>
                      </m:sSubPr>
                      <m:e>
                        <m:r>
                          <a:rPr lang="es-CU" sz="1600" b="0" i="1" smtClean="0">
                            <a:latin typeface="Cambria Math" panose="02040503050406030204" pitchFamily="18" charset="0"/>
                          </a:rPr>
                          <m:t>𝑃</m:t>
                        </m:r>
                      </m:e>
                      <m:sub>
                        <m:r>
                          <a:rPr lang="es-CU" sz="1600" b="0" i="1">
                            <a:latin typeface="Cambria Math" panose="02040503050406030204" pitchFamily="18" charset="0"/>
                          </a:rPr>
                          <m:t>𝑟</m:t>
                        </m:r>
                      </m:sub>
                    </m:sSub>
                  </m:oMath>
                </a14:m>
                <a:r>
                  <a:rPr lang="es-CU" sz="1600" dirty="0" smtClean="0"/>
                  <a:t>:</a:t>
                </a:r>
                <a:endParaRPr lang="es-CU" sz="1600" dirty="0"/>
              </a:p>
              <a:p>
                <a:pPr algn="ct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s-CU" sz="1600" b="0" i="1" smtClean="0">
                              <a:latin typeface="Cambria Math" panose="02040503050406030204" pitchFamily="18" charset="0"/>
                            </a:rPr>
                            <m:t>𝑃</m:t>
                          </m:r>
                        </m:e>
                        <m:sub>
                          <m:r>
                            <a:rPr lang="es-CU" sz="1600" b="0" i="1" smtClean="0">
                              <a:latin typeface="Cambria Math" panose="02040503050406030204" pitchFamily="18" charset="0"/>
                            </a:rPr>
                            <m:t>𝑟</m:t>
                          </m:r>
                        </m:sub>
                      </m:sSub>
                      <m:r>
                        <a:rPr lang="es-CU" sz="1600" b="0" i="1" smtClean="0">
                          <a:latin typeface="Cambria Math" panose="02040503050406030204" pitchFamily="18" charset="0"/>
                        </a:rPr>
                        <m:t>=</m:t>
                      </m:r>
                      <m:f>
                        <m:fPr>
                          <m:ctrlPr>
                            <a:rPr lang="es-CU" sz="1600" b="0" i="1" smtClean="0">
                              <a:latin typeface="Cambria Math" panose="02040503050406030204" pitchFamily="18" charset="0"/>
                            </a:rPr>
                          </m:ctrlPr>
                        </m:fPr>
                        <m:num>
                          <m:sSub>
                            <m:sSubPr>
                              <m:ctrlPr>
                                <a:rPr lang="es-CU" sz="1600" b="1" i="1">
                                  <a:latin typeface="Cambria Math" panose="02040503050406030204" pitchFamily="18" charset="0"/>
                                </a:rPr>
                              </m:ctrlPr>
                            </m:sSubPr>
                            <m:e>
                              <m:r>
                                <a:rPr lang="es-CU" sz="1600" b="1" i="0">
                                  <a:latin typeface="Cambria Math" panose="02040503050406030204" pitchFamily="18" charset="0"/>
                                </a:rPr>
                                <m:t>𝐆</m:t>
                              </m:r>
                            </m:e>
                            <m:sub>
                              <m:r>
                                <a:rPr lang="es-CU" sz="1600" b="1" i="0" smtClean="0">
                                  <a:latin typeface="Cambria Math" panose="02040503050406030204" pitchFamily="18" charset="0"/>
                                </a:rPr>
                                <m:t>𝐧</m:t>
                              </m:r>
                            </m:sub>
                          </m:sSub>
                          <m:r>
                            <a:rPr lang="es-CU" sz="1600" b="0" i="1" smtClean="0">
                              <a:latin typeface="Cambria Math" panose="02040503050406030204" pitchFamily="18" charset="0"/>
                            </a:rPr>
                            <m:t>(</m:t>
                          </m:r>
                          <m:sSub>
                            <m:sSubPr>
                              <m:ctrlPr>
                                <a:rPr lang="es-CU" sz="1600" i="1">
                                  <a:latin typeface="Cambria Math" panose="02040503050406030204" pitchFamily="18" charset="0"/>
                                </a:rPr>
                              </m:ctrlPr>
                            </m:sSubPr>
                            <m:e>
                              <m:r>
                                <a:rPr lang="en-US" sz="1600" i="1">
                                  <a:latin typeface="Cambria Math" panose="02040503050406030204" pitchFamily="18" charset="0"/>
                                </a:rPr>
                                <m:t>𝜙</m:t>
                              </m:r>
                            </m:e>
                            <m:sub>
                              <m:r>
                                <a:rPr lang="es-CU" sz="1600" i="1">
                                  <a:latin typeface="Cambria Math" panose="02040503050406030204" pitchFamily="18" charset="0"/>
                                </a:rPr>
                                <m:t>𝑛</m:t>
                              </m:r>
                            </m:sub>
                          </m:sSub>
                          <m:r>
                            <a:rPr lang="es-CU" sz="1600" b="0" i="1" smtClean="0">
                              <a:latin typeface="Cambria Math" panose="02040503050406030204" pitchFamily="18" charset="0"/>
                            </a:rPr>
                            <m:t>,</m:t>
                          </m:r>
                          <m:sSub>
                            <m:sSubPr>
                              <m:ctrlPr>
                                <a:rPr lang="es-CU" sz="1600" i="1">
                                  <a:latin typeface="Cambria Math" panose="02040503050406030204" pitchFamily="18" charset="0"/>
                                </a:rPr>
                              </m:ctrlPr>
                            </m:sSubPr>
                            <m:e>
                              <m:r>
                                <a:rPr lang="en-US" sz="1600" i="1">
                                  <a:latin typeface="Cambria Math" panose="02040503050406030204" pitchFamily="18" charset="0"/>
                                </a:rPr>
                                <m:t>𝜃</m:t>
                              </m:r>
                            </m:e>
                            <m:sub>
                              <m:r>
                                <a:rPr lang="es-CU" sz="1600" i="1">
                                  <a:latin typeface="Cambria Math" panose="02040503050406030204" pitchFamily="18" charset="0"/>
                                </a:rPr>
                                <m:t>𝑛</m:t>
                              </m:r>
                            </m:sub>
                          </m:sSub>
                          <m:r>
                            <a:rPr lang="es-CU" sz="1600" b="0" i="1" smtClean="0">
                              <a:latin typeface="Cambria Math" panose="02040503050406030204" pitchFamily="18" charset="0"/>
                            </a:rPr>
                            <m:t>)</m:t>
                          </m:r>
                          <m:r>
                            <a:rPr lang="es-CU" sz="1600" i="1">
                              <a:latin typeface="Cambria Math" panose="02040503050406030204" pitchFamily="18" charset="0"/>
                            </a:rPr>
                            <m:t>∗</m:t>
                          </m:r>
                          <m:sSub>
                            <m:sSubPr>
                              <m:ctrlPr>
                                <a:rPr lang="es-CU" sz="1600" i="1">
                                  <a:latin typeface="Cambria Math" panose="02040503050406030204" pitchFamily="18" charset="0"/>
                                </a:rPr>
                              </m:ctrlPr>
                            </m:sSubPr>
                            <m:e>
                              <m:r>
                                <a:rPr lang="es-CU" sz="1600" i="1">
                                  <a:latin typeface="Cambria Math" panose="02040503050406030204" pitchFamily="18" charset="0"/>
                                </a:rPr>
                                <m:t>𝐺</m:t>
                              </m:r>
                            </m:e>
                            <m:sub>
                              <m:r>
                                <a:rPr lang="es-CU" sz="1600" i="1">
                                  <a:latin typeface="Cambria Math" panose="02040503050406030204" pitchFamily="18" charset="0"/>
                                </a:rPr>
                                <m:t>𝑡</m:t>
                              </m:r>
                            </m:sub>
                          </m:sSub>
                          <m:r>
                            <a:rPr lang="es-CU" sz="1600" i="1">
                              <a:latin typeface="Cambria Math" panose="02040503050406030204" pitchFamily="18" charset="0"/>
                            </a:rPr>
                            <m:t>∗</m:t>
                          </m:r>
                          <m:sSub>
                            <m:sSubPr>
                              <m:ctrlPr>
                                <a:rPr lang="es-CU" sz="1600" i="1">
                                  <a:latin typeface="Cambria Math" panose="02040503050406030204" pitchFamily="18" charset="0"/>
                                </a:rPr>
                              </m:ctrlPr>
                            </m:sSubPr>
                            <m:e>
                              <m:r>
                                <a:rPr lang="es-CU" sz="1600" i="1">
                                  <a:latin typeface="Cambria Math" panose="02040503050406030204" pitchFamily="18" charset="0"/>
                                </a:rPr>
                                <m:t>𝑃</m:t>
                              </m:r>
                            </m:e>
                            <m:sub>
                              <m:r>
                                <a:rPr lang="es-CU" sz="1600" i="1">
                                  <a:latin typeface="Cambria Math" panose="02040503050406030204" pitchFamily="18" charset="0"/>
                                </a:rPr>
                                <m:t>𝑡</m:t>
                              </m:r>
                            </m:sub>
                          </m:sSub>
                          <m:r>
                            <a:rPr lang="es-CU" sz="1600" i="1">
                              <a:latin typeface="Cambria Math" panose="02040503050406030204" pitchFamily="18" charset="0"/>
                            </a:rPr>
                            <m:t>∗</m:t>
                          </m:r>
                          <m:sSup>
                            <m:sSupPr>
                              <m:ctrlPr>
                                <a:rPr lang="es-CU" sz="1600" i="1">
                                  <a:latin typeface="Cambria Math" panose="02040503050406030204" pitchFamily="18" charset="0"/>
                                </a:rPr>
                              </m:ctrlPr>
                            </m:sSupPr>
                            <m:e>
                              <m:r>
                                <a:rPr lang="es-CU" sz="1600" i="1">
                                  <a:latin typeface="Cambria Math" panose="02040503050406030204" pitchFamily="18" charset="0"/>
                                </a:rPr>
                                <m:t>𝑐</m:t>
                              </m:r>
                            </m:e>
                            <m:sup>
                              <m:r>
                                <a:rPr lang="es-CU" sz="1600" i="1">
                                  <a:latin typeface="Cambria Math" panose="02040503050406030204" pitchFamily="18" charset="0"/>
                                </a:rPr>
                                <m:t>2</m:t>
                              </m:r>
                            </m:sup>
                          </m:sSup>
                        </m:num>
                        <m:den>
                          <m:sSup>
                            <m:sSupPr>
                              <m:ctrlPr>
                                <a:rPr lang="es-CU" sz="1600" b="0" i="1" smtClean="0">
                                  <a:latin typeface="Cambria Math" panose="02040503050406030204" pitchFamily="18" charset="0"/>
                                </a:rPr>
                              </m:ctrlPr>
                            </m:sSupPr>
                            <m:e>
                              <m:r>
                                <a:rPr lang="es-CU" sz="1600" b="0" i="1" smtClean="0">
                                  <a:latin typeface="Cambria Math" panose="02040503050406030204" pitchFamily="18" charset="0"/>
                                </a:rPr>
                                <m:t>(</m:t>
                              </m:r>
                              <m:r>
                                <a:rPr lang="es-CU" sz="1600" i="1">
                                  <a:latin typeface="Cambria Math" panose="02040503050406030204" pitchFamily="18" charset="0"/>
                                </a:rPr>
                                <m:t>4∗</m:t>
                              </m:r>
                              <m:r>
                                <a:rPr lang="es-CU" sz="1600" i="1">
                                  <a:latin typeface="Cambria Math" panose="02040503050406030204" pitchFamily="18" charset="0"/>
                                  <a:ea typeface="Cambria Math" panose="02040503050406030204" pitchFamily="18" charset="0"/>
                                </a:rPr>
                                <m:t>𝜋</m:t>
                              </m:r>
                              <m:r>
                                <a:rPr lang="es-CU" sz="1600" i="1">
                                  <a:latin typeface="Cambria Math" panose="02040503050406030204" pitchFamily="18" charset="0"/>
                                  <a:ea typeface="Cambria Math" panose="02040503050406030204" pitchFamily="18" charset="0"/>
                                </a:rPr>
                                <m:t>∗</m:t>
                              </m:r>
                              <m:r>
                                <a:rPr lang="es-CU" sz="1600" i="1">
                                  <a:latin typeface="Cambria Math" panose="02040503050406030204" pitchFamily="18" charset="0"/>
                                  <a:ea typeface="Cambria Math" panose="02040503050406030204" pitchFamily="18" charset="0"/>
                                </a:rPr>
                                <m:t>𝑑</m:t>
                              </m:r>
                              <m:r>
                                <a:rPr lang="es-CU" sz="1600" i="1">
                                  <a:latin typeface="Cambria Math" panose="02040503050406030204" pitchFamily="18" charset="0"/>
                                  <a:ea typeface="Cambria Math" panose="02040503050406030204" pitchFamily="18" charset="0"/>
                                </a:rPr>
                                <m:t>∗</m:t>
                              </m:r>
                              <m:r>
                                <a:rPr lang="es-CU" sz="1600" i="1">
                                  <a:latin typeface="Cambria Math" panose="02040503050406030204" pitchFamily="18" charset="0"/>
                                  <a:ea typeface="Cambria Math" panose="02040503050406030204" pitchFamily="18" charset="0"/>
                                </a:rPr>
                                <m:t>𝑓</m:t>
                              </m:r>
                              <m:r>
                                <a:rPr lang="es-CU" sz="1600" b="0" i="1" smtClean="0">
                                  <a:latin typeface="Cambria Math" panose="02040503050406030204" pitchFamily="18" charset="0"/>
                                  <a:ea typeface="Cambria Math" panose="02040503050406030204" pitchFamily="18" charset="0"/>
                                </a:rPr>
                                <m:t>)</m:t>
                              </m:r>
                            </m:e>
                            <m:sup>
                              <m:r>
                                <a:rPr lang="es-CU" sz="1600" b="0" i="1" smtClean="0">
                                  <a:latin typeface="Cambria Math" panose="02040503050406030204" pitchFamily="18" charset="0"/>
                                </a:rPr>
                                <m:t>2</m:t>
                              </m:r>
                            </m:sup>
                          </m:sSup>
                        </m:den>
                      </m:f>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6240380" y="5584660"/>
                <a:ext cx="4608000" cy="936000"/>
              </a:xfrm>
              <a:prstGeom prst="rect">
                <a:avLst/>
              </a:prstGeom>
              <a:blipFill>
                <a:blip r:embed="rId8"/>
                <a:stretch>
                  <a:fillRect/>
                </a:stretch>
              </a:blipFill>
              <a:ln>
                <a:solidFill>
                  <a:schemeClr val="bg1"/>
                </a:solidFill>
              </a:ln>
            </p:spPr>
            <p:txBody>
              <a:bodyPr/>
              <a:lstStyle/>
              <a:p>
                <a:r>
                  <a:rPr lang="en-US">
                    <a:noFill/>
                  </a:rPr>
                  <a:t> </a:t>
                </a:r>
              </a:p>
            </p:txBody>
          </p:sp>
        </mc:Fallback>
      </mc:AlternateContent>
      <p:cxnSp>
        <p:nvCxnSpPr>
          <p:cNvPr id="15" name="Straight Arrow Connector 14"/>
          <p:cNvCxnSpPr>
            <a:stCxn id="3" idx="4"/>
            <a:endCxn id="35" idx="0"/>
          </p:cNvCxnSpPr>
          <p:nvPr/>
        </p:nvCxnSpPr>
        <p:spPr>
          <a:xfrm>
            <a:off x="2590334" y="614149"/>
            <a:ext cx="12466" cy="108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35" idx="2"/>
            <a:endCxn id="45" idx="0"/>
          </p:cNvCxnSpPr>
          <p:nvPr/>
        </p:nvCxnSpPr>
        <p:spPr>
          <a:xfrm>
            <a:off x="2602800" y="1348688"/>
            <a:ext cx="0" cy="161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45" idx="2"/>
            <a:endCxn id="38" idx="0"/>
          </p:cNvCxnSpPr>
          <p:nvPr/>
        </p:nvCxnSpPr>
        <p:spPr>
          <a:xfrm>
            <a:off x="2602800" y="2593074"/>
            <a:ext cx="1812" cy="123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38" idx="2"/>
            <a:endCxn id="39" idx="0"/>
          </p:cNvCxnSpPr>
          <p:nvPr/>
        </p:nvCxnSpPr>
        <p:spPr>
          <a:xfrm flipH="1">
            <a:off x="2602800" y="3215375"/>
            <a:ext cx="1812" cy="1789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39" idx="2"/>
            <a:endCxn id="92" idx="0"/>
          </p:cNvCxnSpPr>
          <p:nvPr/>
        </p:nvCxnSpPr>
        <p:spPr>
          <a:xfrm flipH="1">
            <a:off x="2587958" y="3754319"/>
            <a:ext cx="14842" cy="1232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38" idx="1"/>
            <a:endCxn id="123" idx="3"/>
          </p:cNvCxnSpPr>
          <p:nvPr/>
        </p:nvCxnSpPr>
        <p:spPr>
          <a:xfrm flipH="1">
            <a:off x="1340315" y="2965912"/>
            <a:ext cx="323044" cy="52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8" name="Flowchart: Process 27"/>
              <p:cNvSpPr/>
              <p:nvPr/>
            </p:nvSpPr>
            <p:spPr>
              <a:xfrm>
                <a:off x="280800" y="5113467"/>
                <a:ext cx="4608000" cy="1015488"/>
              </a:xfrm>
              <a:prstGeom prst="flowChartProcess">
                <a:avLst/>
              </a:prstGeom>
              <a:ln w="127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sz="1600" i="1" dirty="0">
                    <a:ea typeface="Cambria Math" panose="02040503050406030204" pitchFamily="18" charset="0"/>
                  </a:rPr>
                  <a:t>Calculate the coordinates of the source:</a:t>
                </a:r>
              </a:p>
              <a:p>
                <a:pPr algn="ct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𝑥</m:t>
                          </m:r>
                        </m:e>
                        <m:sub>
                          <m:r>
                            <a:rPr lang="es-CU" sz="1600" i="1">
                              <a:latin typeface="Cambria Math" panose="02040503050406030204" pitchFamily="18" charset="0"/>
                              <a:ea typeface="Cambria Math" panose="02040503050406030204" pitchFamily="18" charset="0"/>
                            </a:rPr>
                            <m:t>𝑡</m:t>
                          </m:r>
                        </m:sub>
                      </m:sSub>
                      <m:r>
                        <a:rPr lang="en-US" sz="1600" i="1">
                          <a:latin typeface="Cambria Math" panose="02040503050406030204" pitchFamily="18" charset="0"/>
                          <a:ea typeface="Cambria Math" panose="02040503050406030204" pitchFamily="18" charset="0"/>
                        </a:rPr>
                        <m:t>=</m:t>
                      </m:r>
                      <m:r>
                        <a:rPr lang="es-CU" sz="1600" i="1">
                          <a:latin typeface="Cambria Math" panose="02040503050406030204" pitchFamily="18" charset="0"/>
                          <a:ea typeface="Cambria Math" panose="02040503050406030204" pitchFamily="18" charset="0"/>
                        </a:rPr>
                        <m:t>𝑝</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𝑐𝑜𝑠</m:t>
                      </m:r>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𝜙</m:t>
                              </m:r>
                            </m:e>
                            <m:sub>
                              <m:r>
                                <a:rPr lang="es-CU" sz="1600" i="1">
                                  <a:latin typeface="Cambria Math" panose="02040503050406030204" pitchFamily="18" charset="0"/>
                                  <a:ea typeface="Cambria Math" panose="02040503050406030204" pitchFamily="18" charset="0"/>
                                </a:rPr>
                                <m:t>𝑡</m:t>
                              </m:r>
                            </m:sub>
                          </m:sSub>
                        </m:e>
                      </m:d>
                      <m:r>
                        <a:rPr lang="es-CU" sz="1600" i="1">
                          <a:latin typeface="Cambria Math" panose="02040503050406030204" pitchFamily="18" charset="0"/>
                          <a:ea typeface="Cambria Math" panose="02040503050406030204" pitchFamily="18" charset="0"/>
                        </a:rPr>
                        <m:t>∗</m:t>
                      </m:r>
                      <m:r>
                        <m:rPr>
                          <m:sty m:val="p"/>
                        </m:rPr>
                        <a:rPr lang="es-CU" sz="1600" i="1">
                          <a:latin typeface="Cambria Math" panose="02040503050406030204" pitchFamily="18" charset="0"/>
                          <a:ea typeface="Cambria Math" panose="02040503050406030204" pitchFamily="18" charset="0"/>
                        </a:rPr>
                        <m:t>cos</m:t>
                      </m:r>
                      <m:r>
                        <a:rPr lang="es-CU"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s-CU" sz="1600" i="1">
                              <a:latin typeface="Cambria Math" panose="02040503050406030204" pitchFamily="18" charset="0"/>
                              <a:ea typeface="Cambria Math" panose="02040503050406030204" pitchFamily="18" charset="0"/>
                            </a:rPr>
                            <m:t>𝑡</m:t>
                          </m:r>
                        </m:sub>
                      </m:sSub>
                      <m:r>
                        <a:rPr lang="es-CU" sz="1600" i="1">
                          <a:latin typeface="Cambria Math" panose="02040503050406030204" pitchFamily="18" charset="0"/>
                          <a:ea typeface="Cambria Math" panose="02040503050406030204" pitchFamily="18" charset="0"/>
                        </a:rPr>
                        <m:t>)</m:t>
                      </m:r>
                    </m:oMath>
                  </m:oMathPara>
                </a14:m>
                <a:endParaRPr lang="es-CU" sz="1600" i="1"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𝑦</m:t>
                          </m:r>
                        </m:e>
                        <m:sub>
                          <m:r>
                            <a:rPr lang="es-CU" sz="1600" i="1">
                              <a:latin typeface="Cambria Math" panose="02040503050406030204" pitchFamily="18" charset="0"/>
                              <a:ea typeface="Cambria Math" panose="02040503050406030204" pitchFamily="18" charset="0"/>
                            </a:rPr>
                            <m:t>𝑡</m:t>
                          </m:r>
                        </m:sub>
                      </m:sSub>
                      <m:r>
                        <a:rPr lang="en-US" sz="1600" i="1">
                          <a:latin typeface="Cambria Math" panose="02040503050406030204" pitchFamily="18" charset="0"/>
                          <a:ea typeface="Cambria Math" panose="02040503050406030204" pitchFamily="18" charset="0"/>
                        </a:rPr>
                        <m:t>=</m:t>
                      </m:r>
                      <m:r>
                        <a:rPr lang="es-CU" sz="1600" i="1">
                          <a:latin typeface="Cambria Math" panose="02040503050406030204" pitchFamily="18" charset="0"/>
                          <a:ea typeface="Cambria Math" panose="02040503050406030204" pitchFamily="18" charset="0"/>
                        </a:rPr>
                        <m:t>𝑝</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𝑠𝑖𝑛</m:t>
                      </m:r>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𝜙</m:t>
                              </m:r>
                            </m:e>
                            <m:sub>
                              <m:r>
                                <a:rPr lang="es-CU" sz="1600" i="1">
                                  <a:latin typeface="Cambria Math" panose="02040503050406030204" pitchFamily="18" charset="0"/>
                                  <a:ea typeface="Cambria Math" panose="02040503050406030204" pitchFamily="18" charset="0"/>
                                </a:rPr>
                                <m:t>𝑡</m:t>
                              </m:r>
                            </m:sub>
                          </m:sSub>
                        </m:e>
                      </m:d>
                      <m:r>
                        <a:rPr lang="es-CU" sz="1600" i="1">
                          <a:latin typeface="Cambria Math" panose="02040503050406030204" pitchFamily="18" charset="0"/>
                          <a:ea typeface="Cambria Math" panose="02040503050406030204" pitchFamily="18" charset="0"/>
                        </a:rPr>
                        <m:t>∗</m:t>
                      </m:r>
                      <m:r>
                        <m:rPr>
                          <m:sty m:val="p"/>
                        </m:rPr>
                        <a:rPr lang="es-CU" sz="1600" i="1">
                          <a:latin typeface="Cambria Math" panose="02040503050406030204" pitchFamily="18" charset="0"/>
                          <a:ea typeface="Cambria Math" panose="02040503050406030204" pitchFamily="18" charset="0"/>
                        </a:rPr>
                        <m:t>cos</m:t>
                      </m:r>
                      <m:r>
                        <a:rPr lang="es-CU"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s-CU" sz="1600" i="1">
                              <a:latin typeface="Cambria Math" panose="02040503050406030204" pitchFamily="18" charset="0"/>
                              <a:ea typeface="Cambria Math" panose="02040503050406030204" pitchFamily="18" charset="0"/>
                            </a:rPr>
                            <m:t>𝑡</m:t>
                          </m:r>
                        </m:sub>
                      </m:sSub>
                      <m:r>
                        <a:rPr lang="es-CU" sz="1600" i="1">
                          <a:latin typeface="Cambria Math" panose="02040503050406030204" pitchFamily="18" charset="0"/>
                          <a:ea typeface="Cambria Math" panose="02040503050406030204" pitchFamily="18" charset="0"/>
                        </a:rPr>
                        <m:t>)</m:t>
                      </m:r>
                    </m:oMath>
                  </m:oMathPara>
                </a14:m>
                <a:endParaRPr lang="es-CU" sz="1600" i="1"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𝑧</m:t>
                          </m:r>
                        </m:e>
                        <m:sub>
                          <m:r>
                            <a:rPr lang="es-CU" sz="1600" i="1">
                              <a:latin typeface="Cambria Math" panose="02040503050406030204" pitchFamily="18" charset="0"/>
                              <a:ea typeface="Cambria Math" panose="02040503050406030204" pitchFamily="18" charset="0"/>
                            </a:rPr>
                            <m:t>𝑡</m:t>
                          </m:r>
                        </m:sub>
                      </m:sSub>
                      <m:r>
                        <a:rPr lang="en-US" sz="1600" i="1">
                          <a:latin typeface="Cambria Math" panose="02040503050406030204" pitchFamily="18" charset="0"/>
                          <a:ea typeface="Cambria Math" panose="02040503050406030204" pitchFamily="18" charset="0"/>
                        </a:rPr>
                        <m:t>=</m:t>
                      </m:r>
                      <m:r>
                        <a:rPr lang="es-CU" sz="1600" i="1">
                          <a:latin typeface="Cambria Math" panose="02040503050406030204" pitchFamily="18" charset="0"/>
                          <a:ea typeface="Cambria Math" panose="02040503050406030204" pitchFamily="18" charset="0"/>
                        </a:rPr>
                        <m:t>𝑝</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𝑠𝑖𝑛</m:t>
                      </m:r>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s-CU" sz="1600" i="1">
                                  <a:latin typeface="Cambria Math" panose="02040503050406030204" pitchFamily="18" charset="0"/>
                                  <a:ea typeface="Cambria Math" panose="02040503050406030204" pitchFamily="18" charset="0"/>
                                </a:rPr>
                                <m:t>𝑡</m:t>
                              </m:r>
                            </m:sub>
                          </m:sSub>
                        </m:e>
                      </m:d>
                    </m:oMath>
                  </m:oMathPara>
                </a14:m>
                <a:endParaRPr lang="es-CU" sz="1600" i="1" dirty="0">
                  <a:ea typeface="Cambria Math" panose="02040503050406030204" pitchFamily="18" charset="0"/>
                </a:endParaRPr>
              </a:p>
            </p:txBody>
          </p:sp>
        </mc:Choice>
        <mc:Fallback xmlns="">
          <p:sp>
            <p:nvSpPr>
              <p:cNvPr id="28" name="Flowchart: Process 27"/>
              <p:cNvSpPr>
                <a:spLocks noRot="1" noChangeAspect="1" noMove="1" noResize="1" noEditPoints="1" noAdjustHandles="1" noChangeArrowheads="1" noChangeShapeType="1" noTextEdit="1"/>
              </p:cNvSpPr>
              <p:nvPr/>
            </p:nvSpPr>
            <p:spPr>
              <a:xfrm>
                <a:off x="280800" y="5113467"/>
                <a:ext cx="4608000" cy="1015488"/>
              </a:xfrm>
              <a:prstGeom prst="flowChartProcess">
                <a:avLst/>
              </a:prstGeom>
              <a:blipFill>
                <a:blip r:embed="rId9"/>
                <a:stretch>
                  <a:fillRect t="-3571" b="-3571"/>
                </a:stretch>
              </a:blipFill>
              <a:ln w="127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Flowchart: Process 40"/>
              <p:cNvSpPr/>
              <p:nvPr/>
            </p:nvSpPr>
            <p:spPr>
              <a:xfrm>
                <a:off x="5592504" y="3850787"/>
                <a:ext cx="5904000" cy="720000"/>
              </a:xfrm>
              <a:prstGeom prst="flowChartProcess">
                <a:avLst/>
              </a:prstGeom>
              <a:ln w="127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sz="1600" dirty="0"/>
                  <a:t>Calculate</a:t>
                </a:r>
                <a:r>
                  <a:rPr lang="en-US" sz="1600" dirty="0"/>
                  <a:t> the distance between the source and each of the antennas</a:t>
                </a:r>
                <a:r>
                  <a:rPr lang="es-CU" sz="1600" dirty="0"/>
                  <a:t>:</a:t>
                </a:r>
              </a:p>
              <a:p>
                <a:pPr algn="ctr"/>
                <a14:m>
                  <m:oMathPara xmlns:m="http://schemas.openxmlformats.org/officeDocument/2006/math">
                    <m:oMathParaPr>
                      <m:jc m:val="centerGroup"/>
                    </m:oMathParaPr>
                    <m:oMath xmlns:m="http://schemas.openxmlformats.org/officeDocument/2006/math">
                      <m:r>
                        <a:rPr lang="es-CU" sz="1600">
                          <a:latin typeface="Cambria Math" panose="02040503050406030204" pitchFamily="18" charset="0"/>
                        </a:rPr>
                        <m:t>𝑑</m:t>
                      </m:r>
                      <m:r>
                        <a:rPr lang="en-US" sz="1600">
                          <a:latin typeface="Cambria Math" panose="02040503050406030204" pitchFamily="18" charset="0"/>
                        </a:rPr>
                        <m:t>=</m:t>
                      </m:r>
                      <m:rad>
                        <m:radPr>
                          <m:degHide m:val="on"/>
                          <m:ctrlPr>
                            <a:rPr lang="en-US" sz="1600" i="1">
                              <a:latin typeface="Cambria Math" panose="02040503050406030204" pitchFamily="18" charset="0"/>
                            </a:rPr>
                          </m:ctrlPr>
                        </m:radPr>
                        <m:deg/>
                        <m:e>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s-CU" sz="1600">
                                          <a:latin typeface="Cambria Math" panose="02040503050406030204" pitchFamily="18" charset="0"/>
                                        </a:rPr>
                                        <m:t>𝑥</m:t>
                                      </m:r>
                                    </m:e>
                                    <m:sub>
                                      <m:r>
                                        <a:rPr lang="es-CU" sz="1600">
                                          <a:latin typeface="Cambria Math" panose="02040503050406030204" pitchFamily="18" charset="0"/>
                                        </a:rPr>
                                        <m:t>𝑡</m:t>
                                      </m:r>
                                    </m:sub>
                                  </m:sSub>
                                  <m:r>
                                    <a:rPr lang="es-CU" sz="1600">
                                      <a:latin typeface="Cambria Math" panose="02040503050406030204" pitchFamily="18" charset="0"/>
                                    </a:rPr>
                                    <m:t>−</m:t>
                                  </m:r>
                                  <m:sSub>
                                    <m:sSubPr>
                                      <m:ctrlPr>
                                        <a:rPr lang="es-CU" sz="1600" i="1">
                                          <a:latin typeface="Cambria Math" panose="02040503050406030204" pitchFamily="18" charset="0"/>
                                        </a:rPr>
                                      </m:ctrlPr>
                                    </m:sSubPr>
                                    <m:e>
                                      <m:r>
                                        <a:rPr lang="es-CU" sz="1600">
                                          <a:latin typeface="Cambria Math" panose="02040503050406030204" pitchFamily="18" charset="0"/>
                                        </a:rPr>
                                        <m:t>𝑥</m:t>
                                      </m:r>
                                    </m:e>
                                    <m:sub>
                                      <m:r>
                                        <a:rPr lang="es-CU" sz="1600">
                                          <a:latin typeface="Cambria Math" panose="02040503050406030204" pitchFamily="18" charset="0"/>
                                        </a:rPr>
                                        <m:t>𝑛</m:t>
                                      </m:r>
                                    </m:sub>
                                  </m:sSub>
                                </m:e>
                              </m:d>
                            </m:e>
                            <m:sup>
                              <m:r>
                                <a:rPr lang="es-CU" sz="1600">
                                  <a:latin typeface="Cambria Math" panose="02040503050406030204" pitchFamily="18" charset="0"/>
                                </a:rPr>
                                <m:t>2</m:t>
                              </m:r>
                            </m:sup>
                          </m:sSup>
                          <m:r>
                            <a:rPr lang="es-CU" sz="1600">
                              <a:latin typeface="Cambria Math" panose="02040503050406030204" pitchFamily="18" charset="0"/>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s-CU" sz="1600">
                                          <a:latin typeface="Cambria Math" panose="02040503050406030204" pitchFamily="18" charset="0"/>
                                        </a:rPr>
                                        <m:t>𝑦</m:t>
                                      </m:r>
                                    </m:e>
                                    <m:sub>
                                      <m:r>
                                        <a:rPr lang="es-CU" sz="1600">
                                          <a:latin typeface="Cambria Math" panose="02040503050406030204" pitchFamily="18" charset="0"/>
                                        </a:rPr>
                                        <m:t>𝑡</m:t>
                                      </m:r>
                                    </m:sub>
                                  </m:sSub>
                                  <m:r>
                                    <a:rPr lang="es-CU" sz="1600">
                                      <a:latin typeface="Cambria Math" panose="02040503050406030204" pitchFamily="18" charset="0"/>
                                    </a:rPr>
                                    <m:t>−</m:t>
                                  </m:r>
                                  <m:sSub>
                                    <m:sSubPr>
                                      <m:ctrlPr>
                                        <a:rPr lang="es-CU" sz="1600" i="1">
                                          <a:latin typeface="Cambria Math" panose="02040503050406030204" pitchFamily="18" charset="0"/>
                                        </a:rPr>
                                      </m:ctrlPr>
                                    </m:sSubPr>
                                    <m:e>
                                      <m:r>
                                        <a:rPr lang="es-CU" sz="1600">
                                          <a:latin typeface="Cambria Math" panose="02040503050406030204" pitchFamily="18" charset="0"/>
                                        </a:rPr>
                                        <m:t>𝑦</m:t>
                                      </m:r>
                                    </m:e>
                                    <m:sub>
                                      <m:r>
                                        <a:rPr lang="es-CU" sz="1600">
                                          <a:latin typeface="Cambria Math" panose="02040503050406030204" pitchFamily="18" charset="0"/>
                                        </a:rPr>
                                        <m:t>𝑛</m:t>
                                      </m:r>
                                    </m:sub>
                                  </m:sSub>
                                </m:e>
                              </m:d>
                            </m:e>
                            <m:sup>
                              <m:r>
                                <a:rPr lang="es-CU" sz="1600">
                                  <a:latin typeface="Cambria Math" panose="02040503050406030204" pitchFamily="18" charset="0"/>
                                </a:rPr>
                                <m:t>2</m:t>
                              </m:r>
                            </m:sup>
                          </m:sSup>
                          <m:r>
                            <a:rPr lang="es-CU" sz="1600">
                              <a:latin typeface="Cambria Math" panose="02040503050406030204" pitchFamily="18" charset="0"/>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s-CU" sz="1600">
                                          <a:latin typeface="Cambria Math" panose="02040503050406030204" pitchFamily="18" charset="0"/>
                                        </a:rPr>
                                        <m:t>𝑧</m:t>
                                      </m:r>
                                    </m:e>
                                    <m:sub>
                                      <m:r>
                                        <a:rPr lang="es-CU" sz="1600">
                                          <a:latin typeface="Cambria Math" panose="02040503050406030204" pitchFamily="18" charset="0"/>
                                        </a:rPr>
                                        <m:t>𝑡</m:t>
                                      </m:r>
                                    </m:sub>
                                  </m:sSub>
                                  <m:r>
                                    <a:rPr lang="es-CU" sz="1600">
                                      <a:latin typeface="Cambria Math" panose="02040503050406030204" pitchFamily="18" charset="0"/>
                                    </a:rPr>
                                    <m:t>−</m:t>
                                  </m:r>
                                  <m:sSub>
                                    <m:sSubPr>
                                      <m:ctrlPr>
                                        <a:rPr lang="es-CU" sz="1600" i="1">
                                          <a:latin typeface="Cambria Math" panose="02040503050406030204" pitchFamily="18" charset="0"/>
                                        </a:rPr>
                                      </m:ctrlPr>
                                    </m:sSubPr>
                                    <m:e>
                                      <m:r>
                                        <a:rPr lang="es-CU" sz="1600">
                                          <a:latin typeface="Cambria Math" panose="02040503050406030204" pitchFamily="18" charset="0"/>
                                        </a:rPr>
                                        <m:t>𝑧</m:t>
                                      </m:r>
                                    </m:e>
                                    <m:sub>
                                      <m:r>
                                        <a:rPr lang="es-CU" sz="1600">
                                          <a:latin typeface="Cambria Math" panose="02040503050406030204" pitchFamily="18" charset="0"/>
                                        </a:rPr>
                                        <m:t>𝑛</m:t>
                                      </m:r>
                                    </m:sub>
                                  </m:sSub>
                                </m:e>
                              </m:d>
                            </m:e>
                            <m:sup>
                              <m:r>
                                <a:rPr lang="es-CU" sz="1600">
                                  <a:latin typeface="Cambria Math" panose="02040503050406030204" pitchFamily="18" charset="0"/>
                                </a:rPr>
                                <m:t>2</m:t>
                              </m:r>
                            </m:sup>
                          </m:sSup>
                        </m:e>
                      </m:rad>
                    </m:oMath>
                  </m:oMathPara>
                </a14:m>
                <a:endParaRPr lang="es-CU" sz="1600" dirty="0"/>
              </a:p>
            </p:txBody>
          </p:sp>
        </mc:Choice>
        <mc:Fallback xmlns="">
          <p:sp>
            <p:nvSpPr>
              <p:cNvPr id="41" name="Flowchart: Process 40"/>
              <p:cNvSpPr>
                <a:spLocks noRot="1" noChangeAspect="1" noMove="1" noResize="1" noEditPoints="1" noAdjustHandles="1" noChangeArrowheads="1" noChangeShapeType="1" noTextEdit="1"/>
              </p:cNvSpPr>
              <p:nvPr/>
            </p:nvSpPr>
            <p:spPr>
              <a:xfrm>
                <a:off x="5592504" y="3850787"/>
                <a:ext cx="5904000" cy="720000"/>
              </a:xfrm>
              <a:prstGeom prst="flowChartProcess">
                <a:avLst/>
              </a:prstGeom>
              <a:blipFill>
                <a:blip r:embed="rId10"/>
                <a:stretch>
                  <a:fillRect l="-103" r="-103"/>
                </a:stretch>
              </a:blipFill>
              <a:ln w="12700">
                <a:solidFill>
                  <a:schemeClr val="bg1"/>
                </a:solidFill>
              </a:ln>
            </p:spPr>
            <p:txBody>
              <a:bodyPr/>
              <a:lstStyle/>
              <a:p>
                <a:r>
                  <a:rPr lang="en-US">
                    <a:noFill/>
                  </a:rPr>
                  <a:t> </a:t>
                </a:r>
              </a:p>
            </p:txBody>
          </p:sp>
        </mc:Fallback>
      </mc:AlternateContent>
      <p:cxnSp>
        <p:nvCxnSpPr>
          <p:cNvPr id="47" name="Straight Arrow Connector 46"/>
          <p:cNvCxnSpPr>
            <a:stCxn id="41" idx="2"/>
            <a:endCxn id="53" idx="0"/>
          </p:cNvCxnSpPr>
          <p:nvPr/>
        </p:nvCxnSpPr>
        <p:spPr>
          <a:xfrm>
            <a:off x="8544504" y="4570787"/>
            <a:ext cx="0" cy="1351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3" name="Flowchart: Process 52"/>
              <p:cNvSpPr/>
              <p:nvPr/>
            </p:nvSpPr>
            <p:spPr>
              <a:xfrm>
                <a:off x="5592504" y="4705964"/>
                <a:ext cx="5904000" cy="720000"/>
              </a:xfrm>
              <a:prstGeom prst="flowChartProcess">
                <a:avLst/>
              </a:prstGeom>
              <a:ln w="127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sz="1600" dirty="0" smtClean="0"/>
                  <a:t>Calculate</a:t>
                </a:r>
                <a:r>
                  <a:rPr lang="en-US" sz="1600" dirty="0" smtClean="0"/>
                  <a:t> </a:t>
                </a:r>
                <a:r>
                  <a:rPr lang="en-US" sz="1600" dirty="0"/>
                  <a:t>the </a:t>
                </a:r>
                <a:r>
                  <a:rPr lang="en-US" sz="1600" dirty="0" smtClean="0"/>
                  <a:t>angles </a:t>
                </a:r>
                <a:r>
                  <a:rPr lang="en-US" sz="1600" dirty="0"/>
                  <a:t>between the source and each of the </a:t>
                </a:r>
                <a:r>
                  <a:rPr lang="en-US" sz="1600" dirty="0" smtClean="0"/>
                  <a:t>antennas:</a:t>
                </a:r>
              </a:p>
              <a:p>
                <a:pPr algn="ctr"/>
                <a14:m>
                  <m:oMathPara xmlns:m="http://schemas.openxmlformats.org/officeDocument/2006/math">
                    <m:oMathParaPr>
                      <m:jc m:val="centerGroup"/>
                    </m:oMathParaPr>
                    <m:oMath xmlns:m="http://schemas.openxmlformats.org/officeDocument/2006/math">
                      <m:sSub>
                        <m:sSubPr>
                          <m:ctrlPr>
                            <a:rPr lang="es-CU" sz="1600" i="1" smtClean="0">
                              <a:latin typeface="Cambria Math" panose="02040503050406030204" pitchFamily="18" charset="0"/>
                            </a:rPr>
                          </m:ctrlPr>
                        </m:sSubPr>
                        <m:e>
                          <m:r>
                            <a:rPr lang="en-US" sz="1600" i="1">
                              <a:latin typeface="Cambria Math" panose="02040503050406030204" pitchFamily="18" charset="0"/>
                            </a:rPr>
                            <m:t>𝜃</m:t>
                          </m:r>
                        </m:e>
                        <m:sub>
                          <m:r>
                            <a:rPr lang="es-CU" sz="1600" b="0" i="1" smtClean="0">
                              <a:latin typeface="Cambria Math" panose="02040503050406030204" pitchFamily="18" charset="0"/>
                            </a:rPr>
                            <m:t>𝑛</m:t>
                          </m:r>
                        </m:sub>
                      </m:sSub>
                      <m:r>
                        <a:rPr lang="es-CU" sz="1600" b="0" i="1" smtClean="0">
                          <a:latin typeface="Cambria Math" panose="02040503050406030204" pitchFamily="18" charset="0"/>
                        </a:rPr>
                        <m:t>=</m:t>
                      </m:r>
                      <m:r>
                        <a:rPr lang="es-CU" sz="1600" b="0" i="1" smtClean="0">
                          <a:latin typeface="Cambria Math" panose="02040503050406030204" pitchFamily="18" charset="0"/>
                        </a:rPr>
                        <m:t>𝑎𝑟𝑐𝑠𝑖𝑛</m:t>
                      </m:r>
                      <m:d>
                        <m:dPr>
                          <m:ctrlPr>
                            <a:rPr lang="es-CU" sz="1600" b="0" i="1" smtClean="0">
                              <a:latin typeface="Cambria Math" panose="02040503050406030204" pitchFamily="18" charset="0"/>
                            </a:rPr>
                          </m:ctrlPr>
                        </m:dPr>
                        <m:e>
                          <m:f>
                            <m:fPr>
                              <m:ctrlPr>
                                <a:rPr lang="es-CU" sz="1600" b="0" i="1" smtClean="0">
                                  <a:latin typeface="Cambria Math" panose="02040503050406030204" pitchFamily="18" charset="0"/>
                                </a:rPr>
                              </m:ctrlPr>
                            </m:fPr>
                            <m:num>
                              <m:sSub>
                                <m:sSubPr>
                                  <m:ctrlPr>
                                    <a:rPr lang="es-CU" sz="1600" b="0" i="1" smtClean="0">
                                      <a:latin typeface="Cambria Math" panose="02040503050406030204" pitchFamily="18" charset="0"/>
                                    </a:rPr>
                                  </m:ctrlPr>
                                </m:sSubPr>
                                <m:e>
                                  <m:r>
                                    <a:rPr lang="es-CU" sz="1600" b="0" i="1" smtClean="0">
                                      <a:latin typeface="Cambria Math" panose="02040503050406030204" pitchFamily="18" charset="0"/>
                                    </a:rPr>
                                    <m:t>𝑧</m:t>
                                  </m:r>
                                </m:e>
                                <m:sub>
                                  <m:r>
                                    <a:rPr lang="es-CU" sz="1600" b="0" i="1" smtClean="0">
                                      <a:latin typeface="Cambria Math" panose="02040503050406030204" pitchFamily="18" charset="0"/>
                                    </a:rPr>
                                    <m:t>𝑡</m:t>
                                  </m:r>
                                </m:sub>
                              </m:sSub>
                            </m:num>
                            <m:den>
                              <m:r>
                                <a:rPr lang="es-CU" sz="1600" b="0" i="1" smtClean="0">
                                  <a:latin typeface="Cambria Math" panose="02040503050406030204" pitchFamily="18" charset="0"/>
                                </a:rPr>
                                <m:t>𝑑</m:t>
                              </m:r>
                            </m:den>
                          </m:f>
                        </m:e>
                      </m:d>
                    </m:oMath>
                  </m:oMathPara>
                </a14:m>
                <a:endParaRPr lang="es-CU" sz="1600" dirty="0" smtClean="0"/>
              </a:p>
            </p:txBody>
          </p:sp>
        </mc:Choice>
        <mc:Fallback xmlns="">
          <p:sp>
            <p:nvSpPr>
              <p:cNvPr id="53" name="Flowchart: Process 52"/>
              <p:cNvSpPr>
                <a:spLocks noRot="1" noChangeAspect="1" noMove="1" noResize="1" noEditPoints="1" noAdjustHandles="1" noChangeArrowheads="1" noChangeShapeType="1" noTextEdit="1"/>
              </p:cNvSpPr>
              <p:nvPr/>
            </p:nvSpPr>
            <p:spPr>
              <a:xfrm>
                <a:off x="5592504" y="4705964"/>
                <a:ext cx="5904000" cy="720000"/>
              </a:xfrm>
              <a:prstGeom prst="flowChartProcess">
                <a:avLst/>
              </a:prstGeom>
              <a:blipFill>
                <a:blip r:embed="rId11"/>
                <a:stretch>
                  <a:fillRect t="-4167" b="-5000"/>
                </a:stretch>
              </a:blipFill>
              <a:ln w="12700">
                <a:solidFill>
                  <a:schemeClr val="bg1"/>
                </a:solidFill>
              </a:ln>
            </p:spPr>
            <p:txBody>
              <a:bodyPr/>
              <a:lstStyle/>
              <a:p>
                <a:r>
                  <a:rPr lang="en-US">
                    <a:noFill/>
                  </a:rPr>
                  <a:t> </a:t>
                </a:r>
              </a:p>
            </p:txBody>
          </p:sp>
        </mc:Fallback>
      </mc:AlternateContent>
      <p:cxnSp>
        <p:nvCxnSpPr>
          <p:cNvPr id="54" name="Straight Arrow Connector 53"/>
          <p:cNvCxnSpPr>
            <a:stCxn id="53" idx="2"/>
            <a:endCxn id="11" idx="0"/>
          </p:cNvCxnSpPr>
          <p:nvPr/>
        </p:nvCxnSpPr>
        <p:spPr>
          <a:xfrm flipH="1">
            <a:off x="8544380" y="5425964"/>
            <a:ext cx="124" cy="158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p:cNvCxnSpPr>
            <a:stCxn id="92" idx="2"/>
            <a:endCxn id="95" idx="0"/>
          </p:cNvCxnSpPr>
          <p:nvPr/>
        </p:nvCxnSpPr>
        <p:spPr>
          <a:xfrm flipH="1">
            <a:off x="2582704" y="4350634"/>
            <a:ext cx="5254" cy="1334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p:cNvCxnSpPr>
            <a:stCxn id="95" idx="2"/>
            <a:endCxn id="28" idx="0"/>
          </p:cNvCxnSpPr>
          <p:nvPr/>
        </p:nvCxnSpPr>
        <p:spPr>
          <a:xfrm>
            <a:off x="2582704" y="4955731"/>
            <a:ext cx="2096" cy="1577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p:cNvCxnSpPr>
            <a:stCxn id="28" idx="2"/>
            <a:endCxn id="108" idx="0"/>
          </p:cNvCxnSpPr>
          <p:nvPr/>
        </p:nvCxnSpPr>
        <p:spPr>
          <a:xfrm flipH="1">
            <a:off x="2583409" y="6128955"/>
            <a:ext cx="1391" cy="1111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2" name="Flowchart: Decision 91"/>
              <p:cNvSpPr/>
              <p:nvPr/>
            </p:nvSpPr>
            <p:spPr>
              <a:xfrm>
                <a:off x="1756379" y="3877588"/>
                <a:ext cx="1663157" cy="473046"/>
              </a:xfrm>
              <a:prstGeom prst="flowChartDecision">
                <a:avLst/>
              </a:prstGeom>
              <a:ln w="127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ea typeface="Cambria Math" panose="02040503050406030204" pitchFamily="18" charset="0"/>
                        </a:rPr>
                        <m:t>𝜙</m:t>
                      </m:r>
                      <m:r>
                        <a:rPr lang="el-GR"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s-CU" sz="1600" i="1">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𝜙</m:t>
                          </m:r>
                        </m:e>
                        <m:sub>
                          <m:r>
                            <a:rPr lang="es-CU" sz="1600" i="1">
                              <a:latin typeface="Cambria Math" panose="02040503050406030204" pitchFamily="18" charset="0"/>
                              <a:ea typeface="Cambria Math" panose="02040503050406030204" pitchFamily="18" charset="0"/>
                            </a:rPr>
                            <m:t>𝐹</m:t>
                          </m:r>
                        </m:sub>
                      </m:sSub>
                    </m:oMath>
                  </m:oMathPara>
                </a14:m>
                <a:endParaRPr lang="en-US" sz="1600" i="1" dirty="0">
                  <a:ea typeface="Cambria Math" panose="02040503050406030204" pitchFamily="18" charset="0"/>
                </a:endParaRPr>
              </a:p>
            </p:txBody>
          </p:sp>
        </mc:Choice>
        <mc:Fallback xmlns="">
          <p:sp>
            <p:nvSpPr>
              <p:cNvPr id="92" name="Flowchart: Decision 91"/>
              <p:cNvSpPr>
                <a:spLocks noRot="1" noChangeAspect="1" noMove="1" noResize="1" noEditPoints="1" noAdjustHandles="1" noChangeArrowheads="1" noChangeShapeType="1" noTextEdit="1"/>
              </p:cNvSpPr>
              <p:nvPr/>
            </p:nvSpPr>
            <p:spPr>
              <a:xfrm>
                <a:off x="1756379" y="3877588"/>
                <a:ext cx="1663157" cy="473046"/>
              </a:xfrm>
              <a:prstGeom prst="flowChartDecision">
                <a:avLst/>
              </a:prstGeom>
              <a:blipFill>
                <a:blip r:embed="rId12"/>
                <a:stretch>
                  <a:fillRect/>
                </a:stretch>
              </a:blipFill>
              <a:ln w="127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Flowchart: Decision 94"/>
              <p:cNvSpPr/>
              <p:nvPr/>
            </p:nvSpPr>
            <p:spPr>
              <a:xfrm>
                <a:off x="1751104" y="4484131"/>
                <a:ext cx="1663200" cy="471600"/>
              </a:xfrm>
              <a:prstGeom prst="flowChartDecision">
                <a:avLst/>
              </a:prstGeom>
              <a:ln w="127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l-GR" sz="1600" i="1">
                          <a:latin typeface="Cambria Math" panose="02040503050406030204" pitchFamily="18" charset="0"/>
                          <a:ea typeface="Cambria Math" panose="02040503050406030204" pitchFamily="18" charset="0"/>
                        </a:rPr>
                        <m:t>𝜃</m:t>
                      </m:r>
                      <m:r>
                        <a:rPr lang="el-GR"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s-CU" sz="1600" i="1">
                              <a:latin typeface="Cambria Math" panose="02040503050406030204" pitchFamily="18" charset="0"/>
                              <a:ea typeface="Cambria Math" panose="02040503050406030204" pitchFamily="18" charset="0"/>
                            </a:rPr>
                            <m:t>𝐹</m:t>
                          </m:r>
                        </m:sub>
                      </m:sSub>
                    </m:oMath>
                  </m:oMathPara>
                </a14:m>
                <a:endParaRPr lang="en-US" sz="1600" i="1" dirty="0">
                  <a:ea typeface="Cambria Math" panose="02040503050406030204" pitchFamily="18" charset="0"/>
                </a:endParaRPr>
              </a:p>
            </p:txBody>
          </p:sp>
        </mc:Choice>
        <mc:Fallback xmlns="">
          <p:sp>
            <p:nvSpPr>
              <p:cNvPr id="95" name="Flowchart: Decision 94"/>
              <p:cNvSpPr>
                <a:spLocks noRot="1" noChangeAspect="1" noMove="1" noResize="1" noEditPoints="1" noAdjustHandles="1" noChangeArrowheads="1" noChangeShapeType="1" noTextEdit="1"/>
              </p:cNvSpPr>
              <p:nvPr/>
            </p:nvSpPr>
            <p:spPr>
              <a:xfrm>
                <a:off x="1751104" y="4484131"/>
                <a:ext cx="1663200" cy="471600"/>
              </a:xfrm>
              <a:prstGeom prst="flowChartDecision">
                <a:avLst/>
              </a:prstGeom>
              <a:blipFill>
                <a:blip r:embed="rId13"/>
                <a:stretch>
                  <a:fillRect/>
                </a:stretch>
              </a:blipFill>
              <a:ln w="127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Flowchart: Decision 107"/>
              <p:cNvSpPr/>
              <p:nvPr/>
            </p:nvSpPr>
            <p:spPr>
              <a:xfrm>
                <a:off x="1779897" y="6240143"/>
                <a:ext cx="1607023" cy="372197"/>
              </a:xfrm>
              <a:prstGeom prst="flowChartDecision">
                <a:avLst/>
              </a:prstGeom>
              <a:ln w="127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i="1" dirty="0" smtClean="0">
                    <a:ea typeface="Cambria Math" panose="02040503050406030204" pitchFamily="18" charset="0"/>
                  </a:rPr>
                  <a:t>n</a:t>
                </a:r>
                <a:r>
                  <a:rPr lang="es-CU" sz="1600" i="1" dirty="0" smtClean="0">
                    <a:ea typeface="Cambria Math" panose="02040503050406030204" pitchFamily="18" charset="0"/>
                  </a:rPr>
                  <a:t> </a:t>
                </a:r>
                <a14:m>
                  <m:oMath xmlns:m="http://schemas.openxmlformats.org/officeDocument/2006/math">
                    <m:r>
                      <a:rPr lang="el-GR" sz="1600" i="1" smtClean="0">
                        <a:latin typeface="Cambria Math" panose="02040503050406030204" pitchFamily="18" charset="0"/>
                        <a:ea typeface="Cambria Math" panose="02040503050406030204" pitchFamily="18" charset="0"/>
                      </a:rPr>
                      <m:t>≤</m:t>
                    </m:r>
                    <m:r>
                      <a:rPr lang="es-CU" sz="1600" b="0" i="1" smtClean="0">
                        <a:latin typeface="Cambria Math" panose="02040503050406030204" pitchFamily="18" charset="0"/>
                        <a:ea typeface="Cambria Math" panose="02040503050406030204" pitchFamily="18" charset="0"/>
                      </a:rPr>
                      <m:t>𝑁</m:t>
                    </m:r>
                  </m:oMath>
                </a14:m>
                <a:endParaRPr lang="en-US" sz="1600" dirty="0"/>
              </a:p>
            </p:txBody>
          </p:sp>
        </mc:Choice>
        <mc:Fallback xmlns="">
          <p:sp>
            <p:nvSpPr>
              <p:cNvPr id="108" name="Flowchart: Decision 107"/>
              <p:cNvSpPr>
                <a:spLocks noRot="1" noChangeAspect="1" noMove="1" noResize="1" noEditPoints="1" noAdjustHandles="1" noChangeArrowheads="1" noChangeShapeType="1" noTextEdit="1"/>
              </p:cNvSpPr>
              <p:nvPr/>
            </p:nvSpPr>
            <p:spPr>
              <a:xfrm>
                <a:off x="1779897" y="6240143"/>
                <a:ext cx="1607023" cy="372197"/>
              </a:xfrm>
              <a:prstGeom prst="flowChartDecision">
                <a:avLst/>
              </a:prstGeom>
              <a:blipFill>
                <a:blip r:embed="rId14"/>
                <a:stretch>
                  <a:fillRect b="-12308"/>
                </a:stretch>
              </a:blipFill>
              <a:ln w="12700">
                <a:solidFill>
                  <a:schemeClr val="bg1"/>
                </a:solidFill>
              </a:ln>
            </p:spPr>
            <p:txBody>
              <a:bodyPr/>
              <a:lstStyle/>
              <a:p>
                <a:r>
                  <a:rPr lang="en-US">
                    <a:noFill/>
                  </a:rPr>
                  <a:t> </a:t>
                </a:r>
              </a:p>
            </p:txBody>
          </p:sp>
        </mc:Fallback>
      </mc:AlternateContent>
      <p:cxnSp>
        <p:nvCxnSpPr>
          <p:cNvPr id="79" name="Elbow Connector 78"/>
          <p:cNvCxnSpPr>
            <a:stCxn id="11" idx="2"/>
            <a:endCxn id="108" idx="2"/>
          </p:cNvCxnSpPr>
          <p:nvPr/>
        </p:nvCxnSpPr>
        <p:spPr>
          <a:xfrm rot="5400000">
            <a:off x="5518055" y="3586015"/>
            <a:ext cx="91680" cy="5960971"/>
          </a:xfrm>
          <a:prstGeom prst="bentConnector3">
            <a:avLst>
              <a:gd name="adj1" fmla="val 282358"/>
            </a:avLst>
          </a:prstGeom>
          <a:ln>
            <a:tailEnd type="triangle"/>
          </a:ln>
        </p:spPr>
        <p:style>
          <a:lnRef idx="1">
            <a:schemeClr val="dk1"/>
          </a:lnRef>
          <a:fillRef idx="0">
            <a:schemeClr val="dk1"/>
          </a:fillRef>
          <a:effectRef idx="0">
            <a:schemeClr val="dk1"/>
          </a:effectRef>
          <a:fontRef idx="minor">
            <a:schemeClr val="tx1"/>
          </a:fontRef>
        </p:style>
      </p:cxnSp>
      <p:cxnSp>
        <p:nvCxnSpPr>
          <p:cNvPr id="118" name="Elbow Connector 117"/>
          <p:cNvCxnSpPr>
            <a:stCxn id="108" idx="1"/>
            <a:endCxn id="92" idx="1"/>
          </p:cNvCxnSpPr>
          <p:nvPr/>
        </p:nvCxnSpPr>
        <p:spPr>
          <a:xfrm rot="10800000">
            <a:off x="1756379" y="4114112"/>
            <a:ext cx="23518" cy="2312131"/>
          </a:xfrm>
          <a:prstGeom prst="bentConnector3">
            <a:avLst>
              <a:gd name="adj1" fmla="val 6875134"/>
            </a:avLst>
          </a:prstGeom>
          <a:ln>
            <a:tailEnd type="triangle"/>
          </a:ln>
        </p:spPr>
        <p:style>
          <a:lnRef idx="1">
            <a:schemeClr val="dk1"/>
          </a:lnRef>
          <a:fillRef idx="0">
            <a:schemeClr val="dk1"/>
          </a:fillRef>
          <a:effectRef idx="0">
            <a:schemeClr val="dk1"/>
          </a:effectRef>
          <a:fontRef idx="minor">
            <a:schemeClr val="tx1"/>
          </a:fontRef>
        </p:style>
      </p:cxnSp>
      <p:sp>
        <p:nvSpPr>
          <p:cNvPr id="123" name="Rounded Rectangle 122"/>
          <p:cNvSpPr/>
          <p:nvPr/>
        </p:nvSpPr>
        <p:spPr>
          <a:xfrm>
            <a:off x="303085" y="2752771"/>
            <a:ext cx="1037230" cy="436729"/>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U" dirty="0" smtClean="0"/>
              <a:t>END</a:t>
            </a:r>
            <a:endParaRPr lang="en-US" dirty="0"/>
          </a:p>
        </p:txBody>
      </p:sp>
      <p:cxnSp>
        <p:nvCxnSpPr>
          <p:cNvPr id="126" name="Elbow Connector 125"/>
          <p:cNvCxnSpPr>
            <a:stCxn id="92" idx="3"/>
            <a:endCxn id="38" idx="3"/>
          </p:cNvCxnSpPr>
          <p:nvPr/>
        </p:nvCxnSpPr>
        <p:spPr>
          <a:xfrm flipV="1">
            <a:off x="3419536" y="2965912"/>
            <a:ext cx="126329" cy="1148199"/>
          </a:xfrm>
          <a:prstGeom prst="bentConnector3">
            <a:avLst>
              <a:gd name="adj1" fmla="val 1231651"/>
            </a:avLst>
          </a:prstGeom>
          <a:ln>
            <a:tailEnd type="triangle"/>
          </a:ln>
        </p:spPr>
        <p:style>
          <a:lnRef idx="1">
            <a:schemeClr val="dk1"/>
          </a:lnRef>
          <a:fillRef idx="0">
            <a:schemeClr val="dk1"/>
          </a:fillRef>
          <a:effectRef idx="0">
            <a:schemeClr val="dk1"/>
          </a:effectRef>
          <a:fontRef idx="minor">
            <a:schemeClr val="tx1"/>
          </a:fontRef>
        </p:style>
      </p:cxnSp>
      <p:cxnSp>
        <p:nvCxnSpPr>
          <p:cNvPr id="138" name="Elbow Connector 137"/>
          <p:cNvCxnSpPr>
            <a:stCxn id="108" idx="3"/>
            <a:endCxn id="41" idx="1"/>
          </p:cNvCxnSpPr>
          <p:nvPr/>
        </p:nvCxnSpPr>
        <p:spPr>
          <a:xfrm flipV="1">
            <a:off x="3386920" y="4210787"/>
            <a:ext cx="2205584" cy="2215455"/>
          </a:xfrm>
          <a:prstGeom prst="bentConnector3">
            <a:avLst>
              <a:gd name="adj1" fmla="val 90530"/>
            </a:avLst>
          </a:prstGeom>
          <a:ln>
            <a:tailEnd type="triangle"/>
          </a:ln>
        </p:spPr>
        <p:style>
          <a:lnRef idx="1">
            <a:schemeClr val="dk1"/>
          </a:lnRef>
          <a:fillRef idx="0">
            <a:schemeClr val="dk1"/>
          </a:fillRef>
          <a:effectRef idx="0">
            <a:schemeClr val="dk1"/>
          </a:effectRef>
          <a:fontRef idx="minor">
            <a:schemeClr val="tx1"/>
          </a:fontRef>
        </p:style>
      </p:cxnSp>
      <p:cxnSp>
        <p:nvCxnSpPr>
          <p:cNvPr id="144" name="Straight Arrow Connector 143"/>
          <p:cNvCxnSpPr>
            <a:stCxn id="95" idx="1"/>
            <a:endCxn id="92" idx="1"/>
          </p:cNvCxnSpPr>
          <p:nvPr/>
        </p:nvCxnSpPr>
        <p:spPr>
          <a:xfrm flipV="1">
            <a:off x="1751104" y="4114111"/>
            <a:ext cx="5275" cy="6058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0" name="TextBox 159"/>
          <p:cNvSpPr txBox="1"/>
          <p:nvPr/>
        </p:nvSpPr>
        <p:spPr>
          <a:xfrm>
            <a:off x="2620369" y="4244455"/>
            <a:ext cx="586854" cy="338554"/>
          </a:xfrm>
          <a:prstGeom prst="rect">
            <a:avLst/>
          </a:prstGeom>
          <a:noFill/>
        </p:spPr>
        <p:txBody>
          <a:bodyPr wrap="square" rtlCol="0">
            <a:spAutoFit/>
          </a:bodyPr>
          <a:lstStyle/>
          <a:p>
            <a:r>
              <a:rPr lang="es-CU" sz="1600" dirty="0" smtClean="0">
                <a:solidFill>
                  <a:schemeClr val="bg1"/>
                </a:solidFill>
              </a:rPr>
              <a:t>yes</a:t>
            </a:r>
            <a:endParaRPr lang="en-US" sz="1600" dirty="0">
              <a:solidFill>
                <a:schemeClr val="bg1"/>
              </a:solidFill>
            </a:endParaRPr>
          </a:p>
        </p:txBody>
      </p:sp>
      <p:sp>
        <p:nvSpPr>
          <p:cNvPr id="191" name="TextBox 190"/>
          <p:cNvSpPr txBox="1"/>
          <p:nvPr/>
        </p:nvSpPr>
        <p:spPr>
          <a:xfrm>
            <a:off x="3400566" y="3823649"/>
            <a:ext cx="586854" cy="338554"/>
          </a:xfrm>
          <a:prstGeom prst="rect">
            <a:avLst/>
          </a:prstGeom>
          <a:noFill/>
        </p:spPr>
        <p:txBody>
          <a:bodyPr wrap="square" rtlCol="0">
            <a:spAutoFit/>
          </a:bodyPr>
          <a:lstStyle/>
          <a:p>
            <a:r>
              <a:rPr lang="es-CU" sz="1600" dirty="0" smtClean="0">
                <a:solidFill>
                  <a:schemeClr val="bg1"/>
                </a:solidFill>
              </a:rPr>
              <a:t>no</a:t>
            </a:r>
            <a:endParaRPr lang="en-US" sz="1600" dirty="0">
              <a:solidFill>
                <a:schemeClr val="bg1"/>
              </a:solidFill>
            </a:endParaRPr>
          </a:p>
        </p:txBody>
      </p:sp>
      <p:sp>
        <p:nvSpPr>
          <p:cNvPr id="192" name="TextBox 191"/>
          <p:cNvSpPr txBox="1"/>
          <p:nvPr/>
        </p:nvSpPr>
        <p:spPr>
          <a:xfrm>
            <a:off x="2620800" y="4833583"/>
            <a:ext cx="586854" cy="338554"/>
          </a:xfrm>
          <a:prstGeom prst="rect">
            <a:avLst/>
          </a:prstGeom>
          <a:noFill/>
        </p:spPr>
        <p:txBody>
          <a:bodyPr wrap="square" rtlCol="0">
            <a:spAutoFit/>
          </a:bodyPr>
          <a:lstStyle/>
          <a:p>
            <a:r>
              <a:rPr lang="es-CU" sz="1600" dirty="0" smtClean="0">
                <a:solidFill>
                  <a:schemeClr val="bg1"/>
                </a:solidFill>
              </a:rPr>
              <a:t>yes</a:t>
            </a:r>
            <a:endParaRPr lang="en-US" sz="1600" dirty="0">
              <a:solidFill>
                <a:schemeClr val="bg1"/>
              </a:solidFill>
            </a:endParaRPr>
          </a:p>
        </p:txBody>
      </p:sp>
      <p:sp>
        <p:nvSpPr>
          <p:cNvPr id="193" name="TextBox 192"/>
          <p:cNvSpPr txBox="1"/>
          <p:nvPr/>
        </p:nvSpPr>
        <p:spPr>
          <a:xfrm>
            <a:off x="2620800" y="3086670"/>
            <a:ext cx="586854" cy="338554"/>
          </a:xfrm>
          <a:prstGeom prst="rect">
            <a:avLst/>
          </a:prstGeom>
          <a:noFill/>
        </p:spPr>
        <p:txBody>
          <a:bodyPr wrap="square" rtlCol="0">
            <a:spAutoFit/>
          </a:bodyPr>
          <a:lstStyle/>
          <a:p>
            <a:r>
              <a:rPr lang="es-CU" sz="1600" dirty="0" smtClean="0">
                <a:solidFill>
                  <a:schemeClr val="bg1"/>
                </a:solidFill>
              </a:rPr>
              <a:t>yes</a:t>
            </a:r>
            <a:endParaRPr lang="en-US" sz="1600" dirty="0">
              <a:solidFill>
                <a:schemeClr val="bg1"/>
              </a:solidFill>
            </a:endParaRPr>
          </a:p>
        </p:txBody>
      </p:sp>
      <p:sp>
        <p:nvSpPr>
          <p:cNvPr id="194" name="TextBox 193"/>
          <p:cNvSpPr txBox="1"/>
          <p:nvPr/>
        </p:nvSpPr>
        <p:spPr>
          <a:xfrm>
            <a:off x="1396620" y="4426428"/>
            <a:ext cx="586854" cy="338554"/>
          </a:xfrm>
          <a:prstGeom prst="rect">
            <a:avLst/>
          </a:prstGeom>
          <a:noFill/>
        </p:spPr>
        <p:txBody>
          <a:bodyPr wrap="square" rtlCol="0">
            <a:spAutoFit/>
          </a:bodyPr>
          <a:lstStyle/>
          <a:p>
            <a:r>
              <a:rPr lang="es-CU" sz="1600" dirty="0" smtClean="0">
                <a:solidFill>
                  <a:schemeClr val="bg1"/>
                </a:solidFill>
              </a:rPr>
              <a:t>no</a:t>
            </a:r>
            <a:endParaRPr lang="en-US" sz="1600" dirty="0">
              <a:solidFill>
                <a:schemeClr val="bg1"/>
              </a:solidFill>
            </a:endParaRPr>
          </a:p>
        </p:txBody>
      </p:sp>
      <p:sp>
        <p:nvSpPr>
          <p:cNvPr id="195" name="TextBox 194"/>
          <p:cNvSpPr txBox="1"/>
          <p:nvPr/>
        </p:nvSpPr>
        <p:spPr>
          <a:xfrm>
            <a:off x="1396800" y="6120000"/>
            <a:ext cx="586854" cy="338554"/>
          </a:xfrm>
          <a:prstGeom prst="rect">
            <a:avLst/>
          </a:prstGeom>
          <a:noFill/>
        </p:spPr>
        <p:txBody>
          <a:bodyPr wrap="square" rtlCol="0">
            <a:spAutoFit/>
          </a:bodyPr>
          <a:lstStyle/>
          <a:p>
            <a:r>
              <a:rPr lang="es-CU" sz="1600" dirty="0" smtClean="0">
                <a:solidFill>
                  <a:schemeClr val="bg1"/>
                </a:solidFill>
              </a:rPr>
              <a:t>no</a:t>
            </a:r>
            <a:endParaRPr lang="en-US" sz="1600" dirty="0">
              <a:solidFill>
                <a:schemeClr val="bg1"/>
              </a:solidFill>
            </a:endParaRPr>
          </a:p>
        </p:txBody>
      </p:sp>
      <p:sp>
        <p:nvSpPr>
          <p:cNvPr id="196" name="TextBox 195"/>
          <p:cNvSpPr txBox="1"/>
          <p:nvPr/>
        </p:nvSpPr>
        <p:spPr>
          <a:xfrm>
            <a:off x="3345975" y="6118496"/>
            <a:ext cx="586854" cy="338554"/>
          </a:xfrm>
          <a:prstGeom prst="rect">
            <a:avLst/>
          </a:prstGeom>
          <a:noFill/>
        </p:spPr>
        <p:txBody>
          <a:bodyPr wrap="square" rtlCol="0">
            <a:spAutoFit/>
          </a:bodyPr>
          <a:lstStyle/>
          <a:p>
            <a:r>
              <a:rPr lang="es-CU" sz="1600" dirty="0" smtClean="0">
                <a:solidFill>
                  <a:schemeClr val="bg1"/>
                </a:solidFill>
              </a:rPr>
              <a:t>yes</a:t>
            </a:r>
            <a:endParaRPr lang="en-US" sz="1600" dirty="0">
              <a:solidFill>
                <a:schemeClr val="bg1"/>
              </a:solidFill>
            </a:endParaRPr>
          </a:p>
        </p:txBody>
      </p:sp>
      <p:sp>
        <p:nvSpPr>
          <p:cNvPr id="218" name="TextBox 217"/>
          <p:cNvSpPr txBox="1"/>
          <p:nvPr/>
        </p:nvSpPr>
        <p:spPr>
          <a:xfrm>
            <a:off x="1357951" y="2681789"/>
            <a:ext cx="586854" cy="338554"/>
          </a:xfrm>
          <a:prstGeom prst="rect">
            <a:avLst/>
          </a:prstGeom>
          <a:noFill/>
        </p:spPr>
        <p:txBody>
          <a:bodyPr wrap="square" rtlCol="0">
            <a:spAutoFit/>
          </a:bodyPr>
          <a:lstStyle/>
          <a:p>
            <a:r>
              <a:rPr lang="es-CU" sz="1600" dirty="0" smtClean="0">
                <a:solidFill>
                  <a:schemeClr val="bg1"/>
                </a:solidFill>
              </a:rPr>
              <a:t>no</a:t>
            </a:r>
            <a:endParaRPr lang="en-US" sz="1600" dirty="0">
              <a:solidFill>
                <a:schemeClr val="bg1"/>
              </a:solidFill>
            </a:endParaRPr>
          </a:p>
        </p:txBody>
      </p:sp>
      <p:grpSp>
        <p:nvGrpSpPr>
          <p:cNvPr id="171" name="Group 170"/>
          <p:cNvGrpSpPr/>
          <p:nvPr/>
        </p:nvGrpSpPr>
        <p:grpSpPr>
          <a:xfrm>
            <a:off x="6303600" y="217900"/>
            <a:ext cx="4573132" cy="3297060"/>
            <a:chOff x="5452240" y="251314"/>
            <a:chExt cx="4573132" cy="3297060"/>
          </a:xfrm>
        </p:grpSpPr>
        <p:sp>
          <p:nvSpPr>
            <p:cNvPr id="172" name="Oval 171"/>
            <p:cNvSpPr/>
            <p:nvPr/>
          </p:nvSpPr>
          <p:spPr>
            <a:xfrm>
              <a:off x="6100549" y="1310186"/>
              <a:ext cx="2838735" cy="1487606"/>
            </a:xfrm>
            <a:prstGeom prst="ellipse">
              <a:avLst/>
            </a:prstGeom>
            <a:solidFill>
              <a:schemeClr val="tx1">
                <a:lumMod val="95000"/>
              </a:schemeClr>
            </a:solidFill>
            <a:ln>
              <a:no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73" name="Group 172"/>
            <p:cNvGrpSpPr/>
            <p:nvPr/>
          </p:nvGrpSpPr>
          <p:grpSpPr>
            <a:xfrm>
              <a:off x="5766454" y="251314"/>
              <a:ext cx="3952800" cy="3067102"/>
              <a:chOff x="5780102" y="646176"/>
              <a:chExt cx="5390863" cy="4451536"/>
            </a:xfrm>
          </p:grpSpPr>
          <p:cxnSp>
            <p:nvCxnSpPr>
              <p:cNvPr id="183" name="Straight Arrow Connector 182"/>
              <p:cNvCxnSpPr/>
              <p:nvPr/>
            </p:nvCxnSpPr>
            <p:spPr>
              <a:xfrm rot="10800000">
                <a:off x="8180832" y="646176"/>
                <a:ext cx="0" cy="2657856"/>
              </a:xfrm>
              <a:prstGeom prst="straightConnector1">
                <a:avLst/>
              </a:prstGeom>
              <a:noFill/>
              <a:ln w="6350" cap="flat" cmpd="sng" algn="ctr">
                <a:solidFill>
                  <a:sysClr val="windowText" lastClr="000000"/>
                </a:solidFill>
                <a:prstDash val="solid"/>
                <a:miter lim="800000"/>
                <a:tailEnd type="triangle"/>
              </a:ln>
              <a:effectLst/>
            </p:spPr>
          </p:cxnSp>
          <p:cxnSp>
            <p:nvCxnSpPr>
              <p:cNvPr id="184" name="Straight Arrow Connector 183"/>
              <p:cNvCxnSpPr/>
              <p:nvPr/>
            </p:nvCxnSpPr>
            <p:spPr>
              <a:xfrm flipV="1">
                <a:off x="8178012" y="3282560"/>
                <a:ext cx="2992953" cy="18651"/>
              </a:xfrm>
              <a:prstGeom prst="straightConnector1">
                <a:avLst/>
              </a:prstGeom>
              <a:noFill/>
              <a:ln w="6350" cap="flat" cmpd="sng" algn="ctr">
                <a:solidFill>
                  <a:sysClr val="windowText" lastClr="000000"/>
                </a:solidFill>
                <a:prstDash val="solid"/>
                <a:miter lim="800000"/>
                <a:tailEnd type="triangle"/>
              </a:ln>
              <a:effectLst/>
            </p:spPr>
          </p:cxnSp>
          <p:cxnSp>
            <p:nvCxnSpPr>
              <p:cNvPr id="185" name="Straight Arrow Connector 184"/>
              <p:cNvCxnSpPr/>
              <p:nvPr/>
            </p:nvCxnSpPr>
            <p:spPr>
              <a:xfrm flipH="1">
                <a:off x="5780102" y="3303076"/>
                <a:ext cx="2399774" cy="1794636"/>
              </a:xfrm>
              <a:prstGeom prst="straightConnector1">
                <a:avLst/>
              </a:prstGeom>
              <a:noFill/>
              <a:ln w="6350" cap="flat" cmpd="sng" algn="ctr">
                <a:solidFill>
                  <a:sysClr val="windowText" lastClr="000000"/>
                </a:solidFill>
                <a:prstDash val="solid"/>
                <a:miter lim="800000"/>
                <a:tailEnd type="triangle"/>
              </a:ln>
              <a:effectLst/>
            </p:spPr>
          </p:cxnSp>
          <p:sp>
            <p:nvSpPr>
              <p:cNvPr id="186" name="Oval 185"/>
              <p:cNvSpPr/>
              <p:nvPr/>
            </p:nvSpPr>
            <p:spPr>
              <a:xfrm>
                <a:off x="9186832" y="40734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7" name="Oval 186"/>
              <p:cNvSpPr/>
              <p:nvPr/>
            </p:nvSpPr>
            <p:spPr>
              <a:xfrm>
                <a:off x="9820495" y="3648296"/>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8" name="Oval 187"/>
              <p:cNvSpPr/>
              <p:nvPr/>
            </p:nvSpPr>
            <p:spPr>
              <a:xfrm>
                <a:off x="9904717" y="28542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9" name="Oval 188"/>
              <p:cNvSpPr/>
              <p:nvPr/>
            </p:nvSpPr>
            <p:spPr>
              <a:xfrm>
                <a:off x="9327200" y="2384981"/>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0" name="Oval 189"/>
              <p:cNvSpPr/>
              <p:nvPr/>
            </p:nvSpPr>
            <p:spPr>
              <a:xfrm>
                <a:off x="8497021" y="21684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7" name="Oval 196"/>
              <p:cNvSpPr/>
              <p:nvPr/>
            </p:nvSpPr>
            <p:spPr>
              <a:xfrm>
                <a:off x="7630748" y="21684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8" name="Oval 197"/>
              <p:cNvSpPr/>
              <p:nvPr/>
            </p:nvSpPr>
            <p:spPr>
              <a:xfrm>
                <a:off x="6860727" y="23970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9" name="Oval 198"/>
              <p:cNvSpPr/>
              <p:nvPr/>
            </p:nvSpPr>
            <p:spPr>
              <a:xfrm>
                <a:off x="6283211" y="2878276"/>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0" name="Oval 199"/>
              <p:cNvSpPr/>
              <p:nvPr/>
            </p:nvSpPr>
            <p:spPr>
              <a:xfrm>
                <a:off x="6319306" y="3576107"/>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1" name="Oval 200"/>
              <p:cNvSpPr/>
              <p:nvPr/>
            </p:nvSpPr>
            <p:spPr>
              <a:xfrm>
                <a:off x="6944948" y="4021276"/>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2" name="Oval 201"/>
              <p:cNvSpPr/>
              <p:nvPr/>
            </p:nvSpPr>
            <p:spPr>
              <a:xfrm>
                <a:off x="7690906" y="4225812"/>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3" name="Oval 202"/>
              <p:cNvSpPr/>
              <p:nvPr/>
            </p:nvSpPr>
            <p:spPr>
              <a:xfrm>
                <a:off x="8400769" y="4213781"/>
                <a:ext cx="180000" cy="18000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cxnSp>
          <p:nvCxnSpPr>
            <p:cNvPr id="174" name="Straight Arrow Connector 173"/>
            <p:cNvCxnSpPr>
              <a:endCxn id="203" idx="1"/>
            </p:cNvCxnSpPr>
            <p:nvPr/>
          </p:nvCxnSpPr>
          <p:spPr>
            <a:xfrm>
              <a:off x="7533564" y="2074460"/>
              <a:ext cx="173798" cy="653091"/>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175" name="Straight Connector 174"/>
            <p:cNvCxnSpPr/>
            <p:nvPr/>
          </p:nvCxnSpPr>
          <p:spPr>
            <a:xfrm flipH="1">
              <a:off x="6629400" y="2713699"/>
              <a:ext cx="1083897" cy="737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H="1">
              <a:off x="7723900" y="2079523"/>
              <a:ext cx="903907" cy="617836"/>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7" name="Arc 176"/>
            <p:cNvSpPr/>
            <p:nvPr/>
          </p:nvSpPr>
          <p:spPr>
            <a:xfrm rot="14400933" flipH="1">
              <a:off x="7350192" y="1937780"/>
              <a:ext cx="330173" cy="437253"/>
            </a:xfrm>
            <a:prstGeom prst="arc">
              <a:avLst>
                <a:gd name="adj1" fmla="val 15788322"/>
                <a:gd name="adj2" fmla="val 83831"/>
              </a:avLst>
            </a:prstGeom>
            <a:ln>
              <a:solidFill>
                <a:srgbClr val="EE6226"/>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8" name="Rectangle 177"/>
                <p:cNvSpPr/>
                <p:nvPr/>
              </p:nvSpPr>
              <p:spPr>
                <a:xfrm>
                  <a:off x="7190785" y="2227553"/>
                  <a:ext cx="372152"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solidFill>
                                  <a:schemeClr val="bg1"/>
                                </a:solidFill>
                                <a:latin typeface="Cambria Math" panose="02040503050406030204" pitchFamily="18" charset="0"/>
                              </a:rPr>
                            </m:ctrlPr>
                          </m:sSubPr>
                          <m:e>
                            <m:r>
                              <a:rPr lang="en-US" sz="1600" i="1" smtClean="0">
                                <a:solidFill>
                                  <a:schemeClr val="bg1"/>
                                </a:solidFill>
                                <a:latin typeface="Cambria Math" panose="02040503050406030204" pitchFamily="18" charset="0"/>
                              </a:rPr>
                              <m:t>𝜑</m:t>
                            </m:r>
                          </m:e>
                          <m:sub>
                            <m:r>
                              <a:rPr lang="es-CU" sz="1600" b="0" i="1" dirty="0" smtClean="0">
                                <a:solidFill>
                                  <a:schemeClr val="bg1"/>
                                </a:solidFill>
                                <a:latin typeface="Cambria Math" panose="02040503050406030204" pitchFamily="18" charset="0"/>
                              </a:rPr>
                              <m:t>𝑛</m:t>
                            </m:r>
                          </m:sub>
                        </m:sSub>
                      </m:oMath>
                    </m:oMathPara>
                  </a14:m>
                  <a:endParaRPr lang="en-US" sz="1600" dirty="0">
                    <a:solidFill>
                      <a:schemeClr val="accent2"/>
                    </a:solidFill>
                  </a:endParaRPr>
                </a:p>
              </p:txBody>
            </p:sp>
          </mc:Choice>
          <mc:Fallback xmlns="">
            <p:sp>
              <p:nvSpPr>
                <p:cNvPr id="178" name="Rectangle 177"/>
                <p:cNvSpPr>
                  <a:spLocks noRot="1" noChangeAspect="1" noMove="1" noResize="1" noEditPoints="1" noAdjustHandles="1" noChangeArrowheads="1" noChangeShapeType="1" noTextEdit="1"/>
                </p:cNvSpPr>
                <p:nvPr/>
              </p:nvSpPr>
              <p:spPr>
                <a:xfrm>
                  <a:off x="7190785" y="2227553"/>
                  <a:ext cx="372152" cy="338554"/>
                </a:xfrm>
                <a:prstGeom prst="rect">
                  <a:avLst/>
                </a:prstGeom>
                <a:blipFill>
                  <a:blip r:embed="rId15"/>
                  <a:stretch>
                    <a:fillRect b="-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9" name="Rectangle 178"/>
                <p:cNvSpPr/>
                <p:nvPr/>
              </p:nvSpPr>
              <p:spPr>
                <a:xfrm>
                  <a:off x="7556476" y="2173523"/>
                  <a:ext cx="333425"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𝑟</m:t>
                        </m:r>
                      </m:oMath>
                    </m:oMathPara>
                  </a14:m>
                  <a:endParaRPr lang="en-US" sz="1600" dirty="0">
                    <a:solidFill>
                      <a:schemeClr val="bg1"/>
                    </a:solidFill>
                  </a:endParaRPr>
                </a:p>
              </p:txBody>
            </p:sp>
          </mc:Choice>
          <mc:Fallback xmlns="">
            <p:sp>
              <p:nvSpPr>
                <p:cNvPr id="179" name="Rectangle 178"/>
                <p:cNvSpPr>
                  <a:spLocks noRot="1" noChangeAspect="1" noMove="1" noResize="1" noEditPoints="1" noAdjustHandles="1" noChangeArrowheads="1" noChangeShapeType="1" noTextEdit="1"/>
                </p:cNvSpPr>
                <p:nvPr/>
              </p:nvSpPr>
              <p:spPr>
                <a:xfrm>
                  <a:off x="7556476" y="2173523"/>
                  <a:ext cx="333425" cy="338554"/>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0" name="Rectangle 179"/>
                <p:cNvSpPr/>
                <p:nvPr/>
              </p:nvSpPr>
              <p:spPr>
                <a:xfrm>
                  <a:off x="7155313" y="2751039"/>
                  <a:ext cx="1088760"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bg1"/>
                                </a:solidFill>
                                <a:latin typeface="Cambria Math" panose="02040503050406030204" pitchFamily="18" charset="0"/>
                              </a:rPr>
                            </m:ctrlPr>
                          </m:sSubPr>
                          <m:e>
                            <m:r>
                              <a:rPr lang="es-CU" sz="1600" b="0" i="1" smtClean="0">
                                <a:solidFill>
                                  <a:schemeClr val="bg1"/>
                                </a:solidFill>
                                <a:latin typeface="Cambria Math" panose="02040503050406030204" pitchFamily="18" charset="0"/>
                              </a:rPr>
                              <m:t>(</m:t>
                            </m:r>
                            <m:r>
                              <a:rPr lang="en-US"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sub>
                            <m:r>
                              <a:rPr lang="en-US"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𝑛</m:t>
                            </m:r>
                          </m:sub>
                        </m:sSub>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1600" i="1" smtClean="0">
                                <a:solidFill>
                                  <a:schemeClr val="bg1"/>
                                </a:solidFill>
                                <a:latin typeface="Cambria Math" panose="02040503050406030204" pitchFamily="18" charset="0"/>
                              </a:rPr>
                            </m:ctrlPr>
                          </m:sSubPr>
                          <m:e>
                            <m:r>
                              <a:rPr lang="es-CU" sz="1600" b="0" i="1" smtClean="0">
                                <a:solidFill>
                                  <a:schemeClr val="bg1"/>
                                </a:solidFill>
                                <a:latin typeface="Cambria Math" panose="02040503050406030204" pitchFamily="18" charset="0"/>
                              </a:rPr>
                              <m:t>𝑦</m:t>
                            </m:r>
                          </m:e>
                          <m:sub>
                            <m:r>
                              <a:rPr lang="en-US"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𝑛</m:t>
                            </m:r>
                          </m:sub>
                        </m:sSub>
                        <m:r>
                          <a:rPr lang="es-CU" sz="1600" b="0" i="0"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r>
                          <a:rPr lang="es-CU" sz="1600" i="1" smtClean="0">
                            <a:solidFill>
                              <a:schemeClr val="bg1"/>
                            </a:solidFill>
                            <a:latin typeface="Cambria Math" panose="02040503050406030204" pitchFamily="18" charset="0"/>
                          </a:rPr>
                          <m:t>0</m:t>
                        </m:r>
                        <m:r>
                          <a:rPr lang="es-CU"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600" dirty="0"/>
                </a:p>
              </p:txBody>
            </p:sp>
          </mc:Choice>
          <mc:Fallback xmlns="">
            <p:sp>
              <p:nvSpPr>
                <p:cNvPr id="180" name="Rectangle 179"/>
                <p:cNvSpPr>
                  <a:spLocks noRot="1" noChangeAspect="1" noMove="1" noResize="1" noEditPoints="1" noAdjustHandles="1" noChangeArrowheads="1" noChangeShapeType="1" noTextEdit="1"/>
                </p:cNvSpPr>
                <p:nvPr/>
              </p:nvSpPr>
              <p:spPr>
                <a:xfrm>
                  <a:off x="7155313" y="2751039"/>
                  <a:ext cx="1088760" cy="338554"/>
                </a:xfrm>
                <a:prstGeom prst="rect">
                  <a:avLst/>
                </a:prstGeom>
                <a:blipFill>
                  <a:blip r:embed="rId17"/>
                  <a:stretch>
                    <a:fillRect b="-1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1" name="Rectangle 180"/>
                <p:cNvSpPr/>
                <p:nvPr/>
              </p:nvSpPr>
              <p:spPr>
                <a:xfrm>
                  <a:off x="5452240" y="3179042"/>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oMath>
                    </m:oMathPara>
                  </a14:m>
                  <a:endParaRPr lang="en-US" dirty="0">
                    <a:solidFill>
                      <a:schemeClr val="bg1"/>
                    </a:solidFill>
                  </a:endParaRPr>
                </a:p>
              </p:txBody>
            </p:sp>
          </mc:Choice>
          <mc:Fallback xmlns="">
            <p:sp>
              <p:nvSpPr>
                <p:cNvPr id="181" name="Rectangle 180"/>
                <p:cNvSpPr>
                  <a:spLocks noRot="1" noChangeAspect="1" noMove="1" noResize="1" noEditPoints="1" noAdjustHandles="1" noChangeArrowheads="1" noChangeShapeType="1" noTextEdit="1"/>
                </p:cNvSpPr>
                <p:nvPr/>
              </p:nvSpPr>
              <p:spPr>
                <a:xfrm>
                  <a:off x="5452240" y="3179042"/>
                  <a:ext cx="367985"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2" name="Rectangle 181"/>
                <p:cNvSpPr/>
                <p:nvPr/>
              </p:nvSpPr>
              <p:spPr>
                <a:xfrm>
                  <a:off x="9653988" y="1936260"/>
                  <a:ext cx="37138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U"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182" name="Rectangle 181"/>
                <p:cNvSpPr>
                  <a:spLocks noRot="1" noChangeAspect="1" noMove="1" noResize="1" noEditPoints="1" noAdjustHandles="1" noChangeArrowheads="1" noChangeShapeType="1" noTextEdit="1"/>
                </p:cNvSpPr>
                <p:nvPr/>
              </p:nvSpPr>
              <p:spPr>
                <a:xfrm>
                  <a:off x="9653988" y="1936260"/>
                  <a:ext cx="371384" cy="369332"/>
                </a:xfrm>
                <a:prstGeom prst="rect">
                  <a:avLst/>
                </a:prstGeom>
                <a:blipFill>
                  <a:blip r:embed="rId19"/>
                  <a:stretch>
                    <a:fillRect b="-6557"/>
                  </a:stretch>
                </a:blipFill>
              </p:spPr>
              <p:txBody>
                <a:bodyPr/>
                <a:lstStyle/>
                <a:p>
                  <a:r>
                    <a:rPr lang="en-US">
                      <a:noFill/>
                    </a:rPr>
                    <a:t> </a:t>
                  </a:r>
                </a:p>
              </p:txBody>
            </p:sp>
          </mc:Fallback>
        </mc:AlternateContent>
      </p:grpSp>
    </p:spTree>
    <p:extLst>
      <p:ext uri="{BB962C8B-B14F-4D97-AF65-F5344CB8AC3E}">
        <p14:creationId xmlns:p14="http://schemas.microsoft.com/office/powerpoint/2010/main" val="19617119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13394</TotalTime>
  <Words>2330</Words>
  <Application>Microsoft Office PowerPoint</Application>
  <PresentationFormat>Widescreen</PresentationFormat>
  <Paragraphs>467</Paragraphs>
  <Slides>18</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Cambria Math</vt:lpstr>
      <vt:lpstr>Gadugi</vt:lpstr>
      <vt:lpstr>Times New Roman</vt:lpstr>
      <vt:lpstr>Office Theme</vt:lpstr>
      <vt:lpstr>RELATED WORK</vt:lpstr>
      <vt:lpstr>PowerPoint Presentation</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 Album</dc:title>
  <dc:creator>Usuario de Windows</dc:creator>
  <cp:lastModifiedBy>Usuario de Windows</cp:lastModifiedBy>
  <cp:revision>358</cp:revision>
  <dcterms:created xsi:type="dcterms:W3CDTF">2020-05-18T18:53:25Z</dcterms:created>
  <dcterms:modified xsi:type="dcterms:W3CDTF">2021-08-03T21:48:27Z</dcterms:modified>
</cp:coreProperties>
</file>