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6" r:id="rId2"/>
    <p:sldId id="257" r:id="rId3"/>
    <p:sldId id="258" r:id="rId4"/>
    <p:sldId id="259" r:id="rId5"/>
    <p:sldId id="260" r:id="rId6"/>
    <p:sldId id="261" r:id="rId7"/>
    <p:sldId id="284" r:id="rId8"/>
    <p:sldId id="262" r:id="rId9"/>
    <p:sldId id="285" r:id="rId10"/>
    <p:sldId id="263" r:id="rId11"/>
    <p:sldId id="286" r:id="rId12"/>
    <p:sldId id="264" r:id="rId13"/>
    <p:sldId id="267" r:id="rId14"/>
    <p:sldId id="287" r:id="rId15"/>
    <p:sldId id="268" r:id="rId16"/>
    <p:sldId id="288" r:id="rId17"/>
    <p:sldId id="266" r:id="rId18"/>
    <p:sldId id="270" r:id="rId19"/>
    <p:sldId id="289" r:id="rId20"/>
    <p:sldId id="269"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ela\Downloads\data-171799644825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ela\Downloads\data-1717997265767.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ela\Downloads\data-1718073715287.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ela\Downloads\data-1718002608753.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bela\Downloads\data-1718074171374.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bela\Downloads\data-1718074356883.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Aggressive Batters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rounded_strike_rate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invertIfNegative val="0"/>
          <c:cat>
            <c:strRef>
              <c:f>Sheet1!$A$2:$A$11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Sheet1!$B$2:$B$11</c:f>
              <c:numCache>
                <c:formatCode>General</c:formatCode>
                <c:ptCount val="10"/>
                <c:pt idx="0">
                  <c:v>182.33199999999999</c:v>
                </c:pt>
                <c:pt idx="1">
                  <c:v>164.273</c:v>
                </c:pt>
                <c:pt idx="2">
                  <c:v>159.268</c:v>
                </c:pt>
                <c:pt idx="3">
                  <c:v>155.44200000000001</c:v>
                </c:pt>
                <c:pt idx="4">
                  <c:v>154.67599999999999</c:v>
                </c:pt>
                <c:pt idx="5">
                  <c:v>151.97399999999999</c:v>
                </c:pt>
                <c:pt idx="6">
                  <c:v>151.911</c:v>
                </c:pt>
                <c:pt idx="7">
                  <c:v>150.11000000000001</c:v>
                </c:pt>
                <c:pt idx="8">
                  <c:v>149.876</c:v>
                </c:pt>
                <c:pt idx="9">
                  <c:v>149.56399999999999</c:v>
                </c:pt>
              </c:numCache>
            </c:numRef>
          </c:val>
          <c:extLst>
            <c:ext xmlns:c16="http://schemas.microsoft.com/office/drawing/2014/chart" uri="{C3380CC4-5D6E-409C-BE32-E72D297353CC}">
              <c16:uniqueId val="{00000000-4B1B-4872-A6B3-2F38147B724F}"/>
            </c:ext>
          </c:extLst>
        </c:ser>
        <c:dLbls>
          <c:showLegendKey val="0"/>
          <c:showVal val="0"/>
          <c:showCatName val="0"/>
          <c:showSerName val="0"/>
          <c:showPercent val="0"/>
          <c:showBubbleSize val="0"/>
        </c:dLbls>
        <c:gapWidth val="100"/>
        <c:overlap val="-24"/>
        <c:axId val="438743440"/>
        <c:axId val="438746320"/>
      </c:barChart>
      <c:catAx>
        <c:axId val="43874344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Players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8746320"/>
        <c:crosses val="autoZero"/>
        <c:auto val="1"/>
        <c:lblAlgn val="ctr"/>
        <c:lblOffset val="100"/>
        <c:noMultiLvlLbl val="0"/>
      </c:catAx>
      <c:valAx>
        <c:axId val="43874632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Strike Rate</a:t>
                </a:r>
              </a:p>
            </c:rich>
          </c:tx>
          <c:layout>
            <c:manualLayout>
              <c:xMode val="edge"/>
              <c:yMode val="edge"/>
              <c:x val="1.9444444444444445E-2"/>
              <c:y val="0.29627442403032955"/>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38743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Anchor</a:t>
            </a:r>
            <a:r>
              <a:rPr lang="en-US" baseline="0"/>
              <a:t> Batsman</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average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invertIfNegative val="0"/>
          <c:cat>
            <c:strRef>
              <c:f>Sheet1!$A$2:$A$11</c:f>
              <c:strCache>
                <c:ptCount val="10"/>
                <c:pt idx="0">
                  <c:v>KL Rahul</c:v>
                </c:pt>
                <c:pt idx="1">
                  <c:v>AB de Villiers</c:v>
                </c:pt>
                <c:pt idx="2">
                  <c:v>DA Warner</c:v>
                </c:pt>
                <c:pt idx="3">
                  <c:v>JP Duminy</c:v>
                </c:pt>
                <c:pt idx="4">
                  <c:v>CH Gayle</c:v>
                </c:pt>
                <c:pt idx="5">
                  <c:v>ML Hayden</c:v>
                </c:pt>
                <c:pt idx="6">
                  <c:v>LMP Simmons</c:v>
                </c:pt>
                <c:pt idx="7">
                  <c:v>KS Williamson</c:v>
                </c:pt>
                <c:pt idx="8">
                  <c:v>SE Marsh</c:v>
                </c:pt>
                <c:pt idx="9">
                  <c:v>MEK Hussey</c:v>
                </c:pt>
              </c:strCache>
            </c:strRef>
          </c:cat>
          <c:val>
            <c:numRef>
              <c:f>Sheet1!$B$2:$B$11</c:f>
              <c:numCache>
                <c:formatCode>General</c:formatCode>
                <c:ptCount val="10"/>
                <c:pt idx="0">
                  <c:v>42.69</c:v>
                </c:pt>
                <c:pt idx="1">
                  <c:v>42.54</c:v>
                </c:pt>
                <c:pt idx="2">
                  <c:v>41.7</c:v>
                </c:pt>
                <c:pt idx="3">
                  <c:v>41.41</c:v>
                </c:pt>
                <c:pt idx="4">
                  <c:v>41.14</c:v>
                </c:pt>
                <c:pt idx="5">
                  <c:v>41</c:v>
                </c:pt>
                <c:pt idx="6">
                  <c:v>39.96</c:v>
                </c:pt>
                <c:pt idx="7">
                  <c:v>39.49</c:v>
                </c:pt>
                <c:pt idx="8">
                  <c:v>38.700000000000003</c:v>
                </c:pt>
                <c:pt idx="9">
                  <c:v>38.020000000000003</c:v>
                </c:pt>
              </c:numCache>
            </c:numRef>
          </c:val>
          <c:extLst>
            <c:ext xmlns:c16="http://schemas.microsoft.com/office/drawing/2014/chart" uri="{C3380CC4-5D6E-409C-BE32-E72D297353CC}">
              <c16:uniqueId val="{00000000-5E7E-4814-8B27-665B41B96AE0}"/>
            </c:ext>
          </c:extLst>
        </c:ser>
        <c:dLbls>
          <c:showLegendKey val="0"/>
          <c:showVal val="0"/>
          <c:showCatName val="0"/>
          <c:showSerName val="0"/>
          <c:showPercent val="0"/>
          <c:showBubbleSize val="0"/>
        </c:dLbls>
        <c:gapWidth val="55"/>
        <c:overlap val="100"/>
        <c:axId val="1243624639"/>
        <c:axId val="1243626079"/>
      </c:barChart>
      <c:catAx>
        <c:axId val="1243624639"/>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Players</a:t>
                </a:r>
              </a:p>
            </c:rich>
          </c:tx>
          <c:layout>
            <c:manualLayout>
              <c:xMode val="edge"/>
              <c:yMode val="edge"/>
              <c:x val="0.45076885769713571"/>
              <c:y val="0.88895815106445031"/>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43626079"/>
        <c:crosses val="autoZero"/>
        <c:auto val="1"/>
        <c:lblAlgn val="ctr"/>
        <c:lblOffset val="100"/>
        <c:noMultiLvlLbl val="0"/>
      </c:catAx>
      <c:valAx>
        <c:axId val="12436260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a:t>
                </a:r>
              </a:p>
            </c:rich>
          </c:tx>
          <c:layout>
            <c:manualLayout>
              <c:xMode val="edge"/>
              <c:yMode val="edge"/>
              <c:x val="1.8115942028985508E-2"/>
              <c:y val="0.38233377077865277"/>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43624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Hard-Hitting Players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rounded_boundary_percentage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invertIfNegative val="0"/>
          <c:cat>
            <c:strRef>
              <c:f>Sheet1!$A$2:$A$11</c:f>
              <c:strCache>
                <c:ptCount val="10"/>
                <c:pt idx="0">
                  <c:v>SP Narine</c:v>
                </c:pt>
                <c:pt idx="1">
                  <c:v>AD Russell</c:v>
                </c:pt>
                <c:pt idx="2">
                  <c:v>CH Gayle</c:v>
                </c:pt>
                <c:pt idx="3">
                  <c:v>ST Jayasuriya</c:v>
                </c:pt>
                <c:pt idx="4">
                  <c:v>AC Gilchrist</c:v>
                </c:pt>
                <c:pt idx="5">
                  <c:v>V Sehwag</c:v>
                </c:pt>
                <c:pt idx="6">
                  <c:v>DR Smith</c:v>
                </c:pt>
                <c:pt idx="7">
                  <c:v>CA Lynn</c:v>
                </c:pt>
                <c:pt idx="8">
                  <c:v>Harbhajan Singh</c:v>
                </c:pt>
                <c:pt idx="9">
                  <c:v>SR Watson</c:v>
                </c:pt>
              </c:strCache>
            </c:strRef>
          </c:cat>
          <c:val>
            <c:numRef>
              <c:f>Sheet1!$B$2:$B$11</c:f>
              <c:numCache>
                <c:formatCode>General</c:formatCode>
                <c:ptCount val="10"/>
                <c:pt idx="0">
                  <c:v>81.73</c:v>
                </c:pt>
                <c:pt idx="1">
                  <c:v>78.709999999999994</c:v>
                </c:pt>
                <c:pt idx="2">
                  <c:v>76.069999999999993</c:v>
                </c:pt>
                <c:pt idx="3">
                  <c:v>74.87</c:v>
                </c:pt>
                <c:pt idx="4">
                  <c:v>72.89</c:v>
                </c:pt>
                <c:pt idx="5">
                  <c:v>72.290000000000006</c:v>
                </c:pt>
                <c:pt idx="6">
                  <c:v>70.73</c:v>
                </c:pt>
                <c:pt idx="7">
                  <c:v>69.53</c:v>
                </c:pt>
                <c:pt idx="8">
                  <c:v>68.52</c:v>
                </c:pt>
                <c:pt idx="9">
                  <c:v>68.38</c:v>
                </c:pt>
              </c:numCache>
            </c:numRef>
          </c:val>
          <c:extLst>
            <c:ext xmlns:c16="http://schemas.microsoft.com/office/drawing/2014/chart" uri="{C3380CC4-5D6E-409C-BE32-E72D297353CC}">
              <c16:uniqueId val="{00000000-0295-4B20-8269-25634AB2828F}"/>
            </c:ext>
          </c:extLst>
        </c:ser>
        <c:dLbls>
          <c:showLegendKey val="0"/>
          <c:showVal val="0"/>
          <c:showCatName val="0"/>
          <c:showSerName val="0"/>
          <c:showPercent val="0"/>
          <c:showBubbleSize val="0"/>
        </c:dLbls>
        <c:gapWidth val="55"/>
        <c:overlap val="100"/>
        <c:axId val="357473215"/>
        <c:axId val="354254879"/>
      </c:barChart>
      <c:catAx>
        <c:axId val="35747321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Players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4254879"/>
        <c:crosses val="autoZero"/>
        <c:auto val="1"/>
        <c:lblAlgn val="ctr"/>
        <c:lblOffset val="100"/>
        <c:noMultiLvlLbl val="0"/>
      </c:catAx>
      <c:valAx>
        <c:axId val="354254879"/>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Boundary percentage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57473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Economy Bowlers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economy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invertIfNegative val="0"/>
          <c:cat>
            <c:strRef>
              <c:f>Sheet1!$A$2:$A$11</c:f>
              <c:strCache>
                <c:ptCount val="10"/>
                <c:pt idx="0">
                  <c:v>Rashid Khan</c:v>
                </c:pt>
                <c:pt idx="1">
                  <c:v>A Kumble</c:v>
                </c:pt>
                <c:pt idx="2">
                  <c:v>M Muralitharan</c:v>
                </c:pt>
                <c:pt idx="3">
                  <c:v>SP Narine</c:v>
                </c:pt>
                <c:pt idx="4">
                  <c:v>DL Vettori</c:v>
                </c:pt>
                <c:pt idx="5">
                  <c:v>Washington Sundar</c:v>
                </c:pt>
                <c:pt idx="6">
                  <c:v>R Ashwin</c:v>
                </c:pt>
                <c:pt idx="7">
                  <c:v>DW Steyn</c:v>
                </c:pt>
                <c:pt idx="8">
                  <c:v>J Botha</c:v>
                </c:pt>
                <c:pt idx="9">
                  <c:v>R Sharma</c:v>
                </c:pt>
              </c:strCache>
            </c:strRef>
          </c:cat>
          <c:val>
            <c:numRef>
              <c:f>Sheet1!$B$2:$B$11</c:f>
              <c:numCache>
                <c:formatCode>General</c:formatCode>
                <c:ptCount val="10"/>
                <c:pt idx="0">
                  <c:v>6.3940000000000001</c:v>
                </c:pt>
                <c:pt idx="1">
                  <c:v>6.806</c:v>
                </c:pt>
                <c:pt idx="2">
                  <c:v>6.9089999999999998</c:v>
                </c:pt>
                <c:pt idx="3">
                  <c:v>6.9139999999999997</c:v>
                </c:pt>
                <c:pt idx="4">
                  <c:v>6.93</c:v>
                </c:pt>
                <c:pt idx="5">
                  <c:v>6.9539999999999997</c:v>
                </c:pt>
                <c:pt idx="6">
                  <c:v>6.9809999999999999</c:v>
                </c:pt>
                <c:pt idx="7">
                  <c:v>7.0940000000000003</c:v>
                </c:pt>
                <c:pt idx="8">
                  <c:v>7.1130000000000004</c:v>
                </c:pt>
                <c:pt idx="9">
                  <c:v>7.1429999999999998</c:v>
                </c:pt>
              </c:numCache>
            </c:numRef>
          </c:val>
          <c:extLst>
            <c:ext xmlns:c16="http://schemas.microsoft.com/office/drawing/2014/chart" uri="{C3380CC4-5D6E-409C-BE32-E72D297353CC}">
              <c16:uniqueId val="{00000000-1390-4C54-88A0-9BC4D8B946D2}"/>
            </c:ext>
          </c:extLst>
        </c:ser>
        <c:dLbls>
          <c:showLegendKey val="0"/>
          <c:showVal val="0"/>
          <c:showCatName val="0"/>
          <c:showSerName val="0"/>
          <c:showPercent val="0"/>
          <c:showBubbleSize val="0"/>
        </c:dLbls>
        <c:gapWidth val="150"/>
        <c:axId val="1157465183"/>
        <c:axId val="1157464223"/>
      </c:barChart>
      <c:catAx>
        <c:axId val="115746518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Bowlers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7464223"/>
        <c:crosses val="autoZero"/>
        <c:auto val="1"/>
        <c:lblAlgn val="ctr"/>
        <c:lblOffset val="100"/>
        <c:noMultiLvlLbl val="0"/>
      </c:catAx>
      <c:valAx>
        <c:axId val="1157464223"/>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Economy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574651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Strike Rate of Bowlers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strike_rate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invertIfNegative val="0"/>
          <c:cat>
            <c:strRef>
              <c:f>Sheet1!$A$2:$A$11</c:f>
              <c:strCache>
                <c:ptCount val="10"/>
                <c:pt idx="0">
                  <c:v>K Rabada</c:v>
                </c:pt>
                <c:pt idx="1">
                  <c:v>DE Bollinger</c:v>
                </c:pt>
                <c:pt idx="2">
                  <c:v>AJ Tye</c:v>
                </c:pt>
                <c:pt idx="3">
                  <c:v>MA Starc</c:v>
                </c:pt>
                <c:pt idx="4">
                  <c:v>SL Malinga</c:v>
                </c:pt>
                <c:pt idx="5">
                  <c:v>DJ Bravo</c:v>
                </c:pt>
                <c:pt idx="6">
                  <c:v>Imran Tahir</c:v>
                </c:pt>
                <c:pt idx="7">
                  <c:v>A Nehra</c:v>
                </c:pt>
                <c:pt idx="8">
                  <c:v>S Aravind</c:v>
                </c:pt>
                <c:pt idx="9">
                  <c:v>NM Coulter-Nile</c:v>
                </c:pt>
              </c:strCache>
            </c:strRef>
          </c:cat>
          <c:val>
            <c:numRef>
              <c:f>Sheet1!$B$2:$B$11</c:f>
              <c:numCache>
                <c:formatCode>General</c:formatCode>
                <c:ptCount val="10"/>
                <c:pt idx="0">
                  <c:v>12.196999999999999</c:v>
                </c:pt>
                <c:pt idx="1">
                  <c:v>13.395</c:v>
                </c:pt>
                <c:pt idx="2">
                  <c:v>13.756</c:v>
                </c:pt>
                <c:pt idx="3">
                  <c:v>14.872</c:v>
                </c:pt>
                <c:pt idx="4">
                  <c:v>15.042999999999999</c:v>
                </c:pt>
                <c:pt idx="5">
                  <c:v>15.497</c:v>
                </c:pt>
                <c:pt idx="6">
                  <c:v>15.566000000000001</c:v>
                </c:pt>
                <c:pt idx="7">
                  <c:v>15.769</c:v>
                </c:pt>
                <c:pt idx="8">
                  <c:v>15.833</c:v>
                </c:pt>
                <c:pt idx="9">
                  <c:v>15.978</c:v>
                </c:pt>
              </c:numCache>
            </c:numRef>
          </c:val>
          <c:extLst>
            <c:ext xmlns:c16="http://schemas.microsoft.com/office/drawing/2014/chart" uri="{C3380CC4-5D6E-409C-BE32-E72D297353CC}">
              <c16:uniqueId val="{00000000-3BF1-45F8-82BB-BE97EBD209AB}"/>
            </c:ext>
          </c:extLst>
        </c:ser>
        <c:dLbls>
          <c:showLegendKey val="0"/>
          <c:showVal val="0"/>
          <c:showCatName val="0"/>
          <c:showSerName val="0"/>
          <c:showPercent val="0"/>
          <c:showBubbleSize val="0"/>
        </c:dLbls>
        <c:gapWidth val="150"/>
        <c:axId val="697888320"/>
        <c:axId val="697890240"/>
      </c:barChart>
      <c:catAx>
        <c:axId val="6978883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Bowlers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7890240"/>
        <c:crosses val="autoZero"/>
        <c:auto val="1"/>
        <c:lblAlgn val="ctr"/>
        <c:lblOffset val="100"/>
        <c:noMultiLvlLbl val="0"/>
      </c:catAx>
      <c:valAx>
        <c:axId val="6978902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Strike Rate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9788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All-Rounders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total_runs</c:v>
                </c:pt>
              </c:strCache>
            </c:strRef>
          </c:tx>
          <c:spPr>
            <a:solidFill>
              <a:schemeClr val="accent1"/>
            </a:solidFill>
            <a:ln>
              <a:noFill/>
            </a:ln>
            <a:effectLst/>
          </c:spPr>
          <c:invertIfNegative val="0"/>
          <c:cat>
            <c:strRef>
              <c:f>Sheet1!$A$2:$A$51</c:f>
              <c:strCache>
                <c:ptCount val="50"/>
                <c:pt idx="0">
                  <c:v>A Symonds</c:v>
                </c:pt>
                <c:pt idx="1">
                  <c:v>AD Mathews</c:v>
                </c:pt>
                <c:pt idx="2">
                  <c:v>AD Russell</c:v>
                </c:pt>
                <c:pt idx="3">
                  <c:v>AM Nayar</c:v>
                </c:pt>
                <c:pt idx="4">
                  <c:v>AR Patel</c:v>
                </c:pt>
                <c:pt idx="5">
                  <c:v>BA Stokes</c:v>
                </c:pt>
                <c:pt idx="6">
                  <c:v>BJ Hodge</c:v>
                </c:pt>
                <c:pt idx="7">
                  <c:v>CH Gayle</c:v>
                </c:pt>
                <c:pt idx="8">
                  <c:v>CH Morris</c:v>
                </c:pt>
                <c:pt idx="9">
                  <c:v>CJ Anderson</c:v>
                </c:pt>
                <c:pt idx="10">
                  <c:v>DJ Bravo</c:v>
                </c:pt>
                <c:pt idx="11">
                  <c:v>DJ Hooda</c:v>
                </c:pt>
                <c:pt idx="12">
                  <c:v>DJ Hussey</c:v>
                </c:pt>
                <c:pt idx="13">
                  <c:v>DR Smith</c:v>
                </c:pt>
                <c:pt idx="14">
                  <c:v>GJ Maxwell</c:v>
                </c:pt>
                <c:pt idx="15">
                  <c:v>Gurkeerat Singh</c:v>
                </c:pt>
                <c:pt idx="16">
                  <c:v>Harbhajan Singh</c:v>
                </c:pt>
                <c:pt idx="17">
                  <c:v>HH Pandya</c:v>
                </c:pt>
                <c:pt idx="18">
                  <c:v>IK Pathan</c:v>
                </c:pt>
                <c:pt idx="19">
                  <c:v>JA Morkel</c:v>
                </c:pt>
                <c:pt idx="20">
                  <c:v>JD Ryder</c:v>
                </c:pt>
                <c:pt idx="21">
                  <c:v>JH Kallis</c:v>
                </c:pt>
                <c:pt idx="22">
                  <c:v>JP Duminy</c:v>
                </c:pt>
                <c:pt idx="23">
                  <c:v>JP Faulkner</c:v>
                </c:pt>
                <c:pt idx="24">
                  <c:v>KA Pollard</c:v>
                </c:pt>
                <c:pt idx="25">
                  <c:v>KH Pandya</c:v>
                </c:pt>
                <c:pt idx="26">
                  <c:v>KP Pietersen</c:v>
                </c:pt>
                <c:pt idx="27">
                  <c:v>MC Henriques</c:v>
                </c:pt>
                <c:pt idx="28">
                  <c:v>MP Stoinis</c:v>
                </c:pt>
                <c:pt idx="29">
                  <c:v>N Rana</c:v>
                </c:pt>
                <c:pt idx="30">
                  <c:v>PC Valthaty</c:v>
                </c:pt>
                <c:pt idx="31">
                  <c:v>PP Chawla</c:v>
                </c:pt>
                <c:pt idx="32">
                  <c:v>RA Jadeja</c:v>
                </c:pt>
                <c:pt idx="33">
                  <c:v>RG Sharma</c:v>
                </c:pt>
                <c:pt idx="34">
                  <c:v>RS Bopara</c:v>
                </c:pt>
                <c:pt idx="35">
                  <c:v>SC Ganguly</c:v>
                </c:pt>
                <c:pt idx="36">
                  <c:v>Shakib Al Hasan</c:v>
                </c:pt>
                <c:pt idx="37">
                  <c:v>SK Raina</c:v>
                </c:pt>
                <c:pt idx="38">
                  <c:v>SP Narine</c:v>
                </c:pt>
                <c:pt idx="39">
                  <c:v>SR Watson</c:v>
                </c:pt>
                <c:pt idx="40">
                  <c:v>ST Jayasuriya</c:v>
                </c:pt>
                <c:pt idx="41">
                  <c:v>STR Binny</c:v>
                </c:pt>
                <c:pt idx="42">
                  <c:v>TL Suman</c:v>
                </c:pt>
                <c:pt idx="43">
                  <c:v>TM Dilshan</c:v>
                </c:pt>
                <c:pt idx="44">
                  <c:v>V Kohli</c:v>
                </c:pt>
                <c:pt idx="45">
                  <c:v>V Sehwag</c:v>
                </c:pt>
                <c:pt idx="46">
                  <c:v>V Shankar</c:v>
                </c:pt>
                <c:pt idx="47">
                  <c:v>Y Venugopal Rao</c:v>
                </c:pt>
                <c:pt idx="48">
                  <c:v>YK Pathan</c:v>
                </c:pt>
                <c:pt idx="49">
                  <c:v>Yuvraj Singh</c:v>
                </c:pt>
              </c:strCache>
            </c:strRef>
          </c:cat>
          <c:val>
            <c:numRef>
              <c:f>Sheet1!$B$2:$B$51</c:f>
              <c:numCache>
                <c:formatCode>General</c:formatCode>
                <c:ptCount val="50"/>
                <c:pt idx="0">
                  <c:v>974</c:v>
                </c:pt>
                <c:pt idx="1">
                  <c:v>724</c:v>
                </c:pt>
                <c:pt idx="2">
                  <c:v>1517</c:v>
                </c:pt>
                <c:pt idx="3">
                  <c:v>672</c:v>
                </c:pt>
                <c:pt idx="4">
                  <c:v>913</c:v>
                </c:pt>
                <c:pt idx="5">
                  <c:v>920</c:v>
                </c:pt>
                <c:pt idx="6">
                  <c:v>1400</c:v>
                </c:pt>
                <c:pt idx="7">
                  <c:v>4772</c:v>
                </c:pt>
                <c:pt idx="8">
                  <c:v>551</c:v>
                </c:pt>
                <c:pt idx="9">
                  <c:v>538</c:v>
                </c:pt>
                <c:pt idx="10">
                  <c:v>1490</c:v>
                </c:pt>
                <c:pt idx="11">
                  <c:v>625</c:v>
                </c:pt>
                <c:pt idx="12">
                  <c:v>1322</c:v>
                </c:pt>
                <c:pt idx="13">
                  <c:v>2385</c:v>
                </c:pt>
                <c:pt idx="14">
                  <c:v>1505</c:v>
                </c:pt>
                <c:pt idx="15">
                  <c:v>511</c:v>
                </c:pt>
                <c:pt idx="16">
                  <c:v>829</c:v>
                </c:pt>
                <c:pt idx="17">
                  <c:v>1349</c:v>
                </c:pt>
                <c:pt idx="18">
                  <c:v>1139</c:v>
                </c:pt>
                <c:pt idx="19">
                  <c:v>974</c:v>
                </c:pt>
                <c:pt idx="20">
                  <c:v>604</c:v>
                </c:pt>
                <c:pt idx="21">
                  <c:v>2427</c:v>
                </c:pt>
                <c:pt idx="22">
                  <c:v>2029</c:v>
                </c:pt>
                <c:pt idx="23">
                  <c:v>527</c:v>
                </c:pt>
                <c:pt idx="24">
                  <c:v>3023</c:v>
                </c:pt>
                <c:pt idx="25">
                  <c:v>1000</c:v>
                </c:pt>
                <c:pt idx="26">
                  <c:v>1001</c:v>
                </c:pt>
                <c:pt idx="27">
                  <c:v>969</c:v>
                </c:pt>
                <c:pt idx="28">
                  <c:v>825</c:v>
                </c:pt>
                <c:pt idx="29">
                  <c:v>1437</c:v>
                </c:pt>
                <c:pt idx="30">
                  <c:v>505</c:v>
                </c:pt>
                <c:pt idx="31">
                  <c:v>584</c:v>
                </c:pt>
                <c:pt idx="32">
                  <c:v>2159</c:v>
                </c:pt>
                <c:pt idx="33">
                  <c:v>5230</c:v>
                </c:pt>
                <c:pt idx="34">
                  <c:v>531</c:v>
                </c:pt>
                <c:pt idx="35">
                  <c:v>1349</c:v>
                </c:pt>
                <c:pt idx="36">
                  <c:v>746</c:v>
                </c:pt>
                <c:pt idx="37">
                  <c:v>5368</c:v>
                </c:pt>
                <c:pt idx="38">
                  <c:v>892</c:v>
                </c:pt>
                <c:pt idx="39">
                  <c:v>3874</c:v>
                </c:pt>
                <c:pt idx="40">
                  <c:v>768</c:v>
                </c:pt>
                <c:pt idx="41">
                  <c:v>880</c:v>
                </c:pt>
                <c:pt idx="42">
                  <c:v>676</c:v>
                </c:pt>
                <c:pt idx="43">
                  <c:v>1153</c:v>
                </c:pt>
                <c:pt idx="44">
                  <c:v>5878</c:v>
                </c:pt>
                <c:pt idx="45">
                  <c:v>2728</c:v>
                </c:pt>
                <c:pt idx="46">
                  <c:v>654</c:v>
                </c:pt>
                <c:pt idx="47">
                  <c:v>985</c:v>
                </c:pt>
                <c:pt idx="48">
                  <c:v>3204</c:v>
                </c:pt>
                <c:pt idx="49">
                  <c:v>2750</c:v>
                </c:pt>
              </c:numCache>
            </c:numRef>
          </c:val>
          <c:extLst>
            <c:ext xmlns:c16="http://schemas.microsoft.com/office/drawing/2014/chart" uri="{C3380CC4-5D6E-409C-BE32-E72D297353CC}">
              <c16:uniqueId val="{00000000-53C5-4335-BD8D-0F22F0D711F7}"/>
            </c:ext>
          </c:extLst>
        </c:ser>
        <c:ser>
          <c:idx val="1"/>
          <c:order val="1"/>
          <c:tx>
            <c:strRef>
              <c:f>Sheet1!$C$1</c:f>
              <c:strCache>
                <c:ptCount val="1"/>
                <c:pt idx="0">
                  <c:v>total_balls</c:v>
                </c:pt>
              </c:strCache>
            </c:strRef>
          </c:tx>
          <c:spPr>
            <a:solidFill>
              <a:schemeClr val="accent2"/>
            </a:solidFill>
            <a:ln>
              <a:noFill/>
            </a:ln>
            <a:effectLst/>
          </c:spPr>
          <c:invertIfNegative val="0"/>
          <c:cat>
            <c:strRef>
              <c:f>Sheet1!$A$2:$A$51</c:f>
              <c:strCache>
                <c:ptCount val="50"/>
                <c:pt idx="0">
                  <c:v>A Symonds</c:v>
                </c:pt>
                <c:pt idx="1">
                  <c:v>AD Mathews</c:v>
                </c:pt>
                <c:pt idx="2">
                  <c:v>AD Russell</c:v>
                </c:pt>
                <c:pt idx="3">
                  <c:v>AM Nayar</c:v>
                </c:pt>
                <c:pt idx="4">
                  <c:v>AR Patel</c:v>
                </c:pt>
                <c:pt idx="5">
                  <c:v>BA Stokes</c:v>
                </c:pt>
                <c:pt idx="6">
                  <c:v>BJ Hodge</c:v>
                </c:pt>
                <c:pt idx="7">
                  <c:v>CH Gayle</c:v>
                </c:pt>
                <c:pt idx="8">
                  <c:v>CH Morris</c:v>
                </c:pt>
                <c:pt idx="9">
                  <c:v>CJ Anderson</c:v>
                </c:pt>
                <c:pt idx="10">
                  <c:v>DJ Bravo</c:v>
                </c:pt>
                <c:pt idx="11">
                  <c:v>DJ Hooda</c:v>
                </c:pt>
                <c:pt idx="12">
                  <c:v>DJ Hussey</c:v>
                </c:pt>
                <c:pt idx="13">
                  <c:v>DR Smith</c:v>
                </c:pt>
                <c:pt idx="14">
                  <c:v>GJ Maxwell</c:v>
                </c:pt>
                <c:pt idx="15">
                  <c:v>Gurkeerat Singh</c:v>
                </c:pt>
                <c:pt idx="16">
                  <c:v>Harbhajan Singh</c:v>
                </c:pt>
                <c:pt idx="17">
                  <c:v>HH Pandya</c:v>
                </c:pt>
                <c:pt idx="18">
                  <c:v>IK Pathan</c:v>
                </c:pt>
                <c:pt idx="19">
                  <c:v>JA Morkel</c:v>
                </c:pt>
                <c:pt idx="20">
                  <c:v>JD Ryder</c:v>
                </c:pt>
                <c:pt idx="21">
                  <c:v>JH Kallis</c:v>
                </c:pt>
                <c:pt idx="22">
                  <c:v>JP Duminy</c:v>
                </c:pt>
                <c:pt idx="23">
                  <c:v>JP Faulkner</c:v>
                </c:pt>
                <c:pt idx="24">
                  <c:v>KA Pollard</c:v>
                </c:pt>
                <c:pt idx="25">
                  <c:v>KH Pandya</c:v>
                </c:pt>
                <c:pt idx="26">
                  <c:v>KP Pietersen</c:v>
                </c:pt>
                <c:pt idx="27">
                  <c:v>MC Henriques</c:v>
                </c:pt>
                <c:pt idx="28">
                  <c:v>MP Stoinis</c:v>
                </c:pt>
                <c:pt idx="29">
                  <c:v>N Rana</c:v>
                </c:pt>
                <c:pt idx="30">
                  <c:v>PC Valthaty</c:v>
                </c:pt>
                <c:pt idx="31">
                  <c:v>PP Chawla</c:v>
                </c:pt>
                <c:pt idx="32">
                  <c:v>RA Jadeja</c:v>
                </c:pt>
                <c:pt idx="33">
                  <c:v>RG Sharma</c:v>
                </c:pt>
                <c:pt idx="34">
                  <c:v>RS Bopara</c:v>
                </c:pt>
                <c:pt idx="35">
                  <c:v>SC Ganguly</c:v>
                </c:pt>
                <c:pt idx="36">
                  <c:v>Shakib Al Hasan</c:v>
                </c:pt>
                <c:pt idx="37">
                  <c:v>SK Raina</c:v>
                </c:pt>
                <c:pt idx="38">
                  <c:v>SP Narine</c:v>
                </c:pt>
                <c:pt idx="39">
                  <c:v>SR Watson</c:v>
                </c:pt>
                <c:pt idx="40">
                  <c:v>ST Jayasuriya</c:v>
                </c:pt>
                <c:pt idx="41">
                  <c:v>STR Binny</c:v>
                </c:pt>
                <c:pt idx="42">
                  <c:v>TL Suman</c:v>
                </c:pt>
                <c:pt idx="43">
                  <c:v>TM Dilshan</c:v>
                </c:pt>
                <c:pt idx="44">
                  <c:v>V Kohli</c:v>
                </c:pt>
                <c:pt idx="45">
                  <c:v>V Sehwag</c:v>
                </c:pt>
                <c:pt idx="46">
                  <c:v>V Shankar</c:v>
                </c:pt>
                <c:pt idx="47">
                  <c:v>Y Venugopal Rao</c:v>
                </c:pt>
                <c:pt idx="48">
                  <c:v>YK Pathan</c:v>
                </c:pt>
                <c:pt idx="49">
                  <c:v>Yuvraj Singh</c:v>
                </c:pt>
              </c:strCache>
            </c:strRef>
          </c:cat>
          <c:val>
            <c:numRef>
              <c:f>Sheet1!$C$2:$C$51</c:f>
              <c:numCache>
                <c:formatCode>General</c:formatCode>
                <c:ptCount val="50"/>
                <c:pt idx="0">
                  <c:v>2823</c:v>
                </c:pt>
                <c:pt idx="1">
                  <c:v>2140</c:v>
                </c:pt>
                <c:pt idx="2">
                  <c:v>3423</c:v>
                </c:pt>
                <c:pt idx="3">
                  <c:v>2147</c:v>
                </c:pt>
                <c:pt idx="4">
                  <c:v>2710</c:v>
                </c:pt>
                <c:pt idx="5">
                  <c:v>2440</c:v>
                </c:pt>
                <c:pt idx="6">
                  <c:v>4207</c:v>
                </c:pt>
                <c:pt idx="7">
                  <c:v>12124</c:v>
                </c:pt>
                <c:pt idx="8">
                  <c:v>1348</c:v>
                </c:pt>
                <c:pt idx="9">
                  <c:v>1638</c:v>
                </c:pt>
                <c:pt idx="10">
                  <c:v>4427</c:v>
                </c:pt>
                <c:pt idx="11">
                  <c:v>1839</c:v>
                </c:pt>
                <c:pt idx="12">
                  <c:v>3973</c:v>
                </c:pt>
                <c:pt idx="13">
                  <c:v>6280</c:v>
                </c:pt>
                <c:pt idx="14">
                  <c:v>3721</c:v>
                </c:pt>
                <c:pt idx="15">
                  <c:v>1619</c:v>
                </c:pt>
                <c:pt idx="16">
                  <c:v>2413</c:v>
                </c:pt>
                <c:pt idx="17">
                  <c:v>3335</c:v>
                </c:pt>
                <c:pt idx="18">
                  <c:v>3544</c:v>
                </c:pt>
                <c:pt idx="19">
                  <c:v>2678</c:v>
                </c:pt>
                <c:pt idx="20">
                  <c:v>1610</c:v>
                </c:pt>
                <c:pt idx="21">
                  <c:v>8122</c:v>
                </c:pt>
                <c:pt idx="22">
                  <c:v>6132</c:v>
                </c:pt>
                <c:pt idx="23">
                  <c:v>1491</c:v>
                </c:pt>
                <c:pt idx="24">
                  <c:v>7899</c:v>
                </c:pt>
                <c:pt idx="25">
                  <c:v>2722</c:v>
                </c:pt>
                <c:pt idx="26">
                  <c:v>2704</c:v>
                </c:pt>
                <c:pt idx="27">
                  <c:v>2838</c:v>
                </c:pt>
                <c:pt idx="28">
                  <c:v>2309</c:v>
                </c:pt>
                <c:pt idx="29">
                  <c:v>3928</c:v>
                </c:pt>
                <c:pt idx="30">
                  <c:v>1610</c:v>
                </c:pt>
                <c:pt idx="31">
                  <c:v>2056</c:v>
                </c:pt>
                <c:pt idx="32">
                  <c:v>6410</c:v>
                </c:pt>
                <c:pt idx="33">
                  <c:v>14441</c:v>
                </c:pt>
                <c:pt idx="34">
                  <c:v>1581</c:v>
                </c:pt>
                <c:pt idx="35">
                  <c:v>4837</c:v>
                </c:pt>
                <c:pt idx="36">
                  <c:v>2260</c:v>
                </c:pt>
                <c:pt idx="37">
                  <c:v>14665</c:v>
                </c:pt>
                <c:pt idx="38">
                  <c:v>2060</c:v>
                </c:pt>
                <c:pt idx="39">
                  <c:v>10556</c:v>
                </c:pt>
                <c:pt idx="40">
                  <c:v>2097</c:v>
                </c:pt>
                <c:pt idx="41">
                  <c:v>2589</c:v>
                </c:pt>
                <c:pt idx="42">
                  <c:v>2146</c:v>
                </c:pt>
                <c:pt idx="43">
                  <c:v>3828</c:v>
                </c:pt>
                <c:pt idx="44">
                  <c:v>16161</c:v>
                </c:pt>
                <c:pt idx="45">
                  <c:v>6664</c:v>
                </c:pt>
                <c:pt idx="46">
                  <c:v>1887</c:v>
                </c:pt>
                <c:pt idx="47">
                  <c:v>3238</c:v>
                </c:pt>
                <c:pt idx="48">
                  <c:v>8589</c:v>
                </c:pt>
                <c:pt idx="49">
                  <c:v>8155</c:v>
                </c:pt>
              </c:numCache>
            </c:numRef>
          </c:val>
          <c:extLst>
            <c:ext xmlns:c16="http://schemas.microsoft.com/office/drawing/2014/chart" uri="{C3380CC4-5D6E-409C-BE32-E72D297353CC}">
              <c16:uniqueId val="{00000001-53C5-4335-BD8D-0F22F0D711F7}"/>
            </c:ext>
          </c:extLst>
        </c:ser>
        <c:dLbls>
          <c:showLegendKey val="0"/>
          <c:showVal val="0"/>
          <c:showCatName val="0"/>
          <c:showSerName val="0"/>
          <c:showPercent val="0"/>
          <c:showBubbleSize val="0"/>
        </c:dLbls>
        <c:gapWidth val="267"/>
        <c:overlap val="-43"/>
        <c:axId val="1230259728"/>
        <c:axId val="1326352928"/>
      </c:barChart>
      <c:catAx>
        <c:axId val="123025972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Players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326352928"/>
        <c:crosses val="autoZero"/>
        <c:auto val="1"/>
        <c:lblAlgn val="ctr"/>
        <c:lblOffset val="100"/>
        <c:noMultiLvlLbl val="0"/>
      </c:catAx>
      <c:valAx>
        <c:axId val="132635292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230259728"/>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50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CB91FA-8ED5-477F-9A39-EF33CB3CDC21}"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81745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2424000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418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351213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315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1534449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295934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174538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254358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B91FA-8ED5-477F-9A39-EF33CB3CDC21}"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301730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B91FA-8ED5-477F-9A39-EF33CB3CDC21}"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333300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B91FA-8ED5-477F-9A39-EF33CB3CDC21}"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2069241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B91FA-8ED5-477F-9A39-EF33CB3CDC21}"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80952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B91FA-8ED5-477F-9A39-EF33CB3CDC21}"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296490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B91FA-8ED5-477F-9A39-EF33CB3CDC21}"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148461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B91FA-8ED5-477F-9A39-EF33CB3CDC21}"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E065EE-8CE8-4D6C-A716-43257B2DF242}" type="slidenum">
              <a:rPr lang="en-IN" smtClean="0"/>
              <a:t>‹#›</a:t>
            </a:fld>
            <a:endParaRPr lang="en-IN"/>
          </a:p>
        </p:txBody>
      </p:sp>
    </p:spTree>
    <p:extLst>
      <p:ext uri="{BB962C8B-B14F-4D97-AF65-F5344CB8AC3E}">
        <p14:creationId xmlns:p14="http://schemas.microsoft.com/office/powerpoint/2010/main" val="403501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CB91FA-8ED5-477F-9A39-EF33CB3CDC21}" type="datetimeFigureOut">
              <a:rPr lang="en-IN" smtClean="0"/>
              <a:t>11-06-2024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9E065EE-8CE8-4D6C-A716-43257B2DF242}" type="slidenum">
              <a:rPr lang="en-IN" smtClean="0"/>
              <a:t>‹#›</a:t>
            </a:fld>
            <a:endParaRPr lang="en-IN"/>
          </a:p>
        </p:txBody>
      </p:sp>
    </p:spTree>
    <p:extLst>
      <p:ext uri="{BB962C8B-B14F-4D97-AF65-F5344CB8AC3E}">
        <p14:creationId xmlns:p14="http://schemas.microsoft.com/office/powerpoint/2010/main" val="3600721412"/>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B312-42F1-5CC5-3F2A-D0BA2BC41971}"/>
              </a:ext>
            </a:extLst>
          </p:cNvPr>
          <p:cNvSpPr>
            <a:spLocks noGrp="1"/>
          </p:cNvSpPr>
          <p:nvPr>
            <p:ph type="ctrTitle"/>
          </p:nvPr>
        </p:nvSpPr>
        <p:spPr>
          <a:xfrm>
            <a:off x="1119921" y="1592826"/>
            <a:ext cx="8637073" cy="2055703"/>
          </a:xfrm>
        </p:spPr>
        <p:txBody>
          <a:bodyPr>
            <a:normAutofit/>
          </a:bodyPr>
          <a:lstStyle/>
          <a:p>
            <a:pPr algn="ctr"/>
            <a:r>
              <a:rPr lang="en-IN" sz="8800" dirty="0"/>
              <a:t>IPL AUCTION</a:t>
            </a:r>
          </a:p>
        </p:txBody>
      </p:sp>
    </p:spTree>
    <p:extLst>
      <p:ext uri="{BB962C8B-B14F-4D97-AF65-F5344CB8AC3E}">
        <p14:creationId xmlns:p14="http://schemas.microsoft.com/office/powerpoint/2010/main" val="150108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D405-C60F-C01C-DEFB-D956ABE2C275}"/>
              </a:ext>
            </a:extLst>
          </p:cNvPr>
          <p:cNvSpPr>
            <a:spLocks noGrp="1"/>
          </p:cNvSpPr>
          <p:nvPr>
            <p:ph type="title"/>
          </p:nvPr>
        </p:nvSpPr>
        <p:spPr>
          <a:xfrm>
            <a:off x="1549451" y="157317"/>
            <a:ext cx="8534400" cy="1081548"/>
          </a:xfrm>
        </p:spPr>
        <p:txBody>
          <a:bodyPr>
            <a:normAutofit/>
          </a:bodyPr>
          <a:lstStyle/>
          <a:p>
            <a:pPr algn="ctr"/>
            <a:r>
              <a:rPr lang="en-IN" sz="4400" dirty="0"/>
              <a:t>3. Hard Hitters</a:t>
            </a:r>
          </a:p>
        </p:txBody>
      </p:sp>
      <p:sp>
        <p:nvSpPr>
          <p:cNvPr id="3" name="TextBox 2">
            <a:extLst>
              <a:ext uri="{FF2B5EF4-FFF2-40B4-BE49-F238E27FC236}">
                <a16:creationId xmlns:a16="http://schemas.microsoft.com/office/drawing/2014/main" id="{9C63C15D-42DE-8FFE-1F8F-CB459F55271D}"/>
              </a:ext>
            </a:extLst>
          </p:cNvPr>
          <p:cNvSpPr txBox="1"/>
          <p:nvPr/>
        </p:nvSpPr>
        <p:spPr>
          <a:xfrm>
            <a:off x="609600" y="1347019"/>
            <a:ext cx="9006348" cy="4801314"/>
          </a:xfrm>
          <a:prstGeom prst="rect">
            <a:avLst/>
          </a:prstGeom>
          <a:noFill/>
        </p:spPr>
        <p:txBody>
          <a:bodyPr wrap="square" rtlCol="0">
            <a:spAutoFit/>
          </a:bodyPr>
          <a:lstStyle/>
          <a:p>
            <a:r>
              <a:rPr lang="en-US" dirty="0"/>
              <a:t>select player, </a:t>
            </a:r>
            <a:r>
              <a:rPr lang="en-US" dirty="0" err="1"/>
              <a:t>total_runs</a:t>
            </a:r>
            <a:r>
              <a:rPr lang="en-US" dirty="0"/>
              <a:t>, </a:t>
            </a:r>
            <a:r>
              <a:rPr lang="en-US" dirty="0" err="1"/>
              <a:t>boundary_runs</a:t>
            </a:r>
            <a:r>
              <a:rPr lang="en-US" dirty="0"/>
              <a:t>, ROUND(cast(</a:t>
            </a:r>
            <a:r>
              <a:rPr lang="en-US" dirty="0" err="1"/>
              <a:t>boundary_percentage</a:t>
            </a:r>
            <a:r>
              <a:rPr lang="en-US" dirty="0"/>
              <a:t> as numeric),2) as </a:t>
            </a:r>
            <a:r>
              <a:rPr lang="en-US" dirty="0" err="1"/>
              <a:t>rounded_boundary_percentage</a:t>
            </a:r>
            <a:r>
              <a:rPr lang="en-US" dirty="0"/>
              <a:t> </a:t>
            </a:r>
          </a:p>
          <a:p>
            <a:r>
              <a:rPr lang="en-US" dirty="0"/>
              <a:t>from (</a:t>
            </a:r>
          </a:p>
          <a:p>
            <a:r>
              <a:rPr lang="en-US" dirty="0"/>
              <a:t>	select batsman as player, </a:t>
            </a:r>
          </a:p>
          <a:p>
            <a:r>
              <a:rPr lang="en-US" dirty="0"/>
              <a:t>	sum(</a:t>
            </a:r>
            <a:r>
              <a:rPr lang="en-US" dirty="0" err="1"/>
              <a:t>batsman_runs</a:t>
            </a:r>
            <a:r>
              <a:rPr lang="en-US" dirty="0"/>
              <a:t>) as </a:t>
            </a:r>
            <a:r>
              <a:rPr lang="en-US" dirty="0" err="1"/>
              <a:t>total_runs</a:t>
            </a:r>
            <a:r>
              <a:rPr lang="en-US" dirty="0"/>
              <a:t>, </a:t>
            </a:r>
          </a:p>
          <a:p>
            <a:r>
              <a:rPr lang="en-US" dirty="0"/>
              <a:t>	count(distinct id) as </a:t>
            </a:r>
            <a:r>
              <a:rPr lang="en-US" dirty="0" err="1"/>
              <a:t>total_matches</a:t>
            </a:r>
            <a:r>
              <a:rPr lang="en-US" dirty="0"/>
              <a:t>,         </a:t>
            </a:r>
          </a:p>
          <a:p>
            <a:r>
              <a:rPr lang="en-US" dirty="0"/>
              <a:t>	sum(case when </a:t>
            </a:r>
            <a:r>
              <a:rPr lang="en-US" dirty="0" err="1"/>
              <a:t>batsman_runs</a:t>
            </a:r>
            <a:r>
              <a:rPr lang="en-US" dirty="0"/>
              <a:t> &gt;= 4 then </a:t>
            </a:r>
            <a:r>
              <a:rPr lang="en-US" dirty="0" err="1"/>
              <a:t>batsman_runs</a:t>
            </a:r>
            <a:r>
              <a:rPr lang="en-US" dirty="0"/>
              <a:t> else 0 end) as 				</a:t>
            </a:r>
            <a:r>
              <a:rPr lang="en-US" dirty="0" err="1"/>
              <a:t>boundary_runs</a:t>
            </a:r>
            <a:r>
              <a:rPr lang="en-US" dirty="0"/>
              <a:t>,         </a:t>
            </a:r>
          </a:p>
          <a:p>
            <a:r>
              <a:rPr lang="en-US" dirty="0"/>
              <a:t>	cast(sum(case when </a:t>
            </a:r>
            <a:r>
              <a:rPr lang="en-US" dirty="0" err="1"/>
              <a:t>batsman_runs</a:t>
            </a:r>
            <a:r>
              <a:rPr lang="en-US" dirty="0"/>
              <a:t> &gt;= 4 then </a:t>
            </a:r>
            <a:r>
              <a:rPr lang="en-US" dirty="0" err="1"/>
              <a:t>batsman_runs</a:t>
            </a:r>
            <a:r>
              <a:rPr lang="en-US" dirty="0"/>
              <a:t> else 0 end) </a:t>
            </a:r>
          </a:p>
          <a:p>
            <a:r>
              <a:rPr lang="en-US" dirty="0"/>
              <a:t>		as float) / </a:t>
            </a:r>
            <a:r>
              <a:rPr lang="en-US" dirty="0" err="1"/>
              <a:t>nullif</a:t>
            </a:r>
            <a:r>
              <a:rPr lang="en-US" dirty="0"/>
              <a:t>(sum(</a:t>
            </a:r>
            <a:r>
              <a:rPr lang="en-US" dirty="0" err="1"/>
              <a:t>batsman_runs</a:t>
            </a:r>
            <a:r>
              <a:rPr lang="en-US" dirty="0"/>
              <a:t>), 0) * 100 </a:t>
            </a:r>
          </a:p>
          <a:p>
            <a:r>
              <a:rPr lang="en-US" dirty="0"/>
              <a:t>		as </a:t>
            </a:r>
            <a:r>
              <a:rPr lang="en-US" dirty="0" err="1"/>
              <a:t>boundary_percentage</a:t>
            </a:r>
            <a:r>
              <a:rPr lang="en-US" dirty="0"/>
              <a:t>  </a:t>
            </a:r>
          </a:p>
          <a:p>
            <a:r>
              <a:rPr lang="en-US" dirty="0"/>
              <a:t>	from deliveries  </a:t>
            </a:r>
          </a:p>
          <a:p>
            <a:r>
              <a:rPr lang="en-US" dirty="0"/>
              <a:t>	group by batsman  </a:t>
            </a:r>
          </a:p>
          <a:p>
            <a:r>
              <a:rPr lang="en-US" dirty="0"/>
              <a:t>	having count(distinct id) &gt; 28</a:t>
            </a:r>
          </a:p>
          <a:p>
            <a:r>
              <a:rPr lang="en-US" dirty="0"/>
              <a:t>) as </a:t>
            </a:r>
            <a:r>
              <a:rPr lang="en-US" dirty="0" err="1"/>
              <a:t>Player_Stats</a:t>
            </a:r>
            <a:endParaRPr lang="en-US" dirty="0"/>
          </a:p>
          <a:p>
            <a:r>
              <a:rPr lang="en-US" dirty="0"/>
              <a:t>order by </a:t>
            </a:r>
            <a:r>
              <a:rPr lang="en-US" dirty="0" err="1"/>
              <a:t>boundary_percentage</a:t>
            </a:r>
            <a:r>
              <a:rPr lang="en-US" dirty="0"/>
              <a:t> desc</a:t>
            </a:r>
          </a:p>
          <a:p>
            <a:r>
              <a:rPr lang="en-US" dirty="0"/>
              <a:t>limit 10;</a:t>
            </a:r>
            <a:endParaRPr lang="en-IN" dirty="0"/>
          </a:p>
        </p:txBody>
      </p:sp>
    </p:spTree>
    <p:extLst>
      <p:ext uri="{BB962C8B-B14F-4D97-AF65-F5344CB8AC3E}">
        <p14:creationId xmlns:p14="http://schemas.microsoft.com/office/powerpoint/2010/main" val="20331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B35-603A-DB11-F8F6-8CDA442B4273}"/>
              </a:ext>
            </a:extLst>
          </p:cNvPr>
          <p:cNvSpPr>
            <a:spLocks noGrp="1"/>
          </p:cNvSpPr>
          <p:nvPr>
            <p:ph type="title"/>
          </p:nvPr>
        </p:nvSpPr>
        <p:spPr>
          <a:xfrm>
            <a:off x="1801043" y="220132"/>
            <a:ext cx="8534400" cy="861416"/>
          </a:xfrm>
        </p:spPr>
        <p:txBody>
          <a:bodyPr>
            <a:noAutofit/>
          </a:bodyPr>
          <a:lstStyle/>
          <a:p>
            <a:pPr algn="ctr"/>
            <a:r>
              <a:rPr lang="en-IN" sz="3200" dirty="0"/>
              <a:t>Bar Chart of BOUNDARY PERCENTAGE</a:t>
            </a:r>
          </a:p>
        </p:txBody>
      </p:sp>
      <p:graphicFrame>
        <p:nvGraphicFramePr>
          <p:cNvPr id="6" name="Chart 5">
            <a:extLst>
              <a:ext uri="{FF2B5EF4-FFF2-40B4-BE49-F238E27FC236}">
                <a16:creationId xmlns:a16="http://schemas.microsoft.com/office/drawing/2014/main" id="{A2D20598-0E81-6DA7-A800-1A7B78D83D13}"/>
              </a:ext>
            </a:extLst>
          </p:cNvPr>
          <p:cNvGraphicFramePr>
            <a:graphicFrameLocks/>
          </p:cNvGraphicFramePr>
          <p:nvPr>
            <p:extLst>
              <p:ext uri="{D42A27DB-BD31-4B8C-83A1-F6EECF244321}">
                <p14:modId xmlns:p14="http://schemas.microsoft.com/office/powerpoint/2010/main" val="832985084"/>
              </p:ext>
            </p:extLst>
          </p:nvPr>
        </p:nvGraphicFramePr>
        <p:xfrm>
          <a:off x="2256503" y="1742767"/>
          <a:ext cx="7831394" cy="46776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492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E3E3-A039-D849-F3B9-1D0CD47DCC0A}"/>
              </a:ext>
            </a:extLst>
          </p:cNvPr>
          <p:cNvSpPr>
            <a:spLocks noGrp="1"/>
          </p:cNvSpPr>
          <p:nvPr>
            <p:ph type="title"/>
          </p:nvPr>
        </p:nvSpPr>
        <p:spPr>
          <a:xfrm>
            <a:off x="1578948" y="2334068"/>
            <a:ext cx="8534400" cy="1507067"/>
          </a:xfrm>
        </p:spPr>
        <p:txBody>
          <a:bodyPr>
            <a:normAutofit/>
          </a:bodyPr>
          <a:lstStyle/>
          <a:p>
            <a:pPr algn="ctr"/>
            <a:r>
              <a:rPr lang="en-IN" sz="4800" dirty="0"/>
              <a:t>Bidding on Bowlers</a:t>
            </a:r>
          </a:p>
        </p:txBody>
      </p:sp>
    </p:spTree>
    <p:extLst>
      <p:ext uri="{BB962C8B-B14F-4D97-AF65-F5344CB8AC3E}">
        <p14:creationId xmlns:p14="http://schemas.microsoft.com/office/powerpoint/2010/main" val="194976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1828800" y="200467"/>
            <a:ext cx="8534400" cy="959739"/>
          </a:xfrm>
        </p:spPr>
        <p:txBody>
          <a:bodyPr>
            <a:normAutofit/>
          </a:bodyPr>
          <a:lstStyle/>
          <a:p>
            <a:pPr algn="ctr"/>
            <a:r>
              <a:rPr lang="en-IN" sz="4400" dirty="0"/>
              <a:t>1. Economical Bowler</a:t>
            </a:r>
          </a:p>
        </p:txBody>
      </p:sp>
      <p:sp>
        <p:nvSpPr>
          <p:cNvPr id="3" name="TextBox 2">
            <a:extLst>
              <a:ext uri="{FF2B5EF4-FFF2-40B4-BE49-F238E27FC236}">
                <a16:creationId xmlns:a16="http://schemas.microsoft.com/office/drawing/2014/main" id="{076A1038-93F1-F7AA-1222-6D640DD20A63}"/>
              </a:ext>
            </a:extLst>
          </p:cNvPr>
          <p:cNvSpPr txBox="1"/>
          <p:nvPr/>
        </p:nvSpPr>
        <p:spPr>
          <a:xfrm>
            <a:off x="294968" y="1337187"/>
            <a:ext cx="11031793" cy="3416320"/>
          </a:xfrm>
          <a:prstGeom prst="rect">
            <a:avLst/>
          </a:prstGeom>
          <a:noFill/>
        </p:spPr>
        <p:txBody>
          <a:bodyPr wrap="square" rtlCol="0">
            <a:spAutoFit/>
          </a:bodyPr>
          <a:lstStyle/>
          <a:p>
            <a:r>
              <a:rPr lang="en-US" dirty="0"/>
              <a:t>select bowler, </a:t>
            </a:r>
          </a:p>
          <a:p>
            <a:r>
              <a:rPr lang="en-US" dirty="0"/>
              <a:t>	sum(</a:t>
            </a:r>
            <a:r>
              <a:rPr lang="en-US" dirty="0" err="1"/>
              <a:t>total_runs</a:t>
            </a:r>
            <a:r>
              <a:rPr lang="en-US" dirty="0"/>
              <a:t>) as </a:t>
            </a:r>
            <a:r>
              <a:rPr lang="en-US" dirty="0" err="1"/>
              <a:t>total_runs_conceded</a:t>
            </a:r>
            <a:r>
              <a:rPr lang="en-US" dirty="0"/>
              <a:t>,	</a:t>
            </a:r>
          </a:p>
          <a:p>
            <a:r>
              <a:rPr lang="en-US" dirty="0"/>
              <a:t>	sum(case when </a:t>
            </a:r>
            <a:r>
              <a:rPr lang="en-US" dirty="0" err="1"/>
              <a:t>extras_type</a:t>
            </a:r>
            <a:r>
              <a:rPr lang="en-US" dirty="0"/>
              <a:t>!='</a:t>
            </a:r>
            <a:r>
              <a:rPr lang="en-US" dirty="0" err="1"/>
              <a:t>wides</a:t>
            </a:r>
            <a:r>
              <a:rPr lang="en-US" dirty="0"/>
              <a:t>' and </a:t>
            </a:r>
            <a:r>
              <a:rPr lang="en-US" dirty="0" err="1"/>
              <a:t>extras_type</a:t>
            </a:r>
            <a:r>
              <a:rPr lang="en-US" dirty="0"/>
              <a:t>!='</a:t>
            </a:r>
            <a:r>
              <a:rPr lang="en-US" dirty="0" err="1"/>
              <a:t>noballs</a:t>
            </a:r>
            <a:r>
              <a:rPr lang="en-US" dirty="0"/>
              <a:t>' then 1 else 0 end) as 				</a:t>
            </a:r>
            <a:r>
              <a:rPr lang="en-US" dirty="0" err="1"/>
              <a:t>balls_bowled</a:t>
            </a:r>
            <a:r>
              <a:rPr lang="en-US" dirty="0"/>
              <a:t>, 	</a:t>
            </a:r>
          </a:p>
          <a:p>
            <a:r>
              <a:rPr lang="en-US" dirty="0"/>
              <a:t>	round(cast(cast(sum(</a:t>
            </a:r>
            <a:r>
              <a:rPr lang="en-US" dirty="0" err="1"/>
              <a:t>total_runs</a:t>
            </a:r>
            <a:r>
              <a:rPr lang="en-US" dirty="0"/>
              <a:t>)as float)/(sum(case when </a:t>
            </a:r>
            <a:r>
              <a:rPr lang="en-US" dirty="0" err="1"/>
              <a:t>extras_type</a:t>
            </a:r>
            <a:r>
              <a:rPr lang="en-US" dirty="0"/>
              <a:t>!='</a:t>
            </a:r>
            <a:r>
              <a:rPr lang="en-US" dirty="0" err="1"/>
              <a:t>wides</a:t>
            </a:r>
            <a:r>
              <a:rPr lang="en-US" dirty="0"/>
              <a:t>' and 				</a:t>
            </a:r>
            <a:r>
              <a:rPr lang="en-US" dirty="0" err="1"/>
              <a:t>extras_type</a:t>
            </a:r>
            <a:r>
              <a:rPr lang="en-US" dirty="0"/>
              <a:t>!='</a:t>
            </a:r>
            <a:r>
              <a:rPr lang="en-US" dirty="0" err="1"/>
              <a:t>noballs</a:t>
            </a:r>
            <a:r>
              <a:rPr lang="en-US" dirty="0"/>
              <a:t>' then 1 else 0 end)/6)as numeric),3) as economy</a:t>
            </a:r>
          </a:p>
          <a:p>
            <a:r>
              <a:rPr lang="en-US" dirty="0"/>
              <a:t>	from deliveries </a:t>
            </a:r>
          </a:p>
          <a:p>
            <a:r>
              <a:rPr lang="en-US" dirty="0"/>
              <a:t>	group by bowler </a:t>
            </a:r>
          </a:p>
          <a:p>
            <a:r>
              <a:rPr lang="en-US" dirty="0"/>
              <a:t>	having sum(case when </a:t>
            </a:r>
            <a:r>
              <a:rPr lang="en-US" dirty="0" err="1"/>
              <a:t>extras_type</a:t>
            </a:r>
            <a:r>
              <a:rPr lang="en-US" dirty="0"/>
              <a:t>!='</a:t>
            </a:r>
            <a:r>
              <a:rPr lang="en-US" dirty="0" err="1"/>
              <a:t>wides</a:t>
            </a:r>
            <a:r>
              <a:rPr lang="en-US" dirty="0"/>
              <a:t>' and </a:t>
            </a:r>
            <a:r>
              <a:rPr lang="en-US" dirty="0" err="1"/>
              <a:t>extras_type</a:t>
            </a:r>
            <a:r>
              <a:rPr lang="en-US" dirty="0"/>
              <a:t>!='</a:t>
            </a:r>
            <a:r>
              <a:rPr lang="en-US" dirty="0" err="1"/>
              <a:t>noballs</a:t>
            </a:r>
            <a:r>
              <a:rPr lang="en-US" dirty="0"/>
              <a:t>' then 1 else 0 				end)&gt;=500 </a:t>
            </a:r>
          </a:p>
          <a:p>
            <a:r>
              <a:rPr lang="en-US" dirty="0"/>
              <a:t>	order by economy </a:t>
            </a:r>
            <a:r>
              <a:rPr lang="en-US" dirty="0" err="1"/>
              <a:t>asc</a:t>
            </a:r>
            <a:r>
              <a:rPr lang="en-US" dirty="0"/>
              <a:t> </a:t>
            </a:r>
          </a:p>
          <a:p>
            <a:r>
              <a:rPr lang="en-US" dirty="0"/>
              <a:t>	limit 10;</a:t>
            </a:r>
            <a:endParaRPr lang="en-IN" dirty="0"/>
          </a:p>
        </p:txBody>
      </p:sp>
    </p:spTree>
    <p:extLst>
      <p:ext uri="{BB962C8B-B14F-4D97-AF65-F5344CB8AC3E}">
        <p14:creationId xmlns:p14="http://schemas.microsoft.com/office/powerpoint/2010/main" val="158814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B35-603A-DB11-F8F6-8CDA442B4273}"/>
              </a:ext>
            </a:extLst>
          </p:cNvPr>
          <p:cNvSpPr>
            <a:spLocks noGrp="1"/>
          </p:cNvSpPr>
          <p:nvPr>
            <p:ph type="title"/>
          </p:nvPr>
        </p:nvSpPr>
        <p:spPr>
          <a:xfrm>
            <a:off x="1801043" y="220132"/>
            <a:ext cx="8534400" cy="861416"/>
          </a:xfrm>
        </p:spPr>
        <p:txBody>
          <a:bodyPr>
            <a:noAutofit/>
          </a:bodyPr>
          <a:lstStyle/>
          <a:p>
            <a:pPr algn="ctr"/>
            <a:r>
              <a:rPr lang="en-IN" sz="3200" dirty="0"/>
              <a:t>Bar Chart of Economy of Bowlers</a:t>
            </a:r>
          </a:p>
        </p:txBody>
      </p:sp>
      <p:graphicFrame>
        <p:nvGraphicFramePr>
          <p:cNvPr id="3" name="Chart 2">
            <a:extLst>
              <a:ext uri="{FF2B5EF4-FFF2-40B4-BE49-F238E27FC236}">
                <a16:creationId xmlns:a16="http://schemas.microsoft.com/office/drawing/2014/main" id="{6340FAC9-F907-FD82-37A6-910D553FDD38}"/>
              </a:ext>
            </a:extLst>
          </p:cNvPr>
          <p:cNvGraphicFramePr>
            <a:graphicFrameLocks/>
          </p:cNvGraphicFramePr>
          <p:nvPr>
            <p:extLst>
              <p:ext uri="{D42A27DB-BD31-4B8C-83A1-F6EECF244321}">
                <p14:modId xmlns:p14="http://schemas.microsoft.com/office/powerpoint/2010/main" val="1091104425"/>
              </p:ext>
            </p:extLst>
          </p:nvPr>
        </p:nvGraphicFramePr>
        <p:xfrm>
          <a:off x="2222089" y="1533833"/>
          <a:ext cx="7246375" cy="47489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244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1828800" y="200467"/>
            <a:ext cx="8534400" cy="959739"/>
          </a:xfrm>
        </p:spPr>
        <p:txBody>
          <a:bodyPr>
            <a:normAutofit/>
          </a:bodyPr>
          <a:lstStyle/>
          <a:p>
            <a:pPr algn="ctr"/>
            <a:r>
              <a:rPr lang="en-IN" sz="4400" dirty="0"/>
              <a:t>2. Wicket-Taking Bowler</a:t>
            </a:r>
          </a:p>
        </p:txBody>
      </p:sp>
      <p:sp>
        <p:nvSpPr>
          <p:cNvPr id="3" name="TextBox 2">
            <a:extLst>
              <a:ext uri="{FF2B5EF4-FFF2-40B4-BE49-F238E27FC236}">
                <a16:creationId xmlns:a16="http://schemas.microsoft.com/office/drawing/2014/main" id="{076A1038-93F1-F7AA-1222-6D640DD20A63}"/>
              </a:ext>
            </a:extLst>
          </p:cNvPr>
          <p:cNvSpPr txBox="1"/>
          <p:nvPr/>
        </p:nvSpPr>
        <p:spPr>
          <a:xfrm>
            <a:off x="294968" y="1337187"/>
            <a:ext cx="11031793" cy="5078313"/>
          </a:xfrm>
          <a:prstGeom prst="rect">
            <a:avLst/>
          </a:prstGeom>
          <a:noFill/>
        </p:spPr>
        <p:txBody>
          <a:bodyPr wrap="square" rtlCol="0">
            <a:spAutoFit/>
          </a:bodyPr>
          <a:lstStyle/>
          <a:p>
            <a:r>
              <a:rPr lang="en-US" dirty="0"/>
              <a:t>with </a:t>
            </a:r>
            <a:r>
              <a:rPr lang="en-US" dirty="0" err="1"/>
              <a:t>bowlerstats</a:t>
            </a:r>
            <a:r>
              <a:rPr lang="en-US" dirty="0"/>
              <a:t> as(	</a:t>
            </a:r>
          </a:p>
          <a:p>
            <a:r>
              <a:rPr lang="en-US" dirty="0"/>
              <a:t>	select bowler,	</a:t>
            </a:r>
          </a:p>
          <a:p>
            <a:r>
              <a:rPr lang="en-US" dirty="0"/>
              <a:t>		sum(case when </a:t>
            </a:r>
            <a:r>
              <a:rPr lang="en-US" dirty="0" err="1"/>
              <a:t>wicket_ball</a:t>
            </a:r>
            <a:r>
              <a:rPr lang="en-US" dirty="0"/>
              <a:t>=1 then 1 else 0 end) as wickets,	</a:t>
            </a:r>
          </a:p>
          <a:p>
            <a:r>
              <a:rPr lang="en-US" dirty="0"/>
              <a:t>		sum(case when </a:t>
            </a:r>
            <a:r>
              <a:rPr lang="en-US" dirty="0" err="1"/>
              <a:t>extras_type</a:t>
            </a:r>
            <a:r>
              <a:rPr lang="en-US" dirty="0"/>
              <a:t>!='</a:t>
            </a:r>
            <a:r>
              <a:rPr lang="en-US" dirty="0" err="1"/>
              <a:t>wides</a:t>
            </a:r>
            <a:r>
              <a:rPr lang="en-US" dirty="0"/>
              <a:t>' and </a:t>
            </a:r>
            <a:r>
              <a:rPr lang="en-US" dirty="0" err="1"/>
              <a:t>extras_type</a:t>
            </a:r>
            <a:r>
              <a:rPr lang="en-US" dirty="0"/>
              <a:t>!='</a:t>
            </a:r>
            <a:r>
              <a:rPr lang="en-US" dirty="0" err="1"/>
              <a:t>noballs</a:t>
            </a:r>
            <a:r>
              <a:rPr lang="en-US" dirty="0"/>
              <a:t>' then 1 else 0 end) as 				</a:t>
            </a:r>
            <a:r>
              <a:rPr lang="en-US" dirty="0" err="1"/>
              <a:t>valid_balls</a:t>
            </a:r>
            <a:r>
              <a:rPr lang="en-US" dirty="0"/>
              <a:t>	</a:t>
            </a:r>
          </a:p>
          <a:p>
            <a:r>
              <a:rPr lang="en-US" dirty="0"/>
              <a:t>	from deliveries	</a:t>
            </a:r>
          </a:p>
          <a:p>
            <a:r>
              <a:rPr lang="en-US" dirty="0"/>
              <a:t>	group by bowler	</a:t>
            </a:r>
          </a:p>
          <a:p>
            <a:r>
              <a:rPr lang="en-US" dirty="0"/>
              <a:t>	having sum(case when </a:t>
            </a:r>
            <a:r>
              <a:rPr lang="en-US" dirty="0" err="1"/>
              <a:t>extras_type</a:t>
            </a:r>
            <a:r>
              <a:rPr lang="en-US" dirty="0"/>
              <a:t>!='</a:t>
            </a:r>
            <a:r>
              <a:rPr lang="en-US" dirty="0" err="1"/>
              <a:t>wides</a:t>
            </a:r>
            <a:r>
              <a:rPr lang="en-US" dirty="0"/>
              <a:t>' and </a:t>
            </a:r>
            <a:r>
              <a:rPr lang="en-US" dirty="0" err="1"/>
              <a:t>extras_type</a:t>
            </a:r>
            <a:r>
              <a:rPr lang="en-US" dirty="0"/>
              <a:t>!='</a:t>
            </a:r>
            <a:r>
              <a:rPr lang="en-US" dirty="0" err="1"/>
              <a:t>noballs</a:t>
            </a:r>
            <a:r>
              <a:rPr lang="en-US" dirty="0"/>
              <a:t>' then 1 else 0 				end)&gt;=500</a:t>
            </a:r>
          </a:p>
          <a:p>
            <a:r>
              <a:rPr lang="en-US" dirty="0"/>
              <a:t>)</a:t>
            </a:r>
          </a:p>
          <a:p>
            <a:r>
              <a:rPr lang="en-US" dirty="0"/>
              <a:t>select bowler, </a:t>
            </a:r>
          </a:p>
          <a:p>
            <a:r>
              <a:rPr lang="en-US" dirty="0"/>
              <a:t>	</a:t>
            </a:r>
            <a:r>
              <a:rPr lang="en-US" dirty="0" err="1"/>
              <a:t>valid_balls</a:t>
            </a:r>
            <a:r>
              <a:rPr lang="en-US" dirty="0"/>
              <a:t>,</a:t>
            </a:r>
          </a:p>
          <a:p>
            <a:r>
              <a:rPr lang="en-US" dirty="0"/>
              <a:t>	wickets,	</a:t>
            </a:r>
          </a:p>
          <a:p>
            <a:r>
              <a:rPr lang="en-US" dirty="0"/>
              <a:t>	round(cast((cast(</a:t>
            </a:r>
            <a:r>
              <a:rPr lang="en-US" dirty="0" err="1"/>
              <a:t>valid_balls</a:t>
            </a:r>
            <a:r>
              <a:rPr lang="en-US" dirty="0"/>
              <a:t> as float)/wickets)as numeric),3) as </a:t>
            </a:r>
            <a:r>
              <a:rPr lang="en-US" dirty="0" err="1"/>
              <a:t>strike_rate</a:t>
            </a:r>
            <a:r>
              <a:rPr lang="en-US" dirty="0"/>
              <a:t> </a:t>
            </a:r>
          </a:p>
          <a:p>
            <a:r>
              <a:rPr lang="en-US" dirty="0"/>
              <a:t>from </a:t>
            </a:r>
            <a:r>
              <a:rPr lang="en-US" dirty="0" err="1"/>
              <a:t>bowlerstats</a:t>
            </a:r>
            <a:r>
              <a:rPr lang="en-US" dirty="0"/>
              <a:t> </a:t>
            </a:r>
          </a:p>
          <a:p>
            <a:r>
              <a:rPr lang="en-US" dirty="0"/>
              <a:t>where wickets&gt;0 </a:t>
            </a:r>
          </a:p>
          <a:p>
            <a:r>
              <a:rPr lang="en-US" dirty="0"/>
              <a:t>order by </a:t>
            </a:r>
            <a:r>
              <a:rPr lang="en-US" dirty="0" err="1"/>
              <a:t>strike_rate</a:t>
            </a:r>
            <a:r>
              <a:rPr lang="en-US" dirty="0"/>
              <a:t> </a:t>
            </a:r>
            <a:r>
              <a:rPr lang="en-US" dirty="0" err="1"/>
              <a:t>asc</a:t>
            </a:r>
            <a:r>
              <a:rPr lang="en-US" dirty="0"/>
              <a:t> </a:t>
            </a:r>
          </a:p>
          <a:p>
            <a:r>
              <a:rPr lang="en-US" dirty="0"/>
              <a:t>limit 10;</a:t>
            </a:r>
            <a:endParaRPr lang="en-IN" dirty="0"/>
          </a:p>
        </p:txBody>
      </p:sp>
    </p:spTree>
    <p:extLst>
      <p:ext uri="{BB962C8B-B14F-4D97-AF65-F5344CB8AC3E}">
        <p14:creationId xmlns:p14="http://schemas.microsoft.com/office/powerpoint/2010/main" val="1405491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B35-603A-DB11-F8F6-8CDA442B4273}"/>
              </a:ext>
            </a:extLst>
          </p:cNvPr>
          <p:cNvSpPr>
            <a:spLocks noGrp="1"/>
          </p:cNvSpPr>
          <p:nvPr>
            <p:ph type="title"/>
          </p:nvPr>
        </p:nvSpPr>
        <p:spPr>
          <a:xfrm>
            <a:off x="1801043" y="220132"/>
            <a:ext cx="8534400" cy="861416"/>
          </a:xfrm>
        </p:spPr>
        <p:txBody>
          <a:bodyPr>
            <a:noAutofit/>
          </a:bodyPr>
          <a:lstStyle/>
          <a:p>
            <a:pPr algn="ctr"/>
            <a:r>
              <a:rPr lang="en-IN" sz="3200" dirty="0"/>
              <a:t>Bar Chart of Strike rate of bowlers</a:t>
            </a:r>
          </a:p>
        </p:txBody>
      </p:sp>
      <p:graphicFrame>
        <p:nvGraphicFramePr>
          <p:cNvPr id="4" name="Chart 3">
            <a:extLst>
              <a:ext uri="{FF2B5EF4-FFF2-40B4-BE49-F238E27FC236}">
                <a16:creationId xmlns:a16="http://schemas.microsoft.com/office/drawing/2014/main" id="{60327426-E7C6-CAC8-03E3-EF38B923E7A9}"/>
              </a:ext>
            </a:extLst>
          </p:cNvPr>
          <p:cNvGraphicFramePr>
            <a:graphicFrameLocks/>
          </p:cNvGraphicFramePr>
          <p:nvPr>
            <p:extLst>
              <p:ext uri="{D42A27DB-BD31-4B8C-83A1-F6EECF244321}">
                <p14:modId xmlns:p14="http://schemas.microsoft.com/office/powerpoint/2010/main" val="2304178572"/>
              </p:ext>
            </p:extLst>
          </p:nvPr>
        </p:nvGraphicFramePr>
        <p:xfrm>
          <a:off x="1907457" y="1553497"/>
          <a:ext cx="7875639" cy="50843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8135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1CD0-89AF-9831-E590-2D0C2C305ECE}"/>
              </a:ext>
            </a:extLst>
          </p:cNvPr>
          <p:cNvSpPr>
            <a:spLocks noGrp="1"/>
          </p:cNvSpPr>
          <p:nvPr>
            <p:ph type="title"/>
          </p:nvPr>
        </p:nvSpPr>
        <p:spPr>
          <a:xfrm>
            <a:off x="1982071" y="2550378"/>
            <a:ext cx="8534400" cy="1507067"/>
          </a:xfrm>
        </p:spPr>
        <p:txBody>
          <a:bodyPr>
            <a:normAutofit/>
          </a:bodyPr>
          <a:lstStyle/>
          <a:p>
            <a:pPr algn="ctr"/>
            <a:r>
              <a:rPr lang="en-IN" sz="4800" dirty="0"/>
              <a:t>BIDDING ON ALL-ROUNDERS</a:t>
            </a:r>
          </a:p>
        </p:txBody>
      </p:sp>
    </p:spTree>
    <p:extLst>
      <p:ext uri="{BB962C8B-B14F-4D97-AF65-F5344CB8AC3E}">
        <p14:creationId xmlns:p14="http://schemas.microsoft.com/office/powerpoint/2010/main" val="87761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1828800" y="0"/>
            <a:ext cx="8534400" cy="959739"/>
          </a:xfrm>
        </p:spPr>
        <p:txBody>
          <a:bodyPr>
            <a:normAutofit/>
          </a:bodyPr>
          <a:lstStyle/>
          <a:p>
            <a:pPr algn="ctr"/>
            <a:r>
              <a:rPr lang="en-IN" sz="4400" dirty="0"/>
              <a:t>ALL-ROUNDER</a:t>
            </a:r>
          </a:p>
        </p:txBody>
      </p:sp>
      <p:sp>
        <p:nvSpPr>
          <p:cNvPr id="3" name="TextBox 2">
            <a:extLst>
              <a:ext uri="{FF2B5EF4-FFF2-40B4-BE49-F238E27FC236}">
                <a16:creationId xmlns:a16="http://schemas.microsoft.com/office/drawing/2014/main" id="{076A1038-93F1-F7AA-1222-6D640DD20A63}"/>
              </a:ext>
            </a:extLst>
          </p:cNvPr>
          <p:cNvSpPr txBox="1"/>
          <p:nvPr/>
        </p:nvSpPr>
        <p:spPr>
          <a:xfrm>
            <a:off x="314632" y="845574"/>
            <a:ext cx="11031793" cy="5755422"/>
          </a:xfrm>
          <a:prstGeom prst="rect">
            <a:avLst/>
          </a:prstGeom>
          <a:noFill/>
        </p:spPr>
        <p:txBody>
          <a:bodyPr wrap="square" rtlCol="0">
            <a:spAutoFit/>
          </a:bodyPr>
          <a:lstStyle/>
          <a:p>
            <a:r>
              <a:rPr lang="en-US" sz="1600" dirty="0"/>
              <a:t>WITH </a:t>
            </a:r>
            <a:r>
              <a:rPr lang="en-US" sz="1600" dirty="0" err="1"/>
              <a:t>BattingStats</a:t>
            </a:r>
            <a:r>
              <a:rPr lang="en-US" sz="1600" dirty="0"/>
              <a:t> AS (  </a:t>
            </a:r>
          </a:p>
          <a:p>
            <a:r>
              <a:rPr lang="en-US" sz="1600" dirty="0"/>
              <a:t>	SELECT batsman, SUM(</a:t>
            </a:r>
            <a:r>
              <a:rPr lang="en-US" sz="1600" dirty="0" err="1"/>
              <a:t>batsman_runs</a:t>
            </a:r>
            <a:r>
              <a:rPr lang="en-US" sz="1600" dirty="0"/>
              <a:t>) AS </a:t>
            </a:r>
            <a:r>
              <a:rPr lang="en-US" sz="1600" dirty="0" err="1"/>
              <a:t>total_runs</a:t>
            </a:r>
            <a:r>
              <a:rPr lang="en-US" sz="1600" dirty="0"/>
              <a:t>, </a:t>
            </a:r>
          </a:p>
          <a:p>
            <a:r>
              <a:rPr lang="en-US" sz="1600" dirty="0"/>
              <a:t>		SUM(ball) AS </a:t>
            </a:r>
            <a:r>
              <a:rPr lang="en-US" sz="1600" dirty="0" err="1"/>
              <a:t>total_balls</a:t>
            </a:r>
            <a:r>
              <a:rPr lang="en-US" sz="1600" dirty="0"/>
              <a:t>, (SUM(</a:t>
            </a:r>
            <a:r>
              <a:rPr lang="en-US" sz="1600" dirty="0" err="1"/>
              <a:t>batsman_runs</a:t>
            </a:r>
            <a:r>
              <a:rPr lang="en-US" sz="1600" dirty="0"/>
              <a:t>) / SUM(ball)) * 100 AS </a:t>
            </a:r>
            <a:r>
              <a:rPr lang="en-US" sz="1600" dirty="0" err="1"/>
              <a:t>batting_strike_rate</a:t>
            </a:r>
            <a:r>
              <a:rPr lang="en-US" sz="1600" dirty="0"/>
              <a:t>  	 	FROM deliveries  </a:t>
            </a:r>
          </a:p>
          <a:p>
            <a:r>
              <a:rPr lang="en-US" sz="1600" dirty="0"/>
              <a:t>	WHERE batsman IS NOT NULL  </a:t>
            </a:r>
          </a:p>
          <a:p>
            <a:r>
              <a:rPr lang="en-US" sz="1600" dirty="0"/>
              <a:t>	GROUP BY batsman  </a:t>
            </a:r>
          </a:p>
          <a:p>
            <a:r>
              <a:rPr lang="en-US" sz="1600" dirty="0"/>
              <a:t>	HAVING sum(</a:t>
            </a:r>
            <a:r>
              <a:rPr lang="en-US" sz="1600" dirty="0" err="1"/>
              <a:t>total_runs</a:t>
            </a:r>
            <a:r>
              <a:rPr lang="en-US" sz="1600" dirty="0"/>
              <a:t>) &gt;= 500</a:t>
            </a:r>
          </a:p>
          <a:p>
            <a:r>
              <a:rPr lang="en-US" sz="1600" dirty="0"/>
              <a:t>),</a:t>
            </a:r>
          </a:p>
          <a:p>
            <a:r>
              <a:rPr lang="en-US" sz="1600" dirty="0" err="1"/>
              <a:t>BowlingStats</a:t>
            </a:r>
            <a:r>
              <a:rPr lang="en-US" sz="1600" dirty="0"/>
              <a:t> AS (  </a:t>
            </a:r>
          </a:p>
          <a:p>
            <a:r>
              <a:rPr lang="en-US" sz="1600" dirty="0"/>
              <a:t>	SELECT bowler, SUM(ball) AS </a:t>
            </a:r>
            <a:r>
              <a:rPr lang="en-US" sz="1600" dirty="0" err="1"/>
              <a:t>total_balls_bowled</a:t>
            </a:r>
            <a:r>
              <a:rPr lang="en-US" sz="1600" dirty="0"/>
              <a:t>, </a:t>
            </a:r>
          </a:p>
          <a:p>
            <a:r>
              <a:rPr lang="en-US" sz="1600" dirty="0"/>
              <a:t>		SUM(</a:t>
            </a:r>
            <a:r>
              <a:rPr lang="en-US" sz="1600" dirty="0" err="1"/>
              <a:t>total_runs</a:t>
            </a:r>
            <a:r>
              <a:rPr lang="en-US" sz="1600" dirty="0"/>
              <a:t>) AS </a:t>
            </a:r>
            <a:r>
              <a:rPr lang="en-US" sz="1600" dirty="0" err="1"/>
              <a:t>total_runs_conceded</a:t>
            </a:r>
            <a:r>
              <a:rPr lang="en-US" sz="1600" dirty="0"/>
              <a:t>, SUM(over) AS </a:t>
            </a:r>
            <a:r>
              <a:rPr lang="en-US" sz="1600" dirty="0" err="1"/>
              <a:t>total_overs</a:t>
            </a:r>
            <a:r>
              <a:rPr lang="en-US" sz="1600" dirty="0"/>
              <a:t>,</a:t>
            </a:r>
          </a:p>
          <a:p>
            <a:r>
              <a:rPr lang="en-US" sz="1600" dirty="0"/>
              <a:t>		(SUM(</a:t>
            </a:r>
            <a:r>
              <a:rPr lang="en-US" sz="1600" dirty="0" err="1"/>
              <a:t>extra_runs</a:t>
            </a:r>
            <a:r>
              <a:rPr lang="en-US" sz="1600" dirty="0"/>
              <a:t>) / SUM(over)) AS </a:t>
            </a:r>
            <a:r>
              <a:rPr lang="en-US" sz="1600" dirty="0" err="1"/>
              <a:t>bowling_economy</a:t>
            </a:r>
            <a:r>
              <a:rPr lang="en-US" sz="1600" dirty="0"/>
              <a:t>,         </a:t>
            </a:r>
          </a:p>
          <a:p>
            <a:r>
              <a:rPr lang="en-US" sz="1600" dirty="0"/>
              <a:t>		SUM(CASE WHEN </a:t>
            </a:r>
            <a:r>
              <a:rPr lang="en-US" sz="1600" dirty="0" err="1"/>
              <a:t>dismissal_kind</a:t>
            </a:r>
            <a:r>
              <a:rPr lang="en-US" sz="1600" dirty="0"/>
              <a:t> IS NOT NULL THEN 1 ELSE 0 END) AS </a:t>
            </a:r>
            <a:r>
              <a:rPr lang="en-US" sz="1600" dirty="0" err="1"/>
              <a:t>wickets_taken</a:t>
            </a:r>
            <a:r>
              <a:rPr lang="en-US" sz="1600" dirty="0"/>
              <a:t> </a:t>
            </a:r>
          </a:p>
          <a:p>
            <a:r>
              <a:rPr lang="en-US" sz="1600" dirty="0"/>
              <a:t>	FROM deliveries </a:t>
            </a:r>
          </a:p>
          <a:p>
            <a:r>
              <a:rPr lang="en-US" sz="1600" dirty="0"/>
              <a:t>	WHERE bowler IS NOT NULL  </a:t>
            </a:r>
          </a:p>
          <a:p>
            <a:r>
              <a:rPr lang="en-US" sz="1600" dirty="0"/>
              <a:t>	GROUP BY bowler  </a:t>
            </a:r>
          </a:p>
          <a:p>
            <a:r>
              <a:rPr lang="en-US" sz="1600" dirty="0"/>
              <a:t>	HAVING sum(ball) &gt;= 300</a:t>
            </a:r>
          </a:p>
          <a:p>
            <a:r>
              <a:rPr lang="en-US" sz="1600" dirty="0"/>
              <a:t>),</a:t>
            </a:r>
          </a:p>
          <a:p>
            <a:r>
              <a:rPr lang="en-US" sz="1600" dirty="0" err="1"/>
              <a:t>AllRounderStats</a:t>
            </a:r>
            <a:r>
              <a:rPr lang="en-US" sz="1600" dirty="0"/>
              <a:t> AS (  </a:t>
            </a:r>
          </a:p>
          <a:p>
            <a:r>
              <a:rPr lang="en-US" sz="1600" dirty="0"/>
              <a:t>	SELECT </a:t>
            </a:r>
            <a:r>
              <a:rPr lang="en-US" sz="1600" dirty="0" err="1"/>
              <a:t>bs.batsman</a:t>
            </a:r>
            <a:r>
              <a:rPr lang="en-US" sz="1600" dirty="0"/>
              <a:t> AS player, </a:t>
            </a:r>
            <a:r>
              <a:rPr lang="en-US" sz="1600" dirty="0" err="1"/>
              <a:t>bs.total_runs</a:t>
            </a:r>
            <a:r>
              <a:rPr lang="en-US" sz="1600" dirty="0"/>
              <a:t>, </a:t>
            </a:r>
            <a:r>
              <a:rPr lang="en-US" sz="1600" dirty="0" err="1"/>
              <a:t>bs.total_balls,be.total_runs_conceded</a:t>
            </a:r>
            <a:r>
              <a:rPr lang="en-US" sz="1600" dirty="0"/>
              <a:t>, </a:t>
            </a:r>
            <a:r>
              <a:rPr lang="en-US" sz="1600" dirty="0" err="1"/>
              <a:t>be.total_overs</a:t>
            </a:r>
            <a:r>
              <a:rPr lang="en-US" sz="1600" dirty="0"/>
              <a:t>  </a:t>
            </a:r>
          </a:p>
          <a:p>
            <a:r>
              <a:rPr lang="en-US" sz="1600" dirty="0"/>
              <a:t>	FROM </a:t>
            </a:r>
            <a:r>
              <a:rPr lang="en-US" sz="1600" dirty="0" err="1"/>
              <a:t>BattingStats</a:t>
            </a:r>
            <a:r>
              <a:rPr lang="en-US" sz="1600" dirty="0"/>
              <a:t> bs  INNER JOIN </a:t>
            </a:r>
            <a:r>
              <a:rPr lang="en-US" sz="1600" dirty="0" err="1"/>
              <a:t>BowlingStats</a:t>
            </a:r>
            <a:r>
              <a:rPr lang="en-US" sz="1600" dirty="0"/>
              <a:t> be ON </a:t>
            </a:r>
            <a:r>
              <a:rPr lang="en-US" sz="1600" dirty="0" err="1"/>
              <a:t>bs.batsman</a:t>
            </a:r>
            <a:r>
              <a:rPr lang="en-US" sz="1600" dirty="0"/>
              <a:t> = </a:t>
            </a:r>
            <a:r>
              <a:rPr lang="en-US" sz="1600" dirty="0" err="1"/>
              <a:t>be.bowler</a:t>
            </a:r>
            <a:endParaRPr lang="en-US" sz="1600" dirty="0"/>
          </a:p>
          <a:p>
            <a:r>
              <a:rPr lang="en-US" sz="1600" dirty="0"/>
              <a:t>)</a:t>
            </a:r>
          </a:p>
          <a:p>
            <a:r>
              <a:rPr lang="en-US" sz="1600" dirty="0"/>
              <a:t>SELECT * FROM </a:t>
            </a:r>
            <a:r>
              <a:rPr lang="en-US" sz="1600" dirty="0" err="1"/>
              <a:t>AllRounderStats</a:t>
            </a:r>
            <a:endParaRPr lang="en-IN" sz="1600" dirty="0"/>
          </a:p>
        </p:txBody>
      </p:sp>
    </p:spTree>
    <p:extLst>
      <p:ext uri="{BB962C8B-B14F-4D97-AF65-F5344CB8AC3E}">
        <p14:creationId xmlns:p14="http://schemas.microsoft.com/office/powerpoint/2010/main" val="4172797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B35-603A-DB11-F8F6-8CDA442B4273}"/>
              </a:ext>
            </a:extLst>
          </p:cNvPr>
          <p:cNvSpPr>
            <a:spLocks noGrp="1"/>
          </p:cNvSpPr>
          <p:nvPr>
            <p:ph type="title"/>
          </p:nvPr>
        </p:nvSpPr>
        <p:spPr>
          <a:xfrm>
            <a:off x="462115" y="88490"/>
            <a:ext cx="10658167" cy="772926"/>
          </a:xfrm>
        </p:spPr>
        <p:txBody>
          <a:bodyPr>
            <a:noAutofit/>
          </a:bodyPr>
          <a:lstStyle/>
          <a:p>
            <a:pPr algn="ctr"/>
            <a:r>
              <a:rPr lang="en-IN" sz="3200" dirty="0"/>
              <a:t>Bar Chart of runs and balls of All-Rounders</a:t>
            </a:r>
          </a:p>
        </p:txBody>
      </p:sp>
      <p:graphicFrame>
        <p:nvGraphicFramePr>
          <p:cNvPr id="3" name="Chart 2">
            <a:extLst>
              <a:ext uri="{FF2B5EF4-FFF2-40B4-BE49-F238E27FC236}">
                <a16:creationId xmlns:a16="http://schemas.microsoft.com/office/drawing/2014/main" id="{9E945A27-1816-1350-28BD-2BDB6FC7E604}"/>
              </a:ext>
            </a:extLst>
          </p:cNvPr>
          <p:cNvGraphicFramePr>
            <a:graphicFrameLocks/>
          </p:cNvGraphicFramePr>
          <p:nvPr>
            <p:extLst>
              <p:ext uri="{D42A27DB-BD31-4B8C-83A1-F6EECF244321}">
                <p14:modId xmlns:p14="http://schemas.microsoft.com/office/powerpoint/2010/main" val="197730133"/>
              </p:ext>
            </p:extLst>
          </p:nvPr>
        </p:nvGraphicFramePr>
        <p:xfrm>
          <a:off x="1514167" y="993058"/>
          <a:ext cx="8821275" cy="5644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820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D135-67B2-E8FF-FCE4-6EE694815B4A}"/>
              </a:ext>
            </a:extLst>
          </p:cNvPr>
          <p:cNvSpPr>
            <a:spLocks noGrp="1"/>
          </p:cNvSpPr>
          <p:nvPr>
            <p:ph type="title"/>
          </p:nvPr>
        </p:nvSpPr>
        <p:spPr>
          <a:xfrm>
            <a:off x="1043090" y="314632"/>
            <a:ext cx="9905998" cy="953729"/>
          </a:xfrm>
        </p:spPr>
        <p:txBody>
          <a:bodyPr/>
          <a:lstStyle/>
          <a:p>
            <a:pPr algn="ctr"/>
            <a:r>
              <a:rPr lang="en-IN" sz="5400" dirty="0"/>
              <a:t>Contents</a:t>
            </a:r>
            <a:endParaRPr lang="en-IN" dirty="0"/>
          </a:p>
        </p:txBody>
      </p:sp>
      <p:sp>
        <p:nvSpPr>
          <p:cNvPr id="5" name="TextBox 4">
            <a:extLst>
              <a:ext uri="{FF2B5EF4-FFF2-40B4-BE49-F238E27FC236}">
                <a16:creationId xmlns:a16="http://schemas.microsoft.com/office/drawing/2014/main" id="{EF17877A-E8CE-99F7-1E7A-B73A4572818C}"/>
              </a:ext>
            </a:extLst>
          </p:cNvPr>
          <p:cNvSpPr txBox="1"/>
          <p:nvPr/>
        </p:nvSpPr>
        <p:spPr>
          <a:xfrm>
            <a:off x="1043090" y="1868903"/>
            <a:ext cx="9506923" cy="3108543"/>
          </a:xfrm>
          <a:prstGeom prst="rect">
            <a:avLst/>
          </a:prstGeom>
          <a:noFill/>
        </p:spPr>
        <p:txBody>
          <a:bodyPr wrap="square" rtlCol="0">
            <a:spAutoFit/>
          </a:bodyPr>
          <a:lstStyle/>
          <a:p>
            <a:pPr marL="342900" indent="-342900">
              <a:buFont typeface="+mj-lt"/>
              <a:buAutoNum type="arabicPeriod"/>
            </a:pPr>
            <a:r>
              <a:rPr lang="en-IN" sz="2800" dirty="0"/>
              <a:t>Introduction</a:t>
            </a:r>
          </a:p>
          <a:p>
            <a:pPr marL="342900" indent="-342900">
              <a:buFont typeface="+mj-lt"/>
              <a:buAutoNum type="arabicPeriod"/>
            </a:pPr>
            <a:r>
              <a:rPr lang="en-IN" sz="2800" dirty="0"/>
              <a:t>Create Table</a:t>
            </a:r>
          </a:p>
          <a:p>
            <a:pPr marL="342900" indent="-342900">
              <a:buFont typeface="+mj-lt"/>
              <a:buAutoNum type="arabicPeriod"/>
            </a:pPr>
            <a:r>
              <a:rPr lang="en-IN" sz="2800" dirty="0"/>
              <a:t>Bidding on Batters</a:t>
            </a:r>
          </a:p>
          <a:p>
            <a:pPr marL="342900" indent="-342900">
              <a:buFont typeface="+mj-lt"/>
              <a:buAutoNum type="arabicPeriod"/>
            </a:pPr>
            <a:r>
              <a:rPr lang="en-IN" sz="2800" dirty="0"/>
              <a:t>Bidding on Bowlers</a:t>
            </a:r>
          </a:p>
          <a:p>
            <a:pPr marL="342900" indent="-342900">
              <a:buFont typeface="+mj-lt"/>
              <a:buAutoNum type="arabicPeriod"/>
            </a:pPr>
            <a:r>
              <a:rPr lang="en-IN" sz="2800" dirty="0"/>
              <a:t>Bidding on All-Rounders</a:t>
            </a:r>
          </a:p>
          <a:p>
            <a:pPr marL="342900" indent="-342900">
              <a:buFont typeface="+mj-lt"/>
              <a:buAutoNum type="arabicPeriod"/>
            </a:pPr>
            <a:r>
              <a:rPr lang="en-IN" sz="2800" dirty="0"/>
              <a:t>Bidding on Wicket-Keeper</a:t>
            </a:r>
          </a:p>
          <a:p>
            <a:pPr marL="342900" indent="-342900">
              <a:buFont typeface="+mj-lt"/>
              <a:buAutoNum type="arabicPeriod"/>
            </a:pPr>
            <a:r>
              <a:rPr lang="en-IN" sz="2800" dirty="0"/>
              <a:t>Additional Questions for Final Assessment</a:t>
            </a:r>
          </a:p>
        </p:txBody>
      </p:sp>
    </p:spTree>
    <p:extLst>
      <p:ext uri="{BB962C8B-B14F-4D97-AF65-F5344CB8AC3E}">
        <p14:creationId xmlns:p14="http://schemas.microsoft.com/office/powerpoint/2010/main" val="1792583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CF1E-BB98-9AD3-9D11-47D877A1C33B}"/>
              </a:ext>
            </a:extLst>
          </p:cNvPr>
          <p:cNvSpPr>
            <a:spLocks noGrp="1"/>
          </p:cNvSpPr>
          <p:nvPr>
            <p:ph type="title"/>
          </p:nvPr>
        </p:nvSpPr>
        <p:spPr>
          <a:xfrm>
            <a:off x="1828800" y="2423378"/>
            <a:ext cx="8534400" cy="1507067"/>
          </a:xfrm>
        </p:spPr>
        <p:txBody>
          <a:bodyPr>
            <a:normAutofit/>
          </a:bodyPr>
          <a:lstStyle/>
          <a:p>
            <a:pPr algn="ctr"/>
            <a:r>
              <a:rPr lang="en-IN" sz="4800" dirty="0"/>
              <a:t>Bidding on Wicket KEEPER</a:t>
            </a:r>
          </a:p>
        </p:txBody>
      </p:sp>
    </p:spTree>
    <p:extLst>
      <p:ext uri="{BB962C8B-B14F-4D97-AF65-F5344CB8AC3E}">
        <p14:creationId xmlns:p14="http://schemas.microsoft.com/office/powerpoint/2010/main" val="84934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63909" y="68826"/>
            <a:ext cx="12064181" cy="1199535"/>
          </a:xfrm>
        </p:spPr>
        <p:txBody>
          <a:bodyPr>
            <a:noAutofit/>
          </a:bodyPr>
          <a:lstStyle/>
          <a:p>
            <a:pPr algn="ctr"/>
            <a:r>
              <a:rPr lang="en-IN" dirty="0"/>
              <a:t>CRITERIA FOR CHOOSING THE BEST WICKET-Keeper</a:t>
            </a:r>
          </a:p>
        </p:txBody>
      </p:sp>
      <p:sp>
        <p:nvSpPr>
          <p:cNvPr id="4" name="TextBox 3">
            <a:extLst>
              <a:ext uri="{FF2B5EF4-FFF2-40B4-BE49-F238E27FC236}">
                <a16:creationId xmlns:a16="http://schemas.microsoft.com/office/drawing/2014/main" id="{B0C295AB-6DF8-5E1D-2D2C-B46C2294A585}"/>
              </a:ext>
            </a:extLst>
          </p:cNvPr>
          <p:cNvSpPr txBox="1"/>
          <p:nvPr/>
        </p:nvSpPr>
        <p:spPr>
          <a:xfrm>
            <a:off x="63909" y="1347019"/>
            <a:ext cx="12064181" cy="4801314"/>
          </a:xfrm>
          <a:prstGeom prst="rect">
            <a:avLst/>
          </a:prstGeom>
          <a:noFill/>
        </p:spPr>
        <p:txBody>
          <a:bodyPr wrap="square" rtlCol="0">
            <a:spAutoFit/>
          </a:bodyPr>
          <a:lstStyle/>
          <a:p>
            <a:pPr marL="342900" indent="-342900" algn="just">
              <a:buFont typeface="+mj-lt"/>
              <a:buAutoNum type="arabicPeriod"/>
            </a:pPr>
            <a:r>
              <a:rPr lang="en-IN" b="1" dirty="0"/>
              <a:t>Wicketkeeping Skills: </a:t>
            </a:r>
            <a:r>
              <a:rPr lang="en-IN" dirty="0"/>
              <a:t>The primary criterion is the wicketkeeper’s ability to perform well behind the stumps. This includes excellent catching, stumping, and general wicketkeeping techniques. A wicketkeeper who can take sharp catches and effect quick stumpings can create breakthrough for the team.</a:t>
            </a:r>
          </a:p>
          <a:p>
            <a:pPr marL="342900" indent="-342900" algn="just">
              <a:buFont typeface="+mj-lt"/>
              <a:buAutoNum type="arabicPeriod"/>
            </a:pPr>
            <a:r>
              <a:rPr lang="en-IN" b="1" dirty="0"/>
              <a:t>Battling Ability: </a:t>
            </a:r>
            <a:r>
              <a:rPr lang="en-IN" dirty="0"/>
              <a:t>In T20 cricket, every player’s contribution with the bat is essential. A wicketkeeper who can also contribute significantly with the bat adds depth to the team’s batting lineup. Look for wicketkeeper with a good strike rate, ability to score quick runs, and adaptability to different match situations.</a:t>
            </a:r>
          </a:p>
          <a:p>
            <a:pPr marL="342900" indent="-342900" algn="just">
              <a:buFont typeface="+mj-lt"/>
              <a:buAutoNum type="arabicPeriod"/>
            </a:pPr>
            <a:r>
              <a:rPr lang="en-IN" b="1" dirty="0"/>
              <a:t>Bowling Ability: </a:t>
            </a:r>
            <a:r>
              <a:rPr lang="en-IN" dirty="0"/>
              <a:t>T20 wicketkeeper should have a reliable bowling arm, offering varied deliveries, good economy, and wicket-taking ability. Their experience, adaptability, and fielding skills are crucial, along with maintaining fitness for a dual role efficiently.</a:t>
            </a:r>
          </a:p>
          <a:p>
            <a:pPr marL="342900" indent="-342900" algn="just">
              <a:buFont typeface="+mj-lt"/>
              <a:buAutoNum type="arabicPeriod"/>
            </a:pPr>
            <a:r>
              <a:rPr lang="en-IN" b="1" dirty="0"/>
              <a:t>Decision-Making Expertise: </a:t>
            </a:r>
            <a:r>
              <a:rPr lang="en-IN" dirty="0">
                <a:latin typeface="+mj-lt"/>
              </a:rPr>
              <a:t>A wicketkeeper in cricket is expected to have the ability to make decisions on LBW(Leg Before Wicket), wides and</a:t>
            </a:r>
            <a:r>
              <a:rPr kumimoji="0" lang="en-US" altLang="en-US" sz="1800" b="0" i="0" u="none" strike="noStrike" cap="none" normalizeH="0" baseline="0" dirty="0">
                <a:ln>
                  <a:noFill/>
                </a:ln>
                <a:effectLst/>
                <a:latin typeface="+mj-lt"/>
              </a:rPr>
              <a:t> reviews behind the stumps, they make split-second calls on stumpings, considering batsman technique, rules, and review risks. They also analyze batsman play and bowler tactics to suggest strategic field placements that adapt to conditions. Throughout the game, they act as a communication bridge with the bowler, providing feedback, suggesting changes, and maintaining focus for optimal bowling effectiveness.</a:t>
            </a:r>
            <a:endParaRPr kumimoji="0" lang="en-US" altLang="en-US" sz="2800" b="0" i="0" u="none" strike="noStrike" cap="none" normalizeH="0" baseline="0" dirty="0">
              <a:ln>
                <a:noFill/>
              </a:ln>
              <a:effectLst/>
              <a:latin typeface="+mj-lt"/>
            </a:endParaRPr>
          </a:p>
        </p:txBody>
      </p:sp>
    </p:spTree>
    <p:extLst>
      <p:ext uri="{BB962C8B-B14F-4D97-AF65-F5344CB8AC3E}">
        <p14:creationId xmlns:p14="http://schemas.microsoft.com/office/powerpoint/2010/main" val="147995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99883" y="1897626"/>
            <a:ext cx="11592234" cy="1855839"/>
          </a:xfrm>
        </p:spPr>
        <p:txBody>
          <a:bodyPr>
            <a:noAutofit/>
          </a:bodyPr>
          <a:lstStyle/>
          <a:p>
            <a:pPr algn="ctr"/>
            <a:r>
              <a:rPr lang="en-IN" sz="4400" dirty="0" err="1"/>
              <a:t>ADDItional</a:t>
            </a:r>
            <a:r>
              <a:rPr lang="en-IN" sz="4400" dirty="0"/>
              <a:t> Questions for final assessment</a:t>
            </a:r>
            <a:r>
              <a:rPr lang="en-IN" dirty="0"/>
              <a:t> </a:t>
            </a:r>
          </a:p>
        </p:txBody>
      </p:sp>
    </p:spTree>
    <p:extLst>
      <p:ext uri="{BB962C8B-B14F-4D97-AF65-F5344CB8AC3E}">
        <p14:creationId xmlns:p14="http://schemas.microsoft.com/office/powerpoint/2010/main" val="3869392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390832" y="904568"/>
            <a:ext cx="11410335" cy="786580"/>
          </a:xfrm>
        </p:spPr>
        <p:txBody>
          <a:bodyPr>
            <a:noAutofit/>
          </a:bodyPr>
          <a:lstStyle/>
          <a:p>
            <a:pPr algn="ctr"/>
            <a:r>
              <a:rPr lang="en-US" sz="2800" dirty="0"/>
              <a:t>1. Get the count of cities that have hosted an IPL match</a:t>
            </a:r>
            <a:endParaRPr lang="en-IN" sz="28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954107"/>
          </a:xfrm>
          <a:prstGeom prst="rect">
            <a:avLst/>
          </a:prstGeom>
          <a:noFill/>
        </p:spPr>
        <p:txBody>
          <a:bodyPr wrap="square" rtlCol="0">
            <a:spAutoFit/>
          </a:bodyPr>
          <a:lstStyle/>
          <a:p>
            <a:pPr algn="just"/>
            <a:r>
              <a:rPr kumimoji="0" lang="en-US" altLang="en-US" sz="2800" b="0" i="0" u="none" strike="noStrike" cap="none" normalizeH="0" baseline="0" dirty="0">
                <a:ln>
                  <a:noFill/>
                </a:ln>
                <a:effectLst/>
                <a:latin typeface="+mj-lt"/>
              </a:rPr>
              <a:t>select count(distinct city) as </a:t>
            </a:r>
            <a:r>
              <a:rPr kumimoji="0" lang="en-US" altLang="en-US" sz="2800" b="0" i="0" u="none" strike="noStrike" cap="none" normalizeH="0" baseline="0" dirty="0" err="1">
                <a:ln>
                  <a:noFill/>
                </a:ln>
                <a:effectLst/>
                <a:latin typeface="+mj-lt"/>
              </a:rPr>
              <a:t>city_count</a:t>
            </a:r>
            <a:r>
              <a:rPr kumimoji="0" lang="en-US" altLang="en-US" sz="2800" b="0" i="0" u="none" strike="noStrike" cap="none" normalizeH="0" baseline="0" dirty="0">
                <a:ln>
                  <a:noFill/>
                </a:ln>
                <a:effectLst/>
                <a:latin typeface="+mj-lt"/>
              </a:rPr>
              <a:t> </a:t>
            </a:r>
          </a:p>
          <a:p>
            <a:pPr algn="just"/>
            <a:r>
              <a:rPr kumimoji="0" lang="en-US" altLang="en-US" sz="2800" b="0" i="0" u="none" strike="noStrike" cap="none" normalizeH="0" baseline="0" dirty="0">
                <a:ln>
                  <a:noFill/>
                </a:ln>
                <a:effectLst/>
                <a:latin typeface="+mj-lt"/>
              </a:rPr>
              <a:t>from matches</a:t>
            </a:r>
          </a:p>
        </p:txBody>
      </p:sp>
    </p:spTree>
    <p:extLst>
      <p:ext uri="{BB962C8B-B14F-4D97-AF65-F5344CB8AC3E}">
        <p14:creationId xmlns:p14="http://schemas.microsoft.com/office/powerpoint/2010/main" val="2129298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000" dirty="0"/>
              <a:t>2. Create table deliveries_v02 with all the columns of the table ‘deliveries’ and an additional column </a:t>
            </a:r>
            <a:r>
              <a:rPr lang="en-US" sz="2000" dirty="0" err="1"/>
              <a:t>ball_result</a:t>
            </a:r>
            <a:r>
              <a:rPr lang="en-US" sz="2000" dirty="0"/>
              <a:t> containing values boundary, dot or other depending on the </a:t>
            </a:r>
            <a:r>
              <a:rPr lang="en-US" sz="2000" dirty="0" err="1"/>
              <a:t>total_run</a:t>
            </a:r>
            <a:r>
              <a:rPr lang="en-US" sz="2000" dirty="0"/>
              <a:t> (boundary for &gt;= 4, dot for 0 and other for any other number) </a:t>
            </a:r>
            <a:endParaRPr lang="en-IN" sz="20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2031325"/>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CREATE TABLE deliveries_v02 as 	</a:t>
            </a:r>
          </a:p>
          <a:p>
            <a:pPr algn="just"/>
            <a:r>
              <a:rPr lang="en-US" altLang="en-US" dirty="0">
                <a:latin typeface="+mj-lt"/>
              </a:rPr>
              <a:t>	</a:t>
            </a:r>
            <a:r>
              <a:rPr kumimoji="0" lang="en-US" altLang="en-US" b="0" i="0" u="none" strike="noStrike" cap="none" normalizeH="0" baseline="0" dirty="0">
                <a:ln>
                  <a:noFill/>
                </a:ln>
                <a:effectLst/>
                <a:latin typeface="+mj-lt"/>
              </a:rPr>
              <a:t>select 	*,		 </a:t>
            </a:r>
          </a:p>
          <a:p>
            <a:pPr algn="just"/>
            <a:r>
              <a:rPr lang="en-US" altLang="en-US" dirty="0">
                <a:latin typeface="+mj-lt"/>
              </a:rPr>
              <a:t>		</a:t>
            </a:r>
            <a:r>
              <a:rPr kumimoji="0" lang="en-US" altLang="en-US" b="0" i="0" u="none" strike="noStrike" cap="none" normalizeH="0" baseline="0" dirty="0">
                <a:ln>
                  <a:noFill/>
                </a:ln>
                <a:effectLst/>
                <a:latin typeface="+mj-lt"/>
              </a:rPr>
              <a:t>CASE WHEN </a:t>
            </a:r>
            <a:r>
              <a:rPr kumimoji="0" lang="en-US" altLang="en-US" b="0" i="0" u="none" strike="noStrike" cap="none" normalizeH="0" baseline="0" dirty="0" err="1">
                <a:ln>
                  <a:noFill/>
                </a:ln>
                <a:effectLst/>
                <a:latin typeface="+mj-lt"/>
              </a:rPr>
              <a:t>total_runs</a:t>
            </a:r>
            <a:r>
              <a:rPr kumimoji="0" lang="en-US" altLang="en-US" b="0" i="0" u="none" strike="noStrike" cap="none" normalizeH="0" baseline="0" dirty="0">
                <a:ln>
                  <a:noFill/>
                </a:ln>
                <a:effectLst/>
                <a:latin typeface="+mj-lt"/>
              </a:rPr>
              <a:t> &gt;= 4 THEN 'boundary'		     </a:t>
            </a:r>
          </a:p>
          <a:p>
            <a:pPr algn="just"/>
            <a:r>
              <a:rPr lang="en-US" altLang="en-US" dirty="0">
                <a:latin typeface="+mj-lt"/>
              </a:rPr>
              <a:t>		</a:t>
            </a:r>
            <a:r>
              <a:rPr kumimoji="0" lang="en-US" altLang="en-US" b="0" i="0" u="none" strike="noStrike" cap="none" normalizeH="0" baseline="0" dirty="0">
                <a:ln>
                  <a:noFill/>
                </a:ln>
                <a:effectLst/>
                <a:latin typeface="+mj-lt"/>
              </a:rPr>
              <a:t>WHEN </a:t>
            </a:r>
            <a:r>
              <a:rPr kumimoji="0" lang="en-US" altLang="en-US" b="0" i="0" u="none" strike="noStrike" cap="none" normalizeH="0" baseline="0" dirty="0" err="1">
                <a:ln>
                  <a:noFill/>
                </a:ln>
                <a:effectLst/>
                <a:latin typeface="+mj-lt"/>
              </a:rPr>
              <a:t>total_runs</a:t>
            </a:r>
            <a:r>
              <a:rPr kumimoji="0" lang="en-US" altLang="en-US" b="0" i="0" u="none" strike="noStrike" cap="none" normalizeH="0" baseline="0" dirty="0">
                <a:ln>
                  <a:noFill/>
                </a:ln>
                <a:effectLst/>
                <a:latin typeface="+mj-lt"/>
              </a:rPr>
              <a:t> = 0 THEN 'dot'		     </a:t>
            </a:r>
          </a:p>
          <a:p>
            <a:pPr algn="just"/>
            <a:r>
              <a:rPr lang="en-US" altLang="en-US" dirty="0">
                <a:latin typeface="+mj-lt"/>
              </a:rPr>
              <a:t>		</a:t>
            </a:r>
            <a:r>
              <a:rPr kumimoji="0" lang="en-US" altLang="en-US" b="0" i="0" u="none" strike="noStrike" cap="none" normalizeH="0" baseline="0" dirty="0">
                <a:ln>
                  <a:noFill/>
                </a:ln>
                <a:effectLst/>
                <a:latin typeface="+mj-lt"/>
              </a:rPr>
              <a:t>ELSE 'other'		     </a:t>
            </a:r>
          </a:p>
          <a:p>
            <a:pPr algn="just"/>
            <a:r>
              <a:rPr lang="en-US" altLang="en-US" dirty="0">
                <a:latin typeface="+mj-lt"/>
              </a:rPr>
              <a:t>	     </a:t>
            </a:r>
            <a:r>
              <a:rPr kumimoji="0" lang="en-US" altLang="en-US" b="0" i="0" u="none" strike="noStrike" cap="none" normalizeH="0" baseline="0" dirty="0">
                <a:ln>
                  <a:noFill/>
                </a:ln>
                <a:effectLst/>
                <a:latin typeface="+mj-lt"/>
              </a:rPr>
              <a:t>END as </a:t>
            </a:r>
            <a:r>
              <a:rPr kumimoji="0" lang="en-US" altLang="en-US" b="0" i="0" u="none" strike="noStrike" cap="none" normalizeH="0" baseline="0" dirty="0" err="1">
                <a:ln>
                  <a:noFill/>
                </a:ln>
                <a:effectLst/>
                <a:latin typeface="+mj-lt"/>
              </a:rPr>
              <a:t>ball_result</a:t>
            </a:r>
            <a:r>
              <a:rPr kumimoji="0" lang="en-US" altLang="en-US" b="0" i="0" u="none" strike="noStrike" cap="none" normalizeH="0" baseline="0" dirty="0">
                <a:ln>
                  <a:noFill/>
                </a:ln>
                <a:effectLst/>
                <a:latin typeface="+mj-lt"/>
              </a:rPr>
              <a:t>	</a:t>
            </a:r>
          </a:p>
          <a:p>
            <a:pPr algn="just"/>
            <a:r>
              <a:rPr lang="en-US" altLang="en-US" dirty="0">
                <a:latin typeface="+mj-lt"/>
              </a:rPr>
              <a:t>	</a:t>
            </a:r>
            <a:r>
              <a:rPr kumimoji="0" lang="en-US" altLang="en-US" b="0" i="0" u="none" strike="noStrike" cap="none" normalizeH="0" baseline="0" dirty="0">
                <a:ln>
                  <a:noFill/>
                </a:ln>
                <a:effectLst/>
                <a:latin typeface="+mj-lt"/>
              </a:rPr>
              <a:t>FROM deliveries</a:t>
            </a:r>
          </a:p>
        </p:txBody>
      </p:sp>
    </p:spTree>
    <p:extLst>
      <p:ext uri="{BB962C8B-B14F-4D97-AF65-F5344CB8AC3E}">
        <p14:creationId xmlns:p14="http://schemas.microsoft.com/office/powerpoint/2010/main" val="1334210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400" dirty="0"/>
              <a:t>3. Write a query to fetch the total number of boundaries and dot balls from the deliveries_v02 table</a:t>
            </a:r>
            <a:endParaRPr lang="en-IN" sz="24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1200329"/>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SELECT </a:t>
            </a:r>
            <a:r>
              <a:rPr kumimoji="0" lang="en-US" altLang="en-US" b="0" i="0" u="none" strike="noStrike" cap="none" normalizeH="0" baseline="0" dirty="0" err="1">
                <a:ln>
                  <a:noFill/>
                </a:ln>
                <a:effectLst/>
                <a:latin typeface="+mj-lt"/>
              </a:rPr>
              <a:t>ball_result</a:t>
            </a:r>
            <a:r>
              <a:rPr kumimoji="0" lang="en-US" altLang="en-US" b="0" i="0" u="none" strike="noStrike" cap="none" normalizeH="0" baseline="0" dirty="0">
                <a:ln>
                  <a:noFill/>
                </a:ln>
                <a:effectLst/>
                <a:latin typeface="+mj-lt"/>
              </a:rPr>
              <a:t>,</a:t>
            </a:r>
            <a:r>
              <a:rPr lang="en-US" altLang="en-US" dirty="0">
                <a:latin typeface="+mj-lt"/>
              </a:rPr>
              <a:t> </a:t>
            </a:r>
            <a:r>
              <a:rPr kumimoji="0" lang="en-US" altLang="en-US" b="0" i="0" u="none" strike="noStrike" cap="none" normalizeH="0" baseline="0" dirty="0">
                <a:ln>
                  <a:noFill/>
                </a:ln>
                <a:effectLst/>
                <a:latin typeface="+mj-lt"/>
              </a:rPr>
              <a:t>count(*)	 </a:t>
            </a:r>
          </a:p>
          <a:p>
            <a:pPr algn="just"/>
            <a:r>
              <a:rPr kumimoji="0" lang="en-US" altLang="en-US" b="0" i="0" u="none" strike="noStrike" cap="none" normalizeH="0" baseline="0" dirty="0">
                <a:ln>
                  <a:noFill/>
                </a:ln>
                <a:effectLst/>
                <a:latin typeface="+mj-lt"/>
              </a:rPr>
              <a:t>FROM deliveries_v02	</a:t>
            </a:r>
          </a:p>
          <a:p>
            <a:pPr algn="just"/>
            <a:r>
              <a:rPr kumimoji="0" lang="en-US" altLang="en-US" b="0" i="0" u="none" strike="noStrike" cap="none" normalizeH="0" baseline="0" dirty="0">
                <a:ln>
                  <a:noFill/>
                </a:ln>
                <a:effectLst/>
                <a:latin typeface="+mj-lt"/>
              </a:rPr>
              <a:t>WHERE </a:t>
            </a:r>
            <a:r>
              <a:rPr kumimoji="0" lang="en-US" altLang="en-US" b="0" i="0" u="none" strike="noStrike" cap="none" normalizeH="0" baseline="0" dirty="0" err="1">
                <a:ln>
                  <a:noFill/>
                </a:ln>
                <a:effectLst/>
                <a:latin typeface="+mj-lt"/>
              </a:rPr>
              <a:t>ball_result</a:t>
            </a:r>
            <a:r>
              <a:rPr kumimoji="0" lang="en-US" altLang="en-US" b="0" i="0" u="none" strike="noStrike" cap="none" normalizeH="0" baseline="0" dirty="0">
                <a:ln>
                  <a:noFill/>
                </a:ln>
                <a:effectLst/>
                <a:latin typeface="+mj-lt"/>
              </a:rPr>
              <a:t> in ('</a:t>
            </a:r>
            <a:r>
              <a:rPr kumimoji="0" lang="en-US" altLang="en-US" b="0" i="0" u="none" strike="noStrike" cap="none" normalizeH="0" baseline="0" dirty="0" err="1">
                <a:ln>
                  <a:noFill/>
                </a:ln>
                <a:effectLst/>
                <a:latin typeface="+mj-lt"/>
              </a:rPr>
              <a:t>boundary','dot</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GROUP BY  </a:t>
            </a:r>
            <a:r>
              <a:rPr kumimoji="0" lang="en-US" altLang="en-US" b="0" i="0" u="none" strike="noStrike" cap="none" normalizeH="0" baseline="0" dirty="0" err="1">
                <a:ln>
                  <a:noFill/>
                </a:ln>
                <a:effectLst/>
                <a:latin typeface="+mj-lt"/>
              </a:rPr>
              <a:t>ball_result</a:t>
            </a:r>
            <a:endParaRPr lang="en-US" altLang="en-US" dirty="0">
              <a:latin typeface="+mj-lt"/>
            </a:endParaRPr>
          </a:p>
        </p:txBody>
      </p:sp>
    </p:spTree>
    <p:extLst>
      <p:ext uri="{BB962C8B-B14F-4D97-AF65-F5344CB8AC3E}">
        <p14:creationId xmlns:p14="http://schemas.microsoft.com/office/powerpoint/2010/main" val="307606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000" dirty="0"/>
              <a:t>4. Write a query to fetch the total number of boundaries scored by each team from the deliveries_v02 table and order it in descending order of the number of boundaries scored.</a:t>
            </a:r>
            <a:endParaRPr lang="en-IN" sz="20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1477328"/>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SELECT </a:t>
            </a:r>
            <a:r>
              <a:rPr kumimoji="0" lang="en-US" altLang="en-US" b="0" i="0" u="none" strike="noStrike" cap="none" normalizeH="0" baseline="0" dirty="0" err="1">
                <a:ln>
                  <a:noFill/>
                </a:ln>
                <a:effectLst/>
                <a:latin typeface="+mj-lt"/>
              </a:rPr>
              <a:t>batting_team</a:t>
            </a:r>
            <a:r>
              <a:rPr kumimoji="0" lang="en-US" altLang="en-US" b="0" i="0" u="none" strike="noStrike" cap="none" normalizeH="0" baseline="0" dirty="0">
                <a:ln>
                  <a:noFill/>
                </a:ln>
                <a:effectLst/>
                <a:latin typeface="+mj-lt"/>
              </a:rPr>
              <a:t>,</a:t>
            </a:r>
            <a:r>
              <a:rPr lang="en-US" altLang="en-US" dirty="0">
                <a:latin typeface="+mj-lt"/>
              </a:rPr>
              <a:t> </a:t>
            </a:r>
            <a:r>
              <a:rPr kumimoji="0" lang="en-US" altLang="en-US" b="0" i="0" u="none" strike="noStrike" cap="none" normalizeH="0" baseline="0" dirty="0">
                <a:ln>
                  <a:noFill/>
                </a:ln>
                <a:effectLst/>
                <a:latin typeface="+mj-lt"/>
              </a:rPr>
              <a:t>count(*) AS </a:t>
            </a:r>
            <a:r>
              <a:rPr kumimoji="0" lang="en-US" altLang="en-US" b="0" i="0" u="none" strike="noStrike" cap="none" normalizeH="0" baseline="0" dirty="0" err="1">
                <a:ln>
                  <a:noFill/>
                </a:ln>
                <a:effectLst/>
                <a:latin typeface="+mj-lt"/>
              </a:rPr>
              <a:t>total_boundaries</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FROM deliveries_v02	</a:t>
            </a:r>
          </a:p>
          <a:p>
            <a:pPr algn="just"/>
            <a:r>
              <a:rPr kumimoji="0" lang="en-US" altLang="en-US" b="0" i="0" u="none" strike="noStrike" cap="none" normalizeH="0" baseline="0" dirty="0">
                <a:ln>
                  <a:noFill/>
                </a:ln>
                <a:effectLst/>
                <a:latin typeface="+mj-lt"/>
              </a:rPr>
              <a:t>WHERE </a:t>
            </a:r>
            <a:r>
              <a:rPr kumimoji="0" lang="en-US" altLang="en-US" b="0" i="0" u="none" strike="noStrike" cap="none" normalizeH="0" baseline="0" dirty="0" err="1">
                <a:ln>
                  <a:noFill/>
                </a:ln>
                <a:effectLst/>
                <a:latin typeface="+mj-lt"/>
              </a:rPr>
              <a:t>ball_result</a:t>
            </a:r>
            <a:r>
              <a:rPr kumimoji="0" lang="en-US" altLang="en-US" b="0" i="0" u="none" strike="noStrike" cap="none" normalizeH="0" baseline="0" dirty="0">
                <a:ln>
                  <a:noFill/>
                </a:ln>
                <a:effectLst/>
                <a:latin typeface="+mj-lt"/>
              </a:rPr>
              <a:t> = 'boundary’ 	</a:t>
            </a:r>
          </a:p>
          <a:p>
            <a:pPr algn="just"/>
            <a:r>
              <a:rPr kumimoji="0" lang="en-US" altLang="en-US" b="0" i="0" u="none" strike="noStrike" cap="none" normalizeH="0" baseline="0" dirty="0">
                <a:ln>
                  <a:noFill/>
                </a:ln>
                <a:effectLst/>
                <a:latin typeface="+mj-lt"/>
              </a:rPr>
              <a:t>GROUP BY  </a:t>
            </a:r>
            <a:r>
              <a:rPr kumimoji="0" lang="en-US" altLang="en-US" b="0" i="0" u="none" strike="noStrike" cap="none" normalizeH="0" baseline="0" dirty="0" err="1">
                <a:ln>
                  <a:noFill/>
                </a:ln>
                <a:effectLst/>
                <a:latin typeface="+mj-lt"/>
              </a:rPr>
              <a:t>batting_team</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ORDER BY  </a:t>
            </a:r>
            <a:r>
              <a:rPr kumimoji="0" lang="en-US" altLang="en-US" b="0" i="0" u="none" strike="noStrike" cap="none" normalizeH="0" baseline="0" dirty="0" err="1">
                <a:ln>
                  <a:noFill/>
                </a:ln>
                <a:effectLst/>
                <a:latin typeface="+mj-lt"/>
              </a:rPr>
              <a:t>total_boundaries</a:t>
            </a:r>
            <a:r>
              <a:rPr kumimoji="0" lang="en-US" altLang="en-US" b="0" i="0" u="none" strike="noStrike" cap="none" normalizeH="0" baseline="0" dirty="0">
                <a:ln>
                  <a:noFill/>
                </a:ln>
                <a:effectLst/>
                <a:latin typeface="+mj-lt"/>
              </a:rPr>
              <a:t> desc</a:t>
            </a:r>
            <a:endParaRPr lang="en-US" altLang="en-US" dirty="0">
              <a:latin typeface="+mj-lt"/>
            </a:endParaRPr>
          </a:p>
        </p:txBody>
      </p:sp>
    </p:spTree>
    <p:extLst>
      <p:ext uri="{BB962C8B-B14F-4D97-AF65-F5344CB8AC3E}">
        <p14:creationId xmlns:p14="http://schemas.microsoft.com/office/powerpoint/2010/main" val="2340386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000" dirty="0"/>
              <a:t>5. Write a query to fetch the total number of dot balls bowled by each team and order it in descending order of the total number of dot balls bowled</a:t>
            </a:r>
            <a:endParaRPr lang="en-IN" sz="20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1477328"/>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SELECT </a:t>
            </a:r>
            <a:r>
              <a:rPr kumimoji="0" lang="en-US" altLang="en-US" b="0" i="0" u="none" strike="noStrike" cap="none" normalizeH="0" baseline="0" dirty="0" err="1">
                <a:ln>
                  <a:noFill/>
                </a:ln>
                <a:effectLst/>
                <a:latin typeface="+mj-lt"/>
              </a:rPr>
              <a:t>bowling_team</a:t>
            </a:r>
            <a:r>
              <a:rPr kumimoji="0" lang="en-US" altLang="en-US" b="0" i="0" u="none" strike="noStrike" cap="none" normalizeH="0" baseline="0" dirty="0">
                <a:ln>
                  <a:noFill/>
                </a:ln>
                <a:effectLst/>
                <a:latin typeface="+mj-lt"/>
              </a:rPr>
              <a:t>,</a:t>
            </a:r>
            <a:r>
              <a:rPr lang="en-US" altLang="en-US" dirty="0">
                <a:latin typeface="+mj-lt"/>
              </a:rPr>
              <a:t> </a:t>
            </a:r>
            <a:r>
              <a:rPr kumimoji="0" lang="en-US" altLang="en-US" b="0" i="0" u="none" strike="noStrike" cap="none" normalizeH="0" baseline="0" dirty="0">
                <a:ln>
                  <a:noFill/>
                </a:ln>
                <a:effectLst/>
                <a:latin typeface="+mj-lt"/>
              </a:rPr>
              <a:t>count(*) as </a:t>
            </a:r>
            <a:r>
              <a:rPr kumimoji="0" lang="en-US" altLang="en-US" b="0" i="0" u="none" strike="noStrike" cap="none" normalizeH="0" baseline="0" dirty="0" err="1">
                <a:ln>
                  <a:noFill/>
                </a:ln>
                <a:effectLst/>
                <a:latin typeface="+mj-lt"/>
              </a:rPr>
              <a:t>total_dot_balls</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FROM deliveries_v02	</a:t>
            </a:r>
          </a:p>
          <a:p>
            <a:pPr algn="just"/>
            <a:r>
              <a:rPr kumimoji="0" lang="en-US" altLang="en-US" b="0" i="0" u="none" strike="noStrike" cap="none" normalizeH="0" baseline="0" dirty="0">
                <a:ln>
                  <a:noFill/>
                </a:ln>
                <a:effectLst/>
                <a:latin typeface="+mj-lt"/>
              </a:rPr>
              <a:t>WHERE </a:t>
            </a:r>
            <a:r>
              <a:rPr kumimoji="0" lang="en-US" altLang="en-US" b="0" i="0" u="none" strike="noStrike" cap="none" normalizeH="0" baseline="0" dirty="0" err="1">
                <a:ln>
                  <a:noFill/>
                </a:ln>
                <a:effectLst/>
                <a:latin typeface="+mj-lt"/>
              </a:rPr>
              <a:t>ball_result</a:t>
            </a:r>
            <a:r>
              <a:rPr kumimoji="0" lang="en-US" altLang="en-US" b="0" i="0" u="none" strike="noStrike" cap="none" normalizeH="0" baseline="0" dirty="0">
                <a:ln>
                  <a:noFill/>
                </a:ln>
                <a:effectLst/>
                <a:latin typeface="+mj-lt"/>
              </a:rPr>
              <a:t> = 'dot’	</a:t>
            </a:r>
          </a:p>
          <a:p>
            <a:pPr algn="just"/>
            <a:r>
              <a:rPr kumimoji="0" lang="en-US" altLang="en-US" b="0" i="0" u="none" strike="noStrike" cap="none" normalizeH="0" baseline="0" dirty="0">
                <a:ln>
                  <a:noFill/>
                </a:ln>
                <a:effectLst/>
                <a:latin typeface="+mj-lt"/>
              </a:rPr>
              <a:t>GROUP BY  </a:t>
            </a:r>
            <a:r>
              <a:rPr kumimoji="0" lang="en-US" altLang="en-US" b="0" i="0" u="none" strike="noStrike" cap="none" normalizeH="0" baseline="0" dirty="0" err="1">
                <a:ln>
                  <a:noFill/>
                </a:ln>
                <a:effectLst/>
                <a:latin typeface="+mj-lt"/>
              </a:rPr>
              <a:t>bowling_team</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ORDER BY  </a:t>
            </a:r>
            <a:r>
              <a:rPr kumimoji="0" lang="en-US" altLang="en-US" b="0" i="0" u="none" strike="noStrike" cap="none" normalizeH="0" baseline="0" dirty="0" err="1">
                <a:ln>
                  <a:noFill/>
                </a:ln>
                <a:effectLst/>
                <a:latin typeface="+mj-lt"/>
              </a:rPr>
              <a:t>total_dot_balls</a:t>
            </a:r>
            <a:r>
              <a:rPr kumimoji="0" lang="en-US" altLang="en-US" b="0" i="0" u="none" strike="noStrike" cap="none" normalizeH="0" baseline="0" dirty="0">
                <a:ln>
                  <a:noFill/>
                </a:ln>
                <a:effectLst/>
                <a:latin typeface="+mj-lt"/>
              </a:rPr>
              <a:t> desc</a:t>
            </a:r>
            <a:endParaRPr lang="en-US" altLang="en-US" dirty="0">
              <a:latin typeface="+mj-lt"/>
            </a:endParaRPr>
          </a:p>
        </p:txBody>
      </p:sp>
    </p:spTree>
    <p:extLst>
      <p:ext uri="{BB962C8B-B14F-4D97-AF65-F5344CB8AC3E}">
        <p14:creationId xmlns:p14="http://schemas.microsoft.com/office/powerpoint/2010/main" val="2148193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400" dirty="0"/>
              <a:t>6. Write a query to fetch the total number of dismissals by dismissal kinds where dismissal kind is not NA</a:t>
            </a:r>
            <a:endParaRPr lang="en-IN" sz="24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1477328"/>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SELECT </a:t>
            </a:r>
            <a:r>
              <a:rPr kumimoji="0" lang="en-US" altLang="en-US" b="0" i="0" u="none" strike="noStrike" cap="none" normalizeH="0" baseline="0" dirty="0" err="1">
                <a:ln>
                  <a:noFill/>
                </a:ln>
                <a:effectLst/>
                <a:latin typeface="+mj-lt"/>
              </a:rPr>
              <a:t>dismissal_kind</a:t>
            </a:r>
            <a:r>
              <a:rPr kumimoji="0" lang="en-US" altLang="en-US" b="0" i="0" u="none" strike="noStrike" cap="none" normalizeH="0" baseline="0" dirty="0">
                <a:ln>
                  <a:noFill/>
                </a:ln>
                <a:effectLst/>
                <a:latin typeface="+mj-lt"/>
              </a:rPr>
              <a:t>,</a:t>
            </a:r>
            <a:r>
              <a:rPr lang="en-US" altLang="en-US" dirty="0">
                <a:latin typeface="+mj-lt"/>
              </a:rPr>
              <a:t> </a:t>
            </a:r>
            <a:r>
              <a:rPr kumimoji="0" lang="en-US" altLang="en-US" b="0" i="0" u="none" strike="noStrike" cap="none" normalizeH="0" baseline="0" dirty="0">
                <a:ln>
                  <a:noFill/>
                </a:ln>
                <a:effectLst/>
                <a:latin typeface="+mj-lt"/>
              </a:rPr>
              <a:t>count(*) as </a:t>
            </a:r>
            <a:r>
              <a:rPr kumimoji="0" lang="en-US" altLang="en-US" b="0" i="0" u="none" strike="noStrike" cap="none" normalizeH="0" baseline="0" dirty="0" err="1">
                <a:ln>
                  <a:noFill/>
                </a:ln>
                <a:effectLst/>
                <a:latin typeface="+mj-lt"/>
              </a:rPr>
              <a:t>total_dismissals</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FROM deliveries	</a:t>
            </a:r>
          </a:p>
          <a:p>
            <a:pPr algn="just"/>
            <a:r>
              <a:rPr kumimoji="0" lang="en-US" altLang="en-US" b="0" i="0" u="none" strike="noStrike" cap="none" normalizeH="0" baseline="0" dirty="0">
                <a:ln>
                  <a:noFill/>
                </a:ln>
                <a:effectLst/>
                <a:latin typeface="+mj-lt"/>
              </a:rPr>
              <a:t>WHERE</a:t>
            </a:r>
            <a:r>
              <a:rPr lang="en-US" altLang="en-US" dirty="0">
                <a:latin typeface="+mj-lt"/>
              </a:rPr>
              <a:t> </a:t>
            </a:r>
            <a:r>
              <a:rPr kumimoji="0" lang="en-US" altLang="en-US" b="0" i="0" u="none" strike="noStrike" cap="none" normalizeH="0" baseline="0" dirty="0" err="1">
                <a:ln>
                  <a:noFill/>
                </a:ln>
                <a:effectLst/>
                <a:latin typeface="+mj-lt"/>
              </a:rPr>
              <a:t>dismissal_kind</a:t>
            </a:r>
            <a:r>
              <a:rPr kumimoji="0" lang="en-US" altLang="en-US" b="0" i="0" u="none" strike="noStrike" cap="none" normalizeH="0" baseline="0" dirty="0">
                <a:ln>
                  <a:noFill/>
                </a:ln>
                <a:effectLst/>
                <a:latin typeface="+mj-lt"/>
              </a:rPr>
              <a:t> &lt;&gt; 'NA’	</a:t>
            </a:r>
          </a:p>
          <a:p>
            <a:pPr algn="just"/>
            <a:r>
              <a:rPr kumimoji="0" lang="en-US" altLang="en-US" b="0" i="0" u="none" strike="noStrike" cap="none" normalizeH="0" baseline="0" dirty="0">
                <a:ln>
                  <a:noFill/>
                </a:ln>
                <a:effectLst/>
                <a:latin typeface="+mj-lt"/>
              </a:rPr>
              <a:t>GROUP BY </a:t>
            </a:r>
            <a:r>
              <a:rPr kumimoji="0" lang="en-US" altLang="en-US" b="0" i="0" u="none" strike="noStrike" cap="none" normalizeH="0" baseline="0" dirty="0" err="1">
                <a:ln>
                  <a:noFill/>
                </a:ln>
                <a:effectLst/>
                <a:latin typeface="+mj-lt"/>
              </a:rPr>
              <a:t>dismissal_kind</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order by </a:t>
            </a:r>
            <a:r>
              <a:rPr kumimoji="0" lang="en-US" altLang="en-US" b="0" i="0" u="none" strike="noStrike" cap="none" normalizeH="0" baseline="0" dirty="0" err="1">
                <a:ln>
                  <a:noFill/>
                </a:ln>
                <a:effectLst/>
                <a:latin typeface="+mj-lt"/>
              </a:rPr>
              <a:t>total_dismissals</a:t>
            </a:r>
            <a:r>
              <a:rPr kumimoji="0" lang="en-US" altLang="en-US" b="0" i="0" u="none" strike="noStrike" cap="none" normalizeH="0" baseline="0" dirty="0">
                <a:ln>
                  <a:noFill/>
                </a:ln>
                <a:effectLst/>
                <a:latin typeface="+mj-lt"/>
              </a:rPr>
              <a:t> desc</a:t>
            </a:r>
            <a:endParaRPr lang="en-US" altLang="en-US" dirty="0">
              <a:latin typeface="+mj-lt"/>
            </a:endParaRPr>
          </a:p>
        </p:txBody>
      </p:sp>
    </p:spTree>
    <p:extLst>
      <p:ext uri="{BB962C8B-B14F-4D97-AF65-F5344CB8AC3E}">
        <p14:creationId xmlns:p14="http://schemas.microsoft.com/office/powerpoint/2010/main" val="35388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400" dirty="0"/>
              <a:t>7. Write a query to get the top 5 bowlers who conceded maximum extra runs from the deliveries table</a:t>
            </a:r>
            <a:endParaRPr lang="en-IN" sz="24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1477328"/>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SELECT bowler, sum(</a:t>
            </a:r>
            <a:r>
              <a:rPr kumimoji="0" lang="en-US" altLang="en-US" b="0" i="0" u="none" strike="noStrike" cap="none" normalizeH="0" baseline="0" dirty="0" err="1">
                <a:ln>
                  <a:noFill/>
                </a:ln>
                <a:effectLst/>
                <a:latin typeface="+mj-lt"/>
              </a:rPr>
              <a:t>extra_runs</a:t>
            </a:r>
            <a:r>
              <a:rPr kumimoji="0" lang="en-US" altLang="en-US" b="0" i="0" u="none" strike="noStrike" cap="none" normalizeH="0" baseline="0" dirty="0">
                <a:ln>
                  <a:noFill/>
                </a:ln>
                <a:effectLst/>
                <a:latin typeface="+mj-lt"/>
              </a:rPr>
              <a:t>) AS </a:t>
            </a:r>
            <a:r>
              <a:rPr kumimoji="0" lang="en-US" altLang="en-US" b="0" i="0" u="none" strike="noStrike" cap="none" normalizeH="0" baseline="0" dirty="0" err="1">
                <a:ln>
                  <a:noFill/>
                </a:ln>
                <a:effectLst/>
                <a:latin typeface="+mj-lt"/>
              </a:rPr>
              <a:t>total_extras</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FROM deliveries	</a:t>
            </a:r>
          </a:p>
          <a:p>
            <a:pPr algn="just"/>
            <a:r>
              <a:rPr kumimoji="0" lang="en-US" altLang="en-US" b="0" i="0" u="none" strike="noStrike" cap="none" normalizeH="0" baseline="0" dirty="0">
                <a:ln>
                  <a:noFill/>
                </a:ln>
                <a:effectLst/>
                <a:latin typeface="+mj-lt"/>
              </a:rPr>
              <a:t>GROUP BY bowler </a:t>
            </a:r>
          </a:p>
          <a:p>
            <a:pPr algn="just"/>
            <a:r>
              <a:rPr kumimoji="0" lang="en-US" altLang="en-US" b="0" i="0" u="none" strike="noStrike" cap="none" normalizeH="0" baseline="0" dirty="0">
                <a:ln>
                  <a:noFill/>
                </a:ln>
                <a:effectLst/>
                <a:latin typeface="+mj-lt"/>
              </a:rPr>
              <a:t>ORDER BY </a:t>
            </a:r>
            <a:r>
              <a:rPr kumimoji="0" lang="en-US" altLang="en-US" b="0" i="0" u="none" strike="noStrike" cap="none" normalizeH="0" baseline="0" dirty="0" err="1">
                <a:ln>
                  <a:noFill/>
                </a:ln>
                <a:effectLst/>
                <a:latin typeface="+mj-lt"/>
              </a:rPr>
              <a:t>total_extras</a:t>
            </a:r>
            <a:r>
              <a:rPr kumimoji="0" lang="en-US" altLang="en-US" b="0" i="0" u="none" strike="noStrike" cap="none" normalizeH="0" baseline="0" dirty="0">
                <a:ln>
                  <a:noFill/>
                </a:ln>
                <a:effectLst/>
                <a:latin typeface="+mj-lt"/>
              </a:rPr>
              <a:t> desc	</a:t>
            </a:r>
          </a:p>
          <a:p>
            <a:pPr algn="just"/>
            <a:r>
              <a:rPr kumimoji="0" lang="en-US" altLang="en-US" b="0" i="0" u="none" strike="noStrike" cap="none" normalizeH="0" baseline="0" dirty="0">
                <a:ln>
                  <a:noFill/>
                </a:ln>
                <a:effectLst/>
                <a:latin typeface="+mj-lt"/>
              </a:rPr>
              <a:t>LIMIT 5</a:t>
            </a:r>
            <a:endParaRPr lang="en-US" altLang="en-US" dirty="0">
              <a:latin typeface="+mj-lt"/>
            </a:endParaRPr>
          </a:p>
        </p:txBody>
      </p:sp>
    </p:spTree>
    <p:extLst>
      <p:ext uri="{BB962C8B-B14F-4D97-AF65-F5344CB8AC3E}">
        <p14:creationId xmlns:p14="http://schemas.microsoft.com/office/powerpoint/2010/main" val="198324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8149C-92BE-9452-2A57-C44E00DBF3B8}"/>
              </a:ext>
            </a:extLst>
          </p:cNvPr>
          <p:cNvSpPr>
            <a:spLocks noGrp="1"/>
          </p:cNvSpPr>
          <p:nvPr>
            <p:ph type="title"/>
          </p:nvPr>
        </p:nvSpPr>
        <p:spPr>
          <a:xfrm>
            <a:off x="1828800" y="288958"/>
            <a:ext cx="8534400" cy="1507067"/>
          </a:xfrm>
        </p:spPr>
        <p:txBody>
          <a:bodyPr>
            <a:normAutofit/>
          </a:bodyPr>
          <a:lstStyle/>
          <a:p>
            <a:pPr algn="ctr"/>
            <a:r>
              <a:rPr lang="en-IN" sz="6600" dirty="0"/>
              <a:t>Introduction	</a:t>
            </a:r>
          </a:p>
        </p:txBody>
      </p:sp>
      <p:sp>
        <p:nvSpPr>
          <p:cNvPr id="5" name="TextBox 4">
            <a:extLst>
              <a:ext uri="{FF2B5EF4-FFF2-40B4-BE49-F238E27FC236}">
                <a16:creationId xmlns:a16="http://schemas.microsoft.com/office/drawing/2014/main" id="{E6E90292-9ADD-7E33-4B0E-4CC5A805ED40}"/>
              </a:ext>
            </a:extLst>
          </p:cNvPr>
          <p:cNvSpPr txBox="1"/>
          <p:nvPr/>
        </p:nvSpPr>
        <p:spPr>
          <a:xfrm>
            <a:off x="1111045" y="2518262"/>
            <a:ext cx="9969910" cy="1569660"/>
          </a:xfrm>
          <a:prstGeom prst="rect">
            <a:avLst/>
          </a:prstGeom>
          <a:noFill/>
        </p:spPr>
        <p:txBody>
          <a:bodyPr wrap="square" rtlCol="0">
            <a:spAutoFit/>
          </a:bodyPr>
          <a:lstStyle/>
          <a:p>
            <a:pPr algn="just"/>
            <a:r>
              <a:rPr lang="en-IN" sz="3200" dirty="0"/>
              <a:t>Developing auction strategy for new IPL franchise by </a:t>
            </a:r>
            <a:r>
              <a:rPr lang="en-IN" sz="3200" dirty="0" err="1"/>
              <a:t>analyzing</a:t>
            </a:r>
            <a:r>
              <a:rPr lang="en-IN" sz="3200" dirty="0"/>
              <a:t> past IPL data to create a strong and balanced squad</a:t>
            </a:r>
          </a:p>
        </p:txBody>
      </p:sp>
    </p:spTree>
    <p:extLst>
      <p:ext uri="{BB962C8B-B14F-4D97-AF65-F5344CB8AC3E}">
        <p14:creationId xmlns:p14="http://schemas.microsoft.com/office/powerpoint/2010/main" val="2195072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000" dirty="0"/>
              <a:t>8. Write a query to create a table named deliveries_v03 with all the columns of deliveries_v02 table and two additional column (named venue and </a:t>
            </a:r>
            <a:r>
              <a:rPr lang="en-US" sz="2000" dirty="0" err="1"/>
              <a:t>match_date</a:t>
            </a:r>
            <a:r>
              <a:rPr lang="en-US" sz="2000" dirty="0"/>
              <a:t>) of venue and date from table matches</a:t>
            </a:r>
            <a:endParaRPr lang="en-IN" sz="20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2031325"/>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CREATE TABLE deliveries_v03 AS 	</a:t>
            </a:r>
          </a:p>
          <a:p>
            <a:pPr algn="just"/>
            <a:r>
              <a:rPr lang="en-US" altLang="en-US" dirty="0">
                <a:latin typeface="+mj-lt"/>
              </a:rPr>
              <a:t>	</a:t>
            </a:r>
            <a:r>
              <a:rPr kumimoji="0" lang="en-US" altLang="en-US" b="0" i="0" u="none" strike="noStrike" cap="none" normalizeH="0" baseline="0" dirty="0">
                <a:ln>
                  <a:noFill/>
                </a:ln>
                <a:effectLst/>
                <a:latin typeface="+mj-lt"/>
              </a:rPr>
              <a:t>Select a.*, </a:t>
            </a:r>
            <a:r>
              <a:rPr kumimoji="0" lang="en-US" altLang="en-US" b="0" i="0" u="none" strike="noStrike" cap="none" normalizeH="0" baseline="0" dirty="0" err="1">
                <a:ln>
                  <a:noFill/>
                </a:ln>
                <a:effectLst/>
                <a:latin typeface="+mj-lt"/>
              </a:rPr>
              <a:t>b.venue</a:t>
            </a:r>
            <a:r>
              <a:rPr kumimoji="0" lang="en-US" altLang="en-US" b="0" i="0" u="none" strike="noStrike" cap="none" normalizeH="0" baseline="0" dirty="0">
                <a:ln>
                  <a:noFill/>
                </a:ln>
                <a:effectLst/>
                <a:latin typeface="+mj-lt"/>
              </a:rPr>
              <a:t>, </a:t>
            </a:r>
            <a:r>
              <a:rPr kumimoji="0" lang="en-US" altLang="en-US" b="0" i="0" u="none" strike="noStrike" cap="none" normalizeH="0" baseline="0" dirty="0" err="1">
                <a:ln>
                  <a:noFill/>
                </a:ln>
                <a:effectLst/>
                <a:latin typeface="+mj-lt"/>
              </a:rPr>
              <a:t>b.date</a:t>
            </a:r>
            <a:r>
              <a:rPr kumimoji="0" lang="en-US" altLang="en-US" b="0" i="0" u="none" strike="noStrike" cap="none" normalizeH="0" baseline="0" dirty="0">
                <a:ln>
                  <a:noFill/>
                </a:ln>
                <a:effectLst/>
                <a:latin typeface="+mj-lt"/>
              </a:rPr>
              <a:t>	</a:t>
            </a:r>
          </a:p>
          <a:p>
            <a:pPr algn="just"/>
            <a:r>
              <a:rPr lang="en-US" altLang="en-US" dirty="0">
                <a:latin typeface="+mj-lt"/>
              </a:rPr>
              <a:t>	</a:t>
            </a:r>
            <a:r>
              <a:rPr kumimoji="0" lang="en-US" altLang="en-US" b="0" i="0" u="none" strike="noStrike" cap="none" normalizeH="0" baseline="0" dirty="0">
                <a:ln>
                  <a:noFill/>
                </a:ln>
                <a:effectLst/>
                <a:latin typeface="+mj-lt"/>
              </a:rPr>
              <a:t>FROM 	deliveries_v02 AS a </a:t>
            </a:r>
          </a:p>
          <a:p>
            <a:pPr algn="just"/>
            <a:r>
              <a:rPr lang="en-US" altLang="en-US" dirty="0">
                <a:latin typeface="+mj-lt"/>
              </a:rPr>
              <a:t>	</a:t>
            </a:r>
            <a:r>
              <a:rPr kumimoji="0" lang="en-US" altLang="en-US" b="0" i="0" u="none" strike="noStrike" cap="none" normalizeH="0" baseline="0" dirty="0">
                <a:ln>
                  <a:noFill/>
                </a:ln>
                <a:effectLst/>
                <a:latin typeface="+mj-lt"/>
              </a:rPr>
              <a:t>JOIN matches AS b </a:t>
            </a:r>
          </a:p>
          <a:p>
            <a:pPr algn="just"/>
            <a:r>
              <a:rPr lang="en-US" altLang="en-US" dirty="0">
                <a:latin typeface="+mj-lt"/>
              </a:rPr>
              <a:t>	</a:t>
            </a:r>
            <a:r>
              <a:rPr kumimoji="0" lang="en-US" altLang="en-US" b="0" i="0" u="none" strike="noStrike" cap="none" normalizeH="0" baseline="0" dirty="0">
                <a:ln>
                  <a:noFill/>
                </a:ln>
                <a:effectLst/>
                <a:latin typeface="+mj-lt"/>
              </a:rPr>
              <a:t>ON a.id = b.id		</a:t>
            </a:r>
          </a:p>
          <a:p>
            <a:pPr algn="just"/>
            <a:endParaRPr lang="en-US" altLang="en-US" dirty="0">
              <a:latin typeface="+mj-lt"/>
            </a:endParaRPr>
          </a:p>
          <a:p>
            <a:pPr algn="just"/>
            <a:r>
              <a:rPr kumimoji="0" lang="en-US" altLang="en-US" b="0" i="0" u="none" strike="noStrike" cap="none" normalizeH="0" baseline="0" dirty="0">
                <a:ln>
                  <a:noFill/>
                </a:ln>
                <a:effectLst/>
                <a:latin typeface="+mj-lt"/>
              </a:rPr>
              <a:t>SELECT * FROM deliveries_v03	</a:t>
            </a:r>
            <a:endParaRPr lang="en-US" altLang="en-US" dirty="0">
              <a:latin typeface="+mj-lt"/>
            </a:endParaRPr>
          </a:p>
        </p:txBody>
      </p:sp>
    </p:spTree>
    <p:extLst>
      <p:ext uri="{BB962C8B-B14F-4D97-AF65-F5344CB8AC3E}">
        <p14:creationId xmlns:p14="http://schemas.microsoft.com/office/powerpoint/2010/main" val="134591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400" dirty="0"/>
              <a:t>9. Write a query to fetch the total runs scored for each venue and order it in the descending order of total runs scored</a:t>
            </a:r>
            <a:endParaRPr lang="en-IN" sz="24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1200329"/>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SELECT venue,</a:t>
            </a:r>
            <a:r>
              <a:rPr lang="en-US" altLang="en-US" dirty="0">
                <a:latin typeface="+mj-lt"/>
              </a:rPr>
              <a:t> </a:t>
            </a:r>
            <a:r>
              <a:rPr kumimoji="0" lang="en-US" altLang="en-US" b="0" i="0" u="none" strike="noStrike" cap="none" normalizeH="0" baseline="0" dirty="0">
                <a:ln>
                  <a:noFill/>
                </a:ln>
                <a:effectLst/>
                <a:latin typeface="+mj-lt"/>
              </a:rPr>
              <a:t>sum(</a:t>
            </a:r>
            <a:r>
              <a:rPr kumimoji="0" lang="en-US" altLang="en-US" b="0" i="0" u="none" strike="noStrike" cap="none" normalizeH="0" baseline="0" dirty="0" err="1">
                <a:ln>
                  <a:noFill/>
                </a:ln>
                <a:effectLst/>
                <a:latin typeface="+mj-lt"/>
              </a:rPr>
              <a:t>total_runs</a:t>
            </a:r>
            <a:r>
              <a:rPr kumimoji="0" lang="en-US" altLang="en-US" b="0" i="0" u="none" strike="noStrike" cap="none" normalizeH="0" baseline="0" dirty="0">
                <a:ln>
                  <a:noFill/>
                </a:ln>
                <a:effectLst/>
                <a:latin typeface="+mj-lt"/>
              </a:rPr>
              <a:t>) as </a:t>
            </a:r>
            <a:r>
              <a:rPr kumimoji="0" lang="en-US" altLang="en-US" b="0" i="0" u="none" strike="noStrike" cap="none" normalizeH="0" baseline="0" dirty="0" err="1">
                <a:ln>
                  <a:noFill/>
                </a:ln>
                <a:effectLst/>
                <a:latin typeface="+mj-lt"/>
              </a:rPr>
              <a:t>total_runs_scored</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FROM deliveries_v03	</a:t>
            </a:r>
          </a:p>
          <a:p>
            <a:pPr algn="just"/>
            <a:r>
              <a:rPr kumimoji="0" lang="en-US" altLang="en-US" b="0" i="0" u="none" strike="noStrike" cap="none" normalizeH="0" baseline="0" dirty="0">
                <a:ln>
                  <a:noFill/>
                </a:ln>
                <a:effectLst/>
                <a:latin typeface="+mj-lt"/>
              </a:rPr>
              <a:t>GROUP BY venue	</a:t>
            </a:r>
          </a:p>
          <a:p>
            <a:pPr algn="just"/>
            <a:r>
              <a:rPr kumimoji="0" lang="en-US" altLang="en-US" b="0" i="0" u="none" strike="noStrike" cap="none" normalizeH="0" baseline="0" dirty="0">
                <a:ln>
                  <a:noFill/>
                </a:ln>
                <a:effectLst/>
                <a:latin typeface="+mj-lt"/>
              </a:rPr>
              <a:t>ORDER BY  </a:t>
            </a:r>
            <a:r>
              <a:rPr kumimoji="0" lang="en-US" altLang="en-US" b="0" i="0" u="none" strike="noStrike" cap="none" normalizeH="0" baseline="0" dirty="0" err="1">
                <a:ln>
                  <a:noFill/>
                </a:ln>
                <a:effectLst/>
                <a:latin typeface="+mj-lt"/>
              </a:rPr>
              <a:t>total_runs_scored</a:t>
            </a:r>
            <a:r>
              <a:rPr kumimoji="0" lang="en-US" altLang="en-US" b="0" i="0" u="none" strike="noStrike" cap="none" normalizeH="0" baseline="0" dirty="0">
                <a:ln>
                  <a:noFill/>
                </a:ln>
                <a:effectLst/>
                <a:latin typeface="+mj-lt"/>
              </a:rPr>
              <a:t> desc</a:t>
            </a:r>
            <a:endParaRPr lang="en-US" altLang="en-US" dirty="0">
              <a:latin typeface="+mj-lt"/>
            </a:endParaRPr>
          </a:p>
        </p:txBody>
      </p:sp>
    </p:spTree>
    <p:extLst>
      <p:ext uri="{BB962C8B-B14F-4D97-AF65-F5344CB8AC3E}">
        <p14:creationId xmlns:p14="http://schemas.microsoft.com/office/powerpoint/2010/main" val="2664665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2844" y="973395"/>
            <a:ext cx="11410335" cy="1238864"/>
          </a:xfrm>
        </p:spPr>
        <p:txBody>
          <a:bodyPr>
            <a:noAutofit/>
          </a:bodyPr>
          <a:lstStyle/>
          <a:p>
            <a:pPr algn="ctr"/>
            <a:r>
              <a:rPr lang="en-US" sz="2000" dirty="0"/>
              <a:t>10. Write a query to fetch the year-wise total runs scored at Eden Gardens and order it in the descending order of total runs scored</a:t>
            </a:r>
            <a:endParaRPr lang="en-IN" sz="2000" dirty="0"/>
          </a:p>
        </p:txBody>
      </p:sp>
      <p:sp>
        <p:nvSpPr>
          <p:cNvPr id="4" name="TextBox 3">
            <a:extLst>
              <a:ext uri="{FF2B5EF4-FFF2-40B4-BE49-F238E27FC236}">
                <a16:creationId xmlns:a16="http://schemas.microsoft.com/office/drawing/2014/main" id="{B0C295AB-6DF8-5E1D-2D2C-B46C2294A585}"/>
              </a:ext>
            </a:extLst>
          </p:cNvPr>
          <p:cNvSpPr txBox="1"/>
          <p:nvPr/>
        </p:nvSpPr>
        <p:spPr>
          <a:xfrm>
            <a:off x="899651" y="3008671"/>
            <a:ext cx="9316065" cy="1754326"/>
          </a:xfrm>
          <a:prstGeom prst="rect">
            <a:avLst/>
          </a:prstGeom>
          <a:noFill/>
        </p:spPr>
        <p:txBody>
          <a:bodyPr wrap="square" rtlCol="0">
            <a:spAutoFit/>
          </a:bodyPr>
          <a:lstStyle/>
          <a:p>
            <a:pPr algn="just"/>
            <a:r>
              <a:rPr kumimoji="0" lang="en-US" altLang="en-US" b="0" i="0" u="none" strike="noStrike" cap="none" normalizeH="0" baseline="0" dirty="0">
                <a:ln>
                  <a:noFill/>
                </a:ln>
                <a:effectLst/>
                <a:latin typeface="+mj-lt"/>
              </a:rPr>
              <a:t>SELECT extract( year from date ) AS year,	</a:t>
            </a:r>
            <a:endParaRPr lang="en-US" altLang="en-US" dirty="0">
              <a:latin typeface="+mj-lt"/>
            </a:endParaRPr>
          </a:p>
          <a:p>
            <a:pPr algn="just"/>
            <a:r>
              <a:rPr kumimoji="0" lang="en-US" altLang="en-US" b="0" i="0" u="none" strike="noStrike" cap="none" normalizeH="0" baseline="0" dirty="0">
                <a:ln>
                  <a:noFill/>
                </a:ln>
                <a:effectLst/>
                <a:latin typeface="+mj-lt"/>
              </a:rPr>
              <a:t>	sum(</a:t>
            </a:r>
            <a:r>
              <a:rPr kumimoji="0" lang="en-US" altLang="en-US" b="0" i="0" u="none" strike="noStrike" cap="none" normalizeH="0" baseline="0" dirty="0" err="1">
                <a:ln>
                  <a:noFill/>
                </a:ln>
                <a:effectLst/>
                <a:latin typeface="+mj-lt"/>
              </a:rPr>
              <a:t>total_runs</a:t>
            </a:r>
            <a:r>
              <a:rPr kumimoji="0" lang="en-US" altLang="en-US" b="0" i="0" u="none" strike="noStrike" cap="none" normalizeH="0" baseline="0" dirty="0">
                <a:ln>
                  <a:noFill/>
                </a:ln>
                <a:effectLst/>
                <a:latin typeface="+mj-lt"/>
              </a:rPr>
              <a:t>) as </a:t>
            </a:r>
            <a:r>
              <a:rPr kumimoji="0" lang="en-US" altLang="en-US" b="0" i="0" u="none" strike="noStrike" cap="none" normalizeH="0" baseline="0" dirty="0" err="1">
                <a:ln>
                  <a:noFill/>
                </a:ln>
                <a:effectLst/>
                <a:latin typeface="+mj-lt"/>
              </a:rPr>
              <a:t>total_runs_scored</a:t>
            </a:r>
            <a:r>
              <a:rPr kumimoji="0" lang="en-US" altLang="en-US" b="0" i="0" u="none" strike="noStrike" cap="none" normalizeH="0" baseline="0" dirty="0">
                <a:ln>
                  <a:noFill/>
                </a:ln>
                <a:effectLst/>
                <a:latin typeface="+mj-lt"/>
              </a:rPr>
              <a:t>	</a:t>
            </a:r>
          </a:p>
          <a:p>
            <a:pPr algn="just"/>
            <a:r>
              <a:rPr kumimoji="0" lang="en-US" altLang="en-US" b="0" i="0" u="none" strike="noStrike" cap="none" normalizeH="0" baseline="0" dirty="0">
                <a:ln>
                  <a:noFill/>
                </a:ln>
                <a:effectLst/>
                <a:latin typeface="+mj-lt"/>
              </a:rPr>
              <a:t>FROM deliveries_v03	</a:t>
            </a:r>
          </a:p>
          <a:p>
            <a:pPr algn="just"/>
            <a:r>
              <a:rPr kumimoji="0" lang="en-US" altLang="en-US" b="0" i="0" u="none" strike="noStrike" cap="none" normalizeH="0" baseline="0" dirty="0">
                <a:ln>
                  <a:noFill/>
                </a:ln>
                <a:effectLst/>
                <a:latin typeface="+mj-lt"/>
              </a:rPr>
              <a:t>WHERE venue = 'Eden Gardens’	</a:t>
            </a:r>
          </a:p>
          <a:p>
            <a:pPr algn="just"/>
            <a:r>
              <a:rPr kumimoji="0" lang="en-US" altLang="en-US" b="0" i="0" u="none" strike="noStrike" cap="none" normalizeH="0" baseline="0" dirty="0">
                <a:ln>
                  <a:noFill/>
                </a:ln>
                <a:effectLst/>
                <a:latin typeface="+mj-lt"/>
              </a:rPr>
              <a:t>GROUP BY year	</a:t>
            </a:r>
          </a:p>
          <a:p>
            <a:pPr algn="just"/>
            <a:r>
              <a:rPr kumimoji="0" lang="en-US" altLang="en-US" b="0" i="0" u="none" strike="noStrike" cap="none" normalizeH="0" baseline="0" dirty="0">
                <a:ln>
                  <a:noFill/>
                </a:ln>
                <a:effectLst/>
                <a:latin typeface="+mj-lt"/>
              </a:rPr>
              <a:t>ORDER BY </a:t>
            </a:r>
            <a:r>
              <a:rPr kumimoji="0" lang="en-US" altLang="en-US" b="0" i="0" u="none" strike="noStrike" cap="none" normalizeH="0" baseline="0" dirty="0" err="1">
                <a:ln>
                  <a:noFill/>
                </a:ln>
                <a:effectLst/>
                <a:latin typeface="+mj-lt"/>
              </a:rPr>
              <a:t>total_runs_scored</a:t>
            </a:r>
            <a:r>
              <a:rPr kumimoji="0" lang="en-US" altLang="en-US" b="0" i="0" u="none" strike="noStrike" cap="none" normalizeH="0" baseline="0" dirty="0">
                <a:ln>
                  <a:noFill/>
                </a:ln>
                <a:effectLst/>
                <a:latin typeface="+mj-lt"/>
              </a:rPr>
              <a:t> desc</a:t>
            </a:r>
            <a:endParaRPr lang="en-US" altLang="en-US" dirty="0">
              <a:latin typeface="+mj-lt"/>
            </a:endParaRPr>
          </a:p>
        </p:txBody>
      </p:sp>
    </p:spTree>
    <p:extLst>
      <p:ext uri="{BB962C8B-B14F-4D97-AF65-F5344CB8AC3E}">
        <p14:creationId xmlns:p14="http://schemas.microsoft.com/office/powerpoint/2010/main" val="1803610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8E75-4949-40BB-8C17-39272770C70F}"/>
              </a:ext>
            </a:extLst>
          </p:cNvPr>
          <p:cNvSpPr>
            <a:spLocks noGrp="1"/>
          </p:cNvSpPr>
          <p:nvPr>
            <p:ph type="title"/>
          </p:nvPr>
        </p:nvSpPr>
        <p:spPr>
          <a:xfrm>
            <a:off x="2782529" y="2536724"/>
            <a:ext cx="6059127" cy="1238864"/>
          </a:xfrm>
        </p:spPr>
        <p:txBody>
          <a:bodyPr>
            <a:noAutofit/>
          </a:bodyPr>
          <a:lstStyle/>
          <a:p>
            <a:pPr algn="ctr"/>
            <a:r>
              <a:rPr lang="en-IN" sz="6000" dirty="0"/>
              <a:t>THANK YOU</a:t>
            </a:r>
          </a:p>
        </p:txBody>
      </p:sp>
      <p:sp>
        <p:nvSpPr>
          <p:cNvPr id="3" name="TextBox 2">
            <a:extLst>
              <a:ext uri="{FF2B5EF4-FFF2-40B4-BE49-F238E27FC236}">
                <a16:creationId xmlns:a16="http://schemas.microsoft.com/office/drawing/2014/main" id="{6C1C339F-6686-9AF4-2A5B-2848865827C9}"/>
              </a:ext>
            </a:extLst>
          </p:cNvPr>
          <p:cNvSpPr txBox="1"/>
          <p:nvPr/>
        </p:nvSpPr>
        <p:spPr>
          <a:xfrm>
            <a:off x="4218038" y="4031227"/>
            <a:ext cx="2939846" cy="369332"/>
          </a:xfrm>
          <a:prstGeom prst="rect">
            <a:avLst/>
          </a:prstGeom>
          <a:noFill/>
        </p:spPr>
        <p:txBody>
          <a:bodyPr wrap="square" rtlCol="0">
            <a:spAutoFit/>
          </a:bodyPr>
          <a:lstStyle/>
          <a:p>
            <a:pPr algn="ctr"/>
            <a:r>
              <a:rPr lang="en-IN" dirty="0"/>
              <a:t>Abel Alias Abraham</a:t>
            </a:r>
          </a:p>
        </p:txBody>
      </p:sp>
    </p:spTree>
    <p:extLst>
      <p:ext uri="{BB962C8B-B14F-4D97-AF65-F5344CB8AC3E}">
        <p14:creationId xmlns:p14="http://schemas.microsoft.com/office/powerpoint/2010/main" val="47740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1A30-273B-8FC3-E7A7-829A39DFE660}"/>
              </a:ext>
            </a:extLst>
          </p:cNvPr>
          <p:cNvSpPr>
            <a:spLocks noGrp="1"/>
          </p:cNvSpPr>
          <p:nvPr>
            <p:ph type="title"/>
          </p:nvPr>
        </p:nvSpPr>
        <p:spPr>
          <a:xfrm>
            <a:off x="1726431" y="88490"/>
            <a:ext cx="8534400" cy="973393"/>
          </a:xfrm>
        </p:spPr>
        <p:txBody>
          <a:bodyPr>
            <a:normAutofit/>
          </a:bodyPr>
          <a:lstStyle/>
          <a:p>
            <a:pPr algn="ctr"/>
            <a:r>
              <a:rPr lang="en-IN" sz="4800" dirty="0"/>
              <a:t>Creating Tables</a:t>
            </a:r>
          </a:p>
        </p:txBody>
      </p:sp>
      <p:sp>
        <p:nvSpPr>
          <p:cNvPr id="3" name="TextBox 2">
            <a:extLst>
              <a:ext uri="{FF2B5EF4-FFF2-40B4-BE49-F238E27FC236}">
                <a16:creationId xmlns:a16="http://schemas.microsoft.com/office/drawing/2014/main" id="{BA8A9283-3EAE-8354-6098-52ED6DBE87B2}"/>
              </a:ext>
            </a:extLst>
          </p:cNvPr>
          <p:cNvSpPr txBox="1"/>
          <p:nvPr/>
        </p:nvSpPr>
        <p:spPr>
          <a:xfrm>
            <a:off x="389245" y="1042218"/>
            <a:ext cx="4448226" cy="5693866"/>
          </a:xfrm>
          <a:prstGeom prst="rect">
            <a:avLst/>
          </a:prstGeom>
          <a:noFill/>
        </p:spPr>
        <p:txBody>
          <a:bodyPr wrap="square" rtlCol="0">
            <a:spAutoFit/>
          </a:bodyPr>
          <a:lstStyle/>
          <a:p>
            <a:r>
              <a:rPr lang="en-IN" sz="1600" dirty="0"/>
              <a:t>CREATE TABLE matches ( </a:t>
            </a:r>
          </a:p>
          <a:p>
            <a:r>
              <a:rPr lang="en-IN" sz="1600" dirty="0"/>
              <a:t>id int, </a:t>
            </a:r>
          </a:p>
          <a:p>
            <a:r>
              <a:rPr lang="en-IN" sz="1600" dirty="0"/>
              <a:t>city varchar, </a:t>
            </a:r>
          </a:p>
          <a:p>
            <a:r>
              <a:rPr lang="en-IN" sz="1600" dirty="0"/>
              <a:t>date </a:t>
            </a:r>
            <a:r>
              <a:rPr lang="en-IN" sz="1600" dirty="0" err="1"/>
              <a:t>date</a:t>
            </a:r>
            <a:r>
              <a:rPr lang="en-IN" sz="1600" dirty="0"/>
              <a:t>, </a:t>
            </a:r>
          </a:p>
          <a:p>
            <a:r>
              <a:rPr lang="en-IN" sz="1600" dirty="0" err="1"/>
              <a:t>player_of_match</a:t>
            </a:r>
            <a:r>
              <a:rPr lang="en-IN" sz="1600" dirty="0"/>
              <a:t> varchar,</a:t>
            </a:r>
          </a:p>
          <a:p>
            <a:r>
              <a:rPr lang="en-IN" sz="1600" dirty="0"/>
              <a:t> venue varchar, </a:t>
            </a:r>
          </a:p>
          <a:p>
            <a:r>
              <a:rPr lang="en-IN" sz="1600" dirty="0" err="1"/>
              <a:t>neutral_venue</a:t>
            </a:r>
            <a:r>
              <a:rPr lang="en-IN" sz="1600" dirty="0"/>
              <a:t> int, </a:t>
            </a:r>
          </a:p>
          <a:p>
            <a:r>
              <a:rPr lang="en-IN" sz="1600" dirty="0"/>
              <a:t>team1 varchar, </a:t>
            </a:r>
          </a:p>
          <a:p>
            <a:r>
              <a:rPr lang="en-IN" sz="1600" dirty="0"/>
              <a:t>team2 varchar,  </a:t>
            </a:r>
          </a:p>
          <a:p>
            <a:r>
              <a:rPr lang="en-IN" sz="1600" dirty="0" err="1"/>
              <a:t>toss_winner</a:t>
            </a:r>
            <a:r>
              <a:rPr lang="en-IN" sz="1600" dirty="0"/>
              <a:t> varchar,  </a:t>
            </a:r>
          </a:p>
          <a:p>
            <a:r>
              <a:rPr lang="en-IN" sz="1600" dirty="0" err="1"/>
              <a:t>toss_decision</a:t>
            </a:r>
            <a:r>
              <a:rPr lang="en-IN" sz="1600" dirty="0"/>
              <a:t> varchar,  </a:t>
            </a:r>
          </a:p>
          <a:p>
            <a:r>
              <a:rPr lang="en-IN" sz="1600" dirty="0"/>
              <a:t>winner varchar, </a:t>
            </a:r>
          </a:p>
          <a:p>
            <a:r>
              <a:rPr lang="en-IN" sz="1600" dirty="0" err="1"/>
              <a:t>result_mode</a:t>
            </a:r>
            <a:r>
              <a:rPr lang="en-IN" sz="1600" dirty="0"/>
              <a:t> varchar,</a:t>
            </a:r>
          </a:p>
          <a:p>
            <a:r>
              <a:rPr lang="en-IN" sz="1600" dirty="0" err="1"/>
              <a:t>result_margin</a:t>
            </a:r>
            <a:r>
              <a:rPr lang="en-IN" sz="1600" dirty="0"/>
              <a:t> int, </a:t>
            </a:r>
          </a:p>
          <a:p>
            <a:r>
              <a:rPr lang="en-IN" sz="1600" dirty="0"/>
              <a:t>eliminator varchar, </a:t>
            </a:r>
          </a:p>
          <a:p>
            <a:r>
              <a:rPr lang="en-IN" sz="1600" dirty="0" err="1"/>
              <a:t>method_dl</a:t>
            </a:r>
            <a:r>
              <a:rPr lang="en-IN" sz="1600" dirty="0"/>
              <a:t> varchar, </a:t>
            </a:r>
          </a:p>
          <a:p>
            <a:r>
              <a:rPr lang="en-IN" sz="1600" dirty="0"/>
              <a:t>umpire1 varchar, </a:t>
            </a:r>
          </a:p>
          <a:p>
            <a:r>
              <a:rPr lang="en-IN" sz="1600" dirty="0"/>
              <a:t>umpire2 varchar ); </a:t>
            </a:r>
          </a:p>
          <a:p>
            <a:endParaRPr lang="en-IN" sz="1600" dirty="0"/>
          </a:p>
          <a:p>
            <a:r>
              <a:rPr lang="en-IN" sz="1600" dirty="0"/>
              <a:t>copy matches from 'C:\Program Files\PostgreSQL\16\data\Data\IPL Dataset\</a:t>
            </a:r>
            <a:r>
              <a:rPr lang="en-IN" sz="1600" dirty="0" err="1"/>
              <a:t>IPL_matches.csv'with</a:t>
            </a:r>
            <a:r>
              <a:rPr lang="en-IN" sz="1600" dirty="0"/>
              <a:t> csv header; </a:t>
            </a:r>
          </a:p>
        </p:txBody>
      </p:sp>
      <p:sp>
        <p:nvSpPr>
          <p:cNvPr id="4" name="TextBox 3">
            <a:extLst>
              <a:ext uri="{FF2B5EF4-FFF2-40B4-BE49-F238E27FC236}">
                <a16:creationId xmlns:a16="http://schemas.microsoft.com/office/drawing/2014/main" id="{B151B06D-52CF-C763-AD17-64EADAAA77E4}"/>
              </a:ext>
            </a:extLst>
          </p:cNvPr>
          <p:cNvSpPr txBox="1"/>
          <p:nvPr/>
        </p:nvSpPr>
        <p:spPr>
          <a:xfrm>
            <a:off x="5325038" y="1042218"/>
            <a:ext cx="4448226" cy="5509200"/>
          </a:xfrm>
          <a:prstGeom prst="rect">
            <a:avLst/>
          </a:prstGeom>
          <a:noFill/>
        </p:spPr>
        <p:txBody>
          <a:bodyPr wrap="square" rtlCol="0">
            <a:spAutoFit/>
          </a:bodyPr>
          <a:lstStyle/>
          <a:p>
            <a:r>
              <a:rPr lang="en-IN" sz="1600" dirty="0"/>
              <a:t>CREATE TABLE deliveries ( </a:t>
            </a:r>
          </a:p>
          <a:p>
            <a:r>
              <a:rPr lang="en-IN" sz="1600" dirty="0"/>
              <a:t>id int,  </a:t>
            </a:r>
          </a:p>
          <a:p>
            <a:r>
              <a:rPr lang="en-IN" sz="1600" dirty="0"/>
              <a:t>inning int,  </a:t>
            </a:r>
          </a:p>
          <a:p>
            <a:r>
              <a:rPr lang="en-IN" sz="1600" dirty="0"/>
              <a:t>over int,  </a:t>
            </a:r>
          </a:p>
          <a:p>
            <a:r>
              <a:rPr lang="en-IN" sz="1600" dirty="0"/>
              <a:t>ball int,  </a:t>
            </a:r>
          </a:p>
          <a:p>
            <a:r>
              <a:rPr lang="en-IN" sz="1600" dirty="0"/>
              <a:t>batsman varchar,  </a:t>
            </a:r>
          </a:p>
          <a:p>
            <a:r>
              <a:rPr lang="en-IN" sz="1600" dirty="0" err="1"/>
              <a:t>non_striker</a:t>
            </a:r>
            <a:r>
              <a:rPr lang="en-IN" sz="1600" dirty="0"/>
              <a:t> varchar, </a:t>
            </a:r>
          </a:p>
          <a:p>
            <a:r>
              <a:rPr lang="en-IN" sz="1600" dirty="0"/>
              <a:t>bowler varchar,  </a:t>
            </a:r>
          </a:p>
          <a:p>
            <a:r>
              <a:rPr lang="en-IN" sz="1600" dirty="0" err="1"/>
              <a:t>batsman_runs</a:t>
            </a:r>
            <a:r>
              <a:rPr lang="en-IN" sz="1600" dirty="0"/>
              <a:t> int, </a:t>
            </a:r>
          </a:p>
          <a:p>
            <a:r>
              <a:rPr lang="en-IN" sz="1600" dirty="0" err="1"/>
              <a:t>extra_runs</a:t>
            </a:r>
            <a:r>
              <a:rPr lang="en-IN" sz="1600" dirty="0"/>
              <a:t> int, </a:t>
            </a:r>
          </a:p>
          <a:p>
            <a:r>
              <a:rPr lang="en-IN" sz="1600" dirty="0"/>
              <a:t> </a:t>
            </a:r>
            <a:r>
              <a:rPr lang="en-IN" sz="1600" dirty="0" err="1"/>
              <a:t>total_runs</a:t>
            </a:r>
            <a:r>
              <a:rPr lang="en-IN" sz="1600" dirty="0"/>
              <a:t> int, </a:t>
            </a:r>
          </a:p>
          <a:p>
            <a:r>
              <a:rPr lang="en-IN" sz="1600" dirty="0" err="1"/>
              <a:t>wicket_ball</a:t>
            </a:r>
            <a:r>
              <a:rPr lang="en-IN" sz="1600" dirty="0"/>
              <a:t> int, </a:t>
            </a:r>
          </a:p>
          <a:p>
            <a:r>
              <a:rPr lang="en-IN" sz="1600" dirty="0" err="1"/>
              <a:t>dismissal_kind</a:t>
            </a:r>
            <a:r>
              <a:rPr lang="en-IN" sz="1600" dirty="0"/>
              <a:t> varchar, </a:t>
            </a:r>
          </a:p>
          <a:p>
            <a:r>
              <a:rPr lang="en-IN" sz="1600" dirty="0" err="1"/>
              <a:t>player_dismissed</a:t>
            </a:r>
            <a:r>
              <a:rPr lang="en-IN" sz="1600" dirty="0"/>
              <a:t> varchar, </a:t>
            </a:r>
          </a:p>
          <a:p>
            <a:r>
              <a:rPr lang="en-IN" sz="1600" dirty="0"/>
              <a:t>fielder varchar, </a:t>
            </a:r>
          </a:p>
          <a:p>
            <a:r>
              <a:rPr lang="en-IN" sz="1600" dirty="0" err="1"/>
              <a:t>extras_type</a:t>
            </a:r>
            <a:r>
              <a:rPr lang="en-IN" sz="1600" dirty="0"/>
              <a:t> varchar, </a:t>
            </a:r>
          </a:p>
          <a:p>
            <a:r>
              <a:rPr lang="en-IN" sz="1600" dirty="0" err="1"/>
              <a:t>batting_team</a:t>
            </a:r>
            <a:r>
              <a:rPr lang="en-IN" sz="1600" dirty="0"/>
              <a:t> varchar,</a:t>
            </a:r>
          </a:p>
          <a:p>
            <a:r>
              <a:rPr lang="en-IN" sz="1600" dirty="0" err="1"/>
              <a:t>bowling_team</a:t>
            </a:r>
            <a:r>
              <a:rPr lang="en-IN" sz="1600" dirty="0"/>
              <a:t> varchar); </a:t>
            </a:r>
          </a:p>
          <a:p>
            <a:endParaRPr lang="en-IN" sz="1600" dirty="0"/>
          </a:p>
          <a:p>
            <a:r>
              <a:rPr lang="en-IN" sz="1600" dirty="0"/>
              <a:t>copy deliveries from 'C:\Program Files\PostgreSQL\16\data\Data\IPL Dataset\</a:t>
            </a:r>
            <a:r>
              <a:rPr lang="en-IN" sz="1600" dirty="0" err="1"/>
              <a:t>IPL_Ball.csv'with</a:t>
            </a:r>
            <a:r>
              <a:rPr lang="en-IN" sz="1600" dirty="0"/>
              <a:t> csv header;</a:t>
            </a:r>
          </a:p>
        </p:txBody>
      </p:sp>
    </p:spTree>
    <p:extLst>
      <p:ext uri="{BB962C8B-B14F-4D97-AF65-F5344CB8AC3E}">
        <p14:creationId xmlns:p14="http://schemas.microsoft.com/office/powerpoint/2010/main" val="21767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9969-562F-8535-93A5-0B5B95E7286D}"/>
              </a:ext>
            </a:extLst>
          </p:cNvPr>
          <p:cNvSpPr>
            <a:spLocks noGrp="1"/>
          </p:cNvSpPr>
          <p:nvPr>
            <p:ph type="title"/>
          </p:nvPr>
        </p:nvSpPr>
        <p:spPr>
          <a:xfrm>
            <a:off x="1578947" y="2166919"/>
            <a:ext cx="8534400" cy="1507067"/>
          </a:xfrm>
        </p:spPr>
        <p:txBody>
          <a:bodyPr>
            <a:normAutofit/>
          </a:bodyPr>
          <a:lstStyle/>
          <a:p>
            <a:pPr algn="ctr"/>
            <a:r>
              <a:rPr lang="en-IN" sz="4400" dirty="0"/>
              <a:t>BIDDING ON BATTERS</a:t>
            </a:r>
          </a:p>
        </p:txBody>
      </p:sp>
    </p:spTree>
    <p:extLst>
      <p:ext uri="{BB962C8B-B14F-4D97-AF65-F5344CB8AC3E}">
        <p14:creationId xmlns:p14="http://schemas.microsoft.com/office/powerpoint/2010/main" val="297776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B35-603A-DB11-F8F6-8CDA442B4273}"/>
              </a:ext>
            </a:extLst>
          </p:cNvPr>
          <p:cNvSpPr>
            <a:spLocks noGrp="1"/>
          </p:cNvSpPr>
          <p:nvPr>
            <p:ph type="title"/>
          </p:nvPr>
        </p:nvSpPr>
        <p:spPr>
          <a:xfrm>
            <a:off x="1913244" y="151307"/>
            <a:ext cx="8534400" cy="861416"/>
          </a:xfrm>
        </p:spPr>
        <p:txBody>
          <a:bodyPr>
            <a:normAutofit/>
          </a:bodyPr>
          <a:lstStyle/>
          <a:p>
            <a:pPr algn="ctr"/>
            <a:r>
              <a:rPr lang="en-IN" sz="4000" dirty="0"/>
              <a:t>1. </a:t>
            </a:r>
            <a:r>
              <a:rPr lang="en-IN" sz="4000" dirty="0" err="1"/>
              <a:t>AgGressive</a:t>
            </a:r>
            <a:r>
              <a:rPr lang="en-IN" sz="4000" dirty="0"/>
              <a:t> Batters</a:t>
            </a:r>
          </a:p>
        </p:txBody>
      </p:sp>
      <p:sp>
        <p:nvSpPr>
          <p:cNvPr id="3" name="TextBox 2">
            <a:extLst>
              <a:ext uri="{FF2B5EF4-FFF2-40B4-BE49-F238E27FC236}">
                <a16:creationId xmlns:a16="http://schemas.microsoft.com/office/drawing/2014/main" id="{DF300980-35AC-751A-4EF6-CBF7330736FC}"/>
              </a:ext>
            </a:extLst>
          </p:cNvPr>
          <p:cNvSpPr txBox="1"/>
          <p:nvPr/>
        </p:nvSpPr>
        <p:spPr>
          <a:xfrm>
            <a:off x="875072" y="1740310"/>
            <a:ext cx="9261986" cy="3970318"/>
          </a:xfrm>
          <a:prstGeom prst="rect">
            <a:avLst/>
          </a:prstGeom>
          <a:noFill/>
        </p:spPr>
        <p:txBody>
          <a:bodyPr wrap="square" rtlCol="0">
            <a:spAutoFit/>
          </a:bodyPr>
          <a:lstStyle/>
          <a:p>
            <a:pPr algn="just"/>
            <a:r>
              <a:rPr lang="en-US" dirty="0"/>
              <a:t>select </a:t>
            </a:r>
            <a:r>
              <a:rPr lang="en-US" dirty="0" err="1"/>
              <a:t>player,total_runs,balls_faced</a:t>
            </a:r>
            <a:r>
              <a:rPr lang="en-US" dirty="0"/>
              <a:t>, round(CAST(</a:t>
            </a:r>
            <a:r>
              <a:rPr lang="en-US" dirty="0" err="1"/>
              <a:t>strike_rate</a:t>
            </a:r>
            <a:r>
              <a:rPr lang="en-US" dirty="0"/>
              <a:t> as NUMERIC),3) </a:t>
            </a:r>
          </a:p>
          <a:p>
            <a:pPr algn="just"/>
            <a:r>
              <a:rPr lang="en-US" dirty="0"/>
              <a:t>as </a:t>
            </a:r>
            <a:r>
              <a:rPr lang="en-US" dirty="0" err="1"/>
              <a:t>rounded_strike_rate</a:t>
            </a:r>
            <a:r>
              <a:rPr lang="en-US" dirty="0"/>
              <a:t> </a:t>
            </a:r>
          </a:p>
          <a:p>
            <a:pPr algn="just"/>
            <a:r>
              <a:rPr lang="en-US" dirty="0"/>
              <a:t>from( </a:t>
            </a:r>
          </a:p>
          <a:p>
            <a:pPr algn="just"/>
            <a:r>
              <a:rPr lang="en-US" dirty="0"/>
              <a:t>	select batsman as player,</a:t>
            </a:r>
          </a:p>
          <a:p>
            <a:pPr algn="just"/>
            <a:r>
              <a:rPr lang="en-US" dirty="0"/>
              <a:t>		sum(</a:t>
            </a:r>
            <a:r>
              <a:rPr lang="en-US" dirty="0" err="1"/>
              <a:t>batsman_runs</a:t>
            </a:r>
            <a:r>
              <a:rPr lang="en-US" dirty="0"/>
              <a:t>) as </a:t>
            </a:r>
            <a:r>
              <a:rPr lang="en-US" dirty="0" err="1"/>
              <a:t>total_runs</a:t>
            </a:r>
            <a:r>
              <a:rPr lang="en-US" dirty="0"/>
              <a:t>, </a:t>
            </a:r>
          </a:p>
          <a:p>
            <a:pPr algn="just"/>
            <a:r>
              <a:rPr lang="en-US" dirty="0"/>
              <a:t>		count(ball) as </a:t>
            </a:r>
            <a:r>
              <a:rPr lang="en-US" dirty="0" err="1"/>
              <a:t>balls_faced</a:t>
            </a:r>
            <a:r>
              <a:rPr lang="en-US" dirty="0"/>
              <a:t>,</a:t>
            </a:r>
          </a:p>
          <a:p>
            <a:pPr algn="just"/>
            <a:r>
              <a:rPr lang="en-US" dirty="0"/>
              <a:t>		(cast(sum(</a:t>
            </a:r>
            <a:r>
              <a:rPr lang="en-US" dirty="0" err="1"/>
              <a:t>batsman_runs</a:t>
            </a:r>
            <a:r>
              <a:rPr lang="en-US" dirty="0"/>
              <a:t>)as float)/count(ball))*100 as </a:t>
            </a:r>
            <a:r>
              <a:rPr lang="en-US" dirty="0" err="1"/>
              <a:t>strike_rate</a:t>
            </a:r>
            <a:r>
              <a:rPr lang="en-US" dirty="0"/>
              <a:t>	</a:t>
            </a:r>
          </a:p>
          <a:p>
            <a:pPr algn="just"/>
            <a:r>
              <a:rPr lang="en-US" dirty="0"/>
              <a:t>	from Deliveries </a:t>
            </a:r>
          </a:p>
          <a:p>
            <a:pPr algn="just"/>
            <a:r>
              <a:rPr lang="en-US" dirty="0"/>
              <a:t>	where </a:t>
            </a:r>
            <a:r>
              <a:rPr lang="en-US" dirty="0" err="1"/>
              <a:t>extras_type</a:t>
            </a:r>
            <a:r>
              <a:rPr lang="en-US" dirty="0"/>
              <a:t>!='</a:t>
            </a:r>
            <a:r>
              <a:rPr lang="en-US" dirty="0" err="1"/>
              <a:t>wides</a:t>
            </a:r>
            <a:r>
              <a:rPr lang="en-US" dirty="0"/>
              <a:t>’	 </a:t>
            </a:r>
          </a:p>
          <a:p>
            <a:pPr algn="just"/>
            <a:r>
              <a:rPr lang="en-US" dirty="0"/>
              <a:t>	group by batsman</a:t>
            </a:r>
          </a:p>
          <a:p>
            <a:pPr algn="just"/>
            <a:r>
              <a:rPr lang="en-US" dirty="0"/>
              <a:t>) as </a:t>
            </a:r>
            <a:r>
              <a:rPr lang="en-US" dirty="0" err="1"/>
              <a:t>player_stats</a:t>
            </a:r>
            <a:r>
              <a:rPr lang="en-US" dirty="0"/>
              <a:t> </a:t>
            </a:r>
          </a:p>
          <a:p>
            <a:pPr algn="just"/>
            <a:r>
              <a:rPr lang="en-US" dirty="0"/>
              <a:t>where </a:t>
            </a:r>
            <a:r>
              <a:rPr lang="en-US" dirty="0" err="1"/>
              <a:t>balls_faced</a:t>
            </a:r>
            <a:r>
              <a:rPr lang="en-US" dirty="0"/>
              <a:t>&gt;=500 </a:t>
            </a:r>
          </a:p>
          <a:p>
            <a:pPr algn="just"/>
            <a:r>
              <a:rPr lang="en-US" dirty="0"/>
              <a:t>order by </a:t>
            </a:r>
            <a:r>
              <a:rPr lang="en-US" dirty="0" err="1"/>
              <a:t>strike_rate</a:t>
            </a:r>
            <a:r>
              <a:rPr lang="en-US" dirty="0"/>
              <a:t> desc </a:t>
            </a:r>
          </a:p>
          <a:p>
            <a:pPr algn="just"/>
            <a:r>
              <a:rPr lang="en-US" dirty="0"/>
              <a:t>limit 10;</a:t>
            </a:r>
            <a:endParaRPr lang="en-IN" dirty="0"/>
          </a:p>
        </p:txBody>
      </p:sp>
    </p:spTree>
    <p:extLst>
      <p:ext uri="{BB962C8B-B14F-4D97-AF65-F5344CB8AC3E}">
        <p14:creationId xmlns:p14="http://schemas.microsoft.com/office/powerpoint/2010/main" val="47382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B35-603A-DB11-F8F6-8CDA442B4273}"/>
              </a:ext>
            </a:extLst>
          </p:cNvPr>
          <p:cNvSpPr>
            <a:spLocks noGrp="1"/>
          </p:cNvSpPr>
          <p:nvPr>
            <p:ph type="title"/>
          </p:nvPr>
        </p:nvSpPr>
        <p:spPr>
          <a:xfrm>
            <a:off x="1801043" y="220132"/>
            <a:ext cx="8534400" cy="861416"/>
          </a:xfrm>
        </p:spPr>
        <p:txBody>
          <a:bodyPr>
            <a:normAutofit fontScale="90000"/>
          </a:bodyPr>
          <a:lstStyle/>
          <a:p>
            <a:pPr algn="ctr"/>
            <a:r>
              <a:rPr lang="en-IN" sz="4000" dirty="0"/>
              <a:t>Bar Chart of Aggressive Batters</a:t>
            </a:r>
          </a:p>
        </p:txBody>
      </p:sp>
      <p:graphicFrame>
        <p:nvGraphicFramePr>
          <p:cNvPr id="4" name="Chart 3">
            <a:extLst>
              <a:ext uri="{FF2B5EF4-FFF2-40B4-BE49-F238E27FC236}">
                <a16:creationId xmlns:a16="http://schemas.microsoft.com/office/drawing/2014/main" id="{63C5C4C4-690E-98AB-A9E0-A7D7862279F0}"/>
              </a:ext>
            </a:extLst>
          </p:cNvPr>
          <p:cNvGraphicFramePr>
            <a:graphicFrameLocks/>
          </p:cNvGraphicFramePr>
          <p:nvPr>
            <p:extLst>
              <p:ext uri="{D42A27DB-BD31-4B8C-83A1-F6EECF244321}">
                <p14:modId xmlns:p14="http://schemas.microsoft.com/office/powerpoint/2010/main" val="3735974320"/>
              </p:ext>
            </p:extLst>
          </p:nvPr>
        </p:nvGraphicFramePr>
        <p:xfrm>
          <a:off x="2025445" y="1474839"/>
          <a:ext cx="8422199" cy="4611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886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45D9-2D5E-F12D-FE4E-F9B4013B9B5F}"/>
              </a:ext>
            </a:extLst>
          </p:cNvPr>
          <p:cNvSpPr>
            <a:spLocks noGrp="1"/>
          </p:cNvSpPr>
          <p:nvPr>
            <p:ph type="title"/>
          </p:nvPr>
        </p:nvSpPr>
        <p:spPr>
          <a:xfrm>
            <a:off x="1569115" y="137652"/>
            <a:ext cx="8534400" cy="973394"/>
          </a:xfrm>
        </p:spPr>
        <p:txBody>
          <a:bodyPr>
            <a:normAutofit/>
          </a:bodyPr>
          <a:lstStyle/>
          <a:p>
            <a:pPr algn="ctr"/>
            <a:r>
              <a:rPr lang="en-IN" sz="4400" dirty="0"/>
              <a:t>2. Anchor Batters</a:t>
            </a:r>
          </a:p>
        </p:txBody>
      </p:sp>
      <p:sp>
        <p:nvSpPr>
          <p:cNvPr id="3" name="TextBox 2">
            <a:extLst>
              <a:ext uri="{FF2B5EF4-FFF2-40B4-BE49-F238E27FC236}">
                <a16:creationId xmlns:a16="http://schemas.microsoft.com/office/drawing/2014/main" id="{21CAC107-7A5C-63EC-E42E-830942745F21}"/>
              </a:ext>
            </a:extLst>
          </p:cNvPr>
          <p:cNvSpPr txBox="1"/>
          <p:nvPr/>
        </p:nvSpPr>
        <p:spPr>
          <a:xfrm>
            <a:off x="550606" y="1292942"/>
            <a:ext cx="8839200" cy="4524315"/>
          </a:xfrm>
          <a:prstGeom prst="rect">
            <a:avLst/>
          </a:prstGeom>
          <a:noFill/>
        </p:spPr>
        <p:txBody>
          <a:bodyPr wrap="square" rtlCol="0">
            <a:spAutoFit/>
          </a:bodyPr>
          <a:lstStyle/>
          <a:p>
            <a:r>
              <a:rPr lang="en-US" dirty="0"/>
              <a:t>with </a:t>
            </a:r>
            <a:r>
              <a:rPr lang="en-US" dirty="0" err="1"/>
              <a:t>PlayerStats</a:t>
            </a:r>
            <a:r>
              <a:rPr lang="en-US" dirty="0"/>
              <a:t> as(	</a:t>
            </a:r>
          </a:p>
          <a:p>
            <a:r>
              <a:rPr lang="en-US" dirty="0"/>
              <a:t>	select batsman as player, </a:t>
            </a:r>
          </a:p>
          <a:p>
            <a:r>
              <a:rPr lang="en-US" dirty="0"/>
              <a:t>		sum(</a:t>
            </a:r>
            <a:r>
              <a:rPr lang="en-US" dirty="0" err="1"/>
              <a:t>batsman_runs</a:t>
            </a:r>
            <a:r>
              <a:rPr lang="en-US" dirty="0"/>
              <a:t>) as </a:t>
            </a:r>
            <a:r>
              <a:rPr lang="en-US" dirty="0" err="1"/>
              <a:t>total_runs</a:t>
            </a:r>
            <a:r>
              <a:rPr lang="en-US" dirty="0"/>
              <a:t>, </a:t>
            </a:r>
          </a:p>
          <a:p>
            <a:r>
              <a:rPr lang="en-US" dirty="0"/>
              <a:t>		count(distinct id) as </a:t>
            </a:r>
            <a:r>
              <a:rPr lang="en-US" dirty="0" err="1"/>
              <a:t>total_matches</a:t>
            </a:r>
            <a:r>
              <a:rPr lang="en-US" dirty="0"/>
              <a:t>,</a:t>
            </a:r>
          </a:p>
          <a:p>
            <a:r>
              <a:rPr lang="en-US" dirty="0"/>
              <a:t>		count(</a:t>
            </a:r>
            <a:r>
              <a:rPr lang="en-US" dirty="0" err="1"/>
              <a:t>wicket_ball</a:t>
            </a:r>
            <a:r>
              <a:rPr lang="en-US" dirty="0"/>
              <a:t>) filter(where </a:t>
            </a:r>
            <a:r>
              <a:rPr lang="en-US" dirty="0" err="1"/>
              <a:t>wicket_ball</a:t>
            </a:r>
            <a:r>
              <a:rPr lang="en-US" dirty="0"/>
              <a:t>=1) as </a:t>
            </a:r>
            <a:r>
              <a:rPr lang="en-US" dirty="0" err="1"/>
              <a:t>times_dismissed</a:t>
            </a:r>
            <a:r>
              <a:rPr lang="en-US" dirty="0"/>
              <a:t>	from Deliveries </a:t>
            </a:r>
          </a:p>
          <a:p>
            <a:r>
              <a:rPr lang="en-US" dirty="0"/>
              <a:t>	group by batsman </a:t>
            </a:r>
          </a:p>
          <a:p>
            <a:r>
              <a:rPr lang="en-US" dirty="0"/>
              <a:t>	having count (distinct id)&gt;28 </a:t>
            </a:r>
          </a:p>
          <a:p>
            <a:r>
              <a:rPr lang="en-US" dirty="0"/>
              <a:t>	and count(</a:t>
            </a:r>
            <a:r>
              <a:rPr lang="en-US" dirty="0" err="1"/>
              <a:t>wicket_ball</a:t>
            </a:r>
            <a:r>
              <a:rPr lang="en-US" dirty="0"/>
              <a:t>) filter(where </a:t>
            </a:r>
            <a:r>
              <a:rPr lang="en-US" dirty="0" err="1"/>
              <a:t>wicket_ball</a:t>
            </a:r>
            <a:r>
              <a:rPr lang="en-US" dirty="0"/>
              <a:t>=1)&gt;0	</a:t>
            </a:r>
          </a:p>
          <a:p>
            <a:r>
              <a:rPr lang="en-US" dirty="0"/>
              <a:t>)</a:t>
            </a:r>
          </a:p>
          <a:p>
            <a:r>
              <a:rPr lang="en-US" dirty="0"/>
              <a:t>select player, </a:t>
            </a:r>
            <a:r>
              <a:rPr lang="en-US" dirty="0" err="1"/>
              <a:t>total_runs</a:t>
            </a:r>
            <a:r>
              <a:rPr lang="en-US" dirty="0"/>
              <a:t>, 	</a:t>
            </a:r>
            <a:r>
              <a:rPr lang="en-US" dirty="0" err="1"/>
              <a:t>total_matches,times_dismissed</a:t>
            </a:r>
            <a:r>
              <a:rPr lang="en-US" dirty="0"/>
              <a:t>,</a:t>
            </a:r>
          </a:p>
          <a:p>
            <a:r>
              <a:rPr lang="en-US" dirty="0"/>
              <a:t>	round(cast(cast(</a:t>
            </a:r>
            <a:r>
              <a:rPr lang="en-US" dirty="0" err="1"/>
              <a:t>total_runs</a:t>
            </a:r>
            <a:r>
              <a:rPr lang="en-US" dirty="0"/>
              <a:t> as FLOAT)/</a:t>
            </a:r>
            <a:r>
              <a:rPr lang="en-US" dirty="0" err="1"/>
              <a:t>times_dismissed</a:t>
            </a:r>
            <a:r>
              <a:rPr lang="en-US" dirty="0"/>
              <a:t> as numeric),2) </a:t>
            </a:r>
          </a:p>
          <a:p>
            <a:r>
              <a:rPr lang="en-US" dirty="0"/>
              <a:t>as average	</a:t>
            </a:r>
          </a:p>
          <a:p>
            <a:r>
              <a:rPr lang="en-US" dirty="0"/>
              <a:t>from </a:t>
            </a:r>
            <a:r>
              <a:rPr lang="en-US" dirty="0" err="1"/>
              <a:t>PlayerStats</a:t>
            </a:r>
            <a:r>
              <a:rPr lang="en-US" dirty="0"/>
              <a:t> </a:t>
            </a:r>
          </a:p>
          <a:p>
            <a:r>
              <a:rPr lang="en-US" dirty="0"/>
              <a:t>order by average desc </a:t>
            </a:r>
          </a:p>
          <a:p>
            <a:r>
              <a:rPr lang="en-US" dirty="0"/>
              <a:t>limit 10;</a:t>
            </a:r>
            <a:endParaRPr lang="en-IN" dirty="0"/>
          </a:p>
        </p:txBody>
      </p:sp>
    </p:spTree>
    <p:extLst>
      <p:ext uri="{BB962C8B-B14F-4D97-AF65-F5344CB8AC3E}">
        <p14:creationId xmlns:p14="http://schemas.microsoft.com/office/powerpoint/2010/main" val="369247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DB35-603A-DB11-F8F6-8CDA442B4273}"/>
              </a:ext>
            </a:extLst>
          </p:cNvPr>
          <p:cNvSpPr>
            <a:spLocks noGrp="1"/>
          </p:cNvSpPr>
          <p:nvPr>
            <p:ph type="title"/>
          </p:nvPr>
        </p:nvSpPr>
        <p:spPr>
          <a:xfrm>
            <a:off x="1801043" y="220132"/>
            <a:ext cx="8534400" cy="861416"/>
          </a:xfrm>
        </p:spPr>
        <p:txBody>
          <a:bodyPr>
            <a:normAutofit fontScale="90000"/>
          </a:bodyPr>
          <a:lstStyle/>
          <a:p>
            <a:pPr algn="ctr"/>
            <a:r>
              <a:rPr lang="en-IN" sz="4000" dirty="0"/>
              <a:t>Bar Chart of Average of players</a:t>
            </a:r>
          </a:p>
        </p:txBody>
      </p:sp>
      <p:graphicFrame>
        <p:nvGraphicFramePr>
          <p:cNvPr id="3" name="Chart 2">
            <a:extLst>
              <a:ext uri="{FF2B5EF4-FFF2-40B4-BE49-F238E27FC236}">
                <a16:creationId xmlns:a16="http://schemas.microsoft.com/office/drawing/2014/main" id="{1F93C4B7-5810-F52D-73DE-5712643BB8B3}"/>
              </a:ext>
            </a:extLst>
          </p:cNvPr>
          <p:cNvGraphicFramePr>
            <a:graphicFrameLocks/>
          </p:cNvGraphicFramePr>
          <p:nvPr>
            <p:extLst>
              <p:ext uri="{D42A27DB-BD31-4B8C-83A1-F6EECF244321}">
                <p14:modId xmlns:p14="http://schemas.microsoft.com/office/powerpoint/2010/main" val="899429527"/>
              </p:ext>
            </p:extLst>
          </p:nvPr>
        </p:nvGraphicFramePr>
        <p:xfrm>
          <a:off x="2035277" y="1455175"/>
          <a:ext cx="7708491" cy="48473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32969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458</TotalTime>
  <Words>2234</Words>
  <Application>Microsoft Office PowerPoint</Application>
  <PresentationFormat>Widescreen</PresentationFormat>
  <Paragraphs>244</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Century Gothic</vt:lpstr>
      <vt:lpstr>Wingdings 3</vt:lpstr>
      <vt:lpstr>Slice</vt:lpstr>
      <vt:lpstr>IPL AUCTION</vt:lpstr>
      <vt:lpstr>Contents</vt:lpstr>
      <vt:lpstr>Introduction </vt:lpstr>
      <vt:lpstr>Creating Tables</vt:lpstr>
      <vt:lpstr>BIDDING ON BATTERS</vt:lpstr>
      <vt:lpstr>1. AgGressive Batters</vt:lpstr>
      <vt:lpstr>Bar Chart of Aggressive Batters</vt:lpstr>
      <vt:lpstr>2. Anchor Batters</vt:lpstr>
      <vt:lpstr>Bar Chart of Average of players</vt:lpstr>
      <vt:lpstr>3. Hard Hitters</vt:lpstr>
      <vt:lpstr>Bar Chart of BOUNDARY PERCENTAGE</vt:lpstr>
      <vt:lpstr>Bidding on Bowlers</vt:lpstr>
      <vt:lpstr>1. Economical Bowler</vt:lpstr>
      <vt:lpstr>Bar Chart of Economy of Bowlers</vt:lpstr>
      <vt:lpstr>2. Wicket-Taking Bowler</vt:lpstr>
      <vt:lpstr>Bar Chart of Strike rate of bowlers</vt:lpstr>
      <vt:lpstr>BIDDING ON ALL-ROUNDERS</vt:lpstr>
      <vt:lpstr>ALL-ROUNDER</vt:lpstr>
      <vt:lpstr>Bar Chart of runs and balls of All-Rounders</vt:lpstr>
      <vt:lpstr>Bidding on Wicket KEEPER</vt:lpstr>
      <vt:lpstr>CRITERIA FOR CHOOSING THE BEST WICKET-Keeper</vt:lpstr>
      <vt:lpstr>ADDItional Questions for final assessment </vt:lpstr>
      <vt:lpstr>1. Get the count of cities that have hosted an IPL match</vt:lpstr>
      <vt:lpstr>2. Create table deliveries_v02 with all the columns of the table ‘deliveries’ and an additional column ball_result containing values boundary, dot or other depending on the total_run (boundary for &gt;= 4, dot for 0 and other for any other number) </vt:lpstr>
      <vt:lpstr>3. Write a query to fetch the total number of boundaries and dot balls from the deliveries_v02 table</vt:lpstr>
      <vt:lpstr>4. Write a query to fetch the total number of boundaries scored by each team from the deliveries_v02 table and order it in descending order of the number of boundaries scored.</vt:lpstr>
      <vt:lpstr>5. Write a query to fetch the total number of dot balls bowled by each team and order it in descending order of the total number of dot balls bowled</vt:lpstr>
      <vt:lpstr>6. Write a query to fetch the total number of dismissals by dismissal kinds where dismissal kind is not NA</vt:lpstr>
      <vt:lpstr>7. Write a query to get the top 5 bowlers who conceded maximum extra runs from the deliveries table</vt:lpstr>
      <vt:lpstr>8. Write a query to create a table named deliveries_v03 with all the columns of deliveries_v02 table and two additional column (named venue and match_date) of venue and date from table matches</vt:lpstr>
      <vt:lpstr>9. Write a query to fetch the total runs scored for each venue and order it in the descending order of total runs scored</vt:lpstr>
      <vt:lpstr>10. Write a query to fetch the year-wise total runs scored at Eden Gardens and order it in the descending order of total runs scored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Abel Alias</dc:creator>
  <cp:lastModifiedBy>Abel Alias</cp:lastModifiedBy>
  <cp:revision>26</cp:revision>
  <dcterms:created xsi:type="dcterms:W3CDTF">2024-06-10T04:51:59Z</dcterms:created>
  <dcterms:modified xsi:type="dcterms:W3CDTF">2024-06-11T02:58:27Z</dcterms:modified>
</cp:coreProperties>
</file>