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Karl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Karla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Karla-italic.fntdata"/><Relationship Id="rId12" Type="http://schemas.openxmlformats.org/officeDocument/2006/relationships/slide" Target="slides/slide8.xml"/><Relationship Id="rId34" Type="http://schemas.openxmlformats.org/officeDocument/2006/relationships/font" Target="fonts/Karl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Karla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18925" y="-9675"/>
            <a:ext cx="5276999" cy="5167199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-9675" y="-9675"/>
            <a:ext cx="5276999" cy="5167199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3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28600" y="-10436"/>
            <a:ext cx="8229299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8" name="Shape 68"/>
          <p:cNvSpPr/>
          <p:nvPr/>
        </p:nvSpPr>
        <p:spPr>
          <a:xfrm>
            <a:off x="0" y="-10436"/>
            <a:ext cx="8229299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Shape 6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203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3043281" y="1600975"/>
            <a:ext cx="2094898" cy="241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203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3" type="body"/>
          </p:nvPr>
        </p:nvSpPr>
        <p:spPr>
          <a:xfrm>
            <a:off x="5245562" y="1600975"/>
            <a:ext cx="2094898" cy="241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203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218925" y="-9675"/>
            <a:ext cx="5276999" cy="5167199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9675" y="-9675"/>
            <a:ext cx="5276999" cy="5167199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" name="Shape 76"/>
          <p:cNvSpPr txBox="1"/>
          <p:nvPr>
            <p:ph type="title"/>
          </p:nvPr>
        </p:nvSpPr>
        <p:spPr>
          <a:xfrm>
            <a:off x="838308" y="1807900"/>
            <a:ext cx="3148199" cy="48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254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254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09250" y="-9675"/>
            <a:ext cx="3076799" cy="516719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-19350" y="-9675"/>
            <a:ext cx="3076799" cy="516719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Shape 81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18925" y="-9675"/>
            <a:ext cx="5276999" cy="5167199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9675" y="-9675"/>
            <a:ext cx="5276999" cy="5167199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23650" y="3190550"/>
            <a:ext cx="4229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3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Práctica 2: Gestión de la</a:t>
            </a:r>
            <a:r>
              <a:rPr lang="en"/>
              <a:t>s</a:t>
            </a:r>
            <a:r>
              <a:rPr b="1" i="0" lang="en" sz="3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Películas</a:t>
            </a:r>
          </a:p>
        </p:txBody>
      </p:sp>
      <p:sp>
        <p:nvSpPr>
          <p:cNvPr id="87" name="Shape 87"/>
          <p:cNvSpPr txBox="1"/>
          <p:nvPr>
            <p:ph idx="4294967295" type="subTitle"/>
          </p:nvPr>
        </p:nvSpPr>
        <p:spPr>
          <a:xfrm>
            <a:off x="5922275" y="3265700"/>
            <a:ext cx="2708999" cy="103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Jorge Aznar López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Ángel Cañal Muniesa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Abel Chils Trabanco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83489" y="1141188"/>
            <a:ext cx="1226372" cy="122637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2291378" y="1702444"/>
            <a:ext cx="879436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6" name="Shape 136"/>
          <p:cNvSpPr/>
          <p:nvPr/>
        </p:nvSpPr>
        <p:spPr>
          <a:xfrm>
            <a:off x="3656257" y="1089258"/>
            <a:ext cx="1226372" cy="122637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83489" y="2440694"/>
            <a:ext cx="135325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ACTOR-PELICULA</a:t>
            </a:r>
          </a:p>
        </p:txBody>
      </p:sp>
      <p:sp>
        <p:nvSpPr>
          <p:cNvPr id="138" name="Shape 138"/>
          <p:cNvSpPr/>
          <p:nvPr/>
        </p:nvSpPr>
        <p:spPr>
          <a:xfrm>
            <a:off x="3030023" y="2433299"/>
            <a:ext cx="27510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ACTORES POR PELÍCULA </a:t>
            </a:r>
          </a:p>
        </p:txBody>
      </p:sp>
      <p:sp>
        <p:nvSpPr>
          <p:cNvPr id="139" name="Shape 139"/>
          <p:cNvSpPr/>
          <p:nvPr/>
        </p:nvSpPr>
        <p:spPr>
          <a:xfrm>
            <a:off x="725658" y="1586712"/>
            <a:ext cx="13420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[PELÍCULA,ACTOR]</a:t>
            </a:r>
          </a:p>
        </p:txBody>
      </p:sp>
      <p:sp>
        <p:nvSpPr>
          <p:cNvPr id="140" name="Shape 140"/>
          <p:cNvSpPr/>
          <p:nvPr/>
        </p:nvSpPr>
        <p:spPr>
          <a:xfrm>
            <a:off x="2130838" y="953049"/>
            <a:ext cx="161775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cuenta el número 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apariciones de cada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</a:t>
            </a:r>
          </a:p>
        </p:txBody>
      </p:sp>
      <p:sp>
        <p:nvSpPr>
          <p:cNvPr id="141" name="Shape 141"/>
          <p:cNvSpPr/>
          <p:nvPr/>
        </p:nvSpPr>
        <p:spPr>
          <a:xfrm>
            <a:off x="3656257" y="1472086"/>
            <a:ext cx="122637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[PELÍCULA,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NUM_ACTORES]</a:t>
            </a:r>
          </a:p>
        </p:txBody>
      </p:sp>
      <p:sp>
        <p:nvSpPr>
          <p:cNvPr id="142" name="Shape 142"/>
          <p:cNvSpPr/>
          <p:nvPr/>
        </p:nvSpPr>
        <p:spPr>
          <a:xfrm>
            <a:off x="6951332" y="1089258"/>
            <a:ext cx="1226372" cy="122637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6667517" y="2438058"/>
            <a:ext cx="178606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 QUE TIENEN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5 y 10 ACTORES</a:t>
            </a:r>
          </a:p>
        </p:txBody>
      </p:sp>
      <p:sp>
        <p:nvSpPr>
          <p:cNvPr id="144" name="Shape 144"/>
          <p:cNvSpPr/>
          <p:nvPr/>
        </p:nvSpPr>
        <p:spPr>
          <a:xfrm>
            <a:off x="7017835" y="1567441"/>
            <a:ext cx="10854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PELÍCULA</a:t>
            </a: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5445662" y="1702444"/>
            <a:ext cx="879436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6" name="Shape 146"/>
          <p:cNvSpPr/>
          <p:nvPr/>
        </p:nvSpPr>
        <p:spPr>
          <a:xfrm>
            <a:off x="1111817" y="4193471"/>
            <a:ext cx="22942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filas de la tabla película</a:t>
            </a:r>
          </a:p>
        </p:txBody>
      </p:sp>
      <p:sp>
        <p:nvSpPr>
          <p:cNvPr id="147" name="Shape 147"/>
          <p:cNvSpPr/>
          <p:nvPr/>
        </p:nvSpPr>
        <p:spPr>
          <a:xfrm>
            <a:off x="1099084" y="3916471"/>
            <a:ext cx="290656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películas con entre 5 y 10 actores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1099084" y="4193471"/>
            <a:ext cx="3307809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Shape 149"/>
          <p:cNvSpPr/>
          <p:nvPr/>
        </p:nvSpPr>
        <p:spPr>
          <a:xfrm>
            <a:off x="4443255" y="4054971"/>
            <a:ext cx="53732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100</a:t>
            </a:r>
          </a:p>
        </p:txBody>
      </p:sp>
      <p:sp>
        <p:nvSpPr>
          <p:cNvPr id="150" name="Shape 150"/>
          <p:cNvSpPr/>
          <p:nvPr/>
        </p:nvSpPr>
        <p:spPr>
          <a:xfrm>
            <a:off x="5008237" y="911376"/>
            <a:ext cx="190629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seleccionan aquellas que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entre 5 y 10 actores</a:t>
            </a:r>
          </a:p>
        </p:txBody>
      </p:sp>
      <p:cxnSp>
        <p:nvCxnSpPr>
          <p:cNvPr id="151" name="Shape 151"/>
          <p:cNvCxnSpPr/>
          <p:nvPr/>
        </p:nvCxnSpPr>
        <p:spPr>
          <a:xfrm flipH="1">
            <a:off x="4443255" y="2896089"/>
            <a:ext cx="2108151" cy="1020383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2" name="Shape 152"/>
          <p:cNvSpPr/>
          <p:nvPr/>
        </p:nvSpPr>
        <p:spPr>
          <a:xfrm>
            <a:off x="248967" y="186431"/>
            <a:ext cx="5827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Porcentaje de películas que tienen entre 5 y 10 actores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PORCENTAJE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20.6278027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783489" y="1141188"/>
            <a:ext cx="1226400" cy="122639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2291378" y="1702444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5" name="Shape 165"/>
          <p:cNvSpPr/>
          <p:nvPr/>
        </p:nvSpPr>
        <p:spPr>
          <a:xfrm>
            <a:off x="3656257" y="1089258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932300" y="2444850"/>
            <a:ext cx="928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PELÍCULAS</a:t>
            </a:r>
          </a:p>
        </p:txBody>
      </p:sp>
      <p:sp>
        <p:nvSpPr>
          <p:cNvPr id="167" name="Shape 167"/>
          <p:cNvSpPr/>
          <p:nvPr/>
        </p:nvSpPr>
        <p:spPr>
          <a:xfrm>
            <a:off x="3405450" y="2444850"/>
            <a:ext cx="17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CUENTA DE PELÍCULAS POR DIRECTOR Y AÑO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8" name="Shape 168"/>
          <p:cNvSpPr/>
          <p:nvPr/>
        </p:nvSpPr>
        <p:spPr>
          <a:xfrm>
            <a:off x="869150" y="1481050"/>
            <a:ext cx="1055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AÑO, ID-DIRECTOR</a:t>
            </a: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169" name="Shape 169"/>
          <p:cNvSpPr/>
          <p:nvPr/>
        </p:nvSpPr>
        <p:spPr>
          <a:xfrm>
            <a:off x="2130838" y="953049"/>
            <a:ext cx="1617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 cuentan cuántas películas ha estrenado un director cada año</a:t>
            </a:r>
          </a:p>
        </p:txBody>
      </p:sp>
      <p:sp>
        <p:nvSpPr>
          <p:cNvPr id="170" name="Shape 170"/>
          <p:cNvSpPr/>
          <p:nvPr/>
        </p:nvSpPr>
        <p:spPr>
          <a:xfrm>
            <a:off x="3656250" y="1394500"/>
            <a:ext cx="122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AÑO, ID-DIRECTOR, PELÍCULAS</a:t>
            </a: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171" name="Shape 171"/>
          <p:cNvSpPr/>
          <p:nvPr/>
        </p:nvSpPr>
        <p:spPr>
          <a:xfrm>
            <a:off x="6951332" y="1089258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611425" y="2444850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AÑO Y DIRECTOR QUE HA ESTRENADO 3 PELÏCULAS O MÁS ESE AÑO</a:t>
            </a:r>
          </a:p>
        </p:txBody>
      </p:sp>
      <p:cxnSp>
        <p:nvCxnSpPr>
          <p:cNvPr id="173" name="Shape 173"/>
          <p:cNvCxnSpPr/>
          <p:nvPr/>
        </p:nvCxnSpPr>
        <p:spPr>
          <a:xfrm>
            <a:off x="5445662" y="1702444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4" name="Shape 174"/>
          <p:cNvSpPr/>
          <p:nvPr/>
        </p:nvSpPr>
        <p:spPr>
          <a:xfrm>
            <a:off x="5008225" y="911374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 seleccionan sólo los que han estrenado 3 o más películas cada año</a:t>
            </a:r>
          </a:p>
        </p:txBody>
      </p:sp>
      <p:cxnSp>
        <p:nvCxnSpPr>
          <p:cNvPr id="175" name="Shape 175"/>
          <p:cNvCxnSpPr/>
          <p:nvPr/>
        </p:nvCxnSpPr>
        <p:spPr>
          <a:xfrm flipH="1">
            <a:off x="4180807" y="2896089"/>
            <a:ext cx="2370600" cy="4113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6" name="Shape 176"/>
          <p:cNvSpPr/>
          <p:nvPr/>
        </p:nvSpPr>
        <p:spPr>
          <a:xfrm>
            <a:off x="248967" y="186431"/>
            <a:ext cx="582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/>
              <a:t>Directores que han dirigido 3 o más películas un año</a:t>
            </a:r>
          </a:p>
        </p:txBody>
      </p:sp>
      <p:sp>
        <p:nvSpPr>
          <p:cNvPr id="177" name="Shape 177"/>
          <p:cNvSpPr/>
          <p:nvPr/>
        </p:nvSpPr>
        <p:spPr>
          <a:xfrm>
            <a:off x="6951325" y="1394500"/>
            <a:ext cx="122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AÑO, DIRECTOR, PELÍCULAS</a:t>
            </a: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178" name="Shape 178"/>
          <p:cNvSpPr/>
          <p:nvPr/>
        </p:nvSpPr>
        <p:spPr>
          <a:xfrm>
            <a:off x="2847282" y="3118883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2507375" y="4474475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AÑO Y DIRECTOR QUE HA ESTRENADO 3 PELÏCULAS O MÁS ESE AÑO</a:t>
            </a:r>
          </a:p>
        </p:txBody>
      </p:sp>
      <p:sp>
        <p:nvSpPr>
          <p:cNvPr id="180" name="Shape 180"/>
          <p:cNvSpPr/>
          <p:nvPr/>
        </p:nvSpPr>
        <p:spPr>
          <a:xfrm>
            <a:off x="2847275" y="3424125"/>
            <a:ext cx="122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AÑO, DIRECTOR, PELÍCULAS</a:t>
            </a: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181" name="Shape 181"/>
          <p:cNvSpPr/>
          <p:nvPr/>
        </p:nvSpPr>
        <p:spPr>
          <a:xfrm>
            <a:off x="4645200" y="3294799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 une con los nombres de directores y se obtiene un nombre.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00" y="3022050"/>
            <a:ext cx="16764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783489" y="1141188"/>
            <a:ext cx="1226400" cy="122639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2291378" y="1702444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9" name="Shape 189"/>
          <p:cNvSpPr/>
          <p:nvPr/>
        </p:nvSpPr>
        <p:spPr>
          <a:xfrm>
            <a:off x="3656257" y="1089258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932300" y="2444850"/>
            <a:ext cx="928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DIRECTOR-PELICULA</a:t>
            </a:r>
          </a:p>
        </p:txBody>
      </p:sp>
      <p:sp>
        <p:nvSpPr>
          <p:cNvPr id="191" name="Shape 191"/>
          <p:cNvSpPr/>
          <p:nvPr/>
        </p:nvSpPr>
        <p:spPr>
          <a:xfrm>
            <a:off x="3405450" y="2444850"/>
            <a:ext cx="17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ÚLTIMA PELÍCULA DE UN DIRECTOR Y SU AÑO</a:t>
            </a: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92" name="Shape 192"/>
          <p:cNvSpPr/>
          <p:nvPr/>
        </p:nvSpPr>
        <p:spPr>
          <a:xfrm>
            <a:off x="869150" y="1481050"/>
            <a:ext cx="1140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[ID-DIRECTOR, PELÍCULAS]</a:t>
            </a:r>
          </a:p>
        </p:txBody>
      </p:sp>
      <p:sp>
        <p:nvSpPr>
          <p:cNvPr id="193" name="Shape 193"/>
          <p:cNvSpPr/>
          <p:nvPr/>
        </p:nvSpPr>
        <p:spPr>
          <a:xfrm>
            <a:off x="2130838" y="953049"/>
            <a:ext cx="1617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 obtienen la última película de cada director </a:t>
            </a:r>
          </a:p>
        </p:txBody>
      </p:sp>
      <p:sp>
        <p:nvSpPr>
          <p:cNvPr id="194" name="Shape 194"/>
          <p:cNvSpPr/>
          <p:nvPr/>
        </p:nvSpPr>
        <p:spPr>
          <a:xfrm>
            <a:off x="3656250" y="1394500"/>
            <a:ext cx="122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ID-DIRECTOR,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ÚLTIMA PELÍCULA</a:t>
            </a: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195" name="Shape 195"/>
          <p:cNvSpPr/>
          <p:nvPr/>
        </p:nvSpPr>
        <p:spPr>
          <a:xfrm>
            <a:off x="6951332" y="1089258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611425" y="2444850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DIRECTOR QUE TAMBIÉN FUE ACTOR DE SU ÚLTIMA PELÍCULA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5445662" y="1702444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5045125" y="995074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 seleccionan lo actores de dicha película y que coincidan con el director </a:t>
            </a:r>
          </a:p>
        </p:txBody>
      </p:sp>
      <p:cxnSp>
        <p:nvCxnSpPr>
          <p:cNvPr id="199" name="Shape 199"/>
          <p:cNvCxnSpPr/>
          <p:nvPr/>
        </p:nvCxnSpPr>
        <p:spPr>
          <a:xfrm flipH="1">
            <a:off x="4180807" y="2896089"/>
            <a:ext cx="2370600" cy="4113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248967" y="186431"/>
            <a:ext cx="582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/>
              <a:t>Directores que en su última película también hayan participado como actores</a:t>
            </a:r>
          </a:p>
        </p:txBody>
      </p:sp>
      <p:sp>
        <p:nvSpPr>
          <p:cNvPr id="201" name="Shape 201"/>
          <p:cNvSpPr/>
          <p:nvPr/>
        </p:nvSpPr>
        <p:spPr>
          <a:xfrm>
            <a:off x="6951325" y="1394500"/>
            <a:ext cx="122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 ACTOR-DIRECTOR</a:t>
            </a: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202" name="Shape 202"/>
          <p:cNvSpPr/>
          <p:nvPr/>
        </p:nvSpPr>
        <p:spPr>
          <a:xfrm>
            <a:off x="2847282" y="3118883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507375" y="4474475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DIRECTORES QUE ACTUARON EN SU ÚLTIMA PELÍCULA</a:t>
            </a:r>
          </a:p>
        </p:txBody>
      </p:sp>
      <p:sp>
        <p:nvSpPr>
          <p:cNvPr id="204" name="Shape 204"/>
          <p:cNvSpPr/>
          <p:nvPr/>
        </p:nvSpPr>
        <p:spPr>
          <a:xfrm>
            <a:off x="2847275" y="3424125"/>
            <a:ext cx="122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NOMBRE DIRECTOR</a:t>
            </a: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205" name="Shape 205"/>
          <p:cNvSpPr/>
          <p:nvPr/>
        </p:nvSpPr>
        <p:spPr>
          <a:xfrm>
            <a:off x="4645200" y="3294799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 une con los nombres de directores y se obtiene un nombre.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37" y="1724137"/>
            <a:ext cx="19907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685912" y="753375"/>
            <a:ext cx="3177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Muestra simbólica de los resultados, pues son 147 actores-directores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5200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i="0" lang="en" sz="7200" u="none" cap="none" strike="noStrike">
                <a:solidFill>
                  <a:srgbClr val="85200C"/>
                </a:solidFill>
              </a:rPr>
              <a:t>6.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i="0" lang="en" sz="3000" u="none" cap="none" strike="noStrike">
                <a:solidFill>
                  <a:srgbClr val="999999"/>
                </a:solidFill>
              </a:rPr>
              <a:t>Nuestras consultas SQL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50607" y="147982"/>
            <a:ext cx="884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Obtiene los actores y actrices que han participado en al menos la mitad de las películas de la saga a la que pertenece la película "La maldición de la bestia"</a:t>
            </a:r>
          </a:p>
        </p:txBody>
      </p:sp>
      <p:sp>
        <p:nvSpPr>
          <p:cNvPr id="222" name="Shape 222"/>
          <p:cNvSpPr/>
          <p:nvPr/>
        </p:nvSpPr>
        <p:spPr>
          <a:xfrm>
            <a:off x="379208" y="1016645"/>
            <a:ext cx="1226372" cy="122637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965264" y="1016645"/>
            <a:ext cx="1226372" cy="122637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522318" y="1475942"/>
            <a:ext cx="9861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[PELÍCULA]</a:t>
            </a:r>
          </a:p>
        </p:txBody>
      </p:sp>
      <p:sp>
        <p:nvSpPr>
          <p:cNvPr id="225" name="Shape 225"/>
          <p:cNvSpPr/>
          <p:nvPr/>
        </p:nvSpPr>
        <p:spPr>
          <a:xfrm>
            <a:off x="2128489" y="1474073"/>
            <a:ext cx="9861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[PELÍCULA]</a:t>
            </a:r>
          </a:p>
        </p:txBody>
      </p:sp>
      <p:sp>
        <p:nvSpPr>
          <p:cNvPr id="226" name="Shape 226"/>
          <p:cNvSpPr/>
          <p:nvPr/>
        </p:nvSpPr>
        <p:spPr>
          <a:xfrm>
            <a:off x="3714544" y="1514412"/>
            <a:ext cx="176202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“La maldición de la bestia”</a:t>
            </a:r>
          </a:p>
        </p:txBody>
      </p:sp>
      <p:sp>
        <p:nvSpPr>
          <p:cNvPr id="227" name="Shape 227"/>
          <p:cNvSpPr/>
          <p:nvPr/>
        </p:nvSpPr>
        <p:spPr>
          <a:xfrm>
            <a:off x="1686824" y="1514413"/>
            <a:ext cx="2632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228" name="Shape 228"/>
          <p:cNvSpPr/>
          <p:nvPr/>
        </p:nvSpPr>
        <p:spPr>
          <a:xfrm>
            <a:off x="3350176" y="1514413"/>
            <a:ext cx="2632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229" name="Shape 229"/>
          <p:cNvSpPr/>
          <p:nvPr/>
        </p:nvSpPr>
        <p:spPr>
          <a:xfrm>
            <a:off x="1940174" y="2406958"/>
            <a:ext cx="176202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Secuelas de la película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“La maldición de la bestia”</a:t>
            </a:r>
          </a:p>
        </p:txBody>
      </p:sp>
      <p:sp>
        <p:nvSpPr>
          <p:cNvPr id="230" name="Shape 230"/>
          <p:cNvSpPr/>
          <p:nvPr/>
        </p:nvSpPr>
        <p:spPr>
          <a:xfrm>
            <a:off x="142244" y="2403911"/>
            <a:ext cx="176202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Precuelas de la película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“La maldición de la bestia”</a:t>
            </a:r>
          </a:p>
        </p:txBody>
      </p:sp>
      <p:sp>
        <p:nvSpPr>
          <p:cNvPr id="231" name="Shape 231"/>
          <p:cNvSpPr/>
          <p:nvPr/>
        </p:nvSpPr>
        <p:spPr>
          <a:xfrm>
            <a:off x="379208" y="3238555"/>
            <a:ext cx="1226372" cy="122637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04118" y="3608087"/>
            <a:ext cx="9765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[PELÍCULA,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79208" y="4630358"/>
            <a:ext cx="135325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ACTOR-PELICULA</a:t>
            </a:r>
          </a:p>
        </p:txBody>
      </p:sp>
      <p:sp>
        <p:nvSpPr>
          <p:cNvPr id="234" name="Shape 234"/>
          <p:cNvSpPr/>
          <p:nvPr/>
        </p:nvSpPr>
        <p:spPr>
          <a:xfrm>
            <a:off x="81246" y="865862"/>
            <a:ext cx="5598791" cy="215892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079907" y="3238555"/>
            <a:ext cx="1226372" cy="122637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245587" y="3608087"/>
            <a:ext cx="9765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[PELÍCULA,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961503" y="4631735"/>
            <a:ext cx="167225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ACTORES DE LA SAGA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2307515" y="3178884"/>
            <a:ext cx="1653989" cy="645238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9" name="Shape 239"/>
          <p:cNvCxnSpPr/>
          <p:nvPr/>
        </p:nvCxnSpPr>
        <p:spPr>
          <a:xfrm>
            <a:off x="1789736" y="3824123"/>
            <a:ext cx="2171766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0" name="Shape 240"/>
          <p:cNvSpPr/>
          <p:nvPr/>
        </p:nvSpPr>
        <p:spPr>
          <a:xfrm>
            <a:off x="1901102" y="3978217"/>
            <a:ext cx="218842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obtienen los actores que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aparecen en la saga y su número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apariciones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5470362" y="3852866"/>
            <a:ext cx="1419911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2" name="Shape 242"/>
          <p:cNvSpPr/>
          <p:nvPr/>
        </p:nvSpPr>
        <p:spPr>
          <a:xfrm>
            <a:off x="5382671" y="3949246"/>
            <a:ext cx="2294218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seleccionan aquellos actores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aparecen en al menos la mitad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las películas de la saga</a:t>
            </a:r>
          </a:p>
        </p:txBody>
      </p:sp>
      <p:sp>
        <p:nvSpPr>
          <p:cNvPr id="243" name="Shape 243"/>
          <p:cNvSpPr/>
          <p:nvPr/>
        </p:nvSpPr>
        <p:spPr>
          <a:xfrm>
            <a:off x="7524728" y="3210936"/>
            <a:ext cx="1226372" cy="122637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7738604" y="3608087"/>
            <a:ext cx="798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[ACTOR]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06666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841000" y="1600975"/>
            <a:ext cx="2898900" cy="241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NOMBRE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--------------------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Chinchilla, Jose Luis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Naschy, Paul</a:t>
            </a: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Resultado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204400" y="175153"/>
            <a:ext cx="8842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/>
              <a:t>Título y duración de la(s) serie(s) con más capítulos</a:t>
            </a:r>
          </a:p>
        </p:txBody>
      </p:sp>
      <p:sp>
        <p:nvSpPr>
          <p:cNvPr id="256" name="Shape 256"/>
          <p:cNvSpPr/>
          <p:nvPr/>
        </p:nvSpPr>
        <p:spPr>
          <a:xfrm>
            <a:off x="373133" y="707195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165589" y="707195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373125" y="1164625"/>
            <a:ext cx="122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[CAPÍTULOS]</a:t>
            </a:r>
          </a:p>
        </p:txBody>
      </p:sp>
      <p:sp>
        <p:nvSpPr>
          <p:cNvPr id="259" name="Shape 259"/>
          <p:cNvSpPr/>
          <p:nvPr/>
        </p:nvSpPr>
        <p:spPr>
          <a:xfrm>
            <a:off x="4222825" y="949225"/>
            <a:ext cx="1226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MÁXIMO NÚMERO DE CAPÍTULOS</a:t>
            </a: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260" name="Shape 260"/>
          <p:cNvSpPr/>
          <p:nvPr/>
        </p:nvSpPr>
        <p:spPr>
          <a:xfrm>
            <a:off x="4140499" y="2097508"/>
            <a:ext cx="176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De todas las cuentas, se selecciona el máximo</a:t>
            </a:r>
          </a:p>
        </p:txBody>
      </p:sp>
      <p:sp>
        <p:nvSpPr>
          <p:cNvPr id="261" name="Shape 261"/>
          <p:cNvSpPr/>
          <p:nvPr/>
        </p:nvSpPr>
        <p:spPr>
          <a:xfrm>
            <a:off x="136169" y="2094461"/>
            <a:ext cx="176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Número de capítulos de cada serie</a:t>
            </a:r>
          </a:p>
        </p:txBody>
      </p:sp>
      <p:sp>
        <p:nvSpPr>
          <p:cNvPr id="262" name="Shape 262"/>
          <p:cNvSpPr/>
          <p:nvPr/>
        </p:nvSpPr>
        <p:spPr>
          <a:xfrm>
            <a:off x="379208" y="3238555"/>
            <a:ext cx="1226400" cy="122639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79200" y="3715800"/>
            <a:ext cx="122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46324" y="4631725"/>
            <a:ext cx="741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SERIES</a:t>
            </a:r>
          </a:p>
        </p:txBody>
      </p:sp>
      <p:sp>
        <p:nvSpPr>
          <p:cNvPr id="265" name="Shape 265"/>
          <p:cNvSpPr/>
          <p:nvPr/>
        </p:nvSpPr>
        <p:spPr>
          <a:xfrm>
            <a:off x="4079907" y="3238555"/>
            <a:ext cx="1226400" cy="122639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3961503" y="4631735"/>
            <a:ext cx="1672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SERIES-CAPÍTULOS</a:t>
            </a:r>
          </a:p>
        </p:txBody>
      </p:sp>
      <p:cxnSp>
        <p:nvCxnSpPr>
          <p:cNvPr id="267" name="Shape 267"/>
          <p:cNvCxnSpPr/>
          <p:nvPr/>
        </p:nvCxnSpPr>
        <p:spPr>
          <a:xfrm>
            <a:off x="1691575" y="1643450"/>
            <a:ext cx="2269800" cy="21810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x="1789736" y="3824123"/>
            <a:ext cx="21717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9" name="Shape 269"/>
          <p:cNvSpPr/>
          <p:nvPr/>
        </p:nvSpPr>
        <p:spPr>
          <a:xfrm>
            <a:off x="1901102" y="3978217"/>
            <a:ext cx="2188499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obtienen </a:t>
            </a:r>
            <a:r>
              <a:rPr lang="en" sz="1050"/>
              <a:t>los capítulos de cada serie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5470362" y="3852866"/>
            <a:ext cx="14199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1" name="Shape 271"/>
          <p:cNvSpPr/>
          <p:nvPr/>
        </p:nvSpPr>
        <p:spPr>
          <a:xfrm>
            <a:off x="5382671" y="3949246"/>
            <a:ext cx="2294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 obtienen la(s) serie(s) que más capítulos han emitido, y se calcula cuántos años ha estado en emisión</a:t>
            </a:r>
          </a:p>
        </p:txBody>
      </p:sp>
      <p:sp>
        <p:nvSpPr>
          <p:cNvPr id="272" name="Shape 272"/>
          <p:cNvSpPr/>
          <p:nvPr/>
        </p:nvSpPr>
        <p:spPr>
          <a:xfrm>
            <a:off x="7524728" y="3210936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7524725" y="3608100"/>
            <a:ext cx="122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SERIE, DURACIÓN</a:t>
            </a: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Shape 274"/>
          <p:cNvCxnSpPr/>
          <p:nvPr/>
        </p:nvCxnSpPr>
        <p:spPr>
          <a:xfrm>
            <a:off x="1732511" y="1238223"/>
            <a:ext cx="21717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5" name="Shape 275"/>
          <p:cNvCxnSpPr/>
          <p:nvPr/>
        </p:nvCxnSpPr>
        <p:spPr>
          <a:xfrm>
            <a:off x="5470375" y="1427100"/>
            <a:ext cx="1969800" cy="19011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6" name="Shape 276"/>
          <p:cNvSpPr/>
          <p:nvPr/>
        </p:nvSpPr>
        <p:spPr>
          <a:xfrm>
            <a:off x="4122937" y="3697850"/>
            <a:ext cx="122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250" y="1042940"/>
            <a:ext cx="1399024" cy="85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701539" y="1195813"/>
            <a:ext cx="1226400" cy="122639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Shape 283"/>
          <p:cNvCxnSpPr/>
          <p:nvPr/>
        </p:nvCxnSpPr>
        <p:spPr>
          <a:xfrm>
            <a:off x="2240828" y="1809019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84" name="Shape 284"/>
          <p:cNvSpPr/>
          <p:nvPr/>
        </p:nvSpPr>
        <p:spPr>
          <a:xfrm>
            <a:off x="3574307" y="1143883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50350" y="2499475"/>
            <a:ext cx="928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PELÍCULAS SAGA</a:t>
            </a:r>
          </a:p>
        </p:txBody>
      </p:sp>
      <p:sp>
        <p:nvSpPr>
          <p:cNvPr id="286" name="Shape 286"/>
          <p:cNvSpPr/>
          <p:nvPr/>
        </p:nvSpPr>
        <p:spPr>
          <a:xfrm>
            <a:off x="3323500" y="2499475"/>
            <a:ext cx="17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PELÍCULA CON LA MAX SAGA Y SU LONGITUD</a:t>
            </a:r>
          </a:p>
        </p:txBody>
      </p:sp>
      <p:sp>
        <p:nvSpPr>
          <p:cNvPr id="287" name="Shape 287"/>
          <p:cNvSpPr/>
          <p:nvPr/>
        </p:nvSpPr>
        <p:spPr>
          <a:xfrm>
            <a:off x="787200" y="1535675"/>
            <a:ext cx="1140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[ID-ORIGINAL, PELÍCULAS DE LA SAGA]</a:t>
            </a:r>
          </a:p>
        </p:txBody>
      </p:sp>
      <p:sp>
        <p:nvSpPr>
          <p:cNvPr id="288" name="Shape 288"/>
          <p:cNvSpPr/>
          <p:nvPr/>
        </p:nvSpPr>
        <p:spPr>
          <a:xfrm>
            <a:off x="1927938" y="1049699"/>
            <a:ext cx="1617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Obtenemos la cuenta de películas  y de ahí el máximo de todas las sagas</a:t>
            </a:r>
          </a:p>
        </p:txBody>
      </p:sp>
      <p:sp>
        <p:nvSpPr>
          <p:cNvPr id="289" name="Shape 289"/>
          <p:cNvSpPr/>
          <p:nvPr/>
        </p:nvSpPr>
        <p:spPr>
          <a:xfrm>
            <a:off x="3574300" y="1449125"/>
            <a:ext cx="122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ID-ORIGINAL NUMERO PELICULAS</a:t>
            </a: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290" name="Shape 290"/>
          <p:cNvSpPr/>
          <p:nvPr/>
        </p:nvSpPr>
        <p:spPr>
          <a:xfrm>
            <a:off x="4963175" y="1049699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91" name="Shape 291"/>
          <p:cNvCxnSpPr/>
          <p:nvPr/>
        </p:nvCxnSpPr>
        <p:spPr>
          <a:xfrm>
            <a:off x="4800707" y="2319776"/>
            <a:ext cx="2329200" cy="7749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2" name="Shape 292"/>
          <p:cNvSpPr/>
          <p:nvPr/>
        </p:nvSpPr>
        <p:spPr>
          <a:xfrm>
            <a:off x="167017" y="104506"/>
            <a:ext cx="582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/>
              <a:t>Saga más larga incluyendo la película original, los títulos de las películas de la saga y el número de películas que la componen</a:t>
            </a:r>
          </a:p>
        </p:txBody>
      </p:sp>
      <p:sp>
        <p:nvSpPr>
          <p:cNvPr id="293" name="Shape 293"/>
          <p:cNvSpPr/>
          <p:nvPr/>
        </p:nvSpPr>
        <p:spPr>
          <a:xfrm>
            <a:off x="7129907" y="2914983"/>
            <a:ext cx="1226400" cy="12264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7007875" y="4330325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ID-ORIGINAL CON LA SAGA Y SU LONGITUD</a:t>
            </a:r>
          </a:p>
        </p:txBody>
      </p:sp>
      <p:sp>
        <p:nvSpPr>
          <p:cNvPr id="295" name="Shape 295"/>
          <p:cNvSpPr/>
          <p:nvPr/>
        </p:nvSpPr>
        <p:spPr>
          <a:xfrm>
            <a:off x="7129900" y="3330075"/>
            <a:ext cx="122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ID-ORIGINAL, TÍTULOS SAGA,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NºPELÍCULAS</a:t>
            </a:r>
            <a:r>
              <a:rPr b="0" i="0" lang="en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296" name="Shape 296"/>
          <p:cNvSpPr/>
          <p:nvPr/>
        </p:nvSpPr>
        <p:spPr>
          <a:xfrm>
            <a:off x="5452500" y="1809036"/>
            <a:ext cx="190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/>
              <a:t>Se une con los nombres de las películas y se obtiene el número junto con la id-original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50" y="3623337"/>
            <a:ext cx="47053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7200" u="none" cap="none" strike="noStrike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Esquema E/R de la base de datos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6A5A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7200" u="none" cap="none" strike="noStrike">
                <a:solidFill>
                  <a:srgbClr val="1B7EA1"/>
                </a:solidFill>
                <a:latin typeface="Montserrat"/>
                <a:ea typeface="Montserrat"/>
                <a:cs typeface="Montserrat"/>
                <a:sym typeface="Montserrat"/>
              </a:rPr>
              <a:t>7.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Optimización,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Diseño Físico,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y Triggers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Trigger e Índice que mejoran el rendimiento de la primera consulta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88987" y="2615175"/>
            <a:ext cx="5805600" cy="241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Estadísticas previas a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la optimización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--------------------------------------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21  recursive calls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155  consistent gets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0  physical reads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Elapsed time: 00:00:00.57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3" type="body"/>
          </p:nvPr>
        </p:nvSpPr>
        <p:spPr>
          <a:xfrm>
            <a:off x="3712315" y="2651400"/>
            <a:ext cx="5342699" cy="241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Estadísticas después de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la optimización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---------------------------------------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14  recursive calls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32  consistent gets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2  physical reads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Elapsed time: 00:00:00.09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275175" y="425650"/>
            <a:ext cx="745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Funcionamiento: 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Almacena en una tabla el número de actores de cada película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en la forma [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película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 número actores] y coloca un índice en el 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número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actores de esta tabla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Trigger </a:t>
            </a:r>
            <a:r>
              <a:rPr lang="en"/>
              <a:t>e Índice </a:t>
            </a:r>
            <a:r>
              <a:rPr lang="en"/>
              <a:t>que mejoran el rendimiento de la segunda consulta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75175" y="1320250"/>
            <a:ext cx="7452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Funcionamiento: 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Almacena en una tabla cuántas películas ha dirigido una persona en un año y coloca un índice en el número 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películas de esta tabla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89000" y="2214250"/>
            <a:ext cx="5805600" cy="28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Estadísticas originales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--------------------------------------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402	recursive calls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8486	consistent gets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109	physical reads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16		sorts (memory)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Elapsed time: 00:00:00.97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3" type="body"/>
          </p:nvPr>
        </p:nvSpPr>
        <p:spPr>
          <a:xfrm>
            <a:off x="3712325" y="2214250"/>
            <a:ext cx="5342700" cy="284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Estadísticas después del trigger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---------------------------------------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0		recursive calls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204	consistent gets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0		physical reads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1		sorts (memory)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Elapsed time: 00:00:00.83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Trigger e Índice que mejoran el rendimiento de la segunda consulta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75175" y="1320250"/>
            <a:ext cx="7452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Funcionamiento: 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Almacena en una tabla cuántas películas ha dirigido una persona en un año y coloca un índice en el número 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películas de esta tabla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89000" y="2214250"/>
            <a:ext cx="5805600" cy="28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Estadísticas después del trigger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---------------------------------------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0		recursive calls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204	consistent gets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0		physical reads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1		sorts (memory)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Elapsed time: 00:00:00.83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3" type="body"/>
          </p:nvPr>
        </p:nvSpPr>
        <p:spPr>
          <a:xfrm>
            <a:off x="3712325" y="2214250"/>
            <a:ext cx="5342700" cy="284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Estadísticas después del índice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---------------------------------------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0		recursive calls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204	consistent gets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0		physical reads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1		sorts (memory)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Elapsed time: 00:00:00.65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561625" y="9615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Trigger que mejora el rendimiento de la tercera consulta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-4200" y="1312050"/>
            <a:ext cx="7452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Funcionamiento: </a:t>
            </a: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Almacena en una tabla los actores que también han sido directores y viceversa.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-190375" y="2206050"/>
            <a:ext cx="5805600" cy="28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Estadísticas antes del trigger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---------------------------------------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  20387  consistent gets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      128 redo syze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Elapsed time: 00:00:00.95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3" type="body"/>
          </p:nvPr>
        </p:nvSpPr>
        <p:spPr>
          <a:xfrm>
            <a:off x="3432950" y="2206050"/>
            <a:ext cx="5342700" cy="284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Estadísticas después del trigger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---------------------------------------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  12634  consistent gets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		0 redo syze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Elapsed time: 00:00:00.85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8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t/>
            </a:r>
            <a:endParaRPr b="1" i="0" sz="3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7200" u="none" cap="none" strike="noStrike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Modelo relacional y proceso de normalización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19" y="296333"/>
            <a:ext cx="8932996" cy="4658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6555660" y="142443"/>
            <a:ext cx="24929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sin normalizar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152" y="67126"/>
            <a:ext cx="7842779" cy="499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264927" y="241929"/>
            <a:ext cx="23535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normalizada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t/>
            </a:r>
            <a:endParaRPr b="1" i="0" sz="3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7200" u="none" cap="none" strike="noStrike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Creación de tablas en 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C8B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7200" u="none" cap="none" strike="noStrike">
                <a:solidFill>
                  <a:srgbClr val="FFCC8B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br>
              <a:rPr b="1" i="0" lang="en" sz="7200" u="none" cap="none" strike="noStrike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Poblado de la base de datos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7200" u="none" cap="none" strike="noStrike">
                <a:solidFill>
                  <a:srgbClr val="5B8D08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Consultas SQL propuestas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