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Montserrat"/>
      <p:regular r:id="rId62"/>
      <p:bold r:id="rId63"/>
      <p:italic r:id="rId64"/>
      <p:boldItalic r:id="rId65"/>
    </p:embeddedFont>
    <p:embeddedFont>
      <p:font typeface="Karla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8.xml"/><Relationship Id="rId66" Type="http://schemas.openxmlformats.org/officeDocument/2006/relationships/font" Target="fonts/Karla-regular.fntdata"/><Relationship Id="rId21" Type="http://schemas.openxmlformats.org/officeDocument/2006/relationships/slide" Target="slides/slide17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68" Type="http://schemas.openxmlformats.org/officeDocument/2006/relationships/font" Target="fonts/Karla-italic.fntdata"/><Relationship Id="rId23" Type="http://schemas.openxmlformats.org/officeDocument/2006/relationships/slide" Target="slides/slide19.xml"/><Relationship Id="rId67" Type="http://schemas.openxmlformats.org/officeDocument/2006/relationships/font" Target="fonts/Karla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Karla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21892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52" name="Shape 52"/>
          <p:cNvSpPr/>
          <p:nvPr/>
        </p:nvSpPr>
        <p:spPr>
          <a:xfrm>
            <a:off x="-967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" name="Shape 53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36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1892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-967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Shape 5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2860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>
            <a:off x="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" name="Shape 62"/>
          <p:cNvSpPr txBox="1"/>
          <p:nvPr/>
        </p:nvSpPr>
        <p:spPr>
          <a:xfrm>
            <a:off x="799645" y="6976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5000"/>
              <a:buFont typeface="Montserrat"/>
              <a:buNone/>
            </a:pPr>
            <a:r>
              <a:rPr b="0" i="0" lang="en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▸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22860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6" name="Shape 66"/>
          <p:cNvSpPr/>
          <p:nvPr/>
        </p:nvSpPr>
        <p:spPr>
          <a:xfrm>
            <a:off x="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" name="Shape 6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3043281" y="1600975"/>
            <a:ext cx="2094899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5245562" y="1600975"/>
            <a:ext cx="2094899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016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1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21892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-9675" y="-9675"/>
            <a:ext cx="5277000" cy="5167200"/>
          </a:xfrm>
          <a:custGeom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Shape 74"/>
          <p:cNvSpPr txBox="1"/>
          <p:nvPr>
            <p:ph type="title"/>
          </p:nvPr>
        </p:nvSpPr>
        <p:spPr>
          <a:xfrm>
            <a:off x="838308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209250" y="-9675"/>
            <a:ext cx="3076800" cy="51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19350" y="-9675"/>
            <a:ext cx="3076800" cy="51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Shape 79"/>
          <p:cNvSpPr txBox="1"/>
          <p:nvPr>
            <p:ph type="title"/>
          </p:nvPr>
        </p:nvSpPr>
        <p:spPr>
          <a:xfrm>
            <a:off x="609704" y="4116875"/>
            <a:ext cx="1609799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2860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>
            <a:off x="0" y="-10436"/>
            <a:ext cx="8229300" cy="516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Práctica 1: Gestión de la Liga de Fútbol Española</a:t>
            </a:r>
          </a:p>
        </p:txBody>
      </p:sp>
      <p:sp>
        <p:nvSpPr>
          <p:cNvPr id="90" name="Shape 90"/>
          <p:cNvSpPr txBox="1"/>
          <p:nvPr>
            <p:ph idx="4294967295" type="subTitle"/>
          </p:nvPr>
        </p:nvSpPr>
        <p:spPr>
          <a:xfrm>
            <a:off x="5922275" y="3265700"/>
            <a:ext cx="27090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lang="en" sz="1800">
                <a:solidFill>
                  <a:srgbClr val="FFFFFF"/>
                </a:solidFill>
              </a:rPr>
              <a:t>Jorge Aznar López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lang="en" sz="1800">
                <a:solidFill>
                  <a:srgbClr val="FFFFFF"/>
                </a:solidFill>
              </a:rPr>
              <a:t>Ángel Cañal Muniesa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lang="en" sz="1800">
                <a:solidFill>
                  <a:srgbClr val="FFFFFF"/>
                </a:solidFill>
              </a:rPr>
              <a:t>Abel Chils Trabanco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0666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95700" y="1821600"/>
            <a:ext cx="7845900" cy="150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CREATE TABLE </a:t>
            </a:r>
            <a:r>
              <a:rPr lang="en" sz="1800">
                <a:solidFill>
                  <a:schemeClr val="dk1"/>
                </a:solidFill>
              </a:rPr>
              <a:t>estadio (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nombre </a:t>
            </a:r>
            <a:r>
              <a:rPr b="1" lang="en" sz="1800">
                <a:solidFill>
                  <a:schemeClr val="dk1"/>
                </a:solidFill>
              </a:rPr>
              <a:t>VARCHAR</a:t>
            </a:r>
            <a:r>
              <a:rPr lang="en" sz="1800">
                <a:solidFill>
                  <a:schemeClr val="dk1"/>
                </a:solidFill>
              </a:rPr>
              <a:t>(50) </a:t>
            </a:r>
            <a:r>
              <a:rPr b="1" lang="en" sz="1800">
                <a:solidFill>
                  <a:schemeClr val="dk1"/>
                </a:solidFill>
              </a:rPr>
              <a:t>PRIMARY KEY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capacidad </a:t>
            </a:r>
            <a:r>
              <a:rPr b="1" lang="en" sz="1800">
                <a:solidFill>
                  <a:schemeClr val="dk1"/>
                </a:solidFill>
              </a:rPr>
              <a:t>INTEGER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inauguracion  </a:t>
            </a:r>
            <a:r>
              <a:rPr b="1" lang="en" sz="1800">
                <a:solidFill>
                  <a:schemeClr val="dk1"/>
                </a:solidFill>
              </a:rPr>
              <a:t>DATE</a:t>
            </a:r>
            <a:br>
              <a:rPr b="1"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0666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561375" y="1108025"/>
            <a:ext cx="7845900" cy="272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CREATE TABLE </a:t>
            </a:r>
            <a:r>
              <a:rPr lang="en" sz="1800">
                <a:solidFill>
                  <a:schemeClr val="dk1"/>
                </a:solidFill>
              </a:rPr>
              <a:t>residir (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equipo </a:t>
            </a:r>
            <a:r>
              <a:rPr b="1" lang="en" sz="1800">
                <a:solidFill>
                  <a:schemeClr val="dk1"/>
                </a:solidFill>
              </a:rPr>
              <a:t>VARCHAR</a:t>
            </a:r>
            <a:r>
              <a:rPr lang="en" sz="1800">
                <a:solidFill>
                  <a:schemeClr val="dk1"/>
                </a:solidFill>
              </a:rPr>
              <a:t>(100),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estadio </a:t>
            </a:r>
            <a:r>
              <a:rPr b="1" lang="en" sz="1800">
                <a:solidFill>
                  <a:schemeClr val="dk1"/>
                </a:solidFill>
              </a:rPr>
              <a:t>VARCHAR</a:t>
            </a:r>
            <a:r>
              <a:rPr lang="en" sz="1800">
                <a:solidFill>
                  <a:schemeClr val="dk1"/>
                </a:solidFill>
              </a:rPr>
              <a:t>(50),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inicio </a:t>
            </a:r>
            <a:r>
              <a:rPr b="1" lang="en" sz="1800">
                <a:solidFill>
                  <a:schemeClr val="dk1"/>
                </a:solidFill>
              </a:rPr>
              <a:t>INTEGER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fin </a:t>
            </a:r>
            <a:r>
              <a:rPr b="1" lang="en" sz="1800">
                <a:solidFill>
                  <a:schemeClr val="dk1"/>
                </a:solidFill>
              </a:rPr>
              <a:t>INTEGER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FOREIGN KEY </a:t>
            </a:r>
            <a:r>
              <a:rPr lang="en" sz="1800">
                <a:solidFill>
                  <a:schemeClr val="dk1"/>
                </a:solidFill>
              </a:rPr>
              <a:t>(equipo) </a:t>
            </a:r>
            <a:r>
              <a:rPr b="1" lang="en" sz="1800">
                <a:solidFill>
                  <a:schemeClr val="dk1"/>
                </a:solidFill>
              </a:rPr>
              <a:t>REFERENCES </a:t>
            </a:r>
            <a:r>
              <a:rPr lang="en" sz="1800">
                <a:solidFill>
                  <a:schemeClr val="dk1"/>
                </a:solidFill>
              </a:rPr>
              <a:t>equipo(nombre_oficial),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FOREIGN KEY </a:t>
            </a:r>
            <a:r>
              <a:rPr lang="en" sz="1800">
                <a:solidFill>
                  <a:schemeClr val="dk1"/>
                </a:solidFill>
              </a:rPr>
              <a:t>(estadio) </a:t>
            </a:r>
            <a:r>
              <a:rPr b="1" lang="en" sz="1800">
                <a:solidFill>
                  <a:schemeClr val="dk1"/>
                </a:solidFill>
              </a:rPr>
              <a:t>REFERENCES </a:t>
            </a:r>
            <a:r>
              <a:rPr lang="en" sz="1800">
                <a:solidFill>
                  <a:schemeClr val="dk1"/>
                </a:solidFill>
              </a:rPr>
              <a:t>estadio(nombre),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PRIMARY KEY </a:t>
            </a:r>
            <a:r>
              <a:rPr lang="en" sz="1800">
                <a:solidFill>
                  <a:schemeClr val="dk1"/>
                </a:solidFill>
              </a:rPr>
              <a:t>(equipo, estadio, inicio, fin)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0666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31900" y="1386575"/>
            <a:ext cx="7845900" cy="228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CREATE TABLE </a:t>
            </a:r>
            <a:r>
              <a:rPr lang="en" sz="1800">
                <a:solidFill>
                  <a:schemeClr val="dk1"/>
                </a:solidFill>
              </a:rPr>
              <a:t>temporada (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id</a:t>
            </a:r>
            <a:r>
              <a:rPr b="1" lang="en" sz="1800">
                <a:solidFill>
                  <a:schemeClr val="dk1"/>
                </a:solidFill>
              </a:rPr>
              <a:t> INT PRIMARY KEY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anyo </a:t>
            </a:r>
            <a:r>
              <a:rPr b="1" lang="en" sz="1800">
                <a:solidFill>
                  <a:schemeClr val="dk1"/>
                </a:solidFill>
              </a:rPr>
              <a:t>VARCHAR</a:t>
            </a:r>
            <a:r>
              <a:rPr lang="en" sz="1800">
                <a:solidFill>
                  <a:schemeClr val="dk1"/>
                </a:solidFill>
              </a:rPr>
              <a:t>(9),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division </a:t>
            </a:r>
            <a:r>
              <a:rPr b="1" lang="en" sz="1800">
                <a:solidFill>
                  <a:schemeClr val="dk1"/>
                </a:solidFill>
              </a:rPr>
              <a:t>VARCHAR</a:t>
            </a:r>
            <a:r>
              <a:rPr lang="en" sz="1800">
                <a:solidFill>
                  <a:schemeClr val="dk1"/>
                </a:solidFill>
              </a:rPr>
              <a:t>(20),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finalizada </a:t>
            </a:r>
            <a:r>
              <a:rPr b="1" lang="en" sz="1800">
                <a:solidFill>
                  <a:schemeClr val="dk1"/>
                </a:solidFill>
              </a:rPr>
              <a:t>INT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denominacion </a:t>
            </a:r>
            <a:r>
              <a:rPr b="1" lang="en" sz="1800">
                <a:solidFill>
                  <a:schemeClr val="dk1"/>
                </a:solidFill>
              </a:rPr>
              <a:t>VARCHAR</a:t>
            </a:r>
            <a:r>
              <a:rPr lang="en" sz="1800">
                <a:solidFill>
                  <a:schemeClr val="dk1"/>
                </a:solidFill>
              </a:rPr>
              <a:t>(30)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06666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06375" y="1232300"/>
            <a:ext cx="7845900" cy="221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CREATE TABLE </a:t>
            </a:r>
            <a:r>
              <a:rPr lang="en" sz="1800">
                <a:solidFill>
                  <a:schemeClr val="dk1"/>
                </a:solidFill>
              </a:rPr>
              <a:t>jugar (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equipo </a:t>
            </a:r>
            <a:r>
              <a:rPr b="1" lang="en" sz="1800">
                <a:solidFill>
                  <a:schemeClr val="dk1"/>
                </a:solidFill>
              </a:rPr>
              <a:t>VARCHAR</a:t>
            </a:r>
            <a:r>
              <a:rPr lang="en" sz="1800">
                <a:solidFill>
                  <a:schemeClr val="dk1"/>
                </a:solidFill>
              </a:rPr>
              <a:t>(100) </a:t>
            </a:r>
            <a:r>
              <a:rPr b="1" lang="en" sz="1800">
                <a:solidFill>
                  <a:schemeClr val="dk1"/>
                </a:solidFill>
              </a:rPr>
              <a:t>REFERENCES </a:t>
            </a:r>
            <a:r>
              <a:rPr lang="en" sz="1800">
                <a:solidFill>
                  <a:schemeClr val="dk1"/>
                </a:solidFill>
              </a:rPr>
              <a:t>equipo(nombre_oficial),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temporada </a:t>
            </a:r>
            <a:r>
              <a:rPr b="1" lang="en" sz="1800">
                <a:solidFill>
                  <a:schemeClr val="dk1"/>
                </a:solidFill>
              </a:rPr>
              <a:t>INTEGER REFERENCES </a:t>
            </a:r>
            <a:r>
              <a:rPr lang="en" sz="1800">
                <a:solidFill>
                  <a:schemeClr val="dk1"/>
                </a:solidFill>
              </a:rPr>
              <a:t>temporada(</a:t>
            </a:r>
            <a:r>
              <a:rPr b="1" lang="en" sz="1800">
                <a:solidFill>
                  <a:schemeClr val="dk1"/>
                </a:solidFill>
              </a:rPr>
              <a:t>id</a:t>
            </a:r>
            <a:r>
              <a:rPr lang="en" sz="1800">
                <a:solidFill>
                  <a:schemeClr val="dk1"/>
                </a:solidFill>
              </a:rPr>
              <a:t>),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PRIMARY KEY</a:t>
            </a:r>
            <a:r>
              <a:rPr lang="en" sz="1800">
                <a:solidFill>
                  <a:schemeClr val="dk1"/>
                </a:solidFill>
              </a:rPr>
              <a:t>(equipo, temporada)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06666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0" y="1004400"/>
            <a:ext cx="8176200" cy="278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CREATE TABLE </a:t>
            </a:r>
            <a:r>
              <a:rPr lang="en" sz="1800">
                <a:solidFill>
                  <a:schemeClr val="dk1"/>
                </a:solidFill>
              </a:rPr>
              <a:t>partido (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idTemp </a:t>
            </a:r>
            <a:r>
              <a:rPr b="1" lang="en" sz="1800">
                <a:solidFill>
                  <a:schemeClr val="dk1"/>
                </a:solidFill>
              </a:rPr>
              <a:t>INTEGER REFERENCES </a:t>
            </a:r>
            <a:r>
              <a:rPr lang="en" sz="1800">
                <a:solidFill>
                  <a:schemeClr val="dk1"/>
                </a:solidFill>
              </a:rPr>
              <a:t>temporada(</a:t>
            </a:r>
            <a:r>
              <a:rPr b="1" lang="en" sz="1800">
                <a:solidFill>
                  <a:schemeClr val="dk1"/>
                </a:solidFill>
              </a:rPr>
              <a:t>id</a:t>
            </a:r>
            <a:r>
              <a:rPr lang="en" sz="1800">
                <a:solidFill>
                  <a:schemeClr val="dk1"/>
                </a:solidFill>
              </a:rPr>
              <a:t>),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equipo_local </a:t>
            </a:r>
            <a:r>
              <a:rPr b="1" lang="en" sz="1800">
                <a:solidFill>
                  <a:schemeClr val="dk1"/>
                </a:solidFill>
              </a:rPr>
              <a:t>VARCHAR</a:t>
            </a:r>
            <a:r>
              <a:rPr lang="en" sz="1800">
                <a:solidFill>
                  <a:schemeClr val="dk1"/>
                </a:solidFill>
              </a:rPr>
              <a:t>(100) </a:t>
            </a:r>
            <a:r>
              <a:rPr b="1" lang="en" sz="1800">
                <a:solidFill>
                  <a:schemeClr val="dk1"/>
                </a:solidFill>
              </a:rPr>
              <a:t>REFERENCES </a:t>
            </a:r>
            <a:r>
              <a:rPr lang="en" sz="1800">
                <a:solidFill>
                  <a:schemeClr val="dk1"/>
                </a:solidFill>
              </a:rPr>
              <a:t>equipo(nombre_oficial),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equipo_visitante </a:t>
            </a:r>
            <a:r>
              <a:rPr b="1" lang="en" sz="1800">
                <a:solidFill>
                  <a:schemeClr val="dk1"/>
                </a:solidFill>
              </a:rPr>
              <a:t>VARCHAR</a:t>
            </a:r>
            <a:r>
              <a:rPr lang="en" sz="1800">
                <a:solidFill>
                  <a:schemeClr val="dk1"/>
                </a:solidFill>
              </a:rPr>
              <a:t>(100) </a:t>
            </a:r>
            <a:r>
              <a:rPr b="1" lang="en" sz="1800">
                <a:solidFill>
                  <a:schemeClr val="dk1"/>
                </a:solidFill>
              </a:rPr>
              <a:t>REFERENCES </a:t>
            </a:r>
            <a:r>
              <a:rPr lang="en" sz="1800">
                <a:solidFill>
                  <a:schemeClr val="dk1"/>
                </a:solidFill>
              </a:rPr>
              <a:t>equipo(nombre_oficial),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jornada </a:t>
            </a:r>
            <a:r>
              <a:rPr b="1" lang="en" sz="1800">
                <a:solidFill>
                  <a:schemeClr val="dk1"/>
                </a:solidFill>
              </a:rPr>
              <a:t>INTEGER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goles_local </a:t>
            </a:r>
            <a:r>
              <a:rPr b="1" lang="en" sz="1800">
                <a:solidFill>
                  <a:schemeClr val="dk1"/>
                </a:solidFill>
              </a:rPr>
              <a:t>INTEGER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goles_visitante </a:t>
            </a:r>
            <a:r>
              <a:rPr b="1" lang="en" sz="1800">
                <a:solidFill>
                  <a:schemeClr val="dk1"/>
                </a:solidFill>
              </a:rPr>
              <a:t>INTEGER</a:t>
            </a:r>
            <a:br>
              <a:rPr b="1"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5B8D08"/>
                </a:solidFill>
              </a:rPr>
              <a:t>4</a:t>
            </a:r>
            <a:r>
              <a:rPr lang="en" sz="7200">
                <a:solidFill>
                  <a:srgbClr val="5B8D08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Consultas SQL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509625" y="1800900"/>
            <a:ext cx="7845900" cy="15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TEMP_1_2_DIV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id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temporada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000000"/>
                </a:solidFill>
              </a:rPr>
              <a:t>division </a:t>
            </a:r>
            <a:r>
              <a:rPr b="1" lang="en">
                <a:solidFill>
                  <a:srgbClr val="000000"/>
                </a:solidFill>
              </a:rPr>
              <a:t>= '</a:t>
            </a:r>
            <a:r>
              <a:rPr lang="en">
                <a:solidFill>
                  <a:srgbClr val="000000"/>
                </a:solidFill>
              </a:rPr>
              <a:t>1</a:t>
            </a:r>
            <a:r>
              <a:rPr b="1" lang="en">
                <a:solidFill>
                  <a:srgbClr val="000000"/>
                </a:solidFill>
              </a:rPr>
              <a:t>' OR</a:t>
            </a:r>
            <a:r>
              <a:rPr lang="en">
                <a:solidFill>
                  <a:srgbClr val="000000"/>
                </a:solidFill>
              </a:rPr>
              <a:t> division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'</a:t>
            </a:r>
            <a:r>
              <a:rPr lang="en">
                <a:solidFill>
                  <a:srgbClr val="000000"/>
                </a:solidFill>
              </a:rPr>
              <a:t>2</a:t>
            </a:r>
            <a:r>
              <a:rPr b="1" lang="en">
                <a:solidFill>
                  <a:srgbClr val="000000"/>
                </a:solidFill>
              </a:rPr>
              <a:t>') AND</a:t>
            </a:r>
            <a:r>
              <a:rPr lang="en">
                <a:solidFill>
                  <a:srgbClr val="000000"/>
                </a:solidFill>
              </a:rPr>
              <a:t> finalizada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'</a:t>
            </a:r>
            <a:r>
              <a:rPr lang="en">
                <a:solidFill>
                  <a:srgbClr val="000000"/>
                </a:solidFill>
              </a:rPr>
              <a:t>1</a:t>
            </a:r>
            <a:r>
              <a:rPr b="1" lang="en">
                <a:solidFill>
                  <a:srgbClr val="000000"/>
                </a:solidFill>
              </a:rPr>
              <a:t>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451075" y="248550"/>
            <a:ext cx="7744800" cy="476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CREATE VIEW</a:t>
            </a:r>
            <a:r>
              <a:rPr lang="en" sz="1600">
                <a:solidFill>
                  <a:srgbClr val="000000"/>
                </a:solidFill>
              </a:rPr>
              <a:t> empates </a:t>
            </a:r>
            <a:r>
              <a:rPr b="1" lang="en" sz="1600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(SELECT</a:t>
            </a:r>
            <a:r>
              <a:rPr lang="en" sz="1600">
                <a:solidFill>
                  <a:srgbClr val="000000"/>
                </a:solidFill>
              </a:rPr>
              <a:t> IDTEMP</a:t>
            </a:r>
            <a:r>
              <a:rPr b="1" lang="en" sz="1600">
                <a:solidFill>
                  <a:srgbClr val="000000"/>
                </a:solidFill>
              </a:rPr>
              <a:t>,</a:t>
            </a:r>
            <a:r>
              <a:rPr lang="en" sz="1600">
                <a:solidFill>
                  <a:srgbClr val="000000"/>
                </a:solidFill>
              </a:rPr>
              <a:t> EQUIPO_LOCAL </a:t>
            </a:r>
            <a:r>
              <a:rPr b="1" lang="en" sz="1600">
                <a:solidFill>
                  <a:srgbClr val="000000"/>
                </a:solidFill>
              </a:rPr>
              <a:t>AS</a:t>
            </a:r>
            <a:r>
              <a:rPr lang="en" sz="1600">
                <a:solidFill>
                  <a:srgbClr val="000000"/>
                </a:solidFill>
              </a:rPr>
              <a:t> 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</a:t>
            </a:r>
            <a:r>
              <a:rPr b="1" lang="en" sz="1600">
                <a:solidFill>
                  <a:srgbClr val="000000"/>
                </a:solidFill>
              </a:rPr>
              <a:t>FROM</a:t>
            </a:r>
            <a:r>
              <a:rPr lang="en" sz="1600">
                <a:solidFill>
                  <a:srgbClr val="000000"/>
                </a:solidFill>
              </a:rPr>
              <a:t>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</a:t>
            </a:r>
            <a:r>
              <a:rPr b="1" lang="en" sz="1600">
                <a:solidFill>
                  <a:srgbClr val="000000"/>
                </a:solidFill>
              </a:rPr>
              <a:t>WHERE</a:t>
            </a:r>
            <a:r>
              <a:rPr lang="en" sz="1600">
                <a:solidFill>
                  <a:srgbClr val="000000"/>
                </a:solidFill>
              </a:rPr>
              <a:t> GOLES_LOCAL </a:t>
            </a:r>
            <a:r>
              <a:rPr b="1" lang="en" sz="1600">
                <a:solidFill>
                  <a:srgbClr val="000000"/>
                </a:solidFill>
              </a:rPr>
              <a:t>=</a:t>
            </a:r>
            <a:r>
              <a:rPr lang="en" sz="1600">
                <a:solidFill>
                  <a:srgbClr val="000000"/>
                </a:solidFill>
              </a:rPr>
              <a:t> GOLES_VISITANTE </a:t>
            </a:r>
            <a:r>
              <a:rPr b="1" lang="en" sz="1600">
                <a:solidFill>
                  <a:srgbClr val="000000"/>
                </a:solidFill>
              </a:rPr>
              <a:t>AND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	</a:t>
            </a:r>
            <a:r>
              <a:rPr b="1" lang="en" sz="1600">
                <a:solidFill>
                  <a:srgbClr val="000000"/>
                </a:solidFill>
              </a:rPr>
              <a:t>EXISTS(</a:t>
            </a:r>
            <a:r>
              <a:rPr lang="en" sz="1600">
                <a:solidFill>
                  <a:srgbClr val="000000"/>
                </a:solidFill>
              </a:rPr>
              <a:t>SELECT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    	</a:t>
            </a:r>
            <a:r>
              <a:rPr b="1" lang="en" sz="1600">
                <a:solidFill>
                  <a:srgbClr val="000000"/>
                </a:solidFill>
              </a:rPr>
              <a:t>FROM</a:t>
            </a:r>
            <a:r>
              <a:rPr lang="en" sz="1600">
                <a:solidFill>
                  <a:srgbClr val="000000"/>
                </a:solidFill>
              </a:rPr>
              <a:t> TEMP_1_2_DIV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    	</a:t>
            </a:r>
            <a:r>
              <a:rPr b="1" lang="en" sz="1600">
                <a:solidFill>
                  <a:srgbClr val="000000"/>
                </a:solidFill>
              </a:rPr>
              <a:t>WHERE</a:t>
            </a:r>
            <a:r>
              <a:rPr lang="en" sz="1600">
                <a:solidFill>
                  <a:srgbClr val="000000"/>
                </a:solidFill>
              </a:rPr>
              <a:t> idTEMP </a:t>
            </a:r>
            <a:r>
              <a:rPr b="1" lang="en" sz="1600">
                <a:solidFill>
                  <a:srgbClr val="000000"/>
                </a:solidFill>
              </a:rPr>
              <a:t>= </a:t>
            </a:r>
            <a:r>
              <a:rPr lang="en" sz="1600">
                <a:solidFill>
                  <a:srgbClr val="000000"/>
                </a:solidFill>
              </a:rPr>
              <a:t>id</a:t>
            </a:r>
            <a:r>
              <a:rPr b="1" lang="en" sz="160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 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  UNION ALL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 (SELECT</a:t>
            </a:r>
            <a:r>
              <a:rPr lang="en" sz="1600">
                <a:solidFill>
                  <a:srgbClr val="000000"/>
                </a:solidFill>
              </a:rPr>
              <a:t> IDTEMP</a:t>
            </a:r>
            <a:r>
              <a:rPr b="1" lang="en" sz="1600">
                <a:solidFill>
                  <a:srgbClr val="000000"/>
                </a:solidFill>
              </a:rPr>
              <a:t>,</a:t>
            </a:r>
            <a:r>
              <a:rPr lang="en" sz="1600">
                <a:solidFill>
                  <a:srgbClr val="000000"/>
                </a:solidFill>
              </a:rPr>
              <a:t> EQUIPO_VISITANTE </a:t>
            </a:r>
            <a:r>
              <a:rPr b="1" lang="en" sz="1600">
                <a:solidFill>
                  <a:srgbClr val="000000"/>
                </a:solidFill>
              </a:rPr>
              <a:t>AS</a:t>
            </a:r>
            <a:r>
              <a:rPr lang="en" sz="1600">
                <a:solidFill>
                  <a:srgbClr val="000000"/>
                </a:solidFill>
              </a:rPr>
              <a:t> 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</a:t>
            </a:r>
            <a:r>
              <a:rPr b="1" lang="en" sz="1600">
                <a:solidFill>
                  <a:srgbClr val="000000"/>
                </a:solidFill>
              </a:rPr>
              <a:t>FROM</a:t>
            </a:r>
            <a:r>
              <a:rPr lang="en" sz="1600">
                <a:solidFill>
                  <a:srgbClr val="000000"/>
                </a:solidFill>
              </a:rPr>
              <a:t>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</a:t>
            </a:r>
            <a:r>
              <a:rPr b="1" lang="en" sz="1600">
                <a:solidFill>
                  <a:srgbClr val="000000"/>
                </a:solidFill>
              </a:rPr>
              <a:t>WHERE</a:t>
            </a:r>
            <a:r>
              <a:rPr lang="en" sz="1600">
                <a:solidFill>
                  <a:srgbClr val="000000"/>
                </a:solidFill>
              </a:rPr>
              <a:t> GOLES_LOCAL </a:t>
            </a:r>
            <a:r>
              <a:rPr b="1" lang="en" sz="1600">
                <a:solidFill>
                  <a:srgbClr val="000000"/>
                </a:solidFill>
              </a:rPr>
              <a:t>=</a:t>
            </a:r>
            <a:r>
              <a:rPr lang="en" sz="1600">
                <a:solidFill>
                  <a:srgbClr val="000000"/>
                </a:solidFill>
              </a:rPr>
              <a:t> GOLES_VISITANTE </a:t>
            </a:r>
            <a:r>
              <a:rPr b="1" lang="en" sz="1600">
                <a:solidFill>
                  <a:srgbClr val="000000"/>
                </a:solidFill>
              </a:rPr>
              <a:t>AND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	</a:t>
            </a:r>
            <a:r>
              <a:rPr b="1" lang="en" sz="1600">
                <a:solidFill>
                  <a:srgbClr val="000000"/>
                </a:solidFill>
              </a:rPr>
              <a:t>EXISTS(</a:t>
            </a:r>
            <a:r>
              <a:rPr lang="en" sz="1600">
                <a:solidFill>
                  <a:srgbClr val="000000"/>
                </a:solidFill>
              </a:rPr>
              <a:t>SELECT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    	</a:t>
            </a:r>
            <a:r>
              <a:rPr b="1" lang="en" sz="1600">
                <a:solidFill>
                  <a:srgbClr val="000000"/>
                </a:solidFill>
              </a:rPr>
              <a:t>FROM</a:t>
            </a:r>
            <a:r>
              <a:rPr lang="en" sz="1600">
                <a:solidFill>
                  <a:srgbClr val="000000"/>
                </a:solidFill>
              </a:rPr>
              <a:t> TEMP_1_2_DIV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    	</a:t>
            </a:r>
            <a:r>
              <a:rPr b="1" lang="en" sz="1600">
                <a:solidFill>
                  <a:srgbClr val="000000"/>
                </a:solidFill>
              </a:rPr>
              <a:t>WHERE</a:t>
            </a:r>
            <a:r>
              <a:rPr lang="en" sz="1600">
                <a:solidFill>
                  <a:srgbClr val="000000"/>
                </a:solidFill>
              </a:rPr>
              <a:t> idTEMP </a:t>
            </a:r>
            <a:r>
              <a:rPr b="1" lang="en" sz="1600">
                <a:solidFill>
                  <a:srgbClr val="000000"/>
                </a:solidFill>
              </a:rPr>
              <a:t>= </a:t>
            </a:r>
            <a:r>
              <a:rPr lang="en" sz="1600">
                <a:solidFill>
                  <a:srgbClr val="000000"/>
                </a:solidFill>
              </a:rPr>
              <a:t>id</a:t>
            </a:r>
            <a:r>
              <a:rPr b="1" lang="en" sz="160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879900" y="33544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</a:t>
            </a:r>
            <a:r>
              <a:rPr lang="en">
                <a:solidFill>
                  <a:srgbClr val="000000"/>
                </a:solidFill>
              </a:rPr>
              <a:t> VIEW TOTAL_EMPATES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count(</a:t>
            </a:r>
            <a:r>
              <a:rPr lang="en">
                <a:solidFill>
                  <a:srgbClr val="000000"/>
                </a:solidFill>
              </a:rPr>
              <a:t>*</a:t>
            </a:r>
            <a:r>
              <a:rPr b="1"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EMP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IDTEMP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empates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GROUP BY</a:t>
            </a:r>
            <a:r>
              <a:rPr lang="en">
                <a:solidFill>
                  <a:srgbClr val="000000"/>
                </a:solidFill>
              </a:rPr>
              <a:t> IDTEMP</a:t>
            </a:r>
            <a:r>
              <a:rPr b="1"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000000"/>
                </a:solidFill>
              </a:rPr>
              <a:t> EQUI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34050" y="1638400"/>
            <a:ext cx="7845900" cy="2235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MAX_EMPATES_TEMPORADA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max(</a:t>
            </a:r>
            <a:r>
              <a:rPr lang="en">
                <a:solidFill>
                  <a:srgbClr val="000000"/>
                </a:solidFill>
              </a:rPr>
              <a:t>EMP</a:t>
            </a:r>
            <a:r>
              <a:rPr b="1"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EMPATES_TOTALES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IDTEMP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TOTAL_EMPATES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GROUP BY</a:t>
            </a:r>
            <a:r>
              <a:rPr lang="en">
                <a:solidFill>
                  <a:srgbClr val="000000"/>
                </a:solidFill>
              </a:rPr>
              <a:t> IDTEMP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i="0" lang="en" sz="7200" u="none" cap="none" strike="noStrike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Esquema E/R de la base de datos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328175" y="404477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EQUIPO_MAX_EMPATES_TEMPORADA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EQUI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TOTAL_EMPATES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             	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temp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MAX_EMPATES_TEMPORADA.EMPATES_TOTALES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num_empates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TOTAL_EMPATES</a:t>
            </a:r>
            <a:r>
              <a:rPr b="1"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000000"/>
                </a:solidFill>
              </a:rPr>
              <a:t> MAX_EMPATES_TEMPORADA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WHERE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MAX_EMPATES_TEMPORADA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TOTAL_EMPATES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</a:t>
            </a:r>
            <a:r>
              <a:rPr b="1" lang="en">
                <a:solidFill>
                  <a:srgbClr val="000000"/>
                </a:solidFill>
              </a:rPr>
              <a:t>AND</a:t>
            </a:r>
            <a:r>
              <a:rPr lang="en">
                <a:solidFill>
                  <a:srgbClr val="000000"/>
                </a:solidFill>
              </a:rPr>
              <a:t> MAX_EMPATES_TEMPORADA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EMPATES_TOTALES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TOTAL_EMPATES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EMP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841000" y="331552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ANYO,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DIVISION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EQUI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num_empates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EQUIPO_MAX_EMPATES_TEMPORADA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INNER JOIN</a:t>
            </a:r>
            <a:r>
              <a:rPr lang="en">
                <a:solidFill>
                  <a:srgbClr val="000000"/>
                </a:solidFill>
              </a:rPr>
              <a:t> TEMPORADA ON temp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92375" y="47156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CREATE VIEW e</a:t>
            </a:r>
            <a:r>
              <a:rPr lang="en" sz="1200">
                <a:solidFill>
                  <a:srgbClr val="000000"/>
                </a:solidFill>
              </a:rPr>
              <a:t>quipos_goles_partido </a:t>
            </a:r>
            <a:r>
              <a:rPr b="1" lang="en" sz="1200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</a:t>
            </a:r>
            <a:r>
              <a:rPr b="1" lang="en" sz="1200">
                <a:solidFill>
                  <a:srgbClr val="000000"/>
                </a:solidFill>
              </a:rPr>
              <a:t>(SELECT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	goles_local  </a:t>
            </a:r>
            <a:r>
              <a:rPr b="1" lang="en" sz="1200">
                <a:solidFill>
                  <a:srgbClr val="000000"/>
                </a:solidFill>
              </a:rPr>
              <a:t>AS</a:t>
            </a:r>
            <a:r>
              <a:rPr lang="en" sz="1200">
                <a:solidFill>
                  <a:srgbClr val="000000"/>
                </a:solidFill>
              </a:rPr>
              <a:t> goles,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	idTemp   	</a:t>
            </a:r>
            <a:r>
              <a:rPr b="1" lang="en" sz="1200">
                <a:solidFill>
                  <a:srgbClr val="000000"/>
                </a:solidFill>
              </a:rPr>
              <a:t>AS</a:t>
            </a:r>
            <a:r>
              <a:rPr lang="en" sz="1200">
                <a:solidFill>
                  <a:srgbClr val="000000"/>
                </a:solidFill>
              </a:rPr>
              <a:t> temporada_,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	equipo_local </a:t>
            </a:r>
            <a:r>
              <a:rPr b="1" lang="en" sz="1200">
                <a:solidFill>
                  <a:srgbClr val="000000"/>
                </a:solidFill>
              </a:rPr>
              <a:t>AS</a:t>
            </a:r>
            <a:r>
              <a:rPr lang="en" sz="1200">
                <a:solidFill>
                  <a:srgbClr val="000000"/>
                </a:solidFill>
              </a:rPr>
              <a:t> equipo_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</a:t>
            </a:r>
            <a:r>
              <a:rPr b="1" lang="en" sz="1200">
                <a:solidFill>
                  <a:srgbClr val="000000"/>
                </a:solidFill>
              </a:rPr>
              <a:t>FROM</a:t>
            </a:r>
            <a:r>
              <a:rPr lang="en" sz="1200">
                <a:solidFill>
                  <a:srgbClr val="000000"/>
                </a:solidFill>
              </a:rPr>
              <a:t>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</a:t>
            </a:r>
            <a:r>
              <a:rPr b="1" lang="en" sz="1200">
                <a:solidFill>
                  <a:srgbClr val="000000"/>
                </a:solidFill>
              </a:rPr>
              <a:t>WHERE EXISTS(SELECT</a:t>
            </a:r>
            <a:r>
              <a:rPr lang="en" sz="1200">
                <a:solidFill>
                  <a:srgbClr val="000000"/>
                </a:solidFill>
              </a:rPr>
              <a:t>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    	</a:t>
            </a:r>
            <a:r>
              <a:rPr b="1" lang="en" sz="1200">
                <a:solidFill>
                  <a:srgbClr val="000000"/>
                </a:solidFill>
              </a:rPr>
              <a:t>FROM</a:t>
            </a:r>
            <a:r>
              <a:rPr lang="en" sz="1200">
                <a:solidFill>
                  <a:srgbClr val="000000"/>
                </a:solidFill>
              </a:rPr>
              <a:t> TEMP_1_2_DIV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    	</a:t>
            </a:r>
            <a:r>
              <a:rPr b="1" lang="en" sz="1200">
                <a:solidFill>
                  <a:srgbClr val="000000"/>
                </a:solidFill>
              </a:rPr>
              <a:t>WHERE</a:t>
            </a:r>
            <a:r>
              <a:rPr lang="en" sz="1200">
                <a:solidFill>
                  <a:srgbClr val="000000"/>
                </a:solidFill>
              </a:rPr>
              <a:t> idTEMP </a:t>
            </a:r>
            <a:r>
              <a:rPr b="1" lang="en" sz="1200">
                <a:solidFill>
                  <a:srgbClr val="000000"/>
                </a:solidFill>
              </a:rPr>
              <a:t>=</a:t>
            </a:r>
            <a:r>
              <a:rPr lang="en" sz="1200">
                <a:solidFill>
                  <a:srgbClr val="000000"/>
                </a:solidFill>
              </a:rPr>
              <a:t> id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</a:t>
            </a:r>
            <a:r>
              <a:rPr b="1" lang="en" sz="1200">
                <a:solidFill>
                  <a:srgbClr val="000000"/>
                </a:solidFill>
              </a:rPr>
              <a:t>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</a:t>
            </a:r>
            <a:r>
              <a:rPr b="1" lang="en" sz="1200">
                <a:solidFill>
                  <a:srgbClr val="000000"/>
                </a:solidFill>
              </a:rPr>
              <a:t> UNION ALL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</a:t>
            </a:r>
            <a:r>
              <a:rPr b="1" lang="en" sz="1200">
                <a:solidFill>
                  <a:srgbClr val="000000"/>
                </a:solidFill>
              </a:rPr>
              <a:t> (SELECT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	goles_visitante  AS gole</a:t>
            </a:r>
            <a:r>
              <a:rPr b="1" lang="en" sz="1200">
                <a:solidFill>
                  <a:srgbClr val="000000"/>
                </a:solidFill>
              </a:rPr>
              <a:t>s,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	idTemp       	</a:t>
            </a:r>
            <a:r>
              <a:rPr b="1" lang="en" sz="1200">
                <a:solidFill>
                  <a:srgbClr val="000000"/>
                </a:solidFill>
              </a:rPr>
              <a:t>AS</a:t>
            </a:r>
            <a:r>
              <a:rPr lang="en" sz="1200">
                <a:solidFill>
                  <a:srgbClr val="000000"/>
                </a:solidFill>
              </a:rPr>
              <a:t> temporada_</a:t>
            </a:r>
            <a:r>
              <a:rPr b="1" lang="en" sz="1200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	equipo_visitante AS equipo_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</a:t>
            </a:r>
            <a:r>
              <a:rPr b="1" lang="en" sz="1200">
                <a:solidFill>
                  <a:srgbClr val="000000"/>
                </a:solidFill>
              </a:rPr>
              <a:t>FROM</a:t>
            </a:r>
            <a:r>
              <a:rPr lang="en" sz="1200">
                <a:solidFill>
                  <a:srgbClr val="000000"/>
                </a:solidFill>
              </a:rPr>
              <a:t>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</a:t>
            </a:r>
            <a:r>
              <a:rPr b="1" lang="en" sz="1200">
                <a:solidFill>
                  <a:srgbClr val="000000"/>
                </a:solidFill>
              </a:rPr>
              <a:t>WHERE EXISTS(</a:t>
            </a:r>
            <a:r>
              <a:rPr lang="en" sz="1200">
                <a:solidFill>
                  <a:srgbClr val="000000"/>
                </a:solidFill>
              </a:rPr>
              <a:t>SELECT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    	</a:t>
            </a:r>
            <a:r>
              <a:rPr b="1" lang="en" sz="1200">
                <a:solidFill>
                  <a:srgbClr val="000000"/>
                </a:solidFill>
              </a:rPr>
              <a:t>FROM</a:t>
            </a:r>
            <a:r>
              <a:rPr lang="en" sz="1200">
                <a:solidFill>
                  <a:srgbClr val="000000"/>
                </a:solidFill>
              </a:rPr>
              <a:t> TEMP_1_2_DIV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      	</a:t>
            </a:r>
            <a:r>
              <a:rPr b="1" lang="en" sz="1200">
                <a:solidFill>
                  <a:srgbClr val="000000"/>
                </a:solidFill>
              </a:rPr>
              <a:t>WHERE</a:t>
            </a:r>
            <a:r>
              <a:rPr lang="en" sz="1200">
                <a:solidFill>
                  <a:srgbClr val="000000"/>
                </a:solidFill>
              </a:rPr>
              <a:t> idTEMP </a:t>
            </a:r>
            <a:r>
              <a:rPr b="1" lang="en" sz="1200">
                <a:solidFill>
                  <a:srgbClr val="000000"/>
                </a:solidFill>
              </a:rPr>
              <a:t>=</a:t>
            </a:r>
            <a:r>
              <a:rPr lang="en" sz="1200">
                <a:solidFill>
                  <a:srgbClr val="000000"/>
                </a:solidFill>
              </a:rPr>
              <a:t> id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</a:rPr>
              <a:t>   ))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850725" y="340302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mas_de_3_goles_temporada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temporada_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equipo_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equipos_goles_partido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GROUP BY (</a:t>
            </a:r>
            <a:r>
              <a:rPr lang="en">
                <a:solidFill>
                  <a:srgbClr val="000000"/>
                </a:solidFill>
              </a:rPr>
              <a:t>temporada_</a:t>
            </a:r>
            <a:r>
              <a:rPr b="1"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000000"/>
                </a:solidFill>
              </a:rPr>
              <a:t> equipo_</a:t>
            </a:r>
            <a:r>
              <a:rPr b="1" lang="en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HAVING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avg(</a:t>
            </a:r>
            <a:r>
              <a:rPr lang="en">
                <a:solidFill>
                  <a:srgbClr val="000000"/>
                </a:solidFill>
              </a:rPr>
              <a:t>goles</a:t>
            </a:r>
            <a:r>
              <a:rPr b="1" lang="en">
                <a:solidFill>
                  <a:srgbClr val="000000"/>
                </a:solidFill>
              </a:rPr>
              <a:t>) &gt;</a:t>
            </a:r>
            <a:r>
              <a:rPr lang="en">
                <a:solidFill>
                  <a:srgbClr val="000000"/>
                </a:solidFill>
              </a:rPr>
              <a:t> 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850725" y="285852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ANYO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DIVISION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equipo_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mas_de_3_goles_temporada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INNER JOIN</a:t>
            </a:r>
            <a:r>
              <a:rPr lang="en">
                <a:solidFill>
                  <a:srgbClr val="000000"/>
                </a:solidFill>
              </a:rPr>
              <a:t> TEMPORADA </a:t>
            </a:r>
            <a:r>
              <a:rPr b="1" lang="en">
                <a:solidFill>
                  <a:srgbClr val="000000"/>
                </a:solidFill>
              </a:rPr>
              <a:t>ON</a:t>
            </a:r>
            <a:r>
              <a:rPr lang="en">
                <a:solidFill>
                  <a:srgbClr val="000000"/>
                </a:solidFill>
              </a:rPr>
              <a:t> temporada_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889625" y="280017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 </a:t>
            </a:r>
            <a:r>
              <a:rPr lang="en">
                <a:solidFill>
                  <a:srgbClr val="000000"/>
                </a:solidFill>
              </a:rPr>
              <a:t>TEMP_1_DIV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id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temporada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division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'</a:t>
            </a:r>
            <a:r>
              <a:rPr lang="en">
                <a:solidFill>
                  <a:srgbClr val="000000"/>
                </a:solidFill>
              </a:rPr>
              <a:t>1</a:t>
            </a:r>
            <a:r>
              <a:rPr b="1" lang="en">
                <a:solidFill>
                  <a:srgbClr val="000000"/>
                </a:solidFill>
              </a:rPr>
              <a:t>'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AND </a:t>
            </a:r>
            <a:r>
              <a:rPr lang="en">
                <a:solidFill>
                  <a:srgbClr val="000000"/>
                </a:solidFill>
              </a:rPr>
              <a:t>finalizada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'</a:t>
            </a:r>
            <a:r>
              <a:rPr lang="en">
                <a:solidFill>
                  <a:srgbClr val="000000"/>
                </a:solidFill>
              </a:rPr>
              <a:t>1</a:t>
            </a:r>
            <a:r>
              <a:rPr b="1" lang="en">
                <a:solidFill>
                  <a:srgbClr val="000000"/>
                </a:solidFill>
              </a:rPr>
              <a:t>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704875" y="44434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CREATE VIEW</a:t>
            </a:r>
            <a:r>
              <a:rPr lang="en" sz="1600">
                <a:solidFill>
                  <a:srgbClr val="000000"/>
                </a:solidFill>
              </a:rPr>
              <a:t> PARTIDOS_GANADOS_1_DIV </a:t>
            </a:r>
            <a:r>
              <a:rPr b="1" lang="en" sz="1600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IDTEMP</a:t>
            </a:r>
            <a:r>
              <a:rPr b="1" lang="en" sz="1600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EQUIPO_LOCAL </a:t>
            </a:r>
            <a:r>
              <a:rPr b="1" lang="en" sz="1600">
                <a:solidFill>
                  <a:srgbClr val="000000"/>
                </a:solidFill>
              </a:rPr>
              <a:t>AS</a:t>
            </a:r>
            <a:r>
              <a:rPr lang="en" sz="1600">
                <a:solidFill>
                  <a:srgbClr val="000000"/>
                </a:solidFill>
              </a:rPr>
              <a:t> 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 FROM </a:t>
            </a:r>
            <a:r>
              <a:rPr lang="en" sz="1600">
                <a:solidFill>
                  <a:srgbClr val="000000"/>
                </a:solidFill>
              </a:rPr>
              <a:t>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WHERE EXISTS(SELECT</a:t>
            </a:r>
            <a:r>
              <a:rPr lang="en" sz="1600">
                <a:solidFill>
                  <a:srgbClr val="000000"/>
                </a:solidFill>
              </a:rPr>
              <a:t>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   	</a:t>
            </a:r>
            <a:r>
              <a:rPr b="1" lang="en" sz="1600">
                <a:solidFill>
                  <a:srgbClr val="000000"/>
                </a:solidFill>
              </a:rPr>
              <a:t>FROM</a:t>
            </a:r>
            <a:r>
              <a:rPr lang="en" sz="1600">
                <a:solidFill>
                  <a:srgbClr val="000000"/>
                </a:solidFill>
              </a:rPr>
              <a:t> TEMP_1_DIV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   	</a:t>
            </a:r>
            <a:r>
              <a:rPr b="1" lang="en" sz="1600">
                <a:solidFill>
                  <a:srgbClr val="000000"/>
                </a:solidFill>
              </a:rPr>
              <a:t>WHERE</a:t>
            </a:r>
            <a:r>
              <a:rPr lang="en" sz="1600">
                <a:solidFill>
                  <a:srgbClr val="000000"/>
                </a:solidFill>
              </a:rPr>
              <a:t> IDTEMP </a:t>
            </a:r>
            <a:r>
              <a:rPr b="1" lang="en" sz="1600">
                <a:solidFill>
                  <a:srgbClr val="000000"/>
                </a:solidFill>
              </a:rPr>
              <a:t>=</a:t>
            </a:r>
            <a:r>
              <a:rPr lang="en" sz="1600">
                <a:solidFill>
                  <a:srgbClr val="000000"/>
                </a:solidFill>
              </a:rPr>
              <a:t> ID</a:t>
            </a:r>
            <a:r>
              <a:rPr b="1" lang="en" sz="1600">
                <a:solidFill>
                  <a:srgbClr val="000000"/>
                </a:solidFill>
              </a:rPr>
              <a:t>) AND</a:t>
            </a:r>
            <a:r>
              <a:rPr lang="en" sz="1600">
                <a:solidFill>
                  <a:srgbClr val="000000"/>
                </a:solidFill>
              </a:rPr>
              <a:t> GOLES_LOCAL </a:t>
            </a:r>
            <a:r>
              <a:rPr b="1" lang="en" sz="1600">
                <a:solidFill>
                  <a:srgbClr val="000000"/>
                </a:solidFill>
              </a:rPr>
              <a:t>&gt;</a:t>
            </a:r>
            <a:r>
              <a:rPr lang="en" sz="1600">
                <a:solidFill>
                  <a:srgbClr val="000000"/>
                </a:solidFill>
              </a:rPr>
              <a:t> GOLES_VISITANTE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UNION ALL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IDTEMP</a:t>
            </a:r>
            <a:r>
              <a:rPr b="1" lang="en" sz="1600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EQUIPO_VISITANTE</a:t>
            </a:r>
            <a:r>
              <a:rPr b="1" lang="en" sz="1600">
                <a:solidFill>
                  <a:srgbClr val="000000"/>
                </a:solidFill>
              </a:rPr>
              <a:t> AS</a:t>
            </a:r>
            <a:r>
              <a:rPr lang="en" sz="1600">
                <a:solidFill>
                  <a:srgbClr val="000000"/>
                </a:solidFill>
              </a:rPr>
              <a:t> 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FROM</a:t>
            </a:r>
            <a:r>
              <a:rPr lang="en" sz="1600">
                <a:solidFill>
                  <a:srgbClr val="000000"/>
                </a:solidFill>
              </a:rPr>
              <a:t>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WHERE EXISTS(SELECT</a:t>
            </a:r>
            <a:r>
              <a:rPr lang="en" sz="1600">
                <a:solidFill>
                  <a:srgbClr val="000000"/>
                </a:solidFill>
              </a:rPr>
              <a:t>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   	</a:t>
            </a:r>
            <a:r>
              <a:rPr b="1" lang="en" sz="1600">
                <a:solidFill>
                  <a:srgbClr val="000000"/>
                </a:solidFill>
              </a:rPr>
              <a:t>FROM</a:t>
            </a:r>
            <a:r>
              <a:rPr lang="en" sz="1600">
                <a:solidFill>
                  <a:srgbClr val="000000"/>
                </a:solidFill>
              </a:rPr>
              <a:t> TEMP_1_DIV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       	</a:t>
            </a:r>
            <a:r>
              <a:rPr b="1" lang="en" sz="1600">
                <a:solidFill>
                  <a:srgbClr val="000000"/>
                </a:solidFill>
              </a:rPr>
              <a:t>WHERE</a:t>
            </a:r>
            <a:r>
              <a:rPr lang="en" sz="1600">
                <a:solidFill>
                  <a:srgbClr val="000000"/>
                </a:solidFill>
              </a:rPr>
              <a:t> IDTEMP </a:t>
            </a:r>
            <a:r>
              <a:rPr b="1" lang="en" sz="1600">
                <a:solidFill>
                  <a:srgbClr val="000000"/>
                </a:solidFill>
              </a:rPr>
              <a:t>=</a:t>
            </a:r>
            <a:r>
              <a:rPr lang="en" sz="1600">
                <a:solidFill>
                  <a:srgbClr val="000000"/>
                </a:solidFill>
              </a:rPr>
              <a:t> ID</a:t>
            </a:r>
            <a:r>
              <a:rPr b="1" lang="en" sz="1600">
                <a:solidFill>
                  <a:srgbClr val="000000"/>
                </a:solidFill>
              </a:rPr>
              <a:t>) AND</a:t>
            </a:r>
            <a:r>
              <a:rPr lang="en" sz="1600">
                <a:solidFill>
                  <a:srgbClr val="000000"/>
                </a:solidFill>
              </a:rPr>
              <a:t> GOLES_LOCAL </a:t>
            </a:r>
            <a:r>
              <a:rPr b="1" lang="en" sz="1600">
                <a:solidFill>
                  <a:srgbClr val="000000"/>
                </a:solidFill>
              </a:rPr>
              <a:t>&lt;</a:t>
            </a:r>
            <a:r>
              <a:rPr lang="en" sz="1600">
                <a:solidFill>
                  <a:srgbClr val="000000"/>
                </a:solidFill>
              </a:rPr>
              <a:t> GOLES_VISITANTE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63225" y="436562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CREATE VIEW</a:t>
            </a:r>
            <a:r>
              <a:rPr lang="en" sz="1600">
                <a:solidFill>
                  <a:srgbClr val="000000"/>
                </a:solidFill>
              </a:rPr>
              <a:t> PARTIDOS_EMPATADOS_1_DIV </a:t>
            </a:r>
            <a:r>
              <a:rPr b="1" lang="en" sz="1600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IDTEMP,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EQUIPO_LOCAL </a:t>
            </a:r>
            <a:r>
              <a:rPr b="1" lang="en" sz="1600">
                <a:solidFill>
                  <a:srgbClr val="000000"/>
                </a:solidFill>
              </a:rPr>
              <a:t>AS</a:t>
            </a:r>
            <a:r>
              <a:rPr lang="en" sz="1600">
                <a:solidFill>
                  <a:srgbClr val="000000"/>
                </a:solidFill>
              </a:rPr>
              <a:t> 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FROM</a:t>
            </a:r>
            <a:r>
              <a:rPr lang="en" sz="1600">
                <a:solidFill>
                  <a:srgbClr val="000000"/>
                </a:solidFill>
              </a:rPr>
              <a:t>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WHERE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EXISTS(</a:t>
            </a:r>
            <a:r>
              <a:rPr lang="en" sz="1600">
                <a:solidFill>
                  <a:srgbClr val="000000"/>
                </a:solidFill>
              </a:rPr>
              <a:t>SELECT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   	</a:t>
            </a:r>
            <a:r>
              <a:rPr b="1" lang="en" sz="1600">
                <a:solidFill>
                  <a:srgbClr val="000000"/>
                </a:solidFill>
              </a:rPr>
              <a:t>FROM</a:t>
            </a:r>
            <a:r>
              <a:rPr lang="en" sz="1600">
                <a:solidFill>
                  <a:srgbClr val="000000"/>
                </a:solidFill>
              </a:rPr>
              <a:t> TEMP_1_DIV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   	</a:t>
            </a:r>
            <a:r>
              <a:rPr b="1" lang="en" sz="1600">
                <a:solidFill>
                  <a:srgbClr val="000000"/>
                </a:solidFill>
              </a:rPr>
              <a:t>WHERE</a:t>
            </a:r>
            <a:r>
              <a:rPr lang="en" sz="1600">
                <a:solidFill>
                  <a:srgbClr val="000000"/>
                </a:solidFill>
              </a:rPr>
              <a:t> IDTEMP </a:t>
            </a:r>
            <a:r>
              <a:rPr b="1" lang="en" sz="1600">
                <a:solidFill>
                  <a:srgbClr val="000000"/>
                </a:solidFill>
              </a:rPr>
              <a:t>=</a:t>
            </a:r>
            <a:r>
              <a:rPr lang="en" sz="1600">
                <a:solidFill>
                  <a:srgbClr val="000000"/>
                </a:solidFill>
              </a:rPr>
              <a:t> ID</a:t>
            </a:r>
            <a:r>
              <a:rPr b="1" lang="en" sz="1600">
                <a:solidFill>
                  <a:srgbClr val="000000"/>
                </a:solidFill>
              </a:rPr>
              <a:t>) AND</a:t>
            </a:r>
            <a:r>
              <a:rPr lang="en" sz="1600">
                <a:solidFill>
                  <a:srgbClr val="000000"/>
                </a:solidFill>
              </a:rPr>
              <a:t> GOLES_LOCAL </a:t>
            </a:r>
            <a:r>
              <a:rPr b="1" lang="en" sz="1600">
                <a:solidFill>
                  <a:srgbClr val="000000"/>
                </a:solidFill>
              </a:rPr>
              <a:t>= </a:t>
            </a:r>
            <a:r>
              <a:rPr lang="en" sz="1600">
                <a:solidFill>
                  <a:srgbClr val="000000"/>
                </a:solidFill>
              </a:rPr>
              <a:t>GOLES_VISITANTE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UNION ALL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  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IDTEMP</a:t>
            </a:r>
            <a:r>
              <a:rPr b="1" lang="en" sz="1600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	EQUIPO_VISITANTE </a:t>
            </a:r>
            <a:r>
              <a:rPr b="1" lang="en" sz="1600">
                <a:solidFill>
                  <a:srgbClr val="000000"/>
                </a:solidFill>
              </a:rPr>
              <a:t>AS</a:t>
            </a:r>
            <a:r>
              <a:rPr lang="en" sz="1600">
                <a:solidFill>
                  <a:srgbClr val="000000"/>
                </a:solidFill>
              </a:rPr>
              <a:t> 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FROM</a:t>
            </a:r>
            <a:r>
              <a:rPr lang="en" sz="1600">
                <a:solidFill>
                  <a:srgbClr val="000000"/>
                </a:solidFill>
              </a:rPr>
              <a:t>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</a:t>
            </a:r>
            <a:r>
              <a:rPr b="1" lang="en" sz="1600">
                <a:solidFill>
                  <a:srgbClr val="000000"/>
                </a:solidFill>
              </a:rPr>
              <a:t>WHERE EXISTS(SELECT </a:t>
            </a:r>
            <a:r>
              <a:rPr lang="en" sz="1600">
                <a:solidFill>
                  <a:srgbClr val="000000"/>
                </a:solidFill>
              </a:rPr>
              <a:t>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   	</a:t>
            </a:r>
            <a:r>
              <a:rPr b="1" lang="en" sz="1600">
                <a:solidFill>
                  <a:srgbClr val="000000"/>
                </a:solidFill>
              </a:rPr>
              <a:t>FROM</a:t>
            </a:r>
            <a:r>
              <a:rPr lang="en" sz="1600">
                <a:solidFill>
                  <a:srgbClr val="000000"/>
                </a:solidFill>
              </a:rPr>
              <a:t> TEMP_1_DIV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           	</a:t>
            </a:r>
            <a:r>
              <a:rPr b="1" lang="en" sz="1600">
                <a:solidFill>
                  <a:srgbClr val="000000"/>
                </a:solidFill>
              </a:rPr>
              <a:t>WHERE</a:t>
            </a:r>
            <a:r>
              <a:rPr lang="en" sz="1600">
                <a:solidFill>
                  <a:srgbClr val="000000"/>
                </a:solidFill>
              </a:rPr>
              <a:t> IDTEMP </a:t>
            </a:r>
            <a:r>
              <a:rPr b="1" lang="en" sz="1600">
                <a:solidFill>
                  <a:srgbClr val="000000"/>
                </a:solidFill>
              </a:rPr>
              <a:t>=</a:t>
            </a:r>
            <a:r>
              <a:rPr lang="en" sz="1600">
                <a:solidFill>
                  <a:srgbClr val="000000"/>
                </a:solidFill>
              </a:rPr>
              <a:t> ID</a:t>
            </a:r>
            <a:r>
              <a:rPr b="1" lang="en" sz="1600">
                <a:solidFill>
                  <a:srgbClr val="000000"/>
                </a:solidFill>
              </a:rPr>
              <a:t>) AND</a:t>
            </a:r>
            <a:r>
              <a:rPr lang="en" sz="1600">
                <a:solidFill>
                  <a:srgbClr val="000000"/>
                </a:solidFill>
              </a:rPr>
              <a:t> GOLES_LOCAL </a:t>
            </a:r>
            <a:r>
              <a:rPr b="1" lang="en" sz="1600">
                <a:solidFill>
                  <a:srgbClr val="000000"/>
                </a:solidFill>
              </a:rPr>
              <a:t>=</a:t>
            </a:r>
            <a:r>
              <a:rPr lang="en" sz="1600">
                <a:solidFill>
                  <a:srgbClr val="000000"/>
                </a:solidFill>
              </a:rPr>
              <a:t> GOLES_VISITANTE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802125" y="433645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0000"/>
                </a:solidFill>
              </a:rPr>
              <a:t>CREATE VIEW</a:t>
            </a:r>
            <a:r>
              <a:rPr lang="en" sz="1800">
                <a:solidFill>
                  <a:srgbClr val="000000"/>
                </a:solidFill>
              </a:rPr>
              <a:t> PUNTOS_EMPATES_VICT_1_DIV </a:t>
            </a:r>
            <a:r>
              <a:rPr b="1" lang="en" sz="1800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</a:t>
            </a:r>
            <a:r>
              <a:rPr b="1" lang="en" sz="1800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b="1" lang="en" sz="1800">
                <a:solidFill>
                  <a:srgbClr val="000000"/>
                </a:solidFill>
              </a:rPr>
              <a:t>count(</a:t>
            </a:r>
            <a:r>
              <a:rPr lang="en" sz="1800">
                <a:solidFill>
                  <a:srgbClr val="000000"/>
                </a:solidFill>
              </a:rPr>
              <a:t>*</a:t>
            </a:r>
            <a:r>
              <a:rPr b="1" lang="en" sz="1800">
                <a:solidFill>
                  <a:srgbClr val="000000"/>
                </a:solidFill>
              </a:rPr>
              <a:t>)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b="1" lang="en" sz="1800">
                <a:solidFill>
                  <a:srgbClr val="000000"/>
                </a:solidFill>
              </a:rPr>
              <a:t>AS</a:t>
            </a:r>
            <a:r>
              <a:rPr lang="en" sz="1800">
                <a:solidFill>
                  <a:srgbClr val="000000"/>
                </a:solidFill>
              </a:rPr>
              <a:t> PUNTOS</a:t>
            </a:r>
            <a:r>
              <a:rPr b="1" lang="en" sz="1800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IDTEMP</a:t>
            </a:r>
            <a:r>
              <a:rPr b="1" lang="en" sz="1800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</a:t>
            </a:r>
            <a:r>
              <a:rPr b="1" lang="en" sz="1800">
                <a:solidFill>
                  <a:srgbClr val="000000"/>
                </a:solidFill>
              </a:rPr>
              <a:t>FROM</a:t>
            </a:r>
            <a:r>
              <a:rPr lang="en" sz="1800">
                <a:solidFill>
                  <a:srgbClr val="000000"/>
                </a:solidFill>
              </a:rPr>
              <a:t> PARTIDOS_EMPATADOS_1_DIV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</a:t>
            </a:r>
            <a:r>
              <a:rPr b="1" lang="en" sz="1800">
                <a:solidFill>
                  <a:srgbClr val="000000"/>
                </a:solidFill>
              </a:rPr>
              <a:t>GROUP BY (</a:t>
            </a:r>
            <a:r>
              <a:rPr lang="en" sz="1800">
                <a:solidFill>
                  <a:srgbClr val="000000"/>
                </a:solidFill>
              </a:rPr>
              <a:t>idtemp</a:t>
            </a:r>
            <a:r>
              <a:rPr b="1" lang="en" sz="1800">
                <a:solidFill>
                  <a:srgbClr val="000000"/>
                </a:solidFill>
              </a:rPr>
              <a:t>,</a:t>
            </a:r>
            <a:r>
              <a:rPr lang="en" sz="1800">
                <a:solidFill>
                  <a:srgbClr val="000000"/>
                </a:solidFill>
              </a:rPr>
              <a:t> equi</a:t>
            </a:r>
            <a:r>
              <a:rPr b="1" lang="en" sz="180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</a:t>
            </a:r>
            <a:r>
              <a:rPr b="1" lang="en" sz="1800">
                <a:solidFill>
                  <a:srgbClr val="000000"/>
                </a:solidFill>
              </a:rPr>
              <a:t>UNION ALL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0000"/>
                </a:solidFill>
              </a:rPr>
              <a:t>  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</a:t>
            </a:r>
            <a:r>
              <a:rPr b="1" lang="en" sz="1800">
                <a:solidFill>
                  <a:srgbClr val="000000"/>
                </a:solidFill>
              </a:rPr>
              <a:t>3 * count(</a:t>
            </a:r>
            <a:r>
              <a:rPr lang="en" sz="1800">
                <a:solidFill>
                  <a:srgbClr val="000000"/>
                </a:solidFill>
              </a:rPr>
              <a:t>*</a:t>
            </a:r>
            <a:r>
              <a:rPr b="1" lang="en" sz="1800">
                <a:solidFill>
                  <a:srgbClr val="000000"/>
                </a:solidFill>
              </a:rPr>
              <a:t>) AS</a:t>
            </a:r>
            <a:r>
              <a:rPr lang="en" sz="1800">
                <a:solidFill>
                  <a:srgbClr val="000000"/>
                </a:solidFill>
              </a:rPr>
              <a:t> PUNTOS</a:t>
            </a:r>
            <a:r>
              <a:rPr b="1" lang="en" sz="1800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IDTEMP</a:t>
            </a:r>
            <a:r>
              <a:rPr b="1" lang="en" sz="1800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	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</a:t>
            </a:r>
            <a:r>
              <a:rPr b="1" lang="en" sz="1800">
                <a:solidFill>
                  <a:srgbClr val="000000"/>
                </a:solidFill>
              </a:rPr>
              <a:t>FROM</a:t>
            </a:r>
            <a:r>
              <a:rPr lang="en" sz="1800">
                <a:solidFill>
                  <a:srgbClr val="000000"/>
                </a:solidFill>
              </a:rPr>
              <a:t> PARTIDOS_GANADOS_1_DIV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  </a:t>
            </a:r>
            <a:r>
              <a:rPr b="1" lang="en" sz="1800">
                <a:solidFill>
                  <a:srgbClr val="000000"/>
                </a:solidFill>
              </a:rPr>
              <a:t>GROUP BY (</a:t>
            </a:r>
            <a:r>
              <a:rPr lang="en" sz="1800">
                <a:solidFill>
                  <a:srgbClr val="000000"/>
                </a:solidFill>
              </a:rPr>
              <a:t>idtemp</a:t>
            </a:r>
            <a:r>
              <a:rPr b="1" lang="en" sz="1800">
                <a:solidFill>
                  <a:srgbClr val="000000"/>
                </a:solidFill>
              </a:rPr>
              <a:t>,</a:t>
            </a:r>
            <a:r>
              <a:rPr lang="en" sz="1800">
                <a:solidFill>
                  <a:srgbClr val="000000"/>
                </a:solidFill>
              </a:rPr>
              <a:t> equi</a:t>
            </a:r>
            <a:r>
              <a:rPr b="1" lang="en" sz="180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841000" y="357802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PUNTOS_TEMPORADA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sum(</a:t>
            </a:r>
            <a:r>
              <a:rPr lang="en">
                <a:solidFill>
                  <a:srgbClr val="000000"/>
                </a:solidFill>
              </a:rPr>
              <a:t>PUNTOS</a:t>
            </a:r>
            <a:r>
              <a:rPr b="1"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PUNTOS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IDTEMP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PUNTOS_EMPATES_VICT_1_DIV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GROUP BY (</a:t>
            </a:r>
            <a:r>
              <a:rPr lang="en">
                <a:solidFill>
                  <a:srgbClr val="000000"/>
                </a:solidFill>
              </a:rPr>
              <a:t>IDTEMP, EQUI</a:t>
            </a:r>
            <a:r>
              <a:rPr b="1" lang="en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os de uso.png"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75" y="146550"/>
            <a:ext cx="8319600" cy="48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928500" y="336412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MAX_PUNTOS_TEMPORADA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max(</a:t>
            </a:r>
            <a:r>
              <a:rPr lang="en">
                <a:solidFill>
                  <a:srgbClr val="000000"/>
                </a:solidFill>
              </a:rPr>
              <a:t>PUNTOS</a:t>
            </a:r>
            <a:r>
              <a:rPr b="1" lang="en">
                <a:solidFill>
                  <a:srgbClr val="000000"/>
                </a:solidFill>
              </a:rPr>
              <a:t>) AS</a:t>
            </a:r>
            <a:r>
              <a:rPr lang="en">
                <a:solidFill>
                  <a:srgbClr val="000000"/>
                </a:solidFill>
              </a:rPr>
              <a:t> PUNTOS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IDTEMP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PUNTOS_TEMPORADA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GROUP BY (</a:t>
            </a:r>
            <a:r>
              <a:rPr lang="en">
                <a:solidFill>
                  <a:srgbClr val="000000"/>
                </a:solidFill>
              </a:rPr>
              <a:t>IDTEMP</a:t>
            </a:r>
            <a:r>
              <a:rPr b="1" lang="en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94775" y="38095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GANADORES_TEMPORADAS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EQUI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MAX_PUNTOS_TEMPORADA.IDTEMP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temp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MAX_PUNTOS_TEMPORADA.PUNTOS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PUNTOS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PUNTOS_TEMPORADA</a:t>
            </a:r>
            <a:r>
              <a:rPr b="1"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000000"/>
                </a:solidFill>
              </a:rPr>
              <a:t> MAX_PUNTOS_TEMPORADA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PUNTOS_TEMPORADA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</a:t>
            </a:r>
            <a:r>
              <a:rPr b="1" lang="en">
                <a:solidFill>
                  <a:srgbClr val="000000"/>
                </a:solidFill>
              </a:rPr>
              <a:t> =</a:t>
            </a:r>
            <a:r>
              <a:rPr lang="en">
                <a:solidFill>
                  <a:srgbClr val="000000"/>
                </a:solidFill>
              </a:rPr>
              <a:t> MAX_PUNTOS_TEMPORADA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	</a:t>
            </a:r>
            <a:r>
              <a:rPr b="1" lang="en">
                <a:solidFill>
                  <a:srgbClr val="000000"/>
                </a:solidFill>
              </a:rPr>
              <a:t>AND</a:t>
            </a:r>
            <a:r>
              <a:rPr lang="en">
                <a:solidFill>
                  <a:srgbClr val="000000"/>
                </a:solidFill>
              </a:rPr>
              <a:t> PUNTOS_TEMPORADA.PUNTOS</a:t>
            </a:r>
            <a:r>
              <a:rPr b="1" lang="en">
                <a:solidFill>
                  <a:srgbClr val="000000"/>
                </a:solidFill>
              </a:rPr>
              <a:t> =</a:t>
            </a:r>
            <a:r>
              <a:rPr lang="en">
                <a:solidFill>
                  <a:srgbClr val="000000"/>
                </a:solidFill>
              </a:rPr>
              <a:t> MAX_PUNTOS_TEMPORADA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PUNTOS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841000" y="33544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PALMARES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count(</a:t>
            </a:r>
            <a:r>
              <a:rPr lang="en">
                <a:solidFill>
                  <a:srgbClr val="000000"/>
                </a:solidFill>
              </a:rPr>
              <a:t>EQUI</a:t>
            </a:r>
            <a:r>
              <a:rPr b="1"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TITULOS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GANADORES_TEMPORADAS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GROUP BY (</a:t>
            </a:r>
            <a:r>
              <a:rPr lang="en">
                <a:solidFill>
                  <a:srgbClr val="000000"/>
                </a:solidFill>
              </a:rPr>
              <a:t>EQUI</a:t>
            </a:r>
            <a:r>
              <a:rPr b="1" lang="en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ORDER BY (</a:t>
            </a:r>
            <a:r>
              <a:rPr lang="en">
                <a:solidFill>
                  <a:srgbClr val="000000"/>
                </a:solidFill>
              </a:rPr>
              <a:t>TITULOS</a:t>
            </a:r>
            <a:r>
              <a:rPr b="1"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 DESC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879875" y="264462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PALMARES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ROWNUM </a:t>
            </a:r>
            <a:r>
              <a:rPr b="1" lang="en">
                <a:solidFill>
                  <a:srgbClr val="000000"/>
                </a:solidFill>
              </a:rPr>
              <a:t>&lt;=</a:t>
            </a:r>
            <a:r>
              <a:rPr lang="en">
                <a:solidFill>
                  <a:srgbClr val="000000"/>
                </a:solidFill>
              </a:rPr>
              <a:t> 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5200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85200C"/>
                </a:solidFill>
                <a:latin typeface="Karla"/>
                <a:ea typeface="Karla"/>
                <a:cs typeface="Karla"/>
                <a:sym typeface="Karla"/>
              </a:rPr>
              <a:t>5</a:t>
            </a:r>
            <a:r>
              <a:rPr lang="en" sz="7200">
                <a:solidFill>
                  <a:srgbClr val="85200C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Nuestras c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onsultas SQL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704875" y="46239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000000"/>
                </a:solidFill>
              </a:rPr>
              <a:t>CREATE VIEW</a:t>
            </a:r>
            <a:r>
              <a:rPr lang="en" sz="1300">
                <a:solidFill>
                  <a:srgbClr val="000000"/>
                </a:solidFill>
              </a:rPr>
              <a:t> diferencia_de_goles_parcial </a:t>
            </a:r>
            <a:r>
              <a:rPr b="1" lang="en" sz="1300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  </a:t>
            </a:r>
            <a:r>
              <a:rPr b="1" lang="en" sz="1300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000000"/>
                </a:solidFill>
              </a:rPr>
              <a:t>	sum(</a:t>
            </a:r>
            <a:r>
              <a:rPr lang="en" sz="1300">
                <a:solidFill>
                  <a:srgbClr val="000000"/>
                </a:solidFill>
              </a:rPr>
              <a:t>GOLES_LOCAL </a:t>
            </a:r>
            <a:r>
              <a:rPr b="1" lang="en" sz="1300">
                <a:solidFill>
                  <a:srgbClr val="000000"/>
                </a:solidFill>
              </a:rPr>
              <a:t>- </a:t>
            </a:r>
            <a:r>
              <a:rPr lang="en" sz="1300">
                <a:solidFill>
                  <a:srgbClr val="000000"/>
                </a:solidFill>
              </a:rPr>
              <a:t>GOLES_VISITANTE</a:t>
            </a:r>
            <a:r>
              <a:rPr b="1" lang="en" sz="1300">
                <a:solidFill>
                  <a:srgbClr val="000000"/>
                </a:solidFill>
              </a:rPr>
              <a:t>) AS</a:t>
            </a:r>
            <a:r>
              <a:rPr lang="en" sz="1300">
                <a:solidFill>
                  <a:srgbClr val="000000"/>
                </a:solidFill>
              </a:rPr>
              <a:t> goles,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	IDTEMP</a:t>
            </a:r>
            <a:r>
              <a:rPr b="1" lang="en" sz="1300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	EQUIPO_LOCAL                   	</a:t>
            </a:r>
            <a:r>
              <a:rPr b="1" lang="en" sz="1300">
                <a:solidFill>
                  <a:srgbClr val="000000"/>
                </a:solidFill>
              </a:rPr>
              <a:t>AS</a:t>
            </a:r>
            <a:r>
              <a:rPr lang="en" sz="1300">
                <a:solidFill>
                  <a:srgbClr val="000000"/>
                </a:solidFill>
              </a:rPr>
              <a:t> 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  </a:t>
            </a:r>
            <a:r>
              <a:rPr b="1" lang="en" sz="1300">
                <a:solidFill>
                  <a:srgbClr val="000000"/>
                </a:solidFill>
              </a:rPr>
              <a:t>FROM </a:t>
            </a:r>
            <a:r>
              <a:rPr lang="en" sz="1300">
                <a:solidFill>
                  <a:srgbClr val="000000"/>
                </a:solidFill>
              </a:rPr>
              <a:t>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  </a:t>
            </a:r>
            <a:r>
              <a:rPr b="1" lang="en" sz="1300">
                <a:solidFill>
                  <a:srgbClr val="000000"/>
                </a:solidFill>
              </a:rPr>
              <a:t>GROUP BY</a:t>
            </a:r>
            <a:r>
              <a:rPr lang="en" sz="1300">
                <a:solidFill>
                  <a:srgbClr val="000000"/>
                </a:solidFill>
              </a:rPr>
              <a:t> IDTEMP</a:t>
            </a:r>
            <a:r>
              <a:rPr b="1" lang="en" sz="1300">
                <a:solidFill>
                  <a:srgbClr val="000000"/>
                </a:solidFill>
              </a:rPr>
              <a:t>, </a:t>
            </a:r>
            <a:r>
              <a:rPr lang="en" sz="1300">
                <a:solidFill>
                  <a:srgbClr val="000000"/>
                </a:solidFill>
              </a:rPr>
              <a:t>EQUIPO_LOCAL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  </a:t>
            </a:r>
            <a:r>
              <a:rPr b="1" lang="en" sz="1300">
                <a:solidFill>
                  <a:srgbClr val="000000"/>
                </a:solidFill>
              </a:rPr>
              <a:t>HAVING EXISTS(SELECT</a:t>
            </a:r>
            <a:r>
              <a:rPr lang="en" sz="1300">
                <a:solidFill>
                  <a:srgbClr val="000000"/>
                </a:solidFill>
              </a:rPr>
              <a:t>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            	</a:t>
            </a:r>
            <a:r>
              <a:rPr b="1" lang="en" sz="1300">
                <a:solidFill>
                  <a:srgbClr val="000000"/>
                </a:solidFill>
              </a:rPr>
              <a:t>FROM</a:t>
            </a:r>
            <a:r>
              <a:rPr lang="en" sz="1300">
                <a:solidFill>
                  <a:srgbClr val="000000"/>
                </a:solidFill>
              </a:rPr>
              <a:t> TEMP_1_2_DIV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            	</a:t>
            </a:r>
            <a:r>
              <a:rPr b="1" lang="en" sz="1300">
                <a:solidFill>
                  <a:srgbClr val="000000"/>
                </a:solidFill>
              </a:rPr>
              <a:t>WHERE</a:t>
            </a:r>
            <a:r>
              <a:rPr lang="en" sz="1300">
                <a:solidFill>
                  <a:srgbClr val="000000"/>
                </a:solidFill>
              </a:rPr>
              <a:t> idTEMP </a:t>
            </a:r>
            <a:r>
              <a:rPr b="1" lang="en" sz="1300">
                <a:solidFill>
                  <a:srgbClr val="000000"/>
                </a:solidFill>
              </a:rPr>
              <a:t>=</a:t>
            </a:r>
            <a:r>
              <a:rPr lang="en" sz="1300">
                <a:solidFill>
                  <a:srgbClr val="000000"/>
                </a:solidFill>
              </a:rPr>
              <a:t> id</a:t>
            </a:r>
            <a:r>
              <a:rPr b="1" lang="en" sz="130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  </a:t>
            </a:r>
            <a:r>
              <a:rPr b="1" lang="en" sz="1300">
                <a:solidFill>
                  <a:srgbClr val="000000"/>
                </a:solidFill>
              </a:rPr>
              <a:t>UNION ALL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000000"/>
                </a:solidFill>
              </a:rPr>
              <a:t>  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rgbClr val="000000"/>
                </a:solidFill>
              </a:rPr>
              <a:t>	sum(</a:t>
            </a:r>
            <a:r>
              <a:rPr lang="en" sz="1300">
                <a:solidFill>
                  <a:srgbClr val="000000"/>
                </a:solidFill>
              </a:rPr>
              <a:t>GOLES_VISITANTE</a:t>
            </a:r>
            <a:r>
              <a:rPr b="1" lang="en" sz="1300">
                <a:solidFill>
                  <a:srgbClr val="000000"/>
                </a:solidFill>
              </a:rPr>
              <a:t> -</a:t>
            </a:r>
            <a:r>
              <a:rPr lang="en" sz="1300">
                <a:solidFill>
                  <a:srgbClr val="000000"/>
                </a:solidFill>
              </a:rPr>
              <a:t> GOLES_LOCAL</a:t>
            </a:r>
            <a:r>
              <a:rPr b="1" lang="en" sz="1300">
                <a:solidFill>
                  <a:srgbClr val="000000"/>
                </a:solidFill>
              </a:rPr>
              <a:t>) AS</a:t>
            </a:r>
            <a:r>
              <a:rPr lang="en" sz="1300">
                <a:solidFill>
                  <a:srgbClr val="000000"/>
                </a:solidFill>
              </a:rPr>
              <a:t> goles</a:t>
            </a:r>
            <a:r>
              <a:rPr b="1" lang="en" sz="1300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	IDTEMP</a:t>
            </a:r>
            <a:r>
              <a:rPr b="1" lang="en" sz="1300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	EQUIPO_VISITANTE               	</a:t>
            </a:r>
            <a:r>
              <a:rPr b="1" lang="en" sz="1300">
                <a:solidFill>
                  <a:srgbClr val="000000"/>
                </a:solidFill>
              </a:rPr>
              <a:t>AS</a:t>
            </a:r>
            <a:r>
              <a:rPr lang="en" sz="1300">
                <a:solidFill>
                  <a:srgbClr val="000000"/>
                </a:solidFill>
              </a:rPr>
              <a:t> 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  </a:t>
            </a:r>
            <a:r>
              <a:rPr b="1" lang="en" sz="1300">
                <a:solidFill>
                  <a:srgbClr val="000000"/>
                </a:solidFill>
              </a:rPr>
              <a:t>FROM</a:t>
            </a:r>
            <a:r>
              <a:rPr lang="en" sz="1300">
                <a:solidFill>
                  <a:srgbClr val="000000"/>
                </a:solidFill>
              </a:rPr>
              <a:t>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 </a:t>
            </a:r>
            <a:r>
              <a:rPr b="1" lang="en" sz="1300">
                <a:solidFill>
                  <a:srgbClr val="000000"/>
                </a:solidFill>
              </a:rPr>
              <a:t> GROUP BY</a:t>
            </a:r>
            <a:r>
              <a:rPr lang="en" sz="1300">
                <a:solidFill>
                  <a:srgbClr val="000000"/>
                </a:solidFill>
              </a:rPr>
              <a:t> IDTEMP, EQUIPO_VISITANTE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  </a:t>
            </a:r>
            <a:r>
              <a:rPr b="1" lang="en" sz="1300">
                <a:solidFill>
                  <a:srgbClr val="000000"/>
                </a:solidFill>
              </a:rPr>
              <a:t>HAVING EXISTS(SELECT</a:t>
            </a:r>
            <a:r>
              <a:rPr lang="en" sz="1300">
                <a:solidFill>
                  <a:srgbClr val="000000"/>
                </a:solidFill>
              </a:rPr>
              <a:t>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            	</a:t>
            </a:r>
            <a:r>
              <a:rPr b="1" lang="en" sz="1300">
                <a:solidFill>
                  <a:srgbClr val="000000"/>
                </a:solidFill>
              </a:rPr>
              <a:t>FROM</a:t>
            </a:r>
            <a:r>
              <a:rPr lang="en" sz="1300">
                <a:solidFill>
                  <a:srgbClr val="000000"/>
                </a:solidFill>
              </a:rPr>
              <a:t> TEMP_1_2_DIV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</a:rPr>
              <a:t>            	</a:t>
            </a:r>
            <a:r>
              <a:rPr b="1" lang="en" sz="1300">
                <a:solidFill>
                  <a:srgbClr val="000000"/>
                </a:solidFill>
              </a:rPr>
              <a:t>WHERE</a:t>
            </a:r>
            <a:r>
              <a:rPr lang="en" sz="1300">
                <a:solidFill>
                  <a:srgbClr val="000000"/>
                </a:solidFill>
              </a:rPr>
              <a:t> idTEMP = id</a:t>
            </a:r>
            <a:r>
              <a:rPr b="1" lang="en" sz="130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870175" y="327662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diferencia_de_goles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sum(</a:t>
            </a:r>
            <a:r>
              <a:rPr lang="en">
                <a:solidFill>
                  <a:srgbClr val="000000"/>
                </a:solidFill>
              </a:rPr>
              <a:t>goles</a:t>
            </a:r>
            <a:r>
              <a:rPr b="1" lang="en">
                <a:solidFill>
                  <a:srgbClr val="000000"/>
                </a:solidFill>
              </a:rPr>
              <a:t>) AS</a:t>
            </a:r>
            <a:r>
              <a:rPr lang="en">
                <a:solidFill>
                  <a:srgbClr val="000000"/>
                </a:solidFill>
              </a:rPr>
              <a:t> goles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IDTEMP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EQUI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diferencia_de_goles_parcial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GROUP BY</a:t>
            </a:r>
            <a:r>
              <a:rPr lang="en">
                <a:solidFill>
                  <a:srgbClr val="000000"/>
                </a:solidFill>
              </a:rPr>
              <a:t> IDTEMP</a:t>
            </a:r>
            <a:r>
              <a:rPr b="1"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</a:rPr>
              <a:t>EQUI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879900" y="291687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max_diferencia_de_goles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max(</a:t>
            </a:r>
            <a:r>
              <a:rPr lang="en">
                <a:solidFill>
                  <a:srgbClr val="000000"/>
                </a:solidFill>
              </a:rPr>
              <a:t>goles</a:t>
            </a:r>
            <a:r>
              <a:rPr b="1" lang="en">
                <a:solidFill>
                  <a:srgbClr val="000000"/>
                </a:solidFill>
              </a:rPr>
              <a:t>) AS</a:t>
            </a:r>
            <a:r>
              <a:rPr lang="en">
                <a:solidFill>
                  <a:srgbClr val="000000"/>
                </a:solidFill>
              </a:rPr>
              <a:t> max_diferencia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IDTEMP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diferencia_de_goles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GROUP BY</a:t>
            </a:r>
            <a:r>
              <a:rPr lang="en">
                <a:solidFill>
                  <a:srgbClr val="000000"/>
                </a:solidFill>
              </a:rPr>
              <a:t> IDTEMP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193400" y="419302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equi_max_dif_de_goles_temp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EQUI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max_diferencia_de_goles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max_diferencia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diferencia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max_diferencia_de_goles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    	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temp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 </a:t>
            </a:r>
            <a:r>
              <a:rPr lang="en">
                <a:solidFill>
                  <a:srgbClr val="000000"/>
                </a:solidFill>
              </a:rPr>
              <a:t>max_diferencia_de_goles</a:t>
            </a:r>
            <a:r>
              <a:rPr b="1" lang="en">
                <a:solidFill>
                  <a:srgbClr val="000000"/>
                </a:solidFill>
              </a:rPr>
              <a:t>,</a:t>
            </a:r>
            <a:r>
              <a:rPr lang="en">
                <a:solidFill>
                  <a:srgbClr val="000000"/>
                </a:solidFill>
              </a:rPr>
              <a:t> diferencia_de_goles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max_diferencia_de_goles.IDTEMP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diferencia_de_goles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</a:t>
            </a:r>
            <a:r>
              <a:rPr b="1" lang="en">
                <a:solidFill>
                  <a:srgbClr val="000000"/>
                </a:solidFill>
              </a:rPr>
              <a:t>AND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	max_diferencia_de_goles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max_diferencia</a:t>
            </a:r>
            <a:r>
              <a:rPr b="1" lang="en">
                <a:solidFill>
                  <a:srgbClr val="000000"/>
                </a:solidFill>
              </a:rPr>
              <a:t> =</a:t>
            </a:r>
            <a:r>
              <a:rPr lang="en">
                <a:solidFill>
                  <a:srgbClr val="000000"/>
                </a:solidFill>
              </a:rPr>
              <a:t> diferencia_de_goles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goles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792375" y="315995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ANYO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DIVISION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EQUI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diferencia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equi_max_dif_de_goles_temp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INNER JOIN</a:t>
            </a:r>
            <a:r>
              <a:rPr lang="en">
                <a:solidFill>
                  <a:srgbClr val="000000"/>
                </a:solidFill>
              </a:rPr>
              <a:t> TEMPORADA </a:t>
            </a:r>
            <a:r>
              <a:rPr b="1" lang="en">
                <a:solidFill>
                  <a:srgbClr val="000000"/>
                </a:solidFill>
              </a:rPr>
              <a:t>ON</a:t>
            </a:r>
            <a:r>
              <a:rPr lang="en">
                <a:solidFill>
                  <a:srgbClr val="000000"/>
                </a:solidFill>
              </a:rPr>
              <a:t> temp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6D9EEB"/>
                </a:solidFill>
              </a:rPr>
              <a:t>2</a:t>
            </a:r>
            <a:r>
              <a:rPr lang="en" sz="7200">
                <a:solidFill>
                  <a:srgbClr val="6D9EEB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Modelo relacional y proceso de normalización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416725" y="34945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GOLES_POR_PARTIDO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IDTEMP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000000"/>
                </a:solidFill>
              </a:rPr>
              <a:t>GOLES_VISITANTE </a:t>
            </a:r>
            <a:r>
              <a:rPr b="1" lang="en">
                <a:solidFill>
                  <a:srgbClr val="000000"/>
                </a:solidFill>
              </a:rPr>
              <a:t>+</a:t>
            </a:r>
            <a:r>
              <a:rPr lang="en">
                <a:solidFill>
                  <a:srgbClr val="000000"/>
                </a:solidFill>
              </a:rPr>
              <a:t> PARTIDO.GOLES_LOCAL</a:t>
            </a:r>
            <a:r>
              <a:rPr b="1" lang="en">
                <a:solidFill>
                  <a:srgbClr val="000000"/>
                </a:solidFill>
              </a:rPr>
              <a:t>) AS</a:t>
            </a:r>
            <a:r>
              <a:rPr lang="en">
                <a:solidFill>
                  <a:srgbClr val="000000"/>
                </a:solidFill>
              </a:rPr>
              <a:t> GOLES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WHERE EXISTS(</a:t>
            </a:r>
            <a:r>
              <a:rPr lang="en">
                <a:solidFill>
                  <a:srgbClr val="000000"/>
                </a:solidFill>
              </a:rPr>
              <a:t>SELECT *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   	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TEMP_1_2_DIV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	</a:t>
            </a: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idTEMP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id</a:t>
            </a:r>
            <a:r>
              <a:rPr b="1" lang="en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520350" y="348717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CORRESPONDENCIA_1_2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T1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 AS ID_1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T2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 AS ID_2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TEMPORADA T1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INNER JOIN</a:t>
            </a:r>
            <a:r>
              <a:rPr lang="en">
                <a:solidFill>
                  <a:srgbClr val="000000"/>
                </a:solidFill>
              </a:rPr>
              <a:t> TEMPORADA T2 </a:t>
            </a:r>
            <a:r>
              <a:rPr b="1" lang="en">
                <a:solidFill>
                  <a:srgbClr val="000000"/>
                </a:solidFill>
              </a:rPr>
              <a:t>O</a:t>
            </a:r>
            <a:r>
              <a:rPr lang="en">
                <a:solidFill>
                  <a:srgbClr val="000000"/>
                </a:solidFill>
              </a:rPr>
              <a:t>N T1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ANYO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T2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ANYO </a:t>
            </a:r>
            <a:r>
              <a:rPr b="1" lang="en">
                <a:solidFill>
                  <a:srgbClr val="000000"/>
                </a:solidFill>
              </a:rPr>
              <a:t>AND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                   	T1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DIVISION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'1' </a:t>
            </a:r>
            <a:r>
              <a:rPr b="1" lang="en">
                <a:solidFill>
                  <a:srgbClr val="000000"/>
                </a:solidFill>
              </a:rPr>
              <a:t>AND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               	T2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DIVISION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'2'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860425" y="30627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GOLES_POR_TEMPORADA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IDTEMP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sum(</a:t>
            </a:r>
            <a:r>
              <a:rPr lang="en">
                <a:solidFill>
                  <a:srgbClr val="000000"/>
                </a:solidFill>
              </a:rPr>
              <a:t>GOLES</a:t>
            </a:r>
            <a:r>
              <a:rPr b="1" lang="en">
                <a:solidFill>
                  <a:srgbClr val="000000"/>
                </a:solidFill>
              </a:rPr>
              <a:t>) AS</a:t>
            </a:r>
            <a:r>
              <a:rPr lang="en">
                <a:solidFill>
                  <a:srgbClr val="000000"/>
                </a:solidFill>
              </a:rPr>
              <a:t> GOLES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GOLES_POR_PARTIDO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GROUP BY (</a:t>
            </a:r>
            <a:r>
              <a:rPr lang="en">
                <a:solidFill>
                  <a:srgbClr val="000000"/>
                </a:solidFill>
              </a:rPr>
              <a:t>IDTEMP</a:t>
            </a:r>
            <a:r>
              <a:rPr b="1" lang="en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49050" y="346135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ANYO    	AS ANYO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000000"/>
                </a:solidFill>
              </a:rPr>
              <a:t>T1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GOLES</a:t>
            </a:r>
            <a:r>
              <a:rPr b="1" lang="en">
                <a:solidFill>
                  <a:srgbClr val="000000"/>
                </a:solidFill>
              </a:rPr>
              <a:t> -</a:t>
            </a:r>
            <a:r>
              <a:rPr lang="en">
                <a:solidFill>
                  <a:srgbClr val="000000"/>
                </a:solidFill>
              </a:rPr>
              <a:t> T2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GOLES</a:t>
            </a:r>
            <a:r>
              <a:rPr b="1" lang="en">
                <a:solidFill>
                  <a:srgbClr val="000000"/>
                </a:solidFill>
              </a:rPr>
              <a:t>) AS</a:t>
            </a:r>
            <a:r>
              <a:rPr lang="en">
                <a:solidFill>
                  <a:srgbClr val="000000"/>
                </a:solidFill>
              </a:rPr>
              <a:t> DIFERENCIA_GOLES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  FROM</a:t>
            </a:r>
            <a:r>
              <a:rPr lang="en">
                <a:solidFill>
                  <a:srgbClr val="000000"/>
                </a:solidFill>
              </a:rPr>
              <a:t> GOLES_POR_TEMPORADA T1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INNER JOIN</a:t>
            </a:r>
            <a:r>
              <a:rPr lang="en">
                <a:solidFill>
                  <a:srgbClr val="000000"/>
                </a:solidFill>
              </a:rPr>
              <a:t> GOLES_POR_TEMPORADA T2 </a:t>
            </a:r>
            <a:r>
              <a:rPr b="1" lang="en">
                <a:solidFill>
                  <a:srgbClr val="000000"/>
                </a:solidFill>
              </a:rPr>
              <a:t>ON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T1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GOLES</a:t>
            </a:r>
            <a:r>
              <a:rPr b="1" lang="en">
                <a:solidFill>
                  <a:srgbClr val="000000"/>
                </a:solidFill>
              </a:rPr>
              <a:t> &gt;    </a:t>
            </a:r>
            <a:r>
              <a:rPr lang="en">
                <a:solidFill>
                  <a:srgbClr val="000000"/>
                </a:solidFill>
              </a:rPr>
              <a:t>T2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GOLES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INNER JOIN</a:t>
            </a:r>
            <a:r>
              <a:rPr lang="en">
                <a:solidFill>
                  <a:srgbClr val="000000"/>
                </a:solidFill>
              </a:rPr>
              <a:t> CORRESPONDENCIA_1_2 C1 </a:t>
            </a:r>
            <a:r>
              <a:rPr b="1" lang="en">
                <a:solidFill>
                  <a:srgbClr val="000000"/>
                </a:solidFill>
              </a:rPr>
              <a:t>ON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T1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</a:t>
            </a:r>
            <a:r>
              <a:rPr b="1" lang="en">
                <a:solidFill>
                  <a:srgbClr val="000000"/>
                </a:solidFill>
              </a:rPr>
              <a:t>= </a:t>
            </a:r>
            <a:r>
              <a:rPr lang="en">
                <a:solidFill>
                  <a:srgbClr val="000000"/>
                </a:solidFill>
              </a:rPr>
              <a:t>C1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ID_1  </a:t>
            </a:r>
            <a:r>
              <a:rPr b="1" lang="en">
                <a:solidFill>
                  <a:srgbClr val="000000"/>
                </a:solidFill>
              </a:rPr>
              <a:t>AND </a:t>
            </a:r>
            <a:r>
              <a:rPr lang="en">
                <a:solidFill>
                  <a:srgbClr val="000000"/>
                </a:solidFill>
              </a:rPr>
              <a:t>T2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C1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ID_2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INNER JOIN</a:t>
            </a:r>
            <a:r>
              <a:rPr lang="en">
                <a:solidFill>
                  <a:srgbClr val="000000"/>
                </a:solidFill>
              </a:rPr>
              <a:t> TEMPORADA </a:t>
            </a:r>
            <a:r>
              <a:rPr b="1" lang="en">
                <a:solidFill>
                  <a:srgbClr val="000000"/>
                </a:solidFill>
              </a:rPr>
              <a:t>ON</a:t>
            </a:r>
            <a:r>
              <a:rPr lang="en">
                <a:solidFill>
                  <a:srgbClr val="000000"/>
                </a:solidFill>
              </a:rPr>
              <a:t> T1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986850" y="343217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MISMA_PUNT_FINAL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000000"/>
                </a:solidFill>
              </a:rPr>
              <a:t>count(</a:t>
            </a:r>
            <a:r>
              <a:rPr lang="en">
                <a:solidFill>
                  <a:srgbClr val="000000"/>
                </a:solidFill>
              </a:rPr>
              <a:t>*</a:t>
            </a:r>
            <a:r>
              <a:rPr b="1"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 AS EQUIPOS_EMPATADOS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IDTEMP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PUNTOS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PUNTOS_TEMPORADA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GROUP BY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000000"/>
                </a:solidFill>
              </a:rPr>
              <a:t>IDTEMP, PUNTOS</a:t>
            </a:r>
            <a:r>
              <a:rPr b="1" lang="en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743775" y="261545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NUM_MAX_EQUIPOS_EMPATADOS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max(</a:t>
            </a:r>
            <a:r>
              <a:rPr lang="en">
                <a:solidFill>
                  <a:srgbClr val="000000"/>
                </a:solidFill>
              </a:rPr>
              <a:t>EQUIPOS_EMPATADOS</a:t>
            </a:r>
            <a:r>
              <a:rPr b="1" lang="en">
                <a:solidFill>
                  <a:srgbClr val="000000"/>
                </a:solidFill>
              </a:rPr>
              <a:t>) AS</a:t>
            </a:r>
            <a:r>
              <a:rPr lang="en">
                <a:solidFill>
                  <a:srgbClr val="000000"/>
                </a:solidFill>
              </a:rPr>
              <a:t> NUM_EQUI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MISMA_PUNT_FINAL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258575" y="334340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MAX_EQUIPOS_TEMP_PUNT_EMP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 </a:t>
            </a:r>
            <a:r>
              <a:rPr lang="en">
                <a:solidFill>
                  <a:srgbClr val="000000"/>
                </a:solidFill>
              </a:rPr>
              <a:t>IDTEMP</a:t>
            </a:r>
            <a:r>
              <a:rPr b="1" lang="en">
                <a:solidFill>
                  <a:srgbClr val="000000"/>
                </a:solidFill>
              </a:rPr>
              <a:t>,  </a:t>
            </a:r>
            <a:r>
              <a:rPr lang="en">
                <a:solidFill>
                  <a:srgbClr val="000000"/>
                </a:solidFill>
              </a:rPr>
              <a:t>PUNTOS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MISMA_PUNT_FINAL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NUM_MAX_EQUIPOS_EMPATADOS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NUM_MAX_EQUIPOS_EMPATADOS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NUM_EQUI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EQUIPOS_EMPATADOS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19925" y="4027025"/>
            <a:ext cx="80691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CREATE VIEW</a:t>
            </a:r>
            <a:r>
              <a:rPr lang="en">
                <a:solidFill>
                  <a:srgbClr val="000000"/>
                </a:solidFill>
              </a:rPr>
              <a:t> EQUIPOSEMP_IDTEMP_PUNTOS </a:t>
            </a:r>
            <a:r>
              <a:rPr b="1" lang="en">
                <a:solidFill>
                  <a:srgbClr val="000000"/>
                </a:solidFill>
              </a:rPr>
              <a:t>AS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PUNTOS_TEMPORADA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EQUI  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EQUI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PUNTOS_TEMPORADA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IDTEMP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PUNTOS_TEMPORADA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PUNTOS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PUNTOS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PUNTOS_TEMPORADA</a:t>
            </a:r>
            <a:r>
              <a:rPr b="1" lang="en">
                <a:solidFill>
                  <a:srgbClr val="000000"/>
                </a:solidFill>
              </a:rPr>
              <a:t>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MAX_EQUIPOS_TEMP_PUNT_EMP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PUNTOS_TEMPORADA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</a:t>
            </a:r>
            <a:r>
              <a:rPr b="1" lang="en">
                <a:solidFill>
                  <a:srgbClr val="000000"/>
                </a:solidFill>
              </a:rPr>
              <a:t>=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MAX_EQUIPOS_TEMP_PUNT_EMP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AND </a:t>
            </a:r>
            <a:r>
              <a:rPr lang="en">
                <a:solidFill>
                  <a:srgbClr val="000000"/>
                </a:solidFill>
              </a:rPr>
              <a:t>PUNTOS_TEMPORADA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PUNTOS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MAX_EQUIPOS_TEMP_PUNT_EMP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PUNTOS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4125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841000" y="3121050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ANYO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EQUI</a:t>
            </a:r>
            <a:r>
              <a:rPr b="1" lang="en">
                <a:solidFill>
                  <a:srgbClr val="000000"/>
                </a:solidFill>
              </a:rPr>
              <a:t>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PUNTOS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EQUIPOSEMP_IDTEMP_PUNTOS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INNER JOIN</a:t>
            </a:r>
            <a:r>
              <a:rPr lang="en">
                <a:solidFill>
                  <a:srgbClr val="000000"/>
                </a:solidFill>
              </a:rPr>
              <a:t> TEMPORADA </a:t>
            </a:r>
            <a:r>
              <a:rPr b="1" lang="en">
                <a:solidFill>
                  <a:srgbClr val="000000"/>
                </a:solidFill>
              </a:rPr>
              <a:t>ON</a:t>
            </a:r>
            <a:r>
              <a:rPr lang="en">
                <a:solidFill>
                  <a:srgbClr val="000000"/>
                </a:solidFill>
              </a:rPr>
              <a:t> EQUIPOSEMP_IDTEMP_PUNTOS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IDTEMP </a:t>
            </a:r>
            <a:r>
              <a:rPr b="1"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00"/>
                </a:solidFill>
              </a:rPr>
              <a:t> TEMPORADA</a:t>
            </a:r>
            <a:r>
              <a:rPr b="1" lang="en">
                <a:solidFill>
                  <a:srgbClr val="000000"/>
                </a:solidFill>
              </a:rPr>
              <a:t>.</a:t>
            </a:r>
            <a:r>
              <a:rPr lang="en">
                <a:solidFill>
                  <a:srgbClr val="000000"/>
                </a:solidFill>
              </a:rPr>
              <a:t>ID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76A5A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1B7EA1"/>
                </a:solidFill>
              </a:rPr>
              <a:t>6.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Optimización,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Diseño Físico,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 Triggers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ASsql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74" y="40800"/>
            <a:ext cx="7107099" cy="50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193525" y="1714625"/>
            <a:ext cx="7322400" cy="2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CREATE TABLE</a:t>
            </a:r>
            <a:r>
              <a:rPr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goles </a:t>
            </a:r>
            <a:r>
              <a:rPr b="1"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	temporada</a:t>
            </a:r>
            <a:r>
              <a:rPr b="1"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INTEGER REFERENCES</a:t>
            </a:r>
            <a:r>
              <a:rPr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temporada</a:t>
            </a:r>
            <a:r>
              <a:rPr b="1"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id</a:t>
            </a:r>
            <a:r>
              <a:rPr b="1"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	equipo </a:t>
            </a:r>
            <a:r>
              <a:rPr b="1"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VARCHAR(</a:t>
            </a:r>
            <a:r>
              <a:rPr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100</a:t>
            </a:r>
            <a:r>
              <a:rPr b="1"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) REFERENCES</a:t>
            </a:r>
            <a:r>
              <a:rPr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equipo</a:t>
            </a:r>
            <a:r>
              <a:rPr b="1"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nombre_oficial</a:t>
            </a:r>
            <a:r>
              <a:rPr b="1"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	goles</a:t>
            </a:r>
            <a:r>
              <a:rPr b="1"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INTEGER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" sz="1800"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b="1"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301425" y="962575"/>
            <a:ext cx="527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CREATE TABLE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empates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temporada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INTEGER REFERENCES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temporada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id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	equipo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VARCHAR(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100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) REFERENCES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equipo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nombre_oficial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	num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INTEGER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112025" y="126975"/>
            <a:ext cx="327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CREATE OR REPLACE TRIGGER goles_avr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AFTER INSERT OR UPDATE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OF goles_local, goles_visitante, jornada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ON partido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FOR EACH ROW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DECLARE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	  PRAGMA AUTONOMOUS_TRANSACTION;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a NUMBER;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b NUMBER;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c NUMBER;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025950" y="126975"/>
            <a:ext cx="5435100" cy="3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BEGIN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DELETE FROM goles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temporada = :NEW.idTemp AND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      (equipo = :NEW.equipo_local OR equipo = :NEW.equipo_visitante);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SUM(goles_local) INTO 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equipo_local = :NEW.equipo_local AND idTemp = :NEW.idTemp;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SUM(goles_visitante) INTO 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equipo_visitante = :NEW.equipo_local AND idTemp = :NEW.idTemp;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 INTO 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equipo_local = :NEW.equipo_local OR equipo_visitante = :NEW.equipo_local;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INSERT INTO goles (temporada, equipo, goles) VALUES (:NEW.idTemp, :NEW.equipo_local, (a + b) / c);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SUM(goles_local) INTO 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equipo_local = :NEW.equipo_visitante AND idTemp = :NEW.idTemp;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SUM(goles_visitante) INTO 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equipo_visitante = :NEW.equipo_visitante AND idTemp = :NEW.idTemp;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 INTO 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equipo_local = :NEW.equipo_visitante OR equipo_visitante = :NEW.equipo_visitante;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INSERT INTO goles (temporada, equipo, goles) VALUES (:NEW.idTemp, :NEW.equipo_visitante, (a + b) / c);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	COMMIT;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END;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475475" y="1432650"/>
            <a:ext cx="43365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Karla"/>
                <a:ea typeface="Karla"/>
                <a:cs typeface="Karla"/>
                <a:sym typeface="Karla"/>
              </a:rPr>
              <a:t>CREATE OR REPLACE TRIGGER empates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Karla"/>
                <a:ea typeface="Karla"/>
                <a:cs typeface="Karla"/>
                <a:sym typeface="Karla"/>
              </a:rPr>
              <a:t>AFTER INSERT OR UPDATE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Karla"/>
                <a:ea typeface="Karla"/>
                <a:cs typeface="Karla"/>
                <a:sym typeface="Karla"/>
              </a:rPr>
              <a:t>OF goles_local, goles_visitante, jornada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Karla"/>
                <a:ea typeface="Karla"/>
                <a:cs typeface="Karla"/>
                <a:sym typeface="Karla"/>
              </a:rPr>
              <a:t>  ON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Karla"/>
                <a:ea typeface="Karla"/>
                <a:cs typeface="Karla"/>
                <a:sym typeface="Karla"/>
              </a:rPr>
              <a:t>FOR EACH ROW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Karla"/>
                <a:ea typeface="Karla"/>
                <a:cs typeface="Karla"/>
                <a:sym typeface="Karla"/>
              </a:rPr>
              <a:t>  DECLARE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Karla"/>
                <a:ea typeface="Karla"/>
                <a:cs typeface="Karla"/>
                <a:sym typeface="Karla"/>
              </a:rPr>
              <a:t>	PRAGMA AUTONOMOUS_TRANSACTION;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Karla"/>
                <a:ea typeface="Karla"/>
                <a:cs typeface="Karla"/>
                <a:sym typeface="Karla"/>
              </a:rPr>
              <a:t>    a NUMBER;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Karla"/>
                <a:ea typeface="Karla"/>
                <a:cs typeface="Karla"/>
                <a:sym typeface="Karla"/>
              </a:rPr>
              <a:t>    b NUMBER;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4880025" y="0"/>
            <a:ext cx="3860100" cy="3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BEGIN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DELETE FROM empates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temporada = :NEW.idTemp AND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      (equipo = :NEW.equipo_local OR equipo = :NEW.equipo_visitante);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goles_local = goles_visitante AND equipo_visitante = :NEW.equipo_local AND idTemp = :NEW.idTemp;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goles_local = goles_visitante AND equipo_local = :NEW.equipo_local AND idTemp = :NEW.idTemp;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INSERT INTO empates (temporada, equipo, num) VALUES (:NEW.idTemp, :NEW.equipo_local, a + b);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goles_local = goles_visitante AND equipo_visitante = :NEW.equipo_visitante AND idTemp = :NEW.idTemp;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goles_local = goles_visitante AND equipo_local = :NEW.equipo_visitante AND idTemp = :NEW.idTemp;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INSERT INTO empates (temporada, equipo, num) VALUES (:NEW.idTemp, :NEW.equipo_visitante, a + b);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	C</a:t>
            </a:r>
            <a:r>
              <a:rPr lang="en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OMMIT;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END;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0" y="170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CREATE OR REPLACE TRIGGER goles_avr_del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AFTER DELETE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ON partido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FOR EACH ROW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DECLARE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	PRAGMA AUTONOMOUS_TRANSACTION;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a NUMBER;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b NUMBER;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c NUMBER;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5249525" y="625650"/>
            <a:ext cx="38310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SUM(goles_local)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equipo_local = :OLD.equipo_visitante AND idTemp = :OLD.idTemp;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SUM(goles_local)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equipo_visitante = :OLD.equipo_visitante AND idTemp = :OLD.idTemp;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equipo_local = :OLD.equipo_visitante OR equipo_visitante = :OLD.equipo_visitante;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INSERT INTO goles (temporada, equipo, goles) VALUES (:OLD.idTemp, :OLD.equipo_visitante, (a + b) / c);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	COMMIT;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END;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2682725" y="805550"/>
            <a:ext cx="27222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BEGIN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DELETE FROM goles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temporada = :OLD.idTemp AND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      (equipo = :OLD.equipo_local OR equipo = :OLD.equipo_visitante);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SUM(goles_local)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equipo_local = :OLD.equipo_local AND idTemp = :OLD.idTemp;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SUM(goles_local)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equipo_visitante = :OLD.equipo_local AND idTemp = :OLD.idTemp;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equipo_local = :OLD.equipo_local OR equipo_visitante = :OLD.equipo_local;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INSERT INTO goles (temporada, equipo, goles) VALUES (:OLD.idTemp, :OLD.equipo_local, (a + b) / c);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573675" y="1020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CREATE OR REPLACE TRIGGER empates_del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AFTER DELETE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ON partido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FOR EACH ROW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DECLARE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	PRAGMA AUTONOMOUS_TRANSACTION;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a NUMBER;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b NUMBER;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791050" y="42225"/>
            <a:ext cx="4482300" cy="2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BEGIN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DELETE FROM empates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temporada = :OLD.idTemp AND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      (equipo = :OLD.equipo_local OR equipo = :OLD.equipo_visitante);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goles_local = goles_visitante AND equipo_visitante = :OLD.equipo_local AND idTemp = :OLD.idTemp;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goles_local = goles_visitante AND equipo_local = :OLD.equipo_local AND idTemp = :OLD.idTemp;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INSERT INTO empates (temporada, equipo, num) VALUES (:OLD.idTemp, :OLD.equipo_local, a + b);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goles_local = goles_visitante AND equipo_visitante = :OLD.equipo_visitante AND idTemp = :OLD.idTemp;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INTO 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FROM partido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WHERE goles_local = goles_visitante AND equipo_local = :OLD.equipo_visitante AND idTemp = :OLD.idTemp;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  INSERT INTO empates (temporada, equipo, num) VALUES (:OLD.idTemp, :OLD.equipo_visitante, a + b);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	COMMIT;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 END;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424450" y="447807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CREATE OR REPLACE TRIGGER</a:t>
            </a:r>
            <a:r>
              <a:rPr lang="en" sz="1400">
                <a:solidFill>
                  <a:srgbClr val="000000"/>
                </a:solidFill>
              </a:rPr>
              <a:t> overlap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BEFORE INSERT OR UPDATE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</a:t>
            </a:r>
            <a:r>
              <a:rPr b="1" lang="en" sz="1400">
                <a:solidFill>
                  <a:srgbClr val="000000"/>
                </a:solidFill>
              </a:rPr>
              <a:t>ON</a:t>
            </a:r>
            <a:r>
              <a:rPr lang="en" sz="1400">
                <a:solidFill>
                  <a:srgbClr val="000000"/>
                </a:solidFill>
              </a:rPr>
              <a:t> residir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FOR EACH ROW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  DECLARE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    PRAGMA AUTONOMOUS_TRANSACTION;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num </a:t>
            </a:r>
            <a:r>
              <a:rPr b="1" lang="en" sz="1400">
                <a:solidFill>
                  <a:srgbClr val="000000"/>
                </a:solidFill>
              </a:rPr>
              <a:t>NUMBER;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</a:t>
            </a:r>
            <a:r>
              <a:rPr b="1" lang="en" sz="1400">
                <a:solidFill>
                  <a:srgbClr val="000000"/>
                </a:solidFill>
              </a:rPr>
              <a:t>BEGIN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	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	INTO</a:t>
            </a:r>
            <a:r>
              <a:rPr lang="en" sz="1400">
                <a:solidFill>
                  <a:srgbClr val="000000"/>
                </a:solidFill>
              </a:rPr>
              <a:t> num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FROM</a:t>
            </a:r>
            <a:r>
              <a:rPr lang="en" sz="1400">
                <a:solidFill>
                  <a:srgbClr val="000000"/>
                </a:solidFill>
              </a:rPr>
              <a:t> residir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WHERE (:NEW.</a:t>
            </a:r>
            <a:r>
              <a:rPr lang="en" sz="1400">
                <a:solidFill>
                  <a:srgbClr val="000000"/>
                </a:solidFill>
              </a:rPr>
              <a:t>fin </a:t>
            </a:r>
            <a:r>
              <a:rPr b="1" lang="en" sz="1400">
                <a:solidFill>
                  <a:srgbClr val="000000"/>
                </a:solidFill>
              </a:rPr>
              <a:t>&gt;</a:t>
            </a:r>
            <a:r>
              <a:rPr lang="en" sz="1400">
                <a:solidFill>
                  <a:srgbClr val="000000"/>
                </a:solidFill>
              </a:rPr>
              <a:t> fin</a:t>
            </a:r>
            <a:r>
              <a:rPr b="1" lang="en" sz="1400">
                <a:solidFill>
                  <a:srgbClr val="000000"/>
                </a:solidFill>
              </a:rPr>
              <a:t> AND :NEW.</a:t>
            </a:r>
            <a:r>
              <a:rPr lang="en" sz="1400">
                <a:solidFill>
                  <a:srgbClr val="000000"/>
                </a:solidFill>
              </a:rPr>
              <a:t>inicio </a:t>
            </a:r>
            <a:r>
              <a:rPr b="1" lang="en" sz="1400">
                <a:solidFill>
                  <a:srgbClr val="000000"/>
                </a:solidFill>
              </a:rPr>
              <a:t>&lt; </a:t>
            </a:r>
            <a:r>
              <a:rPr lang="en" sz="1400">
                <a:solidFill>
                  <a:srgbClr val="000000"/>
                </a:solidFill>
              </a:rPr>
              <a:t>fin</a:t>
            </a:r>
            <a:r>
              <a:rPr b="1" lang="en" sz="1400">
                <a:solidFill>
                  <a:srgbClr val="000000"/>
                </a:solidFill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I</a:t>
            </a:r>
            <a:r>
              <a:rPr b="1" lang="en" sz="1400">
                <a:solidFill>
                  <a:srgbClr val="000000"/>
                </a:solidFill>
              </a:rPr>
              <a:t>F (:NEW.</a:t>
            </a:r>
            <a:r>
              <a:rPr lang="en" sz="1400">
                <a:solidFill>
                  <a:srgbClr val="000000"/>
                </a:solidFill>
              </a:rPr>
              <a:t>inicio </a:t>
            </a:r>
            <a:r>
              <a:rPr b="1" lang="en" sz="1400">
                <a:solidFill>
                  <a:srgbClr val="000000"/>
                </a:solidFill>
              </a:rPr>
              <a:t>&gt; :NEW.</a:t>
            </a:r>
            <a:r>
              <a:rPr lang="en" sz="1400">
                <a:solidFill>
                  <a:srgbClr val="000000"/>
                </a:solidFill>
              </a:rPr>
              <a:t>fin </a:t>
            </a:r>
            <a:r>
              <a:rPr b="1" lang="en" sz="1400">
                <a:solidFill>
                  <a:srgbClr val="000000"/>
                </a:solidFill>
              </a:rPr>
              <a:t>OR</a:t>
            </a:r>
            <a:r>
              <a:rPr lang="en" sz="1400">
                <a:solidFill>
                  <a:srgbClr val="000000"/>
                </a:solidFill>
              </a:rPr>
              <a:t> num </a:t>
            </a:r>
            <a:r>
              <a:rPr b="1" lang="en" sz="1400">
                <a:solidFill>
                  <a:srgbClr val="000000"/>
                </a:solidFill>
              </a:rPr>
              <a:t>=</a:t>
            </a:r>
            <a:r>
              <a:rPr lang="en" sz="1400">
                <a:solidFill>
                  <a:srgbClr val="000000"/>
                </a:solidFill>
              </a:rPr>
              <a:t> 1</a:t>
            </a:r>
            <a:r>
              <a:rPr b="1" lang="en" sz="140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THEN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  	RAISE_APPLICATION_ERROR(</a:t>
            </a:r>
            <a:r>
              <a:rPr lang="en" sz="1400">
                <a:solidFill>
                  <a:srgbClr val="000000"/>
                </a:solidFill>
              </a:rPr>
              <a:t>1</a:t>
            </a:r>
            <a:r>
              <a:rPr b="1" lang="en" sz="1400">
                <a:solidFill>
                  <a:srgbClr val="000000"/>
                </a:solidFill>
              </a:rPr>
              <a:t>, '</a:t>
            </a:r>
            <a:r>
              <a:rPr lang="en" sz="1400">
                <a:solidFill>
                  <a:srgbClr val="000000"/>
                </a:solidFill>
              </a:rPr>
              <a:t>Colapso de tiempos o inicio &gt; fin</a:t>
            </a:r>
            <a:r>
              <a:rPr b="1" lang="en" sz="1400">
                <a:solidFill>
                  <a:srgbClr val="000000"/>
                </a:solidFill>
              </a:rPr>
              <a:t>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END IF;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    COMMIT;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  END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558500" y="4342225"/>
            <a:ext cx="78459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CREATE OR REPLACE TRIGGER</a:t>
            </a:r>
            <a:r>
              <a:rPr lang="en" sz="1400">
                <a:solidFill>
                  <a:srgbClr val="000000"/>
                </a:solidFill>
              </a:rPr>
              <a:t> overlap_del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BEFORE DELETE ON</a:t>
            </a:r>
            <a:r>
              <a:rPr lang="en" sz="1400">
                <a:solidFill>
                  <a:srgbClr val="000000"/>
                </a:solidFill>
              </a:rPr>
              <a:t> residir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FOR EACH ROW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  DECLARE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    num </a:t>
            </a:r>
            <a:r>
              <a:rPr b="1" lang="en" sz="1400">
                <a:solidFill>
                  <a:srgbClr val="000000"/>
                </a:solidFill>
              </a:rPr>
              <a:t>NUMBER;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</a:t>
            </a:r>
            <a:r>
              <a:rPr b="1" lang="en" sz="1400">
                <a:solidFill>
                  <a:srgbClr val="000000"/>
                </a:solidFill>
              </a:rPr>
              <a:t>BEGIN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	SELECT COUNT(*)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	INTO</a:t>
            </a:r>
            <a:r>
              <a:rPr lang="en" sz="1400">
                <a:solidFill>
                  <a:srgbClr val="000000"/>
                </a:solidFill>
              </a:rPr>
              <a:t> num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FROM </a:t>
            </a:r>
            <a:r>
              <a:rPr lang="en" sz="1400">
                <a:solidFill>
                  <a:srgbClr val="000000"/>
                </a:solidFill>
              </a:rPr>
              <a:t>residir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WHERE (:OLD.</a:t>
            </a:r>
            <a:r>
              <a:rPr lang="en" sz="1400">
                <a:solidFill>
                  <a:srgbClr val="000000"/>
                </a:solidFill>
              </a:rPr>
              <a:t>fin </a:t>
            </a:r>
            <a:r>
              <a:rPr b="1" lang="en" sz="1400">
                <a:solidFill>
                  <a:srgbClr val="000000"/>
                </a:solidFill>
              </a:rPr>
              <a:t>&gt;</a:t>
            </a:r>
            <a:r>
              <a:rPr lang="en" sz="1400">
                <a:solidFill>
                  <a:srgbClr val="000000"/>
                </a:solidFill>
              </a:rPr>
              <a:t> fin </a:t>
            </a:r>
            <a:r>
              <a:rPr b="1" lang="en" sz="1400">
                <a:solidFill>
                  <a:srgbClr val="000000"/>
                </a:solidFill>
              </a:rPr>
              <a:t>AND :OLD.</a:t>
            </a:r>
            <a:r>
              <a:rPr lang="en" sz="1400">
                <a:solidFill>
                  <a:srgbClr val="000000"/>
                </a:solidFill>
              </a:rPr>
              <a:t>inicio </a:t>
            </a:r>
            <a:r>
              <a:rPr b="1" lang="en" sz="1400">
                <a:solidFill>
                  <a:srgbClr val="000000"/>
                </a:solidFill>
              </a:rPr>
              <a:t>&lt;</a:t>
            </a:r>
            <a:r>
              <a:rPr lang="en" sz="1400">
                <a:solidFill>
                  <a:srgbClr val="000000"/>
                </a:solidFill>
              </a:rPr>
              <a:t> fin</a:t>
            </a:r>
            <a:r>
              <a:rPr b="1" lang="en" sz="1400">
                <a:solidFill>
                  <a:srgbClr val="000000"/>
                </a:solidFill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IF (:OLD.</a:t>
            </a:r>
            <a:r>
              <a:rPr lang="en" sz="1400">
                <a:solidFill>
                  <a:srgbClr val="000000"/>
                </a:solidFill>
              </a:rPr>
              <a:t>inicio </a:t>
            </a:r>
            <a:r>
              <a:rPr b="1" lang="en" sz="1400">
                <a:solidFill>
                  <a:srgbClr val="000000"/>
                </a:solidFill>
              </a:rPr>
              <a:t>&gt; :OLD</a:t>
            </a:r>
            <a:r>
              <a:rPr lang="en" sz="1400">
                <a:solidFill>
                  <a:srgbClr val="000000"/>
                </a:solidFill>
              </a:rPr>
              <a:t>.fin </a:t>
            </a:r>
            <a:r>
              <a:rPr b="1" lang="en" sz="1400">
                <a:solidFill>
                  <a:srgbClr val="000000"/>
                </a:solidFill>
              </a:rPr>
              <a:t>OR</a:t>
            </a:r>
            <a:r>
              <a:rPr lang="en" sz="1400">
                <a:solidFill>
                  <a:srgbClr val="000000"/>
                </a:solidFill>
              </a:rPr>
              <a:t> num </a:t>
            </a:r>
            <a:r>
              <a:rPr b="1" lang="en" sz="1400">
                <a:solidFill>
                  <a:srgbClr val="000000"/>
                </a:solidFill>
              </a:rPr>
              <a:t>=</a:t>
            </a:r>
            <a:r>
              <a:rPr lang="en" sz="1400">
                <a:solidFill>
                  <a:srgbClr val="000000"/>
                </a:solidFill>
              </a:rPr>
              <a:t> 1</a:t>
            </a:r>
            <a:r>
              <a:rPr b="1" lang="en" sz="140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THEN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  	RAISE_APPLICATION_ERROR(</a:t>
            </a:r>
            <a:r>
              <a:rPr lang="en" sz="1400">
                <a:solidFill>
                  <a:srgbClr val="000000"/>
                </a:solidFill>
              </a:rPr>
              <a:t>1</a:t>
            </a:r>
            <a:r>
              <a:rPr b="1" lang="en" sz="1400">
                <a:solidFill>
                  <a:srgbClr val="000000"/>
                </a:solidFill>
              </a:rPr>
              <a:t>, '</a:t>
            </a:r>
            <a:r>
              <a:rPr lang="en" sz="1400">
                <a:solidFill>
                  <a:srgbClr val="000000"/>
                </a:solidFill>
              </a:rPr>
              <a:t>Colapso de tiempos o inicio &gt; fin</a:t>
            </a:r>
            <a:r>
              <a:rPr b="1" lang="en" sz="1400">
                <a:solidFill>
                  <a:srgbClr val="000000"/>
                </a:solidFill>
              </a:rPr>
              <a:t>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b="1" lang="en" sz="1400">
                <a:solidFill>
                  <a:srgbClr val="000000"/>
                </a:solidFill>
              </a:rPr>
              <a:t>END IF;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000000"/>
                </a:solidFill>
              </a:rPr>
              <a:t>   COMMIT;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  END;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D9EE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4294967295" type="title"/>
          </p:nvPr>
        </p:nvSpPr>
        <p:spPr>
          <a:xfrm>
            <a:off x="1352050" y="989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b="1" lang="en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Proceso de normalización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49025" y="3762900"/>
            <a:ext cx="65436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1ª Forma normal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Debido a la existencia del atributo multi-evaluado Otros nombres en la entidad equipo se creó la tabla Otros Nombres con clave primaria compuesta por Equipo, que referencia a la tabla Equipo y  Nombre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.JP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200" y="1977149"/>
            <a:ext cx="2487225" cy="15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CC0000"/>
                </a:solidFill>
              </a:rPr>
              <a:t>3</a:t>
            </a:r>
            <a:r>
              <a:rPr lang="en" sz="7200">
                <a:solidFill>
                  <a:srgbClr val="CC000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Creación de t</a:t>
            </a:r>
            <a:r>
              <a:rPr lang="en"/>
              <a:t>ablas en 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0666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83200" y="1516125"/>
            <a:ext cx="7827300" cy="24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CREATE TABLE </a:t>
            </a:r>
            <a:r>
              <a:rPr lang="en">
                <a:solidFill>
                  <a:schemeClr val="dk1"/>
                </a:solidFill>
              </a:rPr>
              <a:t>equipo (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nombre_oficial </a:t>
            </a:r>
            <a:r>
              <a:rPr b="1" lang="en">
                <a:solidFill>
                  <a:schemeClr val="dk1"/>
                </a:solidFill>
              </a:rPr>
              <a:t>VARCHAR</a:t>
            </a:r>
            <a:r>
              <a:rPr lang="en">
                <a:solidFill>
                  <a:schemeClr val="dk1"/>
                </a:solidFill>
              </a:rPr>
              <a:t>(100) </a:t>
            </a:r>
            <a:r>
              <a:rPr b="1" lang="en">
                <a:solidFill>
                  <a:schemeClr val="dk1"/>
                </a:solidFill>
              </a:rPr>
              <a:t>PRIMARY KEY</a:t>
            </a:r>
            <a:r>
              <a:rPr lang="en">
                <a:solidFill>
                  <a:schemeClr val="dk1"/>
                </a:solidFill>
              </a:rPr>
              <a:t>,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nombre_corto </a:t>
            </a:r>
            <a:r>
              <a:rPr b="1" lang="en">
                <a:solidFill>
                  <a:schemeClr val="dk1"/>
                </a:solidFill>
              </a:rPr>
              <a:t>VARCHAR</a:t>
            </a:r>
            <a:r>
              <a:rPr lang="en">
                <a:solidFill>
                  <a:schemeClr val="dk1"/>
                </a:solidFill>
              </a:rPr>
              <a:t>(50),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nombre_historico </a:t>
            </a:r>
            <a:r>
              <a:rPr b="1" lang="en">
                <a:solidFill>
                  <a:schemeClr val="dk1"/>
                </a:solidFill>
              </a:rPr>
              <a:t>VARCHAR</a:t>
            </a:r>
            <a:r>
              <a:rPr lang="en">
                <a:solidFill>
                  <a:schemeClr val="dk1"/>
                </a:solidFill>
              </a:rPr>
              <a:t>(50),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ciudad </a:t>
            </a:r>
            <a:r>
              <a:rPr b="1" lang="en">
                <a:solidFill>
                  <a:schemeClr val="dk1"/>
                </a:solidFill>
              </a:rPr>
              <a:t>VARCHAR</a:t>
            </a:r>
            <a:r>
              <a:rPr lang="en">
                <a:solidFill>
                  <a:schemeClr val="dk1"/>
                </a:solidFill>
              </a:rPr>
              <a:t>(50),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fundacion </a:t>
            </a:r>
            <a:r>
              <a:rPr b="1" lang="en">
                <a:solidFill>
                  <a:schemeClr val="dk1"/>
                </a:solidFill>
              </a:rPr>
              <a:t>INTEGER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0666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362450" y="925875"/>
            <a:ext cx="7827300" cy="24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</a:rPr>
              <a:t>CREATE TABLE </a:t>
            </a:r>
            <a:r>
              <a:rPr lang="en" sz="1800">
                <a:solidFill>
                  <a:srgbClr val="000000"/>
                </a:solidFill>
              </a:rPr>
              <a:t>otros_nombres (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    equipo </a:t>
            </a:r>
            <a:r>
              <a:rPr b="1" lang="en" sz="1800">
                <a:solidFill>
                  <a:srgbClr val="000000"/>
                </a:solidFill>
              </a:rPr>
              <a:t>VARCHAR</a:t>
            </a:r>
            <a:r>
              <a:rPr lang="en" sz="1800">
                <a:solidFill>
                  <a:srgbClr val="000000"/>
                </a:solidFill>
              </a:rPr>
              <a:t>(100) </a:t>
            </a:r>
            <a:r>
              <a:rPr b="1" lang="en" sz="1800">
                <a:solidFill>
                  <a:srgbClr val="000000"/>
                </a:solidFill>
              </a:rPr>
              <a:t>REFERENCES </a:t>
            </a:r>
            <a:r>
              <a:rPr lang="en" sz="1800">
                <a:solidFill>
                  <a:srgbClr val="000000"/>
                </a:solidFill>
              </a:rPr>
              <a:t>equipo(nombre_oficial),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    nombre </a:t>
            </a:r>
            <a:r>
              <a:rPr b="1" lang="en" sz="1800">
                <a:solidFill>
                  <a:srgbClr val="000000"/>
                </a:solidFill>
              </a:rPr>
              <a:t>VARCHAR</a:t>
            </a:r>
            <a:r>
              <a:rPr lang="en" sz="1800">
                <a:solidFill>
                  <a:srgbClr val="000000"/>
                </a:solidFill>
              </a:rPr>
              <a:t>(100),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    </a:t>
            </a:r>
            <a:r>
              <a:rPr b="1" lang="en" sz="1800">
                <a:solidFill>
                  <a:srgbClr val="000000"/>
                </a:solidFill>
              </a:rPr>
              <a:t>PRIMARY KEY </a:t>
            </a:r>
            <a:r>
              <a:rPr lang="en" sz="1800">
                <a:solidFill>
                  <a:srgbClr val="000000"/>
                </a:solidFill>
              </a:rPr>
              <a:t>(equipo,nombre)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