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88" r:id="rId3"/>
    <p:sldId id="270" r:id="rId4"/>
    <p:sldId id="259" r:id="rId5"/>
    <p:sldId id="260" r:id="rId6"/>
    <p:sldId id="272" r:id="rId7"/>
    <p:sldId id="273" r:id="rId8"/>
    <p:sldId id="274" r:id="rId9"/>
    <p:sldId id="262" r:id="rId10"/>
    <p:sldId id="271" r:id="rId11"/>
    <p:sldId id="269" r:id="rId12"/>
    <p:sldId id="289" r:id="rId13"/>
    <p:sldId id="264" r:id="rId14"/>
    <p:sldId id="265" r:id="rId15"/>
    <p:sldId id="291" r:id="rId16"/>
    <p:sldId id="266" r:id="rId17"/>
    <p:sldId id="292" r:id="rId18"/>
    <p:sldId id="290" r:id="rId19"/>
    <p:sldId id="267" r:id="rId20"/>
    <p:sldId id="294" r:id="rId21"/>
    <p:sldId id="295" r:id="rId22"/>
    <p:sldId id="284" r:id="rId23"/>
    <p:sldId id="293" r:id="rId24"/>
    <p:sldId id="286" r:id="rId25"/>
    <p:sldId id="277" r:id="rId26"/>
    <p:sldId id="276" r:id="rId27"/>
    <p:sldId id="282" r:id="rId28"/>
    <p:sldId id="280" r:id="rId29"/>
    <p:sldId id="281" r:id="rId30"/>
    <p:sldId id="283" r:id="rId31"/>
    <p:sldId id="287"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6" autoAdjust="0"/>
    <p:restoredTop sz="84960" autoAdjust="0"/>
  </p:normalViewPr>
  <p:slideViewPr>
    <p:cSldViewPr snapToGrid="0">
      <p:cViewPr varScale="1">
        <p:scale>
          <a:sx n="97" d="100"/>
          <a:sy n="97" d="100"/>
        </p:scale>
        <p:origin x="8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B7F21-5C2D-49AD-B064-46D3396F1569}" type="datetimeFigureOut">
              <a:rPr lang="zh-CN" altLang="en-US" smtClean="0"/>
              <a:t>2019/3/7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1394F3-511A-4541-B3F3-ACB20A4B487A}" type="slidenum">
              <a:rPr lang="zh-CN" altLang="en-US" smtClean="0"/>
              <a:t>‹#›</a:t>
            </a:fld>
            <a:endParaRPr lang="zh-CN" altLang="en-US"/>
          </a:p>
        </p:txBody>
      </p:sp>
    </p:spTree>
    <p:extLst>
      <p:ext uri="{BB962C8B-B14F-4D97-AF65-F5344CB8AC3E}">
        <p14:creationId xmlns:p14="http://schemas.microsoft.com/office/powerpoint/2010/main" val="1523139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1394F3-511A-4541-B3F3-ACB20A4B487A}" type="slidenum">
              <a:rPr lang="zh-CN" altLang="en-US" smtClean="0"/>
              <a:t>28</a:t>
            </a:fld>
            <a:endParaRPr lang="zh-CN" altLang="en-US"/>
          </a:p>
        </p:txBody>
      </p:sp>
    </p:spTree>
    <p:extLst>
      <p:ext uri="{BB962C8B-B14F-4D97-AF65-F5344CB8AC3E}">
        <p14:creationId xmlns:p14="http://schemas.microsoft.com/office/powerpoint/2010/main" val="266231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5E57ACB-157C-4F60-B1AF-23E64E70AAB0}" type="datetimeFigureOut">
              <a:rPr lang="zh-CN" altLang="en-US" smtClean="0"/>
              <a:t>2019/3/7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3EC43928-A78F-44C7-9738-4CFBE53CA065}" type="slidenum">
              <a:rPr lang="zh-CN" altLang="en-US" smtClean="0"/>
              <a:t>‹#›</a:t>
            </a:fld>
            <a:endParaRPr lang="zh-CN" altLang="en-US"/>
          </a:p>
        </p:txBody>
      </p:sp>
    </p:spTree>
    <p:extLst>
      <p:ext uri="{BB962C8B-B14F-4D97-AF65-F5344CB8AC3E}">
        <p14:creationId xmlns:p14="http://schemas.microsoft.com/office/powerpoint/2010/main" val="99113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5E57ACB-157C-4F60-B1AF-23E64E70AAB0}" type="datetimeFigureOut">
              <a:rPr lang="zh-CN" altLang="en-US" smtClean="0"/>
              <a:t>2019/3/7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3EC43928-A78F-44C7-9738-4CFBE53CA065}" type="slidenum">
              <a:rPr lang="zh-CN" altLang="en-US" smtClean="0"/>
              <a:t>‹#›</a:t>
            </a:fld>
            <a:endParaRPr lang="zh-CN" altLang="en-US"/>
          </a:p>
        </p:txBody>
      </p:sp>
    </p:spTree>
    <p:extLst>
      <p:ext uri="{BB962C8B-B14F-4D97-AF65-F5344CB8AC3E}">
        <p14:creationId xmlns:p14="http://schemas.microsoft.com/office/powerpoint/2010/main" val="3558037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5E57ACB-157C-4F60-B1AF-23E64E70AAB0}" type="datetimeFigureOut">
              <a:rPr lang="zh-CN" altLang="en-US" smtClean="0"/>
              <a:t>2019/3/7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3EC43928-A78F-44C7-9738-4CFBE53CA065}" type="slidenum">
              <a:rPr lang="zh-CN" altLang="en-US" smtClean="0"/>
              <a:t>‹#›</a:t>
            </a:fld>
            <a:endParaRPr lang="zh-CN" altLang="en-US"/>
          </a:p>
        </p:txBody>
      </p:sp>
    </p:spTree>
    <p:extLst>
      <p:ext uri="{BB962C8B-B14F-4D97-AF65-F5344CB8AC3E}">
        <p14:creationId xmlns:p14="http://schemas.microsoft.com/office/powerpoint/2010/main" val="362792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5E57ACB-157C-4F60-B1AF-23E64E70AAB0}" type="datetimeFigureOut">
              <a:rPr lang="zh-CN" altLang="en-US" smtClean="0"/>
              <a:t>2019/3/7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3EC43928-A78F-44C7-9738-4CFBE53CA065}" type="slidenum">
              <a:rPr lang="zh-CN" altLang="en-US" smtClean="0"/>
              <a:t>‹#›</a:t>
            </a:fld>
            <a:endParaRPr lang="zh-CN" altLang="en-US"/>
          </a:p>
        </p:txBody>
      </p:sp>
    </p:spTree>
    <p:extLst>
      <p:ext uri="{BB962C8B-B14F-4D97-AF65-F5344CB8AC3E}">
        <p14:creationId xmlns:p14="http://schemas.microsoft.com/office/powerpoint/2010/main" val="206317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5E57ACB-157C-4F60-B1AF-23E64E70AAB0}" type="datetimeFigureOut">
              <a:rPr lang="zh-CN" altLang="en-US" smtClean="0"/>
              <a:t>2019/3/7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3EC43928-A78F-44C7-9738-4CFBE53CA065}" type="slidenum">
              <a:rPr lang="zh-CN" altLang="en-US" smtClean="0"/>
              <a:t>‹#›</a:t>
            </a:fld>
            <a:endParaRPr lang="zh-CN" altLang="en-US"/>
          </a:p>
        </p:txBody>
      </p:sp>
    </p:spTree>
    <p:extLst>
      <p:ext uri="{BB962C8B-B14F-4D97-AF65-F5344CB8AC3E}">
        <p14:creationId xmlns:p14="http://schemas.microsoft.com/office/powerpoint/2010/main" val="126279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25E57ACB-157C-4F60-B1AF-23E64E70AAB0}" type="datetimeFigureOut">
              <a:rPr lang="zh-CN" altLang="en-US" smtClean="0"/>
              <a:t>2019/3/7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3EC43928-A78F-44C7-9738-4CFBE53CA065}" type="slidenum">
              <a:rPr lang="zh-CN" altLang="en-US" smtClean="0"/>
              <a:t>‹#›</a:t>
            </a:fld>
            <a:endParaRPr lang="zh-CN" altLang="en-US"/>
          </a:p>
        </p:txBody>
      </p:sp>
    </p:spTree>
    <p:extLst>
      <p:ext uri="{BB962C8B-B14F-4D97-AF65-F5344CB8AC3E}">
        <p14:creationId xmlns:p14="http://schemas.microsoft.com/office/powerpoint/2010/main" val="104048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25E57ACB-157C-4F60-B1AF-23E64E70AAB0}" type="datetimeFigureOut">
              <a:rPr lang="zh-CN" altLang="en-US" smtClean="0"/>
              <a:t>2019/3/7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3EC43928-A78F-44C7-9738-4CFBE53CA065}" type="slidenum">
              <a:rPr lang="zh-CN" altLang="en-US" smtClean="0"/>
              <a:t>‹#›</a:t>
            </a:fld>
            <a:endParaRPr lang="zh-CN" altLang="en-US"/>
          </a:p>
        </p:txBody>
      </p:sp>
    </p:spTree>
    <p:extLst>
      <p:ext uri="{BB962C8B-B14F-4D97-AF65-F5344CB8AC3E}">
        <p14:creationId xmlns:p14="http://schemas.microsoft.com/office/powerpoint/2010/main" val="50118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25E57ACB-157C-4F60-B1AF-23E64E70AAB0}" type="datetimeFigureOut">
              <a:rPr lang="zh-CN" altLang="en-US" smtClean="0"/>
              <a:t>2019/3/7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3EC43928-A78F-44C7-9738-4CFBE53CA065}" type="slidenum">
              <a:rPr lang="zh-CN" altLang="en-US" smtClean="0"/>
              <a:t>‹#›</a:t>
            </a:fld>
            <a:endParaRPr lang="zh-CN" altLang="en-US"/>
          </a:p>
        </p:txBody>
      </p:sp>
    </p:spTree>
    <p:extLst>
      <p:ext uri="{BB962C8B-B14F-4D97-AF65-F5344CB8AC3E}">
        <p14:creationId xmlns:p14="http://schemas.microsoft.com/office/powerpoint/2010/main" val="57461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25E57ACB-157C-4F60-B1AF-23E64E70AAB0}" type="datetimeFigureOut">
              <a:rPr lang="zh-CN" altLang="en-US" smtClean="0"/>
              <a:t>2019/3/7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3EC43928-A78F-44C7-9738-4CFBE53CA065}" type="slidenum">
              <a:rPr lang="zh-CN" altLang="en-US" smtClean="0"/>
              <a:t>‹#›</a:t>
            </a:fld>
            <a:endParaRPr lang="zh-CN" altLang="en-US"/>
          </a:p>
        </p:txBody>
      </p:sp>
    </p:spTree>
    <p:extLst>
      <p:ext uri="{BB962C8B-B14F-4D97-AF65-F5344CB8AC3E}">
        <p14:creationId xmlns:p14="http://schemas.microsoft.com/office/powerpoint/2010/main" val="2594048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25E57ACB-157C-4F60-B1AF-23E64E70AAB0}" type="datetimeFigureOut">
              <a:rPr lang="zh-CN" altLang="en-US" smtClean="0"/>
              <a:t>2019/3/7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3EC43928-A78F-44C7-9738-4CFBE53CA065}" type="slidenum">
              <a:rPr lang="zh-CN" altLang="en-US" smtClean="0"/>
              <a:t>‹#›</a:t>
            </a:fld>
            <a:endParaRPr lang="zh-CN" altLang="en-US"/>
          </a:p>
        </p:txBody>
      </p:sp>
    </p:spTree>
    <p:extLst>
      <p:ext uri="{BB962C8B-B14F-4D97-AF65-F5344CB8AC3E}">
        <p14:creationId xmlns:p14="http://schemas.microsoft.com/office/powerpoint/2010/main" val="384346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25E57ACB-157C-4F60-B1AF-23E64E70AAB0}" type="datetimeFigureOut">
              <a:rPr lang="zh-CN" altLang="en-US" smtClean="0"/>
              <a:t>2019/3/7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3EC43928-A78F-44C7-9738-4CFBE53CA065}" type="slidenum">
              <a:rPr lang="zh-CN" altLang="en-US" smtClean="0"/>
              <a:t>‹#›</a:t>
            </a:fld>
            <a:endParaRPr lang="zh-CN" altLang="en-US"/>
          </a:p>
        </p:txBody>
      </p:sp>
    </p:spTree>
    <p:extLst>
      <p:ext uri="{BB962C8B-B14F-4D97-AF65-F5344CB8AC3E}">
        <p14:creationId xmlns:p14="http://schemas.microsoft.com/office/powerpoint/2010/main" val="165150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56886"/>
            <a:ext cx="9903941" cy="89526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43928-A78F-44C7-9738-4CFBE53CA065}" type="slidenum">
              <a:rPr lang="zh-CN" altLang="en-US" smtClean="0"/>
              <a:t>‹#›</a:t>
            </a:fld>
            <a:endParaRPr lang="zh-CN" altLang="en-US"/>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178747" y="101941"/>
            <a:ext cx="897924" cy="897924"/>
          </a:xfrm>
          <a:prstGeom prst="rect">
            <a:avLst/>
          </a:prstGeom>
        </p:spPr>
      </p:pic>
    </p:spTree>
    <p:extLst>
      <p:ext uri="{BB962C8B-B14F-4D97-AF65-F5344CB8AC3E}">
        <p14:creationId xmlns:p14="http://schemas.microsoft.com/office/powerpoint/2010/main" val="2770154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www.sohu.com/a/161934605_99909589"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cdmd.cnki.com.cn/Article/CDMD-10487-1015906820.htm" TargetMode="Externa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item.jd.com/12432573.html?dist=jd" TargetMode="External"/><Relationship Id="rId2" Type="http://schemas.openxmlformats.org/officeDocument/2006/relationships/hyperlink" Target="https://item.jd.com/11454597.html?dist=jd" TargetMode="External"/><Relationship Id="rId1" Type="http://schemas.openxmlformats.org/officeDocument/2006/relationships/slideLayout" Target="../slideLayouts/slideLayout6.xml"/><Relationship Id="rId5" Type="http://schemas.openxmlformats.org/officeDocument/2006/relationships/hyperlink" Target="https://item.jd.com/11553708.html?dist=jd" TargetMode="External"/><Relationship Id="rId4" Type="http://schemas.openxmlformats.org/officeDocument/2006/relationships/hyperlink" Target="https://item.jd.com/11483966.html?dist=jd"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neubuffer/article/details/16900875" TargetMode="External"/><Relationship Id="rId2" Type="http://schemas.openxmlformats.org/officeDocument/2006/relationships/hyperlink" Target="https://baike.baidu.com/item/&#28304;&#36335;&#30001;" TargetMode="External"/><Relationship Id="rId1" Type="http://schemas.openxmlformats.org/officeDocument/2006/relationships/slideLayout" Target="../slideLayouts/slideLayout6.xml"/><Relationship Id="rId4" Type="http://schemas.openxmlformats.org/officeDocument/2006/relationships/hyperlink" Target="https://www.jianshu.com/p/5b7189789dc1"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www.zhihu.com/question/271701044"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www.ietf.org/"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www.rfc-editor.org/search/rfc_search_detail.php?rfc=2828&amp;pubstatus%5b%5d=Any&amp;pub_date_type=any" TargetMode="External"/><Relationship Id="rId2" Type="http://schemas.openxmlformats.org/officeDocument/2006/relationships/hyperlink" Target="https://www.itu.int/rec/t-rec-x.800-199103-i/e"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s://blog.csdn.net/csu_vc/article/details/78068477"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www.edu.cn/xxh/tpxw/201805/t20180508_1598986.shtml"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cert.org.cn/publish/main/46/index.html" TargetMode="External"/><Relationship Id="rId7" Type="http://schemas.openxmlformats.org/officeDocument/2006/relationships/image" Target="../media/image2.jpg"/><Relationship Id="rId2" Type="http://schemas.openxmlformats.org/officeDocument/2006/relationships/hyperlink" Target="http://www.cnnic.net.cn/hlwfzyj/hlwxzbg/hlwtjbg/201902/t20190228_70645.htm" TargetMode="External"/><Relationship Id="rId1" Type="http://schemas.openxmlformats.org/officeDocument/2006/relationships/slideLayout" Target="../slideLayouts/slideLayout6.xml"/><Relationship Id="rId6" Type="http://schemas.openxmlformats.org/officeDocument/2006/relationships/hyperlink" Target="http://www.owasp.org.cn/owasp-project/2017-owasp-top-10" TargetMode="External"/><Relationship Id="rId5" Type="http://schemas.openxmlformats.org/officeDocument/2006/relationships/hyperlink" Target="https://zhuanlan.zhihu.com/p/55914818" TargetMode="External"/><Relationship Id="rId4" Type="http://schemas.openxmlformats.org/officeDocument/2006/relationships/hyperlink" Target="https://zhuanlan.zhihu.com/p/5619182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643" y="356886"/>
            <a:ext cx="9903941" cy="895264"/>
          </a:xfrm>
        </p:spPr>
        <p:txBody>
          <a:bodyPr/>
          <a:lstStyle/>
          <a:p>
            <a:r>
              <a:rPr lang="zh-CN" altLang="en-US" dirty="0" smtClean="0"/>
              <a:t>课程</a:t>
            </a:r>
            <a:r>
              <a:rPr lang="zh-CN" altLang="en-US" dirty="0"/>
              <a:t>介绍</a:t>
            </a:r>
          </a:p>
        </p:txBody>
      </p:sp>
      <p:sp>
        <p:nvSpPr>
          <p:cNvPr id="3" name="文本框 2"/>
          <p:cNvSpPr txBox="1"/>
          <p:nvPr/>
        </p:nvSpPr>
        <p:spPr>
          <a:xfrm>
            <a:off x="126608" y="1440179"/>
            <a:ext cx="11882511" cy="5001369"/>
          </a:xfrm>
          <a:prstGeom prst="rect">
            <a:avLst/>
          </a:prstGeom>
          <a:noFill/>
        </p:spPr>
        <p:txBody>
          <a:bodyPr wrap="square" rtlCol="0">
            <a:spAutoFit/>
          </a:bodyPr>
          <a:lstStyle/>
          <a:p>
            <a:pPr marL="72000" indent="252000">
              <a:lnSpc>
                <a:spcPct val="150000"/>
              </a:lnSpc>
              <a:spcBef>
                <a:spcPts val="6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课程编号：</a:t>
            </a:r>
            <a:r>
              <a:rPr lang="en-US" altLang="zh-CN" sz="2800" b="1" dirty="0">
                <a:latin typeface="宋体" panose="02010600030101010101" pitchFamily="2" charset="-122"/>
                <a:ea typeface="宋体" panose="02010600030101010101" pitchFamily="2" charset="-122"/>
              </a:rPr>
              <a:t>45301304</a:t>
            </a:r>
            <a:r>
              <a:rPr lang="zh-CN" altLang="en-US"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课程性质：</a:t>
            </a:r>
            <a:r>
              <a:rPr lang="en-US" altLang="zh-CN" sz="2800" b="1" dirty="0" smtClean="0">
                <a:latin typeface="宋体" panose="02010600030101010101" pitchFamily="2" charset="-122"/>
                <a:ea typeface="宋体" panose="02010600030101010101" pitchFamily="2" charset="-122"/>
              </a:rPr>
              <a:t>S</a:t>
            </a:r>
            <a:r>
              <a:rPr lang="zh-CN" altLang="en-US" sz="2800" b="1" dirty="0" smtClean="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课时：</a:t>
            </a:r>
            <a:r>
              <a:rPr lang="en-US" altLang="zh-CN" sz="2800" b="1" dirty="0">
                <a:latin typeface="宋体" panose="02010600030101010101" pitchFamily="2" charset="-122"/>
                <a:ea typeface="宋体" panose="02010600030101010101" pitchFamily="2" charset="-122"/>
              </a:rPr>
              <a:t>32</a:t>
            </a:r>
            <a:r>
              <a:rPr lang="zh-CN" altLang="en-US" sz="2800" b="1" dirty="0">
                <a:latin typeface="宋体" panose="02010600030101010101" pitchFamily="2" charset="-122"/>
                <a:ea typeface="宋体" panose="02010600030101010101" pitchFamily="2" charset="-122"/>
              </a:rPr>
              <a:t>理论</a:t>
            </a:r>
            <a:r>
              <a:rPr lang="en-US" altLang="zh-CN" sz="2800" b="1" dirty="0">
                <a:latin typeface="宋体" panose="02010600030101010101" pitchFamily="2" charset="-122"/>
                <a:ea typeface="宋体" panose="02010600030101010101" pitchFamily="2" charset="-122"/>
              </a:rPr>
              <a:t>+24</a:t>
            </a:r>
            <a:r>
              <a:rPr lang="zh-CN" altLang="en-US" sz="2800" b="1" dirty="0">
                <a:latin typeface="宋体" panose="02010600030101010101" pitchFamily="2" charset="-122"/>
                <a:ea typeface="宋体" panose="02010600030101010101" pitchFamily="2" charset="-122"/>
              </a:rPr>
              <a:t>上机；</a:t>
            </a:r>
            <a:endParaRPr lang="en-US" altLang="zh-CN" sz="2800" b="1" dirty="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上机时间</a:t>
            </a: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4-8</a:t>
            </a:r>
            <a:r>
              <a:rPr lang="zh-CN" altLang="en-US" sz="2800" b="1" dirty="0">
                <a:latin typeface="宋体" panose="02010600030101010101" pitchFamily="2" charset="-122"/>
                <a:ea typeface="宋体" panose="02010600030101010101" pitchFamily="2" charset="-122"/>
              </a:rPr>
              <a:t>周，网络</a:t>
            </a:r>
            <a:r>
              <a:rPr lang="en-US" altLang="zh-CN" sz="2800" b="1" dirty="0">
                <a:latin typeface="宋体" panose="02010600030101010101" pitchFamily="2" charset="-122"/>
                <a:ea typeface="宋体" panose="02010600030101010101" pitchFamily="2" charset="-122"/>
              </a:rPr>
              <a:t>161</a:t>
            </a:r>
            <a:r>
              <a:rPr lang="zh-CN" altLang="en-US" sz="2800" b="1" dirty="0">
                <a:latin typeface="宋体" panose="02010600030101010101" pitchFamily="2" charset="-122"/>
                <a:ea typeface="宋体" panose="02010600030101010101" pitchFamily="2" charset="-122"/>
              </a:rPr>
              <a:t>（周一</a:t>
            </a:r>
            <a:r>
              <a:rPr lang="en-US" altLang="zh-CN" sz="2800" b="1" dirty="0">
                <a:latin typeface="宋体" panose="02010600030101010101" pitchFamily="2" charset="-122"/>
                <a:ea typeface="宋体" panose="02010600030101010101" pitchFamily="2" charset="-122"/>
              </a:rPr>
              <a:t>5-8</a:t>
            </a:r>
            <a:r>
              <a:rPr lang="zh-CN" altLang="en-US" sz="2800" b="1" dirty="0">
                <a:latin typeface="宋体" panose="02010600030101010101" pitchFamily="2" charset="-122"/>
                <a:ea typeface="宋体" panose="02010600030101010101" pitchFamily="2" charset="-122"/>
              </a:rPr>
              <a:t>）、网络</a:t>
            </a:r>
            <a:r>
              <a:rPr lang="en-US" altLang="zh-CN" sz="2800" b="1" dirty="0">
                <a:latin typeface="宋体" panose="02010600030101010101" pitchFamily="2" charset="-122"/>
                <a:ea typeface="宋体" panose="02010600030101010101" pitchFamily="2" charset="-122"/>
              </a:rPr>
              <a:t>162</a:t>
            </a:r>
            <a:r>
              <a:rPr lang="zh-CN" altLang="en-US" sz="2800" b="1" dirty="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周</a:t>
            </a:r>
            <a:r>
              <a:rPr lang="zh-CN" altLang="en-US" sz="2800" b="1" dirty="0">
                <a:latin typeface="宋体" panose="02010600030101010101" pitchFamily="2" charset="-122"/>
                <a:ea typeface="宋体" panose="02010600030101010101" pitchFamily="2" charset="-122"/>
              </a:rPr>
              <a:t>二</a:t>
            </a:r>
            <a:r>
              <a:rPr lang="en-US" altLang="zh-CN" sz="2800" b="1" dirty="0" smtClean="0">
                <a:latin typeface="宋体" panose="02010600030101010101" pitchFamily="2" charset="-122"/>
                <a:ea typeface="宋体" panose="02010600030101010101" pitchFamily="2" charset="-122"/>
              </a:rPr>
              <a:t>5-8</a:t>
            </a:r>
            <a:r>
              <a:rPr lang="zh-CN" altLang="en-US" sz="2800" b="1" dirty="0">
                <a:latin typeface="宋体" panose="02010600030101010101" pitchFamily="2" charset="-122"/>
                <a:ea typeface="宋体" panose="02010600030101010101" pitchFamily="2" charset="-122"/>
              </a:rPr>
              <a:t>）、网络</a:t>
            </a:r>
            <a:r>
              <a:rPr lang="en-US" altLang="zh-CN" sz="2800" b="1" dirty="0">
                <a:latin typeface="宋体" panose="02010600030101010101" pitchFamily="2" charset="-122"/>
                <a:ea typeface="宋体" panose="02010600030101010101" pitchFamily="2" charset="-122"/>
              </a:rPr>
              <a:t>163</a:t>
            </a:r>
            <a:r>
              <a:rPr lang="zh-CN" altLang="en-US" sz="2800" b="1" dirty="0">
                <a:latin typeface="宋体" panose="02010600030101010101" pitchFamily="2" charset="-122"/>
                <a:ea typeface="宋体" panose="02010600030101010101" pitchFamily="2" charset="-122"/>
              </a:rPr>
              <a:t>（周六</a:t>
            </a:r>
            <a:r>
              <a:rPr lang="en-US" altLang="zh-CN" sz="2800" b="1" dirty="0">
                <a:latin typeface="宋体" panose="02010600030101010101" pitchFamily="2" charset="-122"/>
                <a:ea typeface="宋体" panose="02010600030101010101" pitchFamily="2" charset="-122"/>
              </a:rPr>
              <a:t>1-4</a:t>
            </a:r>
            <a:r>
              <a:rPr lang="zh-CN" altLang="en-US" sz="2800" b="1" dirty="0">
                <a:latin typeface="宋体" panose="02010600030101010101" pitchFamily="2" charset="-122"/>
                <a:ea typeface="宋体" panose="02010600030101010101" pitchFamily="2" charset="-122"/>
              </a:rPr>
              <a:t>）、网络</a:t>
            </a:r>
            <a:r>
              <a:rPr lang="en-US" altLang="zh-CN" sz="2800" b="1" dirty="0">
                <a:latin typeface="宋体" panose="02010600030101010101" pitchFamily="2" charset="-122"/>
                <a:ea typeface="宋体" panose="02010600030101010101" pitchFamily="2" charset="-122"/>
              </a:rPr>
              <a:t>164</a:t>
            </a:r>
            <a:r>
              <a:rPr lang="zh-CN" altLang="en-US" sz="2800" b="1" dirty="0">
                <a:latin typeface="宋体" panose="02010600030101010101" pitchFamily="2" charset="-122"/>
                <a:ea typeface="宋体" panose="02010600030101010101" pitchFamily="2" charset="-122"/>
              </a:rPr>
              <a:t>（周六</a:t>
            </a:r>
            <a:r>
              <a:rPr lang="en-US" altLang="zh-CN" sz="2800" b="1" dirty="0">
                <a:latin typeface="宋体" panose="02010600030101010101" pitchFamily="2" charset="-122"/>
                <a:ea typeface="宋体" panose="02010600030101010101" pitchFamily="2" charset="-122"/>
              </a:rPr>
              <a:t>5-8</a:t>
            </a:r>
            <a:r>
              <a:rPr lang="zh-CN" altLang="en-US" sz="2800" b="1" dirty="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。第</a:t>
            </a:r>
            <a:r>
              <a:rPr lang="en-US" altLang="zh-CN" sz="2800" b="1" dirty="0" smtClean="0">
                <a:latin typeface="宋体" panose="02010600030101010101" pitchFamily="2" charset="-122"/>
                <a:ea typeface="宋体" panose="02010600030101010101" pitchFamily="2" charset="-122"/>
              </a:rPr>
              <a:t>9</a:t>
            </a:r>
            <a:r>
              <a:rPr lang="zh-CN" altLang="en-US" sz="2800" b="1" dirty="0" smtClean="0">
                <a:latin typeface="宋体" panose="02010600030101010101" pitchFamily="2" charset="-122"/>
                <a:ea typeface="宋体" panose="02010600030101010101" pitchFamily="2" charset="-122"/>
              </a:rPr>
              <a:t>周另行通知；</a:t>
            </a:r>
            <a:endParaRPr lang="en-US" altLang="zh-CN" sz="2800" b="1" dirty="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上机地点：</a:t>
            </a:r>
            <a:r>
              <a:rPr lang="en-US" altLang="zh-CN" sz="2800" b="1" dirty="0">
                <a:latin typeface="宋体" panose="02010600030101010101" pitchFamily="2" charset="-122"/>
                <a:ea typeface="宋体" panose="02010600030101010101" pitchFamily="2" charset="-122"/>
              </a:rPr>
              <a:t>I405</a:t>
            </a:r>
            <a:r>
              <a:rPr lang="zh-CN" altLang="en-US"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成绩评定：平时出勤（</a:t>
            </a:r>
            <a:r>
              <a:rPr lang="en-US" altLang="zh-CN" sz="2800" b="1" dirty="0">
                <a:latin typeface="宋体" panose="02010600030101010101" pitchFamily="2" charset="-122"/>
                <a:ea typeface="宋体" panose="02010600030101010101" pitchFamily="2" charset="-122"/>
              </a:rPr>
              <a:t>10</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实验（</a:t>
            </a:r>
            <a:r>
              <a:rPr lang="en-US" altLang="zh-CN" sz="2800" b="1" dirty="0">
                <a:latin typeface="宋体" panose="02010600030101010101" pitchFamily="2" charset="-122"/>
                <a:ea typeface="宋体" panose="02010600030101010101" pitchFamily="2" charset="-122"/>
              </a:rPr>
              <a:t>20</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期末考试（</a:t>
            </a:r>
            <a:r>
              <a:rPr lang="en-US" altLang="zh-CN" sz="2800" b="1" dirty="0">
                <a:latin typeface="宋体" panose="02010600030101010101" pitchFamily="2" charset="-122"/>
                <a:ea typeface="宋体" panose="02010600030101010101" pitchFamily="2" charset="-122"/>
              </a:rPr>
              <a:t>70</a:t>
            </a:r>
            <a:r>
              <a:rPr lang="zh-CN" altLang="en-US" sz="2800" b="1"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501356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03" y="356886"/>
            <a:ext cx="9903941" cy="895264"/>
          </a:xfrm>
        </p:spPr>
        <p:txBody>
          <a:bodyPr/>
          <a:lstStyle/>
          <a:p>
            <a:r>
              <a:rPr lang="zh-CN" altLang="en-US" dirty="0"/>
              <a:t>产生网络安全威胁的原因</a:t>
            </a:r>
            <a:r>
              <a:rPr lang="en-US" altLang="zh-CN" dirty="0"/>
              <a:t>-</a:t>
            </a:r>
            <a:r>
              <a:rPr lang="zh-CN" altLang="en-US" dirty="0" smtClean="0"/>
              <a:t>外因</a:t>
            </a:r>
            <a:endParaRPr lang="zh-CN" altLang="en-US" dirty="0"/>
          </a:p>
        </p:txBody>
      </p:sp>
      <p:sp>
        <p:nvSpPr>
          <p:cNvPr id="5" name="文本框 4"/>
          <p:cNvSpPr txBox="1"/>
          <p:nvPr/>
        </p:nvSpPr>
        <p:spPr>
          <a:xfrm>
            <a:off x="0" y="1252150"/>
            <a:ext cx="11315700" cy="5456878"/>
          </a:xfrm>
          <a:prstGeom prst="rect">
            <a:avLst/>
          </a:prstGeom>
          <a:noFill/>
        </p:spPr>
        <p:txBody>
          <a:bodyPr wrap="square" rtlCol="0">
            <a:spAutoFit/>
          </a:bodyPr>
          <a:lstStyle/>
          <a:p>
            <a:pPr marL="72000" indent="252000">
              <a:lnSpc>
                <a:spcPct val="14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国家</a:t>
            </a:r>
            <a:r>
              <a:rPr lang="zh-CN" altLang="en-US" sz="2800" b="1" dirty="0">
                <a:latin typeface="宋体" panose="02010600030101010101" pitchFamily="2" charset="-122"/>
                <a:ea typeface="宋体" panose="02010600030101010101" pitchFamily="2" charset="-122"/>
              </a:rPr>
              <a:t>安全：</a:t>
            </a:r>
            <a:endParaRPr lang="en-US" altLang="zh-CN" sz="2800" b="1" dirty="0">
              <a:latin typeface="宋体" panose="02010600030101010101" pitchFamily="2" charset="-122"/>
              <a:ea typeface="宋体" panose="02010600030101010101" pitchFamily="2" charset="-122"/>
            </a:endParaRPr>
          </a:p>
          <a:p>
            <a:pPr marL="986400" lvl="1" indent="-457200">
              <a:lnSpc>
                <a:spcPct val="14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信息战：</a:t>
            </a:r>
            <a:r>
              <a:rPr lang="zh-CN" altLang="en-US" sz="2800" b="1" dirty="0">
                <a:latin typeface="宋体" panose="02010600030101010101" pitchFamily="2" charset="-122"/>
                <a:ea typeface="宋体" panose="02010600030101010101" pitchFamily="2" charset="-122"/>
              </a:rPr>
              <a:t>制造混乱、目标</a:t>
            </a:r>
            <a:r>
              <a:rPr lang="zh-CN" altLang="en-US" sz="2800" b="1" dirty="0" smtClean="0">
                <a:latin typeface="宋体" panose="02010600030101010101" pitchFamily="2" charset="-122"/>
                <a:ea typeface="宋体" panose="02010600030101010101" pitchFamily="2" charset="-122"/>
              </a:rPr>
              <a:t>破坏；</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4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情报</a:t>
            </a:r>
            <a:r>
              <a:rPr lang="zh-CN" altLang="en-US" sz="2800" b="1" dirty="0">
                <a:latin typeface="宋体" panose="02010600030101010101" pitchFamily="2" charset="-122"/>
                <a:ea typeface="宋体" panose="02010600030101010101" pitchFamily="2" charset="-122"/>
              </a:rPr>
              <a:t>机构：获取政治、经济、军事等情报信息</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4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恐怖分子</a:t>
            </a:r>
            <a:r>
              <a:rPr lang="zh-CN" altLang="en-US" sz="2800" b="1" dirty="0">
                <a:latin typeface="宋体" panose="02010600030101010101" pitchFamily="2" charset="-122"/>
                <a:ea typeface="宋体" panose="02010600030101010101" pitchFamily="2" charset="-122"/>
              </a:rPr>
              <a:t>：制造混乱、破坏公共秩序、发动政变；</a:t>
            </a:r>
            <a:endParaRPr lang="en-US" altLang="zh-CN" sz="2800" b="1" dirty="0">
              <a:latin typeface="宋体" panose="02010600030101010101" pitchFamily="2" charset="-122"/>
              <a:ea typeface="宋体" panose="02010600030101010101" pitchFamily="2" charset="-122"/>
            </a:endParaRPr>
          </a:p>
          <a:p>
            <a:pPr marL="72000" indent="252000">
              <a:lnSpc>
                <a:spcPct val="14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经济活动（</a:t>
            </a:r>
            <a:r>
              <a:rPr lang="zh-CN" altLang="en-US" sz="2800" b="1" dirty="0">
                <a:latin typeface="宋体" panose="02010600030101010101" pitchFamily="2" charset="-122"/>
                <a:ea typeface="宋体" panose="02010600030101010101" pitchFamily="2" charset="-122"/>
              </a:rPr>
              <a:t>工业间谍</a:t>
            </a:r>
            <a:r>
              <a:rPr lang="zh-CN" altLang="en-US" sz="2800" b="1" dirty="0" smtClean="0">
                <a:latin typeface="宋体" panose="02010600030101010101" pitchFamily="2" charset="-122"/>
                <a:ea typeface="宋体" panose="02010600030101010101" pitchFamily="2" charset="-122"/>
              </a:rPr>
              <a:t>）：通过</a:t>
            </a:r>
            <a:r>
              <a:rPr lang="zh-CN" altLang="en-US" sz="2800" b="1" dirty="0">
                <a:latin typeface="宋体" panose="02010600030101010101" pitchFamily="2" charset="-122"/>
                <a:ea typeface="宋体" panose="02010600030101010101" pitchFamily="2" charset="-122"/>
              </a:rPr>
              <a:t>社工等手段获取竞争优势；</a:t>
            </a:r>
            <a:endParaRPr lang="en-US" altLang="zh-CN" sz="2800" b="1" dirty="0">
              <a:latin typeface="宋体" panose="02010600030101010101" pitchFamily="2" charset="-122"/>
              <a:ea typeface="宋体" panose="02010600030101010101" pitchFamily="2" charset="-122"/>
            </a:endParaRPr>
          </a:p>
          <a:p>
            <a:pPr marL="72000" indent="252000">
              <a:lnSpc>
                <a:spcPct val="14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社会</a:t>
            </a:r>
            <a:r>
              <a:rPr lang="zh-CN" altLang="en-US" sz="2800" b="1" dirty="0">
                <a:latin typeface="宋体" panose="02010600030101010101" pitchFamily="2" charset="-122"/>
                <a:ea typeface="宋体" panose="02010600030101010101" pitchFamily="2" charset="-122"/>
              </a:rPr>
              <a:t>威胁</a:t>
            </a:r>
            <a:endParaRPr lang="en-US" altLang="zh-CN" sz="2800" b="1" dirty="0">
              <a:latin typeface="宋体" panose="02010600030101010101" pitchFamily="2" charset="-122"/>
              <a:ea typeface="宋体" panose="02010600030101010101" pitchFamily="2" charset="-122"/>
            </a:endParaRPr>
          </a:p>
          <a:p>
            <a:pPr marL="986400" lvl="1" indent="-457200">
              <a:lnSpc>
                <a:spcPct val="14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犯罪</a:t>
            </a:r>
            <a:r>
              <a:rPr lang="zh-CN" altLang="en-US" sz="2800" b="1" dirty="0">
                <a:latin typeface="宋体" panose="02010600030101010101" pitchFamily="2" charset="-122"/>
                <a:ea typeface="宋体" panose="02010600030101010101" pitchFamily="2" charset="-122"/>
              </a:rPr>
              <a:t>团伙：施行报复、实现经济</a:t>
            </a:r>
            <a:r>
              <a:rPr lang="zh-CN" altLang="en-US" sz="2800" b="1" dirty="0" smtClean="0">
                <a:latin typeface="宋体" panose="02010600030101010101" pitchFamily="2" charset="-122"/>
                <a:ea typeface="宋体" panose="02010600030101010101" pitchFamily="2" charset="-122"/>
              </a:rPr>
              <a:t>目的；</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4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破坏</a:t>
            </a:r>
            <a:r>
              <a:rPr lang="zh-CN" altLang="en-US" sz="2800" b="1" dirty="0">
                <a:latin typeface="宋体" panose="02010600030101010101" pitchFamily="2" charset="-122"/>
                <a:ea typeface="宋体" panose="02010600030101010101" pitchFamily="2" charset="-122"/>
              </a:rPr>
              <a:t>分子：攫取金钱、获得声望、喜欢挑战、获取心里满足</a:t>
            </a: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7119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03" y="356886"/>
            <a:ext cx="9903941" cy="895264"/>
          </a:xfrm>
        </p:spPr>
        <p:txBody>
          <a:bodyPr/>
          <a:lstStyle/>
          <a:p>
            <a:r>
              <a:rPr lang="zh-CN" altLang="en-US" dirty="0" smtClean="0"/>
              <a:t>网络安全的基本属性</a:t>
            </a:r>
            <a:endParaRPr lang="zh-CN" altLang="en-US" dirty="0"/>
          </a:p>
        </p:txBody>
      </p:sp>
      <p:sp>
        <p:nvSpPr>
          <p:cNvPr id="4" name="文本框 3"/>
          <p:cNvSpPr txBox="1"/>
          <p:nvPr/>
        </p:nvSpPr>
        <p:spPr>
          <a:xfrm>
            <a:off x="0" y="1325881"/>
            <a:ext cx="12191999" cy="5423023"/>
          </a:xfrm>
          <a:prstGeom prst="rect">
            <a:avLst/>
          </a:prstGeom>
          <a:noFill/>
        </p:spPr>
        <p:txBody>
          <a:bodyPr wrap="square" rtlCol="0">
            <a:spAutoFit/>
          </a:bodyPr>
          <a:lstStyle/>
          <a:p>
            <a:pPr marL="108000" indent="288000">
              <a:lnSpc>
                <a:spcPct val="150000"/>
              </a:lnSpc>
              <a:spcBef>
                <a:spcPts val="12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人们经过无数的实践，将安全的属性总结为安全三要素：简称</a:t>
            </a:r>
            <a:r>
              <a:rPr lang="en-US" altLang="zh-CN" sz="2800" b="1" dirty="0" smtClean="0">
                <a:latin typeface="宋体" panose="02010600030101010101" pitchFamily="2" charset="-122"/>
                <a:ea typeface="宋体" panose="02010600030101010101" pitchFamily="2" charset="-122"/>
              </a:rPr>
              <a:t>CIA</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565200" lvl="2" indent="457200">
              <a:lnSpc>
                <a:spcPct val="140000"/>
              </a:lnSpc>
              <a:spcBef>
                <a:spcPts val="12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机密性（</a:t>
            </a:r>
            <a:r>
              <a:rPr lang="en-US" altLang="zh-CN" sz="2800" b="1" dirty="0" smtClean="0">
                <a:solidFill>
                  <a:srgbClr val="FF0000"/>
                </a:solidFill>
                <a:latin typeface="宋体" panose="02010600030101010101" pitchFamily="2" charset="-122"/>
                <a:ea typeface="宋体" panose="02010600030101010101" pitchFamily="2" charset="-122"/>
              </a:rPr>
              <a:t>C</a:t>
            </a:r>
            <a:r>
              <a:rPr lang="en-US" altLang="zh-CN" sz="2800" b="1" dirty="0" smtClean="0">
                <a:latin typeface="宋体" panose="02010600030101010101" pitchFamily="2" charset="-122"/>
                <a:ea typeface="宋体" panose="02010600030101010101" pitchFamily="2" charset="-122"/>
              </a:rPr>
              <a:t>onfidentiality</a:t>
            </a:r>
            <a:r>
              <a:rPr lang="zh-CN" altLang="en-US" sz="2800" b="1" dirty="0" smtClean="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维持施加在数据访问和泄露上的授权限制，包括保护个人隐私和私有信息的措施。机密性损失是指非授权的信息泄露</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565200" lvl="2" indent="457200">
              <a:lnSpc>
                <a:spcPct val="140000"/>
              </a:lnSpc>
              <a:spcBef>
                <a:spcPts val="12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完整性（</a:t>
            </a:r>
            <a:r>
              <a:rPr lang="en-US" altLang="zh-CN" sz="2800" b="1" dirty="0" smtClean="0">
                <a:solidFill>
                  <a:srgbClr val="FF0000"/>
                </a:solidFill>
                <a:latin typeface="宋体" panose="02010600030101010101" pitchFamily="2" charset="-122"/>
                <a:ea typeface="宋体" panose="02010600030101010101" pitchFamily="2" charset="-122"/>
              </a:rPr>
              <a:t>I</a:t>
            </a:r>
            <a:r>
              <a:rPr lang="en-US" altLang="zh-CN" sz="2800" b="1" dirty="0" smtClean="0">
                <a:latin typeface="宋体" panose="02010600030101010101" pitchFamily="2" charset="-122"/>
                <a:ea typeface="宋体" panose="02010600030101010101" pitchFamily="2" charset="-122"/>
              </a:rPr>
              <a:t>ntegrity</a:t>
            </a:r>
            <a:r>
              <a:rPr lang="zh-CN" altLang="en-US" sz="2800" b="1" dirty="0" smtClean="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防范不当的信息修改和破坏，包括保证信息的认证与授权。完整性的损失是指未授权的信息修改和破坏</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565200" lvl="2" indent="457200">
              <a:lnSpc>
                <a:spcPct val="140000"/>
              </a:lnSpc>
              <a:spcBef>
                <a:spcPts val="12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可用性（</a:t>
            </a:r>
            <a:r>
              <a:rPr lang="en-US" altLang="zh-CN" sz="2800" b="1" dirty="0" smtClean="0">
                <a:solidFill>
                  <a:srgbClr val="FF0000"/>
                </a:solidFill>
                <a:latin typeface="宋体" panose="02010600030101010101" pitchFamily="2" charset="-122"/>
                <a:ea typeface="宋体" panose="02010600030101010101" pitchFamily="2" charset="-122"/>
              </a:rPr>
              <a:t>A</a:t>
            </a:r>
            <a:r>
              <a:rPr lang="en-US" altLang="zh-CN" sz="2800" b="1" dirty="0" smtClean="0">
                <a:latin typeface="宋体" panose="02010600030101010101" pitchFamily="2" charset="-122"/>
                <a:ea typeface="宋体" panose="02010600030101010101" pitchFamily="2" charset="-122"/>
              </a:rPr>
              <a:t>vailability</a:t>
            </a:r>
            <a:r>
              <a:rPr lang="zh-CN" altLang="en-US" sz="2800" b="1" dirty="0" smtClean="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保证及时且可靠的获取和使用信息。可用性损失是指对信息或信息系统访问或使用的中断</a:t>
            </a:r>
            <a:r>
              <a:rPr lang="zh-CN" altLang="en-US" sz="2800" b="1" dirty="0" smtClean="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8274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03" y="356886"/>
            <a:ext cx="9903941" cy="895264"/>
          </a:xfrm>
        </p:spPr>
        <p:txBody>
          <a:bodyPr/>
          <a:lstStyle/>
          <a:p>
            <a:r>
              <a:rPr lang="zh-CN" altLang="en-US" dirty="0" smtClean="0"/>
              <a:t>网络安全的基本属性</a:t>
            </a:r>
            <a:endParaRPr lang="zh-CN" altLang="en-US" dirty="0"/>
          </a:p>
        </p:txBody>
      </p:sp>
      <p:sp>
        <p:nvSpPr>
          <p:cNvPr id="4" name="文本框 3"/>
          <p:cNvSpPr txBox="1"/>
          <p:nvPr/>
        </p:nvSpPr>
        <p:spPr>
          <a:xfrm>
            <a:off x="0" y="1447801"/>
            <a:ext cx="12191999" cy="5302990"/>
          </a:xfrm>
          <a:prstGeom prst="rect">
            <a:avLst/>
          </a:prstGeom>
          <a:noFill/>
        </p:spPr>
        <p:txBody>
          <a:bodyPr wrap="square" rtlCol="0">
            <a:spAutoFit/>
          </a:bodyPr>
          <a:lstStyle/>
          <a:p>
            <a:pPr marL="108000" indent="457200">
              <a:lnSpc>
                <a:spcPct val="14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五元组（美国</a:t>
            </a:r>
            <a:r>
              <a:rPr lang="zh-CN" altLang="en-US" sz="2800" b="1" dirty="0">
                <a:latin typeface="宋体" panose="02010600030101010101" pitchFamily="2" charset="-122"/>
                <a:ea typeface="宋体" panose="02010600030101010101" pitchFamily="2" charset="-122"/>
              </a:rPr>
              <a:t>国家信息基础</a:t>
            </a:r>
            <a:r>
              <a:rPr lang="zh-CN" altLang="en-US" sz="2800" b="1" dirty="0" smtClean="0">
                <a:latin typeface="宋体" panose="02010600030101010101" pitchFamily="2" charset="-122"/>
                <a:ea typeface="宋体" panose="02010600030101010101" pitchFamily="2" charset="-122"/>
              </a:rPr>
              <a:t>设施，</a:t>
            </a:r>
            <a:r>
              <a:rPr lang="en-US" altLang="zh-CN" sz="2800" b="1" dirty="0" smtClean="0">
                <a:latin typeface="宋体" panose="02010600030101010101" pitchFamily="2" charset="-122"/>
                <a:ea typeface="宋体" panose="02010600030101010101" pitchFamily="2" charset="-122"/>
              </a:rPr>
              <a:t>NII</a:t>
            </a:r>
            <a:r>
              <a:rPr lang="zh-CN" altLang="en-US" sz="2800" b="1" dirty="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565200" lvl="2" indent="457200">
              <a:lnSpc>
                <a:spcPct val="14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可靠性</a:t>
            </a:r>
            <a:r>
              <a:rPr lang="zh-CN" altLang="en-US" sz="2800" b="1" dirty="0">
                <a:latin typeface="宋体" panose="02010600030101010101" pitchFamily="2" charset="-122"/>
                <a:ea typeface="宋体" panose="02010600030101010101" pitchFamily="2" charset="-122"/>
              </a:rPr>
              <a:t>：信息系统在规定的时间和条件下完成规定的功能的特性，它是所有信息系统的建设和运行</a:t>
            </a:r>
            <a:r>
              <a:rPr lang="zh-CN" altLang="en-US" sz="2800" b="1" dirty="0" smtClean="0">
                <a:latin typeface="宋体" panose="02010600030101010101" pitchFamily="2" charset="-122"/>
                <a:ea typeface="宋体" panose="02010600030101010101" pitchFamily="2" charset="-122"/>
              </a:rPr>
              <a:t>目标；</a:t>
            </a:r>
            <a:endParaRPr lang="en-US" altLang="zh-CN" sz="2800" b="1" dirty="0" smtClean="0">
              <a:latin typeface="宋体" panose="02010600030101010101" pitchFamily="2" charset="-122"/>
              <a:ea typeface="宋体" panose="02010600030101010101" pitchFamily="2" charset="-122"/>
            </a:endParaRPr>
          </a:p>
          <a:p>
            <a:pPr marL="565200" lvl="2" indent="457200">
              <a:lnSpc>
                <a:spcPct val="14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不可</a:t>
            </a:r>
            <a:r>
              <a:rPr lang="zh-CN" altLang="en-US" sz="2800" b="1" dirty="0">
                <a:latin typeface="宋体" panose="02010600030101010101" pitchFamily="2" charset="-122"/>
                <a:ea typeface="宋体" panose="02010600030101010101" pitchFamily="2" charset="-122"/>
              </a:rPr>
              <a:t>抵赖性：在信息交互过程中，确信通信双方的真实同一性，即所有参与者都不能否认曾经完成的操作和承诺。</a:t>
            </a:r>
            <a:endParaRPr lang="en-US" altLang="zh-CN" sz="2800" b="1" dirty="0">
              <a:latin typeface="宋体" panose="02010600030101010101" pitchFamily="2" charset="-122"/>
              <a:ea typeface="宋体" panose="02010600030101010101" pitchFamily="2" charset="-122"/>
            </a:endParaRPr>
          </a:p>
          <a:p>
            <a:pPr marL="108000" indent="457200">
              <a:lnSpc>
                <a:spcPct val="140000"/>
              </a:lnSpc>
              <a:spcBef>
                <a:spcPts val="6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六</a:t>
            </a:r>
            <a:r>
              <a:rPr lang="zh-CN" altLang="en-US" sz="2800" b="1" dirty="0" smtClean="0">
                <a:latin typeface="宋体" panose="02010600030101010101" pitchFamily="2" charset="-122"/>
                <a:ea typeface="宋体" panose="02010600030101010101" pitchFamily="2" charset="-122"/>
              </a:rPr>
              <a:t>元组（美国</a:t>
            </a:r>
            <a:r>
              <a:rPr lang="zh-CN" altLang="en-US" sz="2800" b="1" dirty="0">
                <a:latin typeface="宋体" panose="02010600030101010101" pitchFamily="2" charset="-122"/>
                <a:ea typeface="宋体" panose="02010600030101010101" pitchFamily="2" charset="-122"/>
              </a:rPr>
              <a:t>国家安全局（</a:t>
            </a:r>
            <a:r>
              <a:rPr lang="en-US" altLang="zh-CN" sz="2800" b="1" dirty="0">
                <a:latin typeface="宋体" panose="02010600030101010101" pitchFamily="2" charset="-122"/>
                <a:ea typeface="宋体" panose="02010600030101010101" pitchFamily="2" charset="-122"/>
              </a:rPr>
              <a:t>NSA</a:t>
            </a:r>
            <a:r>
              <a:rPr lang="zh-CN" altLang="en-US" sz="2800" b="1" dirty="0" smtClean="0">
                <a:latin typeface="宋体" panose="02010600030101010101" pitchFamily="2" charset="-122"/>
                <a:ea typeface="宋体" panose="02010600030101010101" pitchFamily="2" charset="-122"/>
              </a:rPr>
              <a:t>），美国</a:t>
            </a:r>
            <a:r>
              <a:rPr lang="zh-CN" altLang="en-US" sz="2800" b="1" dirty="0">
                <a:latin typeface="宋体" panose="02010600030101010101" pitchFamily="2" charset="-122"/>
                <a:ea typeface="宋体" panose="02010600030101010101" pitchFamily="2" charset="-122"/>
              </a:rPr>
              <a:t>信息保障技术框架（</a:t>
            </a:r>
            <a:r>
              <a:rPr lang="en-US" altLang="zh-CN" sz="2800" b="1" dirty="0">
                <a:latin typeface="宋体" panose="02010600030101010101" pitchFamily="2" charset="-122"/>
                <a:ea typeface="宋体" panose="02010600030101010101" pitchFamily="2" charset="-122"/>
                <a:hlinkClick r:id="rId2"/>
              </a:rPr>
              <a:t>IATF</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565200" lvl="2" indent="457200">
              <a:lnSpc>
                <a:spcPct val="14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可控性</a:t>
            </a:r>
            <a:r>
              <a:rPr lang="zh-CN" altLang="en-US" sz="2800" b="1" dirty="0">
                <a:latin typeface="宋体" panose="02010600030101010101" pitchFamily="2" charset="-122"/>
                <a:ea typeface="宋体" panose="02010600030101010101" pitchFamily="2" charset="-122"/>
              </a:rPr>
              <a:t>，指对信息的传播和内容具有控制能力的特性</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457200" indent="-457200">
              <a:lnSpc>
                <a:spcPct val="14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还有将可审计性列入安全属性的。</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0674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09503" y="356886"/>
            <a:ext cx="9903941" cy="895264"/>
          </a:xfrm>
        </p:spPr>
        <p:txBody>
          <a:bodyPr/>
          <a:lstStyle/>
          <a:p>
            <a:r>
              <a:rPr lang="en-US" altLang="zh-CN" dirty="0" smtClean="0"/>
              <a:t>1.2 </a:t>
            </a:r>
            <a:r>
              <a:rPr lang="zh-CN" altLang="en-US" dirty="0" smtClean="0"/>
              <a:t>主要的网络安全威胁</a:t>
            </a:r>
            <a:endParaRPr lang="zh-CN" altLang="en-US" dirty="0"/>
          </a:p>
        </p:txBody>
      </p:sp>
      <p:sp>
        <p:nvSpPr>
          <p:cNvPr id="3" name="文本框 2"/>
          <p:cNvSpPr txBox="1"/>
          <p:nvPr/>
        </p:nvSpPr>
        <p:spPr>
          <a:xfrm>
            <a:off x="76200" y="1704544"/>
            <a:ext cx="12115800" cy="4431983"/>
          </a:xfrm>
          <a:prstGeom prst="rect">
            <a:avLst/>
          </a:prstGeom>
          <a:noFill/>
        </p:spPr>
        <p:txBody>
          <a:bodyPr wrap="square" rtlCol="0">
            <a:spAutoFit/>
          </a:bodyPr>
          <a:lstStyle/>
          <a:p>
            <a:pPr marL="108000" indent="288000">
              <a:lnSpc>
                <a:spcPct val="150000"/>
              </a:lnSpc>
              <a:spcBef>
                <a:spcPts val="12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什么样的网络才是安全的</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108000" lvl="1" indent="457200">
              <a:lnSpc>
                <a:spcPct val="150000"/>
              </a:lnSpc>
              <a:spcBef>
                <a:spcPts val="1200"/>
              </a:spcBef>
            </a:pPr>
            <a:r>
              <a:rPr lang="zh-CN" altLang="en-US" sz="2800" b="1" dirty="0" smtClean="0">
                <a:latin typeface="宋体" panose="02010600030101010101" pitchFamily="2" charset="-122"/>
                <a:ea typeface="宋体" panose="02010600030101010101" pitchFamily="2" charset="-122"/>
              </a:rPr>
              <a:t>简单</a:t>
            </a:r>
            <a:r>
              <a:rPr lang="zh-CN" altLang="en-US" sz="2800" b="1" dirty="0">
                <a:latin typeface="宋体" panose="02010600030101010101" pitchFamily="2" charset="-122"/>
                <a:ea typeface="宋体" panose="02010600030101010101" pitchFamily="2" charset="-122"/>
              </a:rPr>
              <a:t>的说，就是网络安全的基本属性得到保证的网络才是安全的。</a:t>
            </a:r>
            <a:endParaRPr lang="en-US" altLang="zh-CN" sz="2800" b="1" dirty="0">
              <a:latin typeface="宋体" panose="02010600030101010101" pitchFamily="2" charset="-122"/>
              <a:ea typeface="宋体" panose="02010600030101010101" pitchFamily="2" charset="-122"/>
            </a:endParaRPr>
          </a:p>
          <a:p>
            <a:pPr marL="108000" indent="288000">
              <a:lnSpc>
                <a:spcPct val="150000"/>
              </a:lnSpc>
              <a:spcBef>
                <a:spcPts val="12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目前，网络系统面临的威胁包括：伪装、假冒、篡改、抵赖、拒绝服务、重放、信息泄露、流量分析、社会工程等。主流的分法，将它们分为</a:t>
            </a:r>
            <a:r>
              <a:rPr lang="zh-CN" altLang="en-US" sz="2800" b="1" dirty="0">
                <a:latin typeface="宋体" panose="02010600030101010101" pitchFamily="2" charset="-122"/>
                <a:ea typeface="宋体" panose="02010600030101010101" pitchFamily="2" charset="-122"/>
              </a:rPr>
              <a:t>主动攻击和被动攻击两种。</a:t>
            </a:r>
            <a:endParaRPr lang="en-US" altLang="zh-CN" sz="2800" b="1" dirty="0" smtClean="0">
              <a:latin typeface="宋体" panose="02010600030101010101" pitchFamily="2" charset="-122"/>
              <a:ea typeface="宋体" panose="02010600030101010101" pitchFamily="2" charset="-122"/>
            </a:endParaRPr>
          </a:p>
          <a:p>
            <a:pPr marL="108000" indent="288000">
              <a:lnSpc>
                <a:spcPct val="150000"/>
              </a:lnSpc>
              <a:spcBef>
                <a:spcPts val="12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在一些书中使用微软提出的</a:t>
            </a:r>
            <a:r>
              <a:rPr lang="en-US" altLang="zh-CN" sz="2800" b="1" dirty="0" smtClean="0">
                <a:latin typeface="宋体" panose="02010600030101010101" pitchFamily="2" charset="-122"/>
                <a:ea typeface="宋体" panose="02010600030101010101" pitchFamily="2" charset="-122"/>
                <a:hlinkClick r:id="rId3"/>
              </a:rPr>
              <a:t>STRIDE</a:t>
            </a:r>
            <a:r>
              <a:rPr lang="zh-CN" altLang="en-US" sz="2800" b="1" dirty="0" smtClean="0">
                <a:latin typeface="宋体" panose="02010600030101010101" pitchFamily="2" charset="-122"/>
                <a:ea typeface="宋体" panose="02010600030101010101" pitchFamily="2" charset="-122"/>
                <a:hlinkClick r:id="rId3"/>
              </a:rPr>
              <a:t>模型</a:t>
            </a:r>
            <a:r>
              <a:rPr lang="zh-CN" altLang="en-US" sz="2800" b="1" dirty="0" smtClean="0">
                <a:latin typeface="宋体" panose="02010600030101010101" pitchFamily="2" charset="-122"/>
                <a:ea typeface="宋体" panose="02010600030101010101" pitchFamily="2" charset="-122"/>
              </a:rPr>
              <a:t>介绍网络安全威胁。</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027421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03" y="356886"/>
            <a:ext cx="9903941" cy="895264"/>
          </a:xfrm>
        </p:spPr>
        <p:txBody>
          <a:bodyPr/>
          <a:lstStyle/>
          <a:p>
            <a:r>
              <a:rPr lang="zh-CN" altLang="en-US" dirty="0" smtClean="0"/>
              <a:t>主动攻击</a:t>
            </a:r>
            <a:endParaRPr lang="zh-CN" altLang="en-US" dirty="0"/>
          </a:p>
        </p:txBody>
      </p:sp>
      <p:sp>
        <p:nvSpPr>
          <p:cNvPr id="3" name="文本框 2"/>
          <p:cNvSpPr txBox="1"/>
          <p:nvPr/>
        </p:nvSpPr>
        <p:spPr>
          <a:xfrm>
            <a:off x="172328" y="1394459"/>
            <a:ext cx="11928231" cy="5226046"/>
          </a:xfrm>
          <a:prstGeom prst="rect">
            <a:avLst/>
          </a:prstGeom>
          <a:noFill/>
        </p:spPr>
        <p:txBody>
          <a:bodyPr wrap="square" rtlCol="0">
            <a:spAutoFit/>
          </a:bodyPr>
          <a:lstStyle/>
          <a:p>
            <a:pPr marL="72000" indent="252000">
              <a:lnSpc>
                <a:spcPct val="140000"/>
              </a:lnSpc>
              <a:spcBef>
                <a:spcPts val="6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主动攻击是指对信息流进行篡改和伪造，主要分为四类</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4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伪装</a:t>
            </a:r>
            <a:r>
              <a:rPr lang="zh-CN" altLang="en-US" sz="2800" b="1" dirty="0">
                <a:latin typeface="宋体" panose="02010600030101010101" pitchFamily="2" charset="-122"/>
                <a:ea typeface="宋体" panose="02010600030101010101" pitchFamily="2" charset="-122"/>
              </a:rPr>
              <a:t>：通过冒充的方式，获取合法用户的被授予的权利</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4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重放</a:t>
            </a:r>
            <a:r>
              <a:rPr lang="zh-CN" altLang="en-US" sz="2800" b="1" dirty="0">
                <a:latin typeface="宋体" panose="02010600030101010101" pitchFamily="2" charset="-122"/>
                <a:ea typeface="宋体" panose="02010600030101010101" pitchFamily="2" charset="-122"/>
              </a:rPr>
              <a:t>：指对截获的合法数据进行复制，然后再次生成，并在非授权的情况下使用</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4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消息</a:t>
            </a:r>
            <a:r>
              <a:rPr lang="zh-CN" altLang="en-US" sz="2800" b="1" dirty="0">
                <a:latin typeface="宋体" panose="02010600030101010101" pitchFamily="2" charset="-122"/>
                <a:ea typeface="宋体" panose="02010600030101010101" pitchFamily="2" charset="-122"/>
              </a:rPr>
              <a:t>篡改：对一个合法的消息的某些部分进行修改、删除或者延迟消息的传输、改变消息的顺序，以产生混淆是非的效果</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4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拒绝</a:t>
            </a:r>
            <a:r>
              <a:rPr lang="zh-CN" altLang="en-US" sz="2800" b="1" dirty="0">
                <a:latin typeface="宋体" panose="02010600030101010101" pitchFamily="2" charset="-122"/>
                <a:ea typeface="宋体" panose="02010600030101010101" pitchFamily="2" charset="-122"/>
              </a:rPr>
              <a:t>服务：阻止或禁止消息系统正常的使用。它的主要形式是破坏某实体网络或信息系统，使得被攻击的目标资源耗尽或降低其性能</a:t>
            </a:r>
            <a:r>
              <a:rPr lang="zh-CN" altLang="en-US" sz="2800" b="1" dirty="0" smtClean="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8544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主动攻击</a:t>
            </a:r>
            <a:endParaRPr lang="zh-CN" altLang="en-US" dirty="0"/>
          </a:p>
        </p:txBody>
      </p:sp>
      <p:pic>
        <p:nvPicPr>
          <p:cNvPr id="3" name="图片 2"/>
          <p:cNvPicPr/>
          <p:nvPr/>
        </p:nvPicPr>
        <p:blipFill rotWithShape="1">
          <a:blip r:embed="rId2"/>
          <a:srcRect l="2834" t="22742" r="530" b="-1479"/>
          <a:stretch/>
        </p:blipFill>
        <p:spPr>
          <a:xfrm>
            <a:off x="0" y="1550750"/>
            <a:ext cx="12192000" cy="5181600"/>
          </a:xfrm>
          <a:prstGeom prst="rect">
            <a:avLst/>
          </a:prstGeom>
        </p:spPr>
      </p:pic>
    </p:spTree>
    <p:extLst>
      <p:ext uri="{BB962C8B-B14F-4D97-AF65-F5344CB8AC3E}">
        <p14:creationId xmlns:p14="http://schemas.microsoft.com/office/powerpoint/2010/main" val="359676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03" y="356886"/>
            <a:ext cx="9903941" cy="895264"/>
          </a:xfrm>
        </p:spPr>
        <p:txBody>
          <a:bodyPr/>
          <a:lstStyle/>
          <a:p>
            <a:r>
              <a:rPr lang="zh-CN" altLang="en-US" dirty="0" smtClean="0"/>
              <a:t>被动攻击</a:t>
            </a:r>
            <a:endParaRPr lang="zh-CN" altLang="en-US" dirty="0"/>
          </a:p>
        </p:txBody>
      </p:sp>
      <p:sp>
        <p:nvSpPr>
          <p:cNvPr id="3" name="文本框 2"/>
          <p:cNvSpPr txBox="1"/>
          <p:nvPr/>
        </p:nvSpPr>
        <p:spPr>
          <a:xfrm>
            <a:off x="96620" y="1485899"/>
            <a:ext cx="11928231" cy="4124206"/>
          </a:xfrm>
          <a:prstGeom prst="rect">
            <a:avLst/>
          </a:prstGeom>
          <a:noFill/>
        </p:spPr>
        <p:txBody>
          <a:bodyPr wrap="square" rtlCol="0">
            <a:spAutoFit/>
          </a:bodyPr>
          <a:lstStyle/>
          <a:p>
            <a:pPr marL="72000" indent="252000">
              <a:lnSpc>
                <a:spcPct val="150000"/>
              </a:lnSpc>
              <a:spcBef>
                <a:spcPts val="6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被动攻击指攻击者在未授权的情况下，非法获取信息或数据文件，但不对数据信息做任何修改</a:t>
            </a:r>
            <a:r>
              <a:rPr lang="zh-CN" altLang="en-US" sz="2800" b="1" dirty="0" smtClean="0">
                <a:latin typeface="宋体" panose="02010600030101010101" pitchFamily="2" charset="-122"/>
                <a:ea typeface="宋体" panose="02010600030101010101" pitchFamily="2" charset="-122"/>
              </a:rPr>
              <a:t>。常用的攻击手段有两种：</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5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消息</a:t>
            </a:r>
            <a:r>
              <a:rPr lang="zh-CN" altLang="en-US" sz="2800" b="1" dirty="0">
                <a:latin typeface="宋体" panose="02010600030101010101" pitchFamily="2" charset="-122"/>
                <a:ea typeface="宋体" panose="02010600030101010101" pitchFamily="2" charset="-122"/>
              </a:rPr>
              <a:t>泄露（搭线监听、无线截获、其他截获</a:t>
            </a:r>
            <a:r>
              <a:rPr lang="zh-CN" altLang="en-US" sz="2800" b="1" dirty="0" smtClean="0">
                <a:latin typeface="宋体" panose="02010600030101010101" pitchFamily="2" charset="-122"/>
                <a:ea typeface="宋体" panose="02010600030101010101" pitchFamily="2" charset="-122"/>
              </a:rPr>
              <a:t>（使用病毒、木马</a:t>
            </a:r>
            <a:r>
              <a:rPr lang="zh-CN" altLang="en-US" sz="2800" b="1" dirty="0">
                <a:latin typeface="宋体" panose="02010600030101010101" pitchFamily="2" charset="-122"/>
                <a:ea typeface="宋体" panose="02010600030101010101" pitchFamily="2" charset="-122"/>
              </a:rPr>
              <a:t>等</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5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流量</a:t>
            </a:r>
            <a:r>
              <a:rPr lang="zh-CN" altLang="en-US" sz="2800" b="1" dirty="0">
                <a:latin typeface="宋体" panose="02010600030101010101" pitchFamily="2" charset="-122"/>
                <a:ea typeface="宋体" panose="02010600030101010101" pitchFamily="2" charset="-122"/>
              </a:rPr>
              <a:t>分析</a:t>
            </a:r>
            <a:r>
              <a:rPr lang="zh-CN" altLang="en-US" sz="2800" b="1" dirty="0" smtClean="0">
                <a:latin typeface="宋体" panose="02010600030101010101" pitchFamily="2" charset="-122"/>
                <a:ea typeface="宋体" panose="02010600030101010101" pitchFamily="2" charset="-122"/>
              </a:rPr>
              <a:t>（在很多情况下数据采用了加密</a:t>
            </a:r>
            <a:r>
              <a:rPr lang="zh-CN" altLang="en-US" sz="2800" b="1" dirty="0">
                <a:latin typeface="宋体" panose="02010600030101010101" pitchFamily="2" charset="-122"/>
                <a:ea typeface="宋体" panose="02010600030101010101" pitchFamily="2" charset="-122"/>
              </a:rPr>
              <a:t>技术</a:t>
            </a:r>
            <a:r>
              <a:rPr lang="zh-CN" altLang="en-US" sz="2800" b="1" dirty="0" smtClean="0">
                <a:latin typeface="宋体" panose="02010600030101010101" pitchFamily="2" charset="-122"/>
                <a:ea typeface="宋体" panose="02010600030101010101" pitchFamily="2" charset="-122"/>
              </a:rPr>
              <a:t>，攻击者不能</a:t>
            </a:r>
            <a:r>
              <a:rPr lang="zh-CN" altLang="en-US" sz="2800" b="1" dirty="0">
                <a:latin typeface="宋体" panose="02010600030101010101" pitchFamily="2" charset="-122"/>
                <a:ea typeface="宋体" panose="02010600030101010101" pitchFamily="2" charset="-122"/>
              </a:rPr>
              <a:t>得到数据的真实</a:t>
            </a:r>
            <a:r>
              <a:rPr lang="zh-CN" altLang="en-US" sz="2800" b="1" dirty="0" smtClean="0">
                <a:latin typeface="宋体" panose="02010600030101010101" pitchFamily="2" charset="-122"/>
                <a:ea typeface="宋体" panose="02010600030101010101" pitchFamily="2" charset="-122"/>
              </a:rPr>
              <a:t>内容。但是通过</a:t>
            </a:r>
            <a:r>
              <a:rPr lang="zh-CN" altLang="en-US" sz="2800" b="1" dirty="0">
                <a:latin typeface="宋体" panose="02010600030101010101" pitchFamily="2" charset="-122"/>
                <a:ea typeface="宋体" panose="02010600030101010101" pitchFamily="2" charset="-122"/>
              </a:rPr>
              <a:t>观察数据的模式</a:t>
            </a:r>
            <a:r>
              <a:rPr lang="zh-CN" altLang="en-US" sz="2800" b="1" dirty="0" smtClean="0">
                <a:latin typeface="宋体" panose="02010600030101010101" pitchFamily="2" charset="-122"/>
                <a:ea typeface="宋体" panose="02010600030101010101" pitchFamily="2" charset="-122"/>
              </a:rPr>
              <a:t>，攻击者可以分析</a:t>
            </a:r>
            <a:r>
              <a:rPr lang="zh-CN" altLang="en-US" sz="2800" b="1" dirty="0">
                <a:latin typeface="宋体" panose="02010600030101010101" pitchFamily="2" charset="-122"/>
                <a:ea typeface="宋体" panose="02010600030101010101" pitchFamily="2" charset="-122"/>
              </a:rPr>
              <a:t>出通信双方的位置、通信次数、数据频率、信息长度等信息</a:t>
            </a:r>
            <a:r>
              <a:rPr lang="zh-CN" altLang="en-US" sz="2800" b="1" dirty="0" smtClean="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5597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被动攻击</a:t>
            </a:r>
            <a:endParaRPr lang="zh-CN" altLang="en-US" dirty="0"/>
          </a:p>
        </p:txBody>
      </p:sp>
      <p:pic>
        <p:nvPicPr>
          <p:cNvPr id="3" name="图片 2"/>
          <p:cNvPicPr/>
          <p:nvPr/>
        </p:nvPicPr>
        <p:blipFill rotWithShape="1">
          <a:blip r:embed="rId2"/>
          <a:srcRect l="4078" t="25773" r="177" b="-344"/>
          <a:stretch/>
        </p:blipFill>
        <p:spPr>
          <a:xfrm>
            <a:off x="0" y="1361337"/>
            <a:ext cx="12192000" cy="5440680"/>
          </a:xfrm>
          <a:prstGeom prst="rect">
            <a:avLst/>
          </a:prstGeom>
        </p:spPr>
      </p:pic>
    </p:spTree>
    <p:extLst>
      <p:ext uri="{BB962C8B-B14F-4D97-AF65-F5344CB8AC3E}">
        <p14:creationId xmlns:p14="http://schemas.microsoft.com/office/powerpoint/2010/main" val="410315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03" y="356886"/>
            <a:ext cx="9903941" cy="895264"/>
          </a:xfrm>
        </p:spPr>
        <p:txBody>
          <a:bodyPr/>
          <a:lstStyle/>
          <a:p>
            <a:r>
              <a:rPr lang="zh-CN" altLang="en-US" dirty="0" smtClean="0"/>
              <a:t>主动攻击 </a:t>
            </a:r>
            <a:r>
              <a:rPr lang="en-US" altLang="zh-CN" dirty="0" smtClean="0"/>
              <a:t>VS </a:t>
            </a:r>
            <a:r>
              <a:rPr lang="zh-CN" altLang="en-US" dirty="0" smtClean="0"/>
              <a:t>被动攻击</a:t>
            </a:r>
            <a:endParaRPr lang="zh-CN" altLang="en-US" dirty="0"/>
          </a:p>
        </p:txBody>
      </p:sp>
      <p:sp>
        <p:nvSpPr>
          <p:cNvPr id="3" name="文本框 2"/>
          <p:cNvSpPr txBox="1"/>
          <p:nvPr/>
        </p:nvSpPr>
        <p:spPr>
          <a:xfrm>
            <a:off x="170463" y="1485899"/>
            <a:ext cx="11928231" cy="4693593"/>
          </a:xfrm>
          <a:prstGeom prst="rect">
            <a:avLst/>
          </a:prstGeom>
          <a:noFill/>
        </p:spPr>
        <p:txBody>
          <a:bodyPr wrap="square" rtlCol="0">
            <a:spAutoFit/>
          </a:bodyPr>
          <a:lstStyle/>
          <a:p>
            <a:pPr marL="72000" indent="252000">
              <a:lnSpc>
                <a:spcPct val="150000"/>
              </a:lnSpc>
              <a:spcBef>
                <a:spcPts val="6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被动攻击的特点是对传输进行窃听和监测，攻击者的目标是获取传输的信息。被动攻击不涉及数据的修改，很难察觉，所以防范被动攻击</a:t>
            </a:r>
            <a:r>
              <a:rPr lang="zh-CN" altLang="en-US" sz="2800" b="1" dirty="0" smtClean="0">
                <a:latin typeface="宋体" panose="02010600030101010101" pitchFamily="2" charset="-122"/>
                <a:ea typeface="宋体" panose="02010600030101010101" pitchFamily="2" charset="-122"/>
              </a:rPr>
              <a:t>的重点</a:t>
            </a:r>
            <a:r>
              <a:rPr lang="zh-CN" altLang="en-US" sz="2800" b="1" dirty="0">
                <a:latin typeface="宋体" panose="02010600030101010101" pitchFamily="2" charset="-122"/>
                <a:ea typeface="宋体" panose="02010600030101010101" pitchFamily="2" charset="-122"/>
              </a:rPr>
              <a:t>不是检测，而是预防。它主要破坏了信息的机密性</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与</a:t>
            </a:r>
            <a:r>
              <a:rPr lang="zh-CN" altLang="en-US" sz="2800" b="1" dirty="0">
                <a:latin typeface="宋体" panose="02010600030101010101" pitchFamily="2" charset="-122"/>
                <a:ea typeface="宋体" panose="02010600030101010101" pitchFamily="2" charset="-122"/>
              </a:rPr>
              <a:t>被动攻击相反</a:t>
            </a:r>
            <a:r>
              <a:rPr lang="zh-CN" altLang="en-US" sz="2800" b="1" dirty="0" smtClean="0">
                <a:latin typeface="宋体" panose="02010600030101010101" pitchFamily="2" charset="-122"/>
                <a:ea typeface="宋体" panose="02010600030101010101" pitchFamily="2" charset="-122"/>
              </a:rPr>
              <a:t>，主动攻击比较容易发现，但防范很难，因为</a:t>
            </a:r>
            <a:r>
              <a:rPr lang="zh-CN" altLang="en-US" sz="2800" b="1" dirty="0">
                <a:latin typeface="宋体" panose="02010600030101010101" pitchFamily="2" charset="-122"/>
                <a:ea typeface="宋体" panose="02010600030101010101" pitchFamily="2" charset="-122"/>
              </a:rPr>
              <a:t>要保护的范围太</a:t>
            </a:r>
            <a:r>
              <a:rPr lang="zh-CN" altLang="en-US" sz="2800" b="1" dirty="0" smtClean="0">
                <a:latin typeface="宋体" panose="02010600030101010101" pitchFamily="2" charset="-122"/>
                <a:ea typeface="宋体" panose="02010600030101010101" pitchFamily="2" charset="-122"/>
              </a:rPr>
              <a:t>大。因此</a:t>
            </a:r>
            <a:r>
              <a:rPr lang="zh-CN" altLang="en-US" sz="2800" b="1" dirty="0">
                <a:latin typeface="宋体" panose="02010600030101010101" pitchFamily="2" charset="-122"/>
                <a:ea typeface="宋体" panose="02010600030101010101" pitchFamily="2" charset="-122"/>
              </a:rPr>
              <a:t>主动攻击的重点在于检测并从攻击造成的破坏中及时恢复。主动攻击中的伪装、重放、消息篡改破坏了信息的完整性、拒绝服务破坏了信息系统的可用性。</a:t>
            </a:r>
            <a:endParaRPr lang="en-US" altLang="zh-CN"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0521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03" y="356886"/>
            <a:ext cx="9903941" cy="895264"/>
          </a:xfrm>
        </p:spPr>
        <p:txBody>
          <a:bodyPr/>
          <a:lstStyle/>
          <a:p>
            <a:r>
              <a:rPr lang="en-US" altLang="zh-CN" dirty="0" smtClean="0"/>
              <a:t>1.3 TCP/IP</a:t>
            </a:r>
            <a:r>
              <a:rPr lang="zh-CN" altLang="en-US" dirty="0" smtClean="0"/>
              <a:t>协议簇的安全问题</a:t>
            </a:r>
            <a:endParaRPr lang="zh-CN" altLang="en-US" dirty="0"/>
          </a:p>
        </p:txBody>
      </p:sp>
      <p:sp>
        <p:nvSpPr>
          <p:cNvPr id="3" name="文本框 2"/>
          <p:cNvSpPr txBox="1"/>
          <p:nvPr/>
        </p:nvSpPr>
        <p:spPr>
          <a:xfrm>
            <a:off x="95819" y="1485899"/>
            <a:ext cx="12040197" cy="4201150"/>
          </a:xfrm>
          <a:prstGeom prst="rect">
            <a:avLst/>
          </a:prstGeom>
          <a:noFill/>
        </p:spPr>
        <p:txBody>
          <a:bodyPr wrap="square" rtlCol="0">
            <a:spAutoFit/>
          </a:bodyPr>
          <a:lstStyle/>
          <a:p>
            <a:pPr marL="72000" indent="252000">
              <a:lnSpc>
                <a:spcPct val="150000"/>
              </a:lnSpc>
              <a:spcBef>
                <a:spcPts val="600"/>
              </a:spcBef>
              <a:buFont typeface="Arial" panose="020B0604020202020204" pitchFamily="34" charset="0"/>
              <a:buChar char="•"/>
            </a:pPr>
            <a:r>
              <a:rPr lang="en-US" altLang="zh-CN" sz="2800" b="1" dirty="0">
                <a:latin typeface="宋体" panose="02010600030101010101" pitchFamily="2" charset="-122"/>
                <a:ea typeface="宋体" panose="02010600030101010101" pitchFamily="2" charset="-122"/>
              </a:rPr>
              <a:t>Internet</a:t>
            </a:r>
            <a:r>
              <a:rPr lang="zh-CN" altLang="en-US" sz="2800" b="1" dirty="0">
                <a:latin typeface="宋体" panose="02010600030101010101" pitchFamily="2" charset="-122"/>
                <a:ea typeface="宋体" panose="02010600030101010101" pitchFamily="2" charset="-122"/>
              </a:rPr>
              <a:t>最初设计时，几乎没有考虑安全性</a:t>
            </a:r>
            <a:r>
              <a:rPr lang="zh-CN" altLang="en-US" sz="2800" b="1" dirty="0" smtClean="0">
                <a:latin typeface="宋体" panose="02010600030101010101" pitchFamily="2" charset="-122"/>
                <a:ea typeface="宋体" panose="02010600030101010101" pitchFamily="2" charset="-122"/>
              </a:rPr>
              <a:t>。它的</a:t>
            </a:r>
            <a:r>
              <a:rPr lang="zh-CN" altLang="en-US" sz="2800" b="1" dirty="0">
                <a:latin typeface="宋体" panose="02010600030101010101" pitchFamily="2" charset="-122"/>
                <a:ea typeface="宋体" panose="02010600030101010101" pitchFamily="2" charset="-122"/>
              </a:rPr>
              <a:t>最初愿景是“一组彼此信任的互助用户连接到一个透明</a:t>
            </a:r>
            <a:r>
              <a:rPr lang="zh-CN" altLang="en-US" sz="2800" b="1" dirty="0" smtClean="0">
                <a:latin typeface="宋体" panose="02010600030101010101" pitchFamily="2" charset="-122"/>
                <a:ea typeface="宋体" panose="02010600030101010101" pitchFamily="2" charset="-122"/>
              </a:rPr>
              <a:t>网络上”，进行</a:t>
            </a:r>
            <a:r>
              <a:rPr lang="zh-CN" altLang="en-US" sz="2800" b="1" dirty="0">
                <a:latin typeface="宋体" panose="02010600030101010101" pitchFamily="2" charset="-122"/>
                <a:ea typeface="宋体" panose="02010600030101010101" pitchFamily="2" charset="-122"/>
              </a:rPr>
              <a:t>信息共享</a:t>
            </a:r>
            <a:r>
              <a:rPr lang="zh-CN" altLang="en-US" sz="2800" b="1" dirty="0" smtClean="0">
                <a:latin typeface="宋体" panose="02010600030101010101" pitchFamily="2" charset="-122"/>
                <a:ea typeface="宋体" panose="02010600030101010101" pitchFamily="2" charset="-122"/>
              </a:rPr>
              <a:t>。因此</a:t>
            </a:r>
            <a:r>
              <a:rPr lang="zh-CN" altLang="en-US" sz="2800" b="1" dirty="0" smtClean="0">
                <a:latin typeface="宋体" panose="02010600030101010101" pitchFamily="2" charset="-122"/>
                <a:ea typeface="宋体" panose="02010600030101010101" pitchFamily="2" charset="-122"/>
              </a:rPr>
              <a:t>，在</a:t>
            </a:r>
            <a:r>
              <a:rPr lang="en-US" altLang="zh-CN" sz="2800" b="1" dirty="0">
                <a:latin typeface="宋体" panose="02010600030101010101" pitchFamily="2" charset="-122"/>
                <a:ea typeface="宋体" panose="02010600030101010101" pitchFamily="2" charset="-122"/>
              </a:rPr>
              <a:t>TCP/IP</a:t>
            </a:r>
            <a:r>
              <a:rPr lang="zh-CN" altLang="en-US" sz="2800" b="1" dirty="0">
                <a:latin typeface="宋体" panose="02010600030101010101" pitchFamily="2" charset="-122"/>
                <a:ea typeface="宋体" panose="02010600030101010101" pitchFamily="2" charset="-122"/>
              </a:rPr>
              <a:t>的各层协议中</a:t>
            </a:r>
            <a:r>
              <a:rPr lang="zh-CN" altLang="en-US" sz="2800" b="1" dirty="0" smtClean="0">
                <a:latin typeface="宋体" panose="02010600030101010101" pitchFamily="2" charset="-122"/>
                <a:ea typeface="宋体" panose="02010600030101010101" pitchFamily="2" charset="-122"/>
              </a:rPr>
              <a:t>存在着大量</a:t>
            </a:r>
            <a:r>
              <a:rPr lang="zh-CN" altLang="en-US" sz="2800" b="1" dirty="0">
                <a:latin typeface="宋体" panose="02010600030101010101" pitchFamily="2" charset="-122"/>
                <a:ea typeface="宋体" panose="02010600030101010101" pitchFamily="2" charset="-122"/>
              </a:rPr>
              <a:t>的安全</a:t>
            </a:r>
            <a:r>
              <a:rPr lang="zh-CN" altLang="en-US" sz="2800" b="1" dirty="0" smtClean="0">
                <a:latin typeface="宋体" panose="02010600030101010101" pitchFamily="2" charset="-122"/>
                <a:ea typeface="宋体" panose="02010600030101010101" pitchFamily="2" charset="-122"/>
              </a:rPr>
              <a:t>问题（</a:t>
            </a:r>
            <a:r>
              <a:rPr lang="en-US" altLang="zh-CN" sz="2800" b="1" dirty="0" smtClean="0">
                <a:latin typeface="宋体" panose="02010600030101010101" pitchFamily="2" charset="-122"/>
                <a:ea typeface="宋体" panose="02010600030101010101" pitchFamily="2" charset="-122"/>
              </a:rPr>
              <a:t>p.4-6</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数据链路层：</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50000"/>
              </a:lnSpc>
              <a:spcBef>
                <a:spcPts val="600"/>
              </a:spcBef>
              <a:buFont typeface="Wingdings" panose="05000000000000000000" pitchFamily="2" charset="2"/>
              <a:buChar char="ü"/>
            </a:pPr>
            <a:r>
              <a:rPr lang="en-US" altLang="zh-CN" sz="2800" b="1" dirty="0" smtClean="0">
                <a:latin typeface="宋体" panose="02010600030101010101" pitchFamily="2" charset="-122"/>
                <a:ea typeface="宋体" panose="02010600030101010101" pitchFamily="2" charset="-122"/>
              </a:rPr>
              <a:t>ARP</a:t>
            </a: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ARP</a:t>
            </a:r>
            <a:r>
              <a:rPr lang="zh-CN" altLang="en-US" sz="2800" b="1" dirty="0" smtClean="0">
                <a:latin typeface="宋体" panose="02010600030101010101" pitchFamily="2" charset="-122"/>
                <a:ea typeface="宋体" panose="02010600030101010101" pitchFamily="2" charset="-122"/>
              </a:rPr>
              <a:t>缓存表很容易被修改（</a:t>
            </a:r>
            <a:r>
              <a:rPr lang="en-US" altLang="zh-CN" sz="2800" b="1" dirty="0" smtClean="0">
                <a:latin typeface="宋体" panose="02010600030101010101" pitchFamily="2" charset="-122"/>
                <a:ea typeface="宋体" panose="02010600030101010101" pitchFamily="2" charset="-122"/>
              </a:rPr>
              <a:t>ARP</a:t>
            </a:r>
            <a:r>
              <a:rPr lang="zh-CN" altLang="en-US" sz="2800" b="1" dirty="0" smtClean="0">
                <a:latin typeface="宋体" panose="02010600030101010101" pitchFamily="2" charset="-122"/>
                <a:ea typeface="宋体" panose="02010600030101010101" pitchFamily="2" charset="-122"/>
              </a:rPr>
              <a:t>欺骗，</a:t>
            </a:r>
            <a:r>
              <a:rPr lang="en-US" altLang="zh-CN" sz="2800" b="1" dirty="0" smtClean="0">
                <a:latin typeface="宋体" panose="02010600030101010101" pitchFamily="2" charset="-122"/>
                <a:ea typeface="宋体" panose="02010600030101010101" pitchFamily="2" charset="-122"/>
              </a:rPr>
              <a:t>p.26</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5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以太网：</a:t>
            </a:r>
            <a:r>
              <a:rPr lang="zh-CN" altLang="en-US" sz="2800" b="1" dirty="0" smtClean="0">
                <a:latin typeface="宋体" panose="02010600030101010101" pitchFamily="2" charset="-122"/>
                <a:ea typeface="宋体" panose="02010600030101010101" pitchFamily="2" charset="-122"/>
              </a:rPr>
              <a:t>网络嗅探（</a:t>
            </a:r>
            <a:r>
              <a:rPr lang="en-US" altLang="zh-CN" sz="2800" b="1" dirty="0" smtClean="0">
                <a:latin typeface="宋体" panose="02010600030101010101" pitchFamily="2" charset="-122"/>
                <a:ea typeface="宋体" panose="02010600030101010101" pitchFamily="2" charset="-122"/>
              </a:rPr>
              <a:t>p.22</a:t>
            </a:r>
            <a:r>
              <a:rPr lang="zh-CN" altLang="en-US" sz="2800" b="1" dirty="0" smtClean="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2005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356886"/>
            <a:ext cx="9622584" cy="895264"/>
          </a:xfrm>
        </p:spPr>
        <p:txBody>
          <a:bodyPr/>
          <a:lstStyle/>
          <a:p>
            <a:r>
              <a:rPr lang="zh-CN" altLang="en-US" dirty="0"/>
              <a:t>参考书籍</a:t>
            </a:r>
          </a:p>
        </p:txBody>
      </p:sp>
      <p:sp>
        <p:nvSpPr>
          <p:cNvPr id="3" name="文本框 2"/>
          <p:cNvSpPr txBox="1"/>
          <p:nvPr/>
        </p:nvSpPr>
        <p:spPr>
          <a:xfrm>
            <a:off x="263768" y="1563345"/>
            <a:ext cx="11760591" cy="4924425"/>
          </a:xfrm>
          <a:prstGeom prst="rect">
            <a:avLst/>
          </a:prstGeom>
          <a:noFill/>
        </p:spPr>
        <p:txBody>
          <a:bodyPr wrap="square" rtlCol="0">
            <a:spAutoFit/>
          </a:bodyPr>
          <a:lstStyle/>
          <a:p>
            <a:pPr marL="72000" indent="252000">
              <a:lnSpc>
                <a:spcPct val="150000"/>
              </a:lnSpc>
              <a:spcBef>
                <a:spcPts val="6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hlinkClick r:id="rId2"/>
              </a:rPr>
              <a:t>网络安全基础应用与标准（第</a:t>
            </a:r>
            <a:r>
              <a:rPr lang="en-US" altLang="zh-CN" sz="2800" b="1" dirty="0">
                <a:latin typeface="宋体" panose="02010600030101010101" pitchFamily="2" charset="-122"/>
                <a:ea typeface="宋体" panose="02010600030101010101" pitchFamily="2" charset="-122"/>
                <a:hlinkClick r:id="rId2"/>
              </a:rPr>
              <a:t>5</a:t>
            </a:r>
            <a:r>
              <a:rPr lang="zh-CN" altLang="en-US" sz="2800" b="1" dirty="0">
                <a:latin typeface="宋体" panose="02010600030101010101" pitchFamily="2" charset="-122"/>
                <a:ea typeface="宋体" panose="02010600030101010101" pitchFamily="2" charset="-122"/>
                <a:hlinkClick r:id="rId2"/>
              </a:rPr>
              <a:t>版）</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William Stallings</a:t>
            </a:r>
            <a:r>
              <a:rPr lang="zh-CN" altLang="en-US" sz="2800" b="1" dirty="0">
                <a:latin typeface="宋体" panose="02010600030101010101" pitchFamily="2" charset="-122"/>
                <a:ea typeface="宋体" panose="02010600030101010101" pitchFamily="2" charset="-122"/>
              </a:rPr>
              <a:t>著</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清华大学出版社；</a:t>
            </a:r>
            <a:endParaRPr lang="en-US" altLang="zh-CN" sz="2800" b="1" dirty="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hlinkClick r:id="rId3"/>
              </a:rPr>
              <a:t>网络攻防技术与实战</a:t>
            </a:r>
            <a:r>
              <a:rPr lang="en-US" altLang="zh-CN" sz="2800" b="1" dirty="0">
                <a:latin typeface="宋体" panose="02010600030101010101" pitchFamily="2" charset="-122"/>
                <a:ea typeface="宋体" panose="02010600030101010101" pitchFamily="2" charset="-122"/>
                <a:hlinkClick r:id="rId3"/>
              </a:rPr>
              <a:t>-</a:t>
            </a:r>
            <a:r>
              <a:rPr lang="zh-CN" altLang="en-US" sz="2800" b="1" dirty="0">
                <a:latin typeface="宋体" panose="02010600030101010101" pitchFamily="2" charset="-122"/>
                <a:ea typeface="宋体" panose="02010600030101010101" pitchFamily="2" charset="-122"/>
                <a:hlinkClick r:id="rId3"/>
              </a:rPr>
              <a:t>深入理解信息安全防护体系</a:t>
            </a:r>
            <a:r>
              <a:rPr lang="zh-CN" altLang="en-US" sz="2800" b="1" dirty="0">
                <a:latin typeface="宋体" panose="02010600030101010101" pitchFamily="2" charset="-122"/>
                <a:ea typeface="宋体" panose="02010600030101010101" pitchFamily="2" charset="-122"/>
              </a:rPr>
              <a:t>，郭帆编著，清华大学出版社；</a:t>
            </a:r>
            <a:endParaRPr lang="en-US" altLang="zh-CN" sz="2800" b="1" dirty="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hlinkClick r:id="rId4"/>
              </a:rPr>
              <a:t>白帽子讲</a:t>
            </a:r>
            <a:r>
              <a:rPr lang="en-US" altLang="zh-CN" sz="2800" b="1" dirty="0">
                <a:latin typeface="宋体" panose="02010600030101010101" pitchFamily="2" charset="-122"/>
                <a:ea typeface="宋体" panose="02010600030101010101" pitchFamily="2" charset="-122"/>
                <a:hlinkClick r:id="rId4"/>
              </a:rPr>
              <a:t>Web</a:t>
            </a:r>
            <a:r>
              <a:rPr lang="zh-CN" altLang="en-US" sz="2800" b="1" dirty="0">
                <a:latin typeface="宋体" panose="02010600030101010101" pitchFamily="2" charset="-122"/>
                <a:ea typeface="宋体" panose="02010600030101010101" pitchFamily="2" charset="-122"/>
                <a:hlinkClick r:id="rId4"/>
              </a:rPr>
              <a:t>安全</a:t>
            </a:r>
            <a:r>
              <a:rPr lang="zh-CN" altLang="en-US" sz="2800" b="1" dirty="0">
                <a:latin typeface="宋体" panose="02010600030101010101" pitchFamily="2" charset="-122"/>
                <a:ea typeface="宋体" panose="02010600030101010101" pitchFamily="2" charset="-122"/>
              </a:rPr>
              <a:t>，吴翰清著，电子工业出版社；</a:t>
            </a:r>
            <a:endParaRPr lang="en-US" altLang="zh-CN" sz="2800" b="1" dirty="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en-US" altLang="zh-CN" sz="2800" b="1" dirty="0">
                <a:latin typeface="宋体" panose="02010600030101010101" pitchFamily="2" charset="-122"/>
                <a:ea typeface="宋体" panose="02010600030101010101" pitchFamily="2" charset="-122"/>
                <a:hlinkClick r:id="rId5"/>
              </a:rPr>
              <a:t>Web</a:t>
            </a:r>
            <a:r>
              <a:rPr lang="zh-CN" altLang="en-US" sz="2800" b="1" dirty="0">
                <a:latin typeface="宋体" panose="02010600030101010101" pitchFamily="2" charset="-122"/>
                <a:ea typeface="宋体" panose="02010600030101010101" pitchFamily="2" charset="-122"/>
                <a:hlinkClick r:id="rId5"/>
              </a:rPr>
              <a:t>应用安全权威指南</a:t>
            </a:r>
            <a:r>
              <a:rPr lang="zh-CN" altLang="en-US" sz="2800" b="1" dirty="0">
                <a:latin typeface="宋体" panose="02010600030101010101" pitchFamily="2" charset="-122"/>
                <a:ea typeface="宋体" panose="02010600030101010101" pitchFamily="2" charset="-122"/>
              </a:rPr>
              <a:t>，德丸浩著，人民邮电出版社</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教材简介。</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25936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03" y="356886"/>
            <a:ext cx="9903941" cy="895264"/>
          </a:xfrm>
        </p:spPr>
        <p:txBody>
          <a:bodyPr/>
          <a:lstStyle/>
          <a:p>
            <a:r>
              <a:rPr lang="en-US" altLang="zh-CN" dirty="0" smtClean="0"/>
              <a:t>TCP/IP</a:t>
            </a:r>
            <a:r>
              <a:rPr lang="zh-CN" altLang="en-US" dirty="0" smtClean="0"/>
              <a:t>协议簇的安全</a:t>
            </a:r>
            <a:r>
              <a:rPr lang="zh-CN" altLang="en-US" dirty="0"/>
              <a:t>隐患</a:t>
            </a:r>
          </a:p>
        </p:txBody>
      </p:sp>
      <p:sp>
        <p:nvSpPr>
          <p:cNvPr id="3" name="文本框 2"/>
          <p:cNvSpPr txBox="1"/>
          <p:nvPr/>
        </p:nvSpPr>
        <p:spPr>
          <a:xfrm>
            <a:off x="95819" y="1485899"/>
            <a:ext cx="12040197" cy="5078313"/>
          </a:xfrm>
          <a:prstGeom prst="rect">
            <a:avLst/>
          </a:prstGeom>
          <a:noFill/>
        </p:spPr>
        <p:txBody>
          <a:bodyPr wrap="square" rtlCol="0">
            <a:spAutoFit/>
          </a:bodyPr>
          <a:lstStyle/>
          <a:p>
            <a:pPr marL="529200" indent="-457200">
              <a:lnSpc>
                <a:spcPct val="15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网络层：</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50000"/>
              </a:lnSpc>
              <a:spcBef>
                <a:spcPts val="600"/>
              </a:spcBef>
              <a:buFont typeface="Wingdings" panose="05000000000000000000" pitchFamily="2" charset="2"/>
              <a:buChar char="ü"/>
            </a:pPr>
            <a:r>
              <a:rPr lang="en-US" altLang="zh-CN" sz="2800" b="1" dirty="0" smtClean="0">
                <a:latin typeface="宋体" panose="02010600030101010101" pitchFamily="2" charset="-122"/>
                <a:ea typeface="宋体" panose="02010600030101010101" pitchFamily="2" charset="-122"/>
              </a:rPr>
              <a:t>IP</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1443600" lvl="2" indent="-457200">
              <a:lnSpc>
                <a:spcPct val="150000"/>
              </a:lnSpc>
              <a:spcBef>
                <a:spcPts val="600"/>
              </a:spcBef>
              <a:buFont typeface="Wingdings" panose="05000000000000000000" pitchFamily="2" charset="2"/>
              <a:buChar char="Ø"/>
            </a:pPr>
            <a:r>
              <a:rPr lang="zh-CN" altLang="en-US" sz="2800" b="1" dirty="0" smtClean="0">
                <a:latin typeface="宋体" panose="02010600030101010101" pitchFamily="2" charset="-122"/>
                <a:ea typeface="宋体" panose="02010600030101010101" pitchFamily="2" charset="-122"/>
              </a:rPr>
              <a:t>不能提供数据完整性、机密性保护，容易被修改（</a:t>
            </a:r>
            <a:r>
              <a:rPr lang="en-US" altLang="zh-CN" sz="2800" b="1" dirty="0" smtClean="0">
                <a:latin typeface="宋体" panose="02010600030101010101" pitchFamily="2" charset="-122"/>
                <a:ea typeface="宋体" panose="02010600030101010101" pitchFamily="2" charset="-122"/>
              </a:rPr>
              <a:t>IP</a:t>
            </a:r>
            <a:r>
              <a:rPr lang="zh-CN" altLang="en-US" sz="2800" b="1" dirty="0" smtClean="0">
                <a:latin typeface="宋体" panose="02010600030101010101" pitchFamily="2" charset="-122"/>
                <a:ea typeface="宋体" panose="02010600030101010101" pitchFamily="2" charset="-122"/>
              </a:rPr>
              <a:t>欺骗，</a:t>
            </a:r>
            <a:r>
              <a:rPr lang="en-US" altLang="zh-CN" sz="2800" b="1" dirty="0" smtClean="0">
                <a:latin typeface="宋体" panose="02010600030101010101" pitchFamily="2" charset="-122"/>
                <a:ea typeface="宋体" panose="02010600030101010101" pitchFamily="2" charset="-122"/>
              </a:rPr>
              <a:t>p.24</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1443600" lvl="2" indent="-457200">
              <a:lnSpc>
                <a:spcPct val="150000"/>
              </a:lnSpc>
              <a:spcBef>
                <a:spcPts val="600"/>
              </a:spcBef>
              <a:buFont typeface="Wingdings" panose="05000000000000000000" pitchFamily="2" charset="2"/>
              <a:buChar char="Ø"/>
            </a:pPr>
            <a:r>
              <a:rPr lang="en-US" altLang="zh-CN" sz="2800" b="1" dirty="0" smtClean="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源路由</a:t>
            </a:r>
            <a:r>
              <a:rPr lang="en-US" altLang="zh-CN" sz="2800" b="1" dirty="0" smtClean="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选项可以被利用（</a:t>
            </a:r>
            <a:r>
              <a:rPr lang="zh-CN" altLang="en-US" sz="2800" b="1" dirty="0" smtClean="0">
                <a:latin typeface="宋体" panose="02010600030101010101" pitchFamily="2" charset="-122"/>
                <a:ea typeface="宋体" panose="02010600030101010101" pitchFamily="2" charset="-122"/>
                <a:hlinkClick r:id="rId2"/>
              </a:rPr>
              <a:t>源地址欺骗</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1443600" lvl="2" indent="-457200">
              <a:lnSpc>
                <a:spcPct val="150000"/>
              </a:lnSpc>
              <a:spcBef>
                <a:spcPts val="600"/>
              </a:spcBef>
              <a:buFont typeface="Wingdings" panose="05000000000000000000" pitchFamily="2" charset="2"/>
              <a:buChar char="Ø"/>
            </a:pP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IP</a:t>
            </a:r>
            <a:r>
              <a:rPr lang="zh-CN" altLang="en-US" sz="2800" b="1" dirty="0" smtClean="0">
                <a:latin typeface="宋体" panose="02010600030101010101" pitchFamily="2" charset="-122"/>
                <a:ea typeface="宋体" panose="02010600030101010101" pitchFamily="2" charset="-122"/>
              </a:rPr>
              <a:t>分片包”（</a:t>
            </a:r>
            <a:r>
              <a:rPr lang="en-US" altLang="zh-CN" sz="2800" b="1" dirty="0" smtClean="0">
                <a:latin typeface="宋体" panose="02010600030101010101" pitchFamily="2" charset="-122"/>
                <a:ea typeface="宋体" panose="02010600030101010101" pitchFamily="2" charset="-122"/>
                <a:hlinkClick r:id="rId3"/>
              </a:rPr>
              <a:t>IP</a:t>
            </a:r>
            <a:r>
              <a:rPr lang="zh-CN" altLang="en-US" sz="2800" b="1" dirty="0" smtClean="0">
                <a:latin typeface="宋体" panose="02010600030101010101" pitchFamily="2" charset="-122"/>
                <a:ea typeface="宋体" panose="02010600030101010101" pitchFamily="2" charset="-122"/>
                <a:hlinkClick r:id="rId3"/>
              </a:rPr>
              <a:t>分片攻击</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50000"/>
              </a:lnSpc>
              <a:spcBef>
                <a:spcPts val="600"/>
              </a:spcBef>
              <a:buFont typeface="Wingdings" panose="05000000000000000000" pitchFamily="2" charset="2"/>
              <a:buChar char="ü"/>
            </a:pPr>
            <a:r>
              <a:rPr lang="en-US" altLang="zh-CN" sz="2800" b="1" dirty="0" smtClean="0">
                <a:latin typeface="宋体" panose="02010600030101010101" pitchFamily="2" charset="-122"/>
                <a:ea typeface="宋体" panose="02010600030101010101" pitchFamily="2" charset="-122"/>
              </a:rPr>
              <a:t>ICMP</a:t>
            </a:r>
            <a:r>
              <a:rPr lang="zh-CN" altLang="en-US" sz="2800" b="1" dirty="0" smtClean="0">
                <a:latin typeface="宋体" panose="02010600030101010101" pitchFamily="2" charset="-122"/>
                <a:ea typeface="宋体" panose="02010600030101010101" pitchFamily="2" charset="-122"/>
              </a:rPr>
              <a:t>：</a:t>
            </a:r>
          </a:p>
          <a:p>
            <a:pPr marL="1443600" lvl="2" indent="-457200">
              <a:lnSpc>
                <a:spcPct val="150000"/>
              </a:lnSpc>
              <a:spcBef>
                <a:spcPts val="600"/>
              </a:spcBef>
              <a:buFont typeface="Wingdings" panose="05000000000000000000" pitchFamily="2" charset="2"/>
              <a:buChar char="Ø"/>
            </a:pPr>
            <a:r>
              <a:rPr lang="en-US" altLang="zh-CN" sz="2800" b="1" dirty="0" smtClean="0">
                <a:latin typeface="宋体" panose="02010600030101010101" pitchFamily="2" charset="-122"/>
                <a:ea typeface="宋体" panose="02010600030101010101" pitchFamily="2" charset="-122"/>
                <a:hlinkClick r:id="rId4"/>
              </a:rPr>
              <a:t>ping</a:t>
            </a:r>
            <a:r>
              <a:rPr lang="zh-CN" altLang="en-US" sz="2800" b="1" dirty="0" smtClean="0">
                <a:latin typeface="宋体" panose="02010600030101010101" pitchFamily="2" charset="-122"/>
                <a:ea typeface="宋体" panose="02010600030101010101" pitchFamily="2" charset="-122"/>
                <a:hlinkClick r:id="rId4"/>
              </a:rPr>
              <a:t>和</a:t>
            </a:r>
            <a:r>
              <a:rPr lang="en-US" altLang="zh-CN" sz="2800" b="1" dirty="0" smtClean="0">
                <a:latin typeface="宋体" panose="02010600030101010101" pitchFamily="2" charset="-122"/>
                <a:ea typeface="宋体" panose="02010600030101010101" pitchFamily="2" charset="-122"/>
                <a:hlinkClick r:id="rId4"/>
              </a:rPr>
              <a:t>traceroute</a:t>
            </a:r>
            <a:r>
              <a:rPr lang="zh-CN" altLang="en-US" sz="2800" b="1" dirty="0" smtClean="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扫描、</a:t>
            </a:r>
            <a:r>
              <a:rPr lang="en-US" altLang="zh-CN" sz="2800" b="1" dirty="0" err="1" smtClean="0">
                <a:latin typeface="宋体" panose="02010600030101010101" pitchFamily="2" charset="-122"/>
                <a:ea typeface="宋体" panose="02010600030101010101" pitchFamily="2" charset="-122"/>
              </a:rPr>
              <a:t>DoS</a:t>
            </a: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p.29</a:t>
            </a:r>
            <a:r>
              <a:rPr lang="zh-CN" altLang="en-US" sz="2800" b="1" dirty="0" smtClean="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3088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03" y="356886"/>
            <a:ext cx="9903941" cy="895264"/>
          </a:xfrm>
        </p:spPr>
        <p:txBody>
          <a:bodyPr/>
          <a:lstStyle/>
          <a:p>
            <a:r>
              <a:rPr lang="en-US" altLang="zh-CN" dirty="0" smtClean="0"/>
              <a:t>TCP/IP</a:t>
            </a:r>
            <a:r>
              <a:rPr lang="zh-CN" altLang="en-US" dirty="0" smtClean="0"/>
              <a:t>协议簇的安全</a:t>
            </a:r>
            <a:r>
              <a:rPr lang="zh-CN" altLang="en-US" dirty="0"/>
              <a:t>隐患</a:t>
            </a:r>
          </a:p>
        </p:txBody>
      </p:sp>
      <p:sp>
        <p:nvSpPr>
          <p:cNvPr id="3" name="文本框 2"/>
          <p:cNvSpPr txBox="1"/>
          <p:nvPr/>
        </p:nvSpPr>
        <p:spPr>
          <a:xfrm>
            <a:off x="95819" y="1485899"/>
            <a:ext cx="12040197" cy="4355038"/>
          </a:xfrm>
          <a:prstGeom prst="rect">
            <a:avLst/>
          </a:prstGeom>
          <a:noFill/>
        </p:spPr>
        <p:txBody>
          <a:bodyPr wrap="square" rtlCol="0">
            <a:spAutoFit/>
          </a:bodyPr>
          <a:lstStyle/>
          <a:p>
            <a:pPr marL="529200" indent="-457200">
              <a:lnSpc>
                <a:spcPct val="15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传输层：</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50000"/>
              </a:lnSpc>
              <a:spcBef>
                <a:spcPts val="600"/>
              </a:spcBef>
              <a:buFont typeface="Wingdings" panose="05000000000000000000" pitchFamily="2" charset="2"/>
              <a:buChar char="ü"/>
            </a:pPr>
            <a:r>
              <a:rPr lang="en-US" altLang="zh-CN" sz="2800" b="1" dirty="0">
                <a:latin typeface="宋体" panose="02010600030101010101" pitchFamily="2" charset="-122"/>
                <a:ea typeface="宋体" panose="02010600030101010101" pitchFamily="2" charset="-122"/>
              </a:rPr>
              <a:t>TCP</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1443600" lvl="2" indent="-457200">
              <a:lnSpc>
                <a:spcPct val="150000"/>
              </a:lnSpc>
              <a:spcBef>
                <a:spcPts val="600"/>
              </a:spcBef>
              <a:buFont typeface="Wingdings" panose="05000000000000000000" pitchFamily="2" charset="2"/>
              <a:buChar char="Ø"/>
            </a:pPr>
            <a:r>
              <a:rPr lang="zh-CN" altLang="en-US" sz="2800" b="1" dirty="0" smtClean="0">
                <a:latin typeface="宋体" panose="02010600030101010101" pitchFamily="2" charset="-122"/>
                <a:ea typeface="宋体" panose="02010600030101010101" pitchFamily="2" charset="-122"/>
              </a:rPr>
              <a:t>利用三次握手（</a:t>
            </a:r>
            <a:r>
              <a:rPr lang="en-US" altLang="zh-CN" sz="2800" b="1" dirty="0" err="1" smtClean="0">
                <a:latin typeface="宋体" panose="02010600030101010101" pitchFamily="2" charset="-122"/>
                <a:ea typeface="宋体" panose="02010600030101010101" pitchFamily="2" charset="-122"/>
              </a:rPr>
              <a:t>DoS</a:t>
            </a: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p.28</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1443600" lvl="2" indent="-457200">
              <a:lnSpc>
                <a:spcPct val="150000"/>
              </a:lnSpc>
              <a:spcBef>
                <a:spcPts val="600"/>
              </a:spcBef>
              <a:buFont typeface="Wingdings" panose="05000000000000000000" pitchFamily="2" charset="2"/>
              <a:buChar char="Ø"/>
            </a:pPr>
            <a:r>
              <a:rPr lang="zh-CN" altLang="en-US" sz="2800" b="1" dirty="0" smtClean="0">
                <a:latin typeface="宋体" panose="02010600030101010101" pitchFamily="2" charset="-122"/>
                <a:ea typeface="宋体" panose="02010600030101010101" pitchFamily="2" charset="-122"/>
                <a:hlinkClick r:id="rId2"/>
              </a:rPr>
              <a:t>网络相关专业面试必考题</a:t>
            </a:r>
            <a:r>
              <a:rPr lang="zh-CN" altLang="en-US" sz="2800" b="1" dirty="0" smtClean="0">
                <a:latin typeface="宋体" panose="02010600030101010101" pitchFamily="2" charset="-122"/>
                <a:ea typeface="宋体" panose="02010600030101010101" pitchFamily="2" charset="-122"/>
              </a:rPr>
              <a:t>（链接的相关文章也读一下）。</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50000"/>
              </a:lnSpc>
              <a:spcBef>
                <a:spcPts val="600"/>
              </a:spcBef>
              <a:buFont typeface="Wingdings" panose="05000000000000000000" pitchFamily="2" charset="2"/>
              <a:buChar char="ü"/>
            </a:pPr>
            <a:r>
              <a:rPr lang="en-US" altLang="zh-CN" sz="2800" b="1" dirty="0" smtClean="0">
                <a:latin typeface="宋体" panose="02010600030101010101" pitchFamily="2" charset="-122"/>
                <a:ea typeface="宋体" panose="02010600030101010101" pitchFamily="2" charset="-122"/>
              </a:rPr>
              <a:t>UDP</a:t>
            </a:r>
            <a:r>
              <a:rPr lang="zh-CN" altLang="en-US" sz="2800" b="1" dirty="0" smtClean="0">
                <a:latin typeface="宋体" panose="02010600030101010101" pitchFamily="2" charset="-122"/>
                <a:ea typeface="宋体" panose="02010600030101010101" pitchFamily="2" charset="-122"/>
              </a:rPr>
              <a:t>：</a:t>
            </a:r>
          </a:p>
          <a:p>
            <a:pPr marL="1443600" lvl="2" indent="-457200">
              <a:lnSpc>
                <a:spcPct val="150000"/>
              </a:lnSpc>
              <a:spcBef>
                <a:spcPts val="600"/>
              </a:spcBef>
              <a:buFont typeface="Wingdings" panose="05000000000000000000" pitchFamily="2" charset="2"/>
              <a:buChar char="Ø"/>
            </a:pPr>
            <a:r>
              <a:rPr lang="en-US" altLang="zh-CN" sz="2800" b="1" dirty="0" smtClean="0">
                <a:latin typeface="宋体" panose="02010600030101010101" pitchFamily="2" charset="-122"/>
                <a:ea typeface="宋体" panose="02010600030101010101" pitchFamily="2" charset="-122"/>
              </a:rPr>
              <a:t>UDP</a:t>
            </a:r>
            <a:r>
              <a:rPr lang="zh-CN" altLang="en-US" sz="2800" b="1" dirty="0" smtClean="0">
                <a:latin typeface="宋体" panose="02010600030101010101" pitchFamily="2" charset="-122"/>
                <a:ea typeface="宋体" panose="02010600030101010101" pitchFamily="2" charset="-122"/>
              </a:rPr>
              <a:t>欺骗（</a:t>
            </a:r>
            <a:r>
              <a:rPr lang="en-US" altLang="zh-CN" sz="2800" b="1" dirty="0" err="1" smtClean="0">
                <a:latin typeface="宋体" panose="02010600030101010101" pitchFamily="2" charset="-122"/>
                <a:ea typeface="宋体" panose="02010600030101010101" pitchFamily="2" charset="-122"/>
              </a:rPr>
              <a:t>DoS</a:t>
            </a: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p.28</a:t>
            </a:r>
            <a:r>
              <a:rPr lang="zh-CN" altLang="en-US" sz="2800" b="1" dirty="0" smtClean="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8773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03" y="356886"/>
            <a:ext cx="9903941" cy="895264"/>
          </a:xfrm>
        </p:spPr>
        <p:txBody>
          <a:bodyPr/>
          <a:lstStyle/>
          <a:p>
            <a:r>
              <a:rPr lang="en-US" altLang="zh-CN" dirty="0" smtClean="0"/>
              <a:t>1.6 TCP/IP</a:t>
            </a:r>
            <a:r>
              <a:rPr lang="zh-CN" altLang="en-US" dirty="0" smtClean="0"/>
              <a:t>协议簇的安全框架</a:t>
            </a:r>
            <a:endParaRPr lang="zh-CN" altLang="en-US" dirty="0"/>
          </a:p>
        </p:txBody>
      </p:sp>
      <p:sp>
        <p:nvSpPr>
          <p:cNvPr id="3" name="文本框 2"/>
          <p:cNvSpPr txBox="1"/>
          <p:nvPr/>
        </p:nvSpPr>
        <p:spPr>
          <a:xfrm>
            <a:off x="170463" y="1485899"/>
            <a:ext cx="11928231" cy="4770537"/>
          </a:xfrm>
          <a:prstGeom prst="rect">
            <a:avLst/>
          </a:prstGeom>
          <a:noFill/>
        </p:spPr>
        <p:txBody>
          <a:bodyPr wrap="square" rtlCol="0">
            <a:spAutoFit/>
          </a:bodyPr>
          <a:lstStyle/>
          <a:p>
            <a:pPr marL="72000" indent="252000">
              <a:lnSpc>
                <a:spcPct val="15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由于</a:t>
            </a:r>
            <a:r>
              <a:rPr lang="en-US" altLang="zh-CN" sz="2800" b="1" dirty="0" smtClean="0">
                <a:latin typeface="宋体" panose="02010600030101010101" pitchFamily="2" charset="-122"/>
                <a:ea typeface="宋体" panose="02010600030101010101" pitchFamily="2" charset="-122"/>
              </a:rPr>
              <a:t>TCP/IP</a:t>
            </a:r>
            <a:r>
              <a:rPr lang="zh-CN" altLang="en-US" sz="2800" b="1" dirty="0">
                <a:latin typeface="宋体" panose="02010600030101010101" pitchFamily="2" charset="-122"/>
                <a:ea typeface="宋体" panose="02010600030101010101" pitchFamily="2" charset="-122"/>
              </a:rPr>
              <a:t>协议簇中的所有协议都不能</a:t>
            </a:r>
            <a:r>
              <a:rPr lang="zh-CN" altLang="en-US" sz="2800" b="1" dirty="0" smtClean="0">
                <a:latin typeface="宋体" panose="02010600030101010101" pitchFamily="2" charset="-122"/>
                <a:ea typeface="宋体" panose="02010600030101010101" pitchFamily="2" charset="-122"/>
              </a:rPr>
              <a:t>提供安全服务，所以为了</a:t>
            </a:r>
            <a:r>
              <a:rPr lang="zh-CN" altLang="en-US" sz="2800" b="1" dirty="0">
                <a:latin typeface="宋体" panose="02010600030101010101" pitchFamily="2" charset="-122"/>
                <a:ea typeface="宋体" panose="02010600030101010101" pitchFamily="2" charset="-122"/>
              </a:rPr>
              <a:t>解决这个问题，</a:t>
            </a:r>
            <a:r>
              <a:rPr lang="en-US" altLang="zh-CN" sz="2800" b="1" dirty="0">
                <a:latin typeface="宋体" panose="02010600030101010101" pitchFamily="2" charset="-122"/>
                <a:ea typeface="宋体" panose="02010600030101010101" pitchFamily="2" charset="-122"/>
              </a:rPr>
              <a:t>TCP/IP</a:t>
            </a:r>
            <a:r>
              <a:rPr lang="zh-CN" altLang="en-US" sz="2800" b="1" dirty="0">
                <a:latin typeface="宋体" panose="02010600030101010101" pitchFamily="2" charset="-122"/>
                <a:ea typeface="宋体" panose="02010600030101010101" pitchFamily="2" charset="-122"/>
              </a:rPr>
              <a:t>协议的</a:t>
            </a:r>
            <a:r>
              <a:rPr lang="zh-CN" altLang="en-US" sz="2800" b="1" dirty="0" smtClean="0">
                <a:latin typeface="宋体" panose="02010600030101010101" pitchFamily="2" charset="-122"/>
                <a:ea typeface="宋体" panose="02010600030101010101" pitchFamily="2" charset="-122"/>
              </a:rPr>
              <a:t>设计者们一直</a:t>
            </a:r>
            <a:r>
              <a:rPr lang="zh-CN" altLang="en-US" sz="2800" b="1" dirty="0">
                <a:latin typeface="宋体" panose="02010600030101010101" pitchFamily="2" charset="-122"/>
                <a:ea typeface="宋体" panose="02010600030101010101" pitchFamily="2" charset="-122"/>
              </a:rPr>
              <a:t>扮演着“追赶者”的角色</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其中</a:t>
            </a:r>
            <a:r>
              <a:rPr lang="zh-CN" altLang="en-US" sz="2800" b="1" dirty="0">
                <a:latin typeface="宋体" panose="02010600030101010101" pitchFamily="2" charset="-122"/>
                <a:ea typeface="宋体" panose="02010600030101010101" pitchFamily="2" charset="-122"/>
              </a:rPr>
              <a:t>，以</a:t>
            </a:r>
            <a:r>
              <a:rPr lang="en-US" altLang="zh-CN" sz="2800" b="1" dirty="0">
                <a:latin typeface="宋体" panose="02010600030101010101" pitchFamily="2" charset="-122"/>
                <a:ea typeface="宋体" panose="02010600030101010101" pitchFamily="2" charset="-122"/>
                <a:hlinkClick r:id="rId2"/>
              </a:rPr>
              <a:t>IETF</a:t>
            </a:r>
            <a:r>
              <a:rPr lang="zh-CN" altLang="en-US" sz="2800" b="1" dirty="0">
                <a:latin typeface="宋体" panose="02010600030101010101" pitchFamily="2" charset="-122"/>
                <a:ea typeface="宋体" panose="02010600030101010101" pitchFamily="2" charset="-122"/>
              </a:rPr>
              <a:t>（国际互联网工程任务组）为代表的相关组织不断通过对现有协议进行改进和设计新的安全</a:t>
            </a:r>
            <a:r>
              <a:rPr lang="zh-CN" altLang="en-US" sz="2800" b="1" dirty="0" smtClean="0">
                <a:latin typeface="宋体" panose="02010600030101010101" pitchFamily="2" charset="-122"/>
                <a:ea typeface="宋体" panose="02010600030101010101" pitchFamily="2" charset="-122"/>
              </a:rPr>
              <a:t>协议（</a:t>
            </a:r>
            <a:r>
              <a:rPr lang="en-US" altLang="zh-CN" sz="2800" b="1" dirty="0" smtClean="0">
                <a:latin typeface="宋体" panose="02010600030101010101" pitchFamily="2" charset="-122"/>
                <a:ea typeface="宋体" panose="02010600030101010101" pitchFamily="2" charset="-122"/>
              </a:rPr>
              <a:t>p.11</a:t>
            </a:r>
            <a:r>
              <a:rPr lang="zh-CN" altLang="en-US" sz="2800" b="1" dirty="0" smtClean="0">
                <a:latin typeface="宋体" panose="02010600030101010101" pitchFamily="2" charset="-122"/>
                <a:ea typeface="宋体" panose="02010600030101010101" pitchFamily="2" charset="-122"/>
              </a:rPr>
              <a:t>，图</a:t>
            </a:r>
            <a:r>
              <a:rPr lang="en-US" altLang="zh-CN" sz="2800" b="1" dirty="0" smtClean="0">
                <a:latin typeface="宋体" panose="02010600030101010101" pitchFamily="2" charset="-122"/>
                <a:ea typeface="宋体" panose="02010600030101010101" pitchFamily="2" charset="-122"/>
              </a:rPr>
              <a:t>1.2</a:t>
            </a:r>
            <a:r>
              <a:rPr lang="zh-CN" altLang="en-US" sz="2800" b="1" dirty="0" smtClean="0">
                <a:latin typeface="宋体" panose="02010600030101010101" pitchFamily="2" charset="-122"/>
                <a:ea typeface="宋体" panose="02010600030101010101" pitchFamily="2" charset="-122"/>
              </a:rPr>
              <a:t>）来</a:t>
            </a:r>
            <a:r>
              <a:rPr lang="zh-CN" altLang="en-US" sz="2800" b="1" dirty="0">
                <a:latin typeface="宋体" panose="02010600030101010101" pitchFamily="2" charset="-122"/>
                <a:ea typeface="宋体" panose="02010600030101010101" pitchFamily="2" charset="-122"/>
              </a:rPr>
              <a:t>对现有的</a:t>
            </a:r>
            <a:r>
              <a:rPr lang="en-US" altLang="zh-CN" sz="2800" b="1" dirty="0" smtClean="0">
                <a:latin typeface="宋体" panose="02010600030101010101" pitchFamily="2" charset="-122"/>
                <a:ea typeface="宋体" panose="02010600030101010101" pitchFamily="2" charset="-122"/>
              </a:rPr>
              <a:t>TCP/IP</a:t>
            </a:r>
            <a:r>
              <a:rPr lang="zh-CN" altLang="en-US" sz="2800" b="1" dirty="0" smtClean="0">
                <a:latin typeface="宋体" panose="02010600030101010101" pitchFamily="2" charset="-122"/>
                <a:ea typeface="宋体" panose="02010600030101010101" pitchFamily="2" charset="-122"/>
              </a:rPr>
              <a:t>协议簇提供</a:t>
            </a:r>
            <a:r>
              <a:rPr lang="zh-CN" altLang="en-US" sz="2800" b="1" dirty="0">
                <a:latin typeface="宋体" panose="02010600030101010101" pitchFamily="2" charset="-122"/>
                <a:ea typeface="宋体" panose="02010600030101010101" pitchFamily="2" charset="-122"/>
              </a:rPr>
              <a:t>相关的安全保障</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很</a:t>
            </a:r>
            <a:r>
              <a:rPr lang="zh-CN" altLang="en-US" sz="2800" b="1" dirty="0" smtClean="0">
                <a:latin typeface="宋体" panose="02010600030101010101" pitchFamily="2" charset="-122"/>
                <a:ea typeface="宋体" panose="02010600030101010101" pitchFamily="2" charset="-122"/>
              </a:rPr>
              <a:t>遗憾，虽然经过多次改进，但是</a:t>
            </a:r>
            <a:r>
              <a:rPr lang="en-US" altLang="zh-CN" sz="2800" b="1" dirty="0" smtClean="0">
                <a:latin typeface="宋体" panose="02010600030101010101" pitchFamily="2" charset="-122"/>
                <a:ea typeface="宋体" panose="02010600030101010101" pitchFamily="2" charset="-122"/>
              </a:rPr>
              <a:t>TCP/IP</a:t>
            </a:r>
            <a:r>
              <a:rPr lang="zh-CN" altLang="en-US" sz="2800" b="1" dirty="0" smtClean="0">
                <a:latin typeface="宋体" panose="02010600030101010101" pitchFamily="2" charset="-122"/>
                <a:ea typeface="宋体" panose="02010600030101010101" pitchFamily="2" charset="-122"/>
              </a:rPr>
              <a:t>协议簇仍然没有彻底的解决安全问题。</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0847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03" y="356886"/>
            <a:ext cx="9903941" cy="895264"/>
          </a:xfrm>
        </p:spPr>
        <p:txBody>
          <a:bodyPr/>
          <a:lstStyle/>
          <a:p>
            <a:r>
              <a:rPr lang="en-US" altLang="zh-CN" dirty="0" smtClean="0"/>
              <a:t>1.6 TCP/IP</a:t>
            </a:r>
            <a:r>
              <a:rPr lang="zh-CN" altLang="en-US" dirty="0" smtClean="0"/>
              <a:t>协议簇的相关安全协议</a:t>
            </a:r>
            <a:endParaRPr lang="zh-CN" altLang="en-US" dirty="0"/>
          </a:p>
        </p:txBody>
      </p:sp>
      <p:sp>
        <p:nvSpPr>
          <p:cNvPr id="3" name="文本框 2"/>
          <p:cNvSpPr txBox="1"/>
          <p:nvPr/>
        </p:nvSpPr>
        <p:spPr>
          <a:xfrm>
            <a:off x="170463" y="1597865"/>
            <a:ext cx="11928231" cy="3939540"/>
          </a:xfrm>
          <a:prstGeom prst="rect">
            <a:avLst/>
          </a:prstGeom>
          <a:noFill/>
        </p:spPr>
        <p:txBody>
          <a:bodyPr wrap="square" rtlCol="0">
            <a:spAutoFit/>
          </a:bodyPr>
          <a:lstStyle/>
          <a:p>
            <a:pPr marL="72000" indent="252000">
              <a:lnSpc>
                <a:spcPct val="150000"/>
              </a:lnSpc>
              <a:spcBef>
                <a:spcPts val="12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数据链路层（</a:t>
            </a:r>
            <a:r>
              <a:rPr lang="en-US" altLang="zh-CN" sz="2800" b="1" dirty="0" smtClean="0">
                <a:latin typeface="宋体" panose="02010600030101010101" pitchFamily="2" charset="-122"/>
                <a:ea typeface="宋体" panose="02010600030101010101" pitchFamily="2" charset="-122"/>
              </a:rPr>
              <a:t>802.1X</a:t>
            </a: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EAP</a:t>
            </a:r>
            <a:r>
              <a:rPr lang="zh-CN" altLang="en-US" sz="2800" b="1" dirty="0" smtClean="0">
                <a:latin typeface="宋体" panose="02010600030101010101" pitchFamily="2" charset="-122"/>
                <a:ea typeface="宋体" panose="02010600030101010101" pitchFamily="2" charset="-122"/>
              </a:rPr>
              <a:t>等，</a:t>
            </a:r>
            <a:r>
              <a:rPr lang="en-US" altLang="zh-CN" sz="2800" b="1" dirty="0" smtClean="0">
                <a:latin typeface="宋体" panose="02010600030101010101" pitchFamily="2" charset="-122"/>
                <a:ea typeface="宋体" panose="02010600030101010101" pitchFamily="2" charset="-122"/>
              </a:rPr>
              <a:t>p.268</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72000" indent="252000">
              <a:lnSpc>
                <a:spcPct val="150000"/>
              </a:lnSpc>
              <a:spcBef>
                <a:spcPts val="1200"/>
              </a:spcBef>
              <a:buFont typeface="Arial" panose="020B0604020202020204" pitchFamily="34" charset="0"/>
              <a:buChar char="•"/>
            </a:pPr>
            <a:r>
              <a:rPr lang="en-US" altLang="zh-CN" sz="2800" b="1" dirty="0" smtClean="0">
                <a:latin typeface="宋体" panose="02010600030101010101" pitchFamily="2" charset="-122"/>
                <a:ea typeface="宋体" panose="02010600030101010101" pitchFamily="2" charset="-122"/>
              </a:rPr>
              <a:t>IP</a:t>
            </a:r>
            <a:r>
              <a:rPr lang="zh-CN" altLang="en-US" sz="2800" b="1" dirty="0" smtClean="0">
                <a:latin typeface="宋体" panose="02010600030101010101" pitchFamily="2" charset="-122"/>
                <a:ea typeface="宋体" panose="02010600030101010101" pitchFamily="2" charset="-122"/>
              </a:rPr>
              <a:t>层（</a:t>
            </a:r>
            <a:r>
              <a:rPr lang="en-US" altLang="zh-CN" sz="2800" b="1" dirty="0" err="1" smtClean="0">
                <a:latin typeface="宋体" panose="02010600030101010101" pitchFamily="2" charset="-122"/>
                <a:ea typeface="宋体" panose="02010600030101010101" pitchFamily="2" charset="-122"/>
              </a:rPr>
              <a:t>IPSec</a:t>
            </a:r>
            <a:r>
              <a:rPr lang="zh-CN" altLang="en-US" sz="2800" b="1" dirty="0" smtClean="0">
                <a:latin typeface="宋体" panose="02010600030101010101" pitchFamily="2" charset="-122"/>
                <a:ea typeface="宋体" panose="02010600030101010101" pitchFamily="2" charset="-122"/>
              </a:rPr>
              <a:t>等，</a:t>
            </a:r>
            <a:r>
              <a:rPr lang="en-US" altLang="zh-CN" sz="2800" b="1" dirty="0" smtClean="0">
                <a:latin typeface="宋体" panose="02010600030101010101" pitchFamily="2" charset="-122"/>
                <a:ea typeface="宋体" panose="02010600030101010101" pitchFamily="2" charset="-122"/>
              </a:rPr>
              <a:t>p.167</a:t>
            </a: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a:t>
            </a:r>
          </a:p>
          <a:p>
            <a:pPr marL="72000" indent="252000">
              <a:lnSpc>
                <a:spcPct val="150000"/>
              </a:lnSpc>
              <a:spcBef>
                <a:spcPts val="12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传输</a:t>
            </a:r>
            <a:r>
              <a:rPr lang="zh-CN" altLang="en-US" sz="2800" b="1" dirty="0" smtClean="0">
                <a:latin typeface="宋体" panose="02010600030101010101" pitchFamily="2" charset="-122"/>
                <a:ea typeface="宋体" panose="02010600030101010101" pitchFamily="2" charset="-122"/>
              </a:rPr>
              <a:t>层（</a:t>
            </a:r>
            <a:r>
              <a:rPr lang="en-US" altLang="zh-CN" sz="2800" b="1" dirty="0" smtClean="0">
                <a:latin typeface="宋体" panose="02010600030101010101" pitchFamily="2" charset="-122"/>
                <a:ea typeface="宋体" panose="02010600030101010101" pitchFamily="2" charset="-122"/>
              </a:rPr>
              <a:t>SSL/TLS</a:t>
            </a:r>
            <a:r>
              <a:rPr lang="zh-CN" altLang="en-US" sz="2800" b="1" dirty="0" smtClean="0">
                <a:latin typeface="宋体" panose="02010600030101010101" pitchFamily="2" charset="-122"/>
                <a:ea typeface="宋体" panose="02010600030101010101" pitchFamily="2" charset="-122"/>
              </a:rPr>
              <a:t>等，</a:t>
            </a:r>
            <a:r>
              <a:rPr lang="en-US" altLang="zh-CN" sz="2800" b="1" dirty="0" smtClean="0">
                <a:latin typeface="宋体" panose="02010600030101010101" pitchFamily="2" charset="-122"/>
                <a:ea typeface="宋体" panose="02010600030101010101" pitchFamily="2" charset="-122"/>
              </a:rPr>
              <a:t>p.193</a:t>
            </a:r>
            <a:r>
              <a:rPr lang="zh-CN" altLang="en-US" sz="2800" b="1" dirty="0" smtClean="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marL="72000" indent="252000">
              <a:lnSpc>
                <a:spcPct val="150000"/>
              </a:lnSpc>
              <a:spcBef>
                <a:spcPts val="12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应用层（</a:t>
            </a:r>
            <a:r>
              <a:rPr lang="en-US" altLang="zh-CN" sz="2800" b="1" dirty="0" smtClean="0">
                <a:latin typeface="宋体" panose="02010600030101010101" pitchFamily="2" charset="-122"/>
                <a:ea typeface="宋体" panose="02010600030101010101" pitchFamily="2" charset="-122"/>
              </a:rPr>
              <a:t>PGP</a:t>
            </a: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PKI</a:t>
            </a: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SET</a:t>
            </a: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SSH</a:t>
            </a:r>
            <a:r>
              <a:rPr lang="zh-CN" altLang="en-US" sz="2800" b="1" dirty="0" smtClean="0">
                <a:latin typeface="宋体" panose="02010600030101010101" pitchFamily="2" charset="-122"/>
                <a:ea typeface="宋体" panose="02010600030101010101" pitchFamily="2" charset="-122"/>
              </a:rPr>
              <a:t>等）</a:t>
            </a:r>
            <a:r>
              <a:rPr lang="en-US" altLang="zh-CN"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72000" indent="252000">
              <a:lnSpc>
                <a:spcPct val="150000"/>
              </a:lnSpc>
              <a:spcBef>
                <a:spcPts val="12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成熟的应用：</a:t>
            </a:r>
            <a:r>
              <a:rPr lang="en-US" altLang="zh-CN" sz="2800" b="1" dirty="0" smtClean="0">
                <a:latin typeface="宋体" panose="02010600030101010101" pitchFamily="2" charset="-122"/>
                <a:ea typeface="宋体" panose="02010600030101010101" pitchFamily="2" charset="-122"/>
              </a:rPr>
              <a:t>VPN</a:t>
            </a:r>
            <a:r>
              <a:rPr lang="zh-CN" altLang="en-US" sz="2800" b="1" dirty="0" smtClean="0">
                <a:latin typeface="宋体" panose="02010600030101010101" pitchFamily="2" charset="-122"/>
                <a:ea typeface="宋体" panose="02010600030101010101" pitchFamily="2" charset="-122"/>
              </a:rPr>
              <a:t>（</a:t>
            </a:r>
            <a:r>
              <a:rPr lang="en-US" altLang="zh-CN" sz="2800" b="1" dirty="0" err="1" smtClean="0">
                <a:latin typeface="宋体" panose="02010600030101010101" pitchFamily="2" charset="-122"/>
                <a:ea typeface="宋体" panose="02010600030101010101" pitchFamily="2" charset="-122"/>
              </a:rPr>
              <a:t>IPSec</a:t>
            </a: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HTTPS</a:t>
            </a: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SSL/TLS</a:t>
            </a:r>
            <a:r>
              <a:rPr lang="zh-CN" altLang="en-US" sz="2800" b="1" dirty="0" smtClean="0">
                <a:latin typeface="宋体" panose="02010600030101010101" pitchFamily="2" charset="-122"/>
                <a:ea typeface="宋体" panose="02010600030101010101" pitchFamily="2" charset="-122"/>
              </a:rPr>
              <a:t>）、数字证书（</a:t>
            </a:r>
            <a:r>
              <a:rPr lang="en-US" altLang="zh-CN" sz="2800" b="1" dirty="0" smtClean="0">
                <a:latin typeface="宋体" panose="02010600030101010101" pitchFamily="2" charset="-122"/>
                <a:ea typeface="宋体" panose="02010600030101010101" pitchFamily="2" charset="-122"/>
              </a:rPr>
              <a:t>PKI</a:t>
            </a:r>
            <a:r>
              <a:rPr lang="zh-CN" altLang="en-US" sz="2800" b="1" dirty="0" smtClean="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972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IPV6</a:t>
            </a:r>
            <a:endParaRPr lang="zh-CN" altLang="en-US" dirty="0"/>
          </a:p>
        </p:txBody>
      </p:sp>
      <p:sp>
        <p:nvSpPr>
          <p:cNvPr id="3" name="文本框 2"/>
          <p:cNvSpPr txBox="1"/>
          <p:nvPr/>
        </p:nvSpPr>
        <p:spPr>
          <a:xfrm>
            <a:off x="68458" y="1367110"/>
            <a:ext cx="12084213" cy="5343001"/>
          </a:xfrm>
          <a:prstGeom prst="rect">
            <a:avLst/>
          </a:prstGeom>
          <a:noFill/>
        </p:spPr>
        <p:txBody>
          <a:bodyPr wrap="square" rtlCol="0">
            <a:spAutoFit/>
          </a:bodyPr>
          <a:lstStyle/>
          <a:p>
            <a:pPr marL="72000" indent="252000">
              <a:lnSpc>
                <a:spcPct val="130000"/>
              </a:lnSpc>
              <a:spcBef>
                <a:spcPts val="12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使用更小的路由表。</a:t>
            </a:r>
            <a:endParaRPr lang="en-US" altLang="zh-CN" sz="2800" b="1" dirty="0">
              <a:latin typeface="宋体" panose="02010600030101010101" pitchFamily="2" charset="-122"/>
              <a:ea typeface="宋体" panose="02010600030101010101" pitchFamily="2" charset="-122"/>
            </a:endParaRPr>
          </a:p>
          <a:p>
            <a:pPr marL="72000" indent="252000">
              <a:lnSpc>
                <a:spcPct val="130000"/>
              </a:lnSpc>
              <a:spcBef>
                <a:spcPts val="12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增加了增强的组播支持以及对流的控制，对多媒体应用很有利，对服务质量（</a:t>
            </a:r>
            <a:r>
              <a:rPr lang="en-US" altLang="zh-CN" sz="2800" b="1" dirty="0" err="1">
                <a:latin typeface="宋体" panose="02010600030101010101" pitchFamily="2" charset="-122"/>
                <a:ea typeface="宋体" panose="02010600030101010101" pitchFamily="2" charset="-122"/>
              </a:rPr>
              <a:t>QoS</a:t>
            </a:r>
            <a:r>
              <a:rPr lang="zh-CN" altLang="en-US" sz="2800" b="1" dirty="0">
                <a:latin typeface="宋体" panose="02010600030101010101" pitchFamily="2" charset="-122"/>
                <a:ea typeface="宋体" panose="02010600030101010101" pitchFamily="2" charset="-122"/>
              </a:rPr>
              <a:t>）控制也很有利。</a:t>
            </a:r>
            <a:endParaRPr lang="en-US" altLang="zh-CN" sz="2800" b="1" dirty="0">
              <a:latin typeface="宋体" panose="02010600030101010101" pitchFamily="2" charset="-122"/>
              <a:ea typeface="宋体" panose="02010600030101010101" pitchFamily="2" charset="-122"/>
            </a:endParaRPr>
          </a:p>
          <a:p>
            <a:pPr marL="72000" indent="252000">
              <a:lnSpc>
                <a:spcPct val="130000"/>
              </a:lnSpc>
              <a:spcBef>
                <a:spcPts val="12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加入了对自动配置的支持。这是对</a:t>
            </a:r>
            <a:r>
              <a:rPr lang="en-US" altLang="zh-CN" sz="2800" b="1" dirty="0">
                <a:latin typeface="宋体" panose="02010600030101010101" pitchFamily="2" charset="-122"/>
                <a:ea typeface="宋体" panose="02010600030101010101" pitchFamily="2" charset="-122"/>
              </a:rPr>
              <a:t>DHCP</a:t>
            </a:r>
            <a:r>
              <a:rPr lang="zh-CN" altLang="en-US" sz="2800" b="1" dirty="0">
                <a:latin typeface="宋体" panose="02010600030101010101" pitchFamily="2" charset="-122"/>
                <a:ea typeface="宋体" panose="02010600030101010101" pitchFamily="2" charset="-122"/>
              </a:rPr>
              <a:t>协议的改进和扩展，使得网络（尤其是局域网）的管理更加方便和快捷。</a:t>
            </a:r>
            <a:endParaRPr lang="en-US" altLang="zh-CN" sz="2800" b="1" dirty="0">
              <a:latin typeface="宋体" panose="02010600030101010101" pitchFamily="2" charset="-122"/>
              <a:ea typeface="宋体" panose="02010600030101010101" pitchFamily="2" charset="-122"/>
            </a:endParaRPr>
          </a:p>
          <a:p>
            <a:pPr marL="72000" indent="252000">
              <a:lnSpc>
                <a:spcPct val="130000"/>
              </a:lnSpc>
              <a:spcBef>
                <a:spcPts val="12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具有更高的安全性。</a:t>
            </a:r>
            <a:endParaRPr lang="en-US" altLang="zh-CN" sz="2800" b="1" dirty="0">
              <a:latin typeface="宋体" panose="02010600030101010101" pitchFamily="2" charset="-122"/>
              <a:ea typeface="宋体" panose="02010600030101010101" pitchFamily="2" charset="-122"/>
            </a:endParaRPr>
          </a:p>
          <a:p>
            <a:pPr marL="72000" indent="252000">
              <a:lnSpc>
                <a:spcPct val="130000"/>
              </a:lnSpc>
              <a:spcBef>
                <a:spcPts val="12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具有更好的扩容能力（号称一滴水都可以有</a:t>
            </a:r>
            <a:r>
              <a:rPr lang="en-US" altLang="zh-CN" sz="2800" b="1" dirty="0">
                <a:latin typeface="宋体" panose="02010600030101010101" pitchFamily="2" charset="-122"/>
                <a:ea typeface="宋体" panose="02010600030101010101" pitchFamily="2" charset="-122"/>
              </a:rPr>
              <a:t>IP</a:t>
            </a:r>
            <a:r>
              <a:rPr lang="zh-CN" altLang="en-US" sz="2800" b="1" dirty="0">
                <a:latin typeface="宋体" panose="02010600030101010101" pitchFamily="2" charset="-122"/>
                <a:ea typeface="宋体" panose="02010600030101010101" pitchFamily="2" charset="-122"/>
              </a:rPr>
              <a:t>地址）。</a:t>
            </a:r>
            <a:endParaRPr lang="en-US" altLang="zh-CN" sz="2800" b="1" dirty="0">
              <a:latin typeface="宋体" panose="02010600030101010101" pitchFamily="2" charset="-122"/>
              <a:ea typeface="宋体" panose="02010600030101010101" pitchFamily="2" charset="-122"/>
            </a:endParaRPr>
          </a:p>
          <a:p>
            <a:pPr marL="72000" indent="252000">
              <a:lnSpc>
                <a:spcPct val="130000"/>
              </a:lnSpc>
              <a:spcBef>
                <a:spcPts val="12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具有更好的头部格式。</a:t>
            </a:r>
          </a:p>
        </p:txBody>
      </p:sp>
    </p:spTree>
    <p:extLst>
      <p:ext uri="{BB962C8B-B14F-4D97-AF65-F5344CB8AC3E}">
        <p14:creationId xmlns:p14="http://schemas.microsoft.com/office/powerpoint/2010/main" val="199941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03" y="356886"/>
            <a:ext cx="9903941" cy="895264"/>
          </a:xfrm>
        </p:spPr>
        <p:txBody>
          <a:bodyPr/>
          <a:lstStyle/>
          <a:p>
            <a:r>
              <a:rPr lang="en-US" altLang="zh-CN" dirty="0" smtClean="0"/>
              <a:t>1.4 OSI</a:t>
            </a:r>
            <a:r>
              <a:rPr lang="zh-CN" altLang="en-US" dirty="0" smtClean="0"/>
              <a:t>安全体系结构</a:t>
            </a:r>
            <a:endParaRPr lang="zh-CN" altLang="en-US" dirty="0"/>
          </a:p>
        </p:txBody>
      </p:sp>
      <p:sp>
        <p:nvSpPr>
          <p:cNvPr id="3" name="文本框 2"/>
          <p:cNvSpPr txBox="1"/>
          <p:nvPr/>
        </p:nvSpPr>
        <p:spPr>
          <a:xfrm>
            <a:off x="133141" y="1485899"/>
            <a:ext cx="11922009" cy="4124206"/>
          </a:xfrm>
          <a:prstGeom prst="rect">
            <a:avLst/>
          </a:prstGeom>
          <a:noFill/>
        </p:spPr>
        <p:txBody>
          <a:bodyPr wrap="square" rtlCol="0">
            <a:spAutoFit/>
          </a:bodyPr>
          <a:lstStyle/>
          <a:p>
            <a:pPr marL="72000" indent="252000">
              <a:lnSpc>
                <a:spcPct val="150000"/>
              </a:lnSpc>
              <a:spcBef>
                <a:spcPts val="6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为了有效评估某个机构的安全需求，并选择各种安全产品和策略，负责安全的技术人员需要一些系统性的方法来定义安全需求以满足这些安全需求的方法</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为此</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ITU-T</a:t>
            </a:r>
            <a:r>
              <a:rPr lang="zh-CN" altLang="en-US" sz="2800" b="1" dirty="0">
                <a:latin typeface="宋体" panose="02010600030101010101" pitchFamily="2" charset="-122"/>
                <a:ea typeface="宋体" panose="02010600030101010101" pitchFamily="2" charset="-122"/>
              </a:rPr>
              <a:t>（国际电信联盟（</a:t>
            </a:r>
            <a:r>
              <a:rPr lang="en-US" altLang="zh-CN" sz="2800" b="1" dirty="0">
                <a:latin typeface="宋体" panose="02010600030101010101" pitchFamily="2" charset="-122"/>
                <a:ea typeface="宋体" panose="02010600030101010101" pitchFamily="2" charset="-122"/>
              </a:rPr>
              <a:t>ITU</a:t>
            </a:r>
            <a:r>
              <a:rPr lang="zh-CN" altLang="en-US" sz="2800" b="1" dirty="0">
                <a:latin typeface="宋体" panose="02010600030101010101" pitchFamily="2" charset="-122"/>
                <a:ea typeface="宋体" panose="02010600030101010101" pitchFamily="2" charset="-122"/>
              </a:rPr>
              <a:t>）电信标准部分，）推荐</a:t>
            </a:r>
            <a:r>
              <a:rPr lang="en-US" altLang="zh-CN" sz="2800" b="1" dirty="0">
                <a:latin typeface="宋体" panose="02010600030101010101" pitchFamily="2" charset="-122"/>
                <a:ea typeface="宋体" panose="02010600030101010101" pitchFamily="2" charset="-122"/>
              </a:rPr>
              <a:t>X.800</a:t>
            </a:r>
            <a:r>
              <a:rPr lang="zh-CN" altLang="en-US" sz="2800" b="1" dirty="0">
                <a:latin typeface="宋体" panose="02010600030101010101" pitchFamily="2" charset="-122"/>
                <a:ea typeface="宋体" panose="02010600030101010101" pitchFamily="2" charset="-122"/>
              </a:rPr>
              <a:t>建议书（</a:t>
            </a:r>
            <a:r>
              <a:rPr lang="zh-CN" altLang="en-US" sz="2800" b="1" dirty="0">
                <a:latin typeface="宋体" panose="02010600030101010101" pitchFamily="2" charset="-122"/>
                <a:ea typeface="宋体" panose="02010600030101010101" pitchFamily="2" charset="-122"/>
                <a:hlinkClick r:id="rId2"/>
              </a:rPr>
              <a:t>链接</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OSI</a:t>
            </a:r>
            <a:r>
              <a:rPr lang="zh-CN" altLang="en-US" sz="2800" b="1" dirty="0">
                <a:latin typeface="宋体" panose="02010600030101010101" pitchFamily="2" charset="-122"/>
                <a:ea typeface="宋体" panose="02010600030101010101" pitchFamily="2" charset="-122"/>
              </a:rPr>
              <a:t>安全体系结构</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其他相关：</a:t>
            </a:r>
            <a:r>
              <a:rPr lang="en-US" altLang="zh-CN" sz="2800" b="1" dirty="0" smtClean="0">
                <a:latin typeface="宋体" panose="02010600030101010101" pitchFamily="2" charset="-122"/>
                <a:ea typeface="宋体" panose="02010600030101010101" pitchFamily="2" charset="-122"/>
                <a:hlinkClick r:id="rId3"/>
              </a:rPr>
              <a:t>RFC-2828</a:t>
            </a:r>
            <a:r>
              <a:rPr lang="zh-CN" altLang="en-US" sz="2800" b="1" dirty="0" smtClean="0">
                <a:latin typeface="宋体" panose="02010600030101010101" pitchFamily="2" charset="-122"/>
                <a:ea typeface="宋体" panose="02010600030101010101" pitchFamily="2" charset="-122"/>
              </a:rPr>
              <a:t>（可以把它理解为网络安全相关的数据表）。</a:t>
            </a:r>
            <a:endParaRPr lang="en-US" altLang="zh-CN"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1089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03" y="356886"/>
            <a:ext cx="9903941" cy="895264"/>
          </a:xfrm>
        </p:spPr>
        <p:txBody>
          <a:bodyPr/>
          <a:lstStyle/>
          <a:p>
            <a:r>
              <a:rPr lang="en-US" altLang="zh-CN" dirty="0" smtClean="0"/>
              <a:t>OSI</a:t>
            </a:r>
            <a:r>
              <a:rPr lang="zh-CN" altLang="en-US" dirty="0" smtClean="0"/>
              <a:t>安全体系结构</a:t>
            </a:r>
            <a:endParaRPr lang="zh-CN" altLang="en-US" dirty="0"/>
          </a:p>
        </p:txBody>
      </p:sp>
      <p:sp>
        <p:nvSpPr>
          <p:cNvPr id="3" name="文本框 2"/>
          <p:cNvSpPr txBox="1"/>
          <p:nvPr/>
        </p:nvSpPr>
        <p:spPr>
          <a:xfrm>
            <a:off x="170463" y="1485899"/>
            <a:ext cx="11928231" cy="4847481"/>
          </a:xfrm>
          <a:prstGeom prst="rect">
            <a:avLst/>
          </a:prstGeom>
          <a:noFill/>
        </p:spPr>
        <p:txBody>
          <a:bodyPr wrap="square" rtlCol="0">
            <a:spAutoFit/>
          </a:bodyPr>
          <a:lstStyle/>
          <a:p>
            <a:pPr marL="72000" indent="252000">
              <a:lnSpc>
                <a:spcPct val="150000"/>
              </a:lnSpc>
              <a:spcBef>
                <a:spcPts val="600"/>
              </a:spcBef>
              <a:buFont typeface="Arial" panose="020B0604020202020204" pitchFamily="34" charset="0"/>
              <a:buChar char="•"/>
            </a:pPr>
            <a:r>
              <a:rPr lang="en-US" altLang="zh-CN" sz="2800" b="1" dirty="0">
                <a:latin typeface="宋体" panose="02010600030101010101" pitchFamily="2" charset="-122"/>
                <a:ea typeface="宋体" panose="02010600030101010101" pitchFamily="2" charset="-122"/>
                <a:hlinkClick r:id="rId2"/>
              </a:rPr>
              <a:t>OSI</a:t>
            </a:r>
            <a:r>
              <a:rPr lang="zh-CN" altLang="en-US" sz="2800" b="1" dirty="0">
                <a:latin typeface="宋体" panose="02010600030101010101" pitchFamily="2" charset="-122"/>
                <a:ea typeface="宋体" panose="02010600030101010101" pitchFamily="2" charset="-122"/>
                <a:hlinkClick r:id="rId2"/>
              </a:rPr>
              <a:t>安全模型</a:t>
            </a:r>
            <a:r>
              <a:rPr lang="zh-CN" altLang="en-US" sz="2800" b="1" dirty="0">
                <a:latin typeface="宋体" panose="02010600030101010101" pitchFamily="2" charset="-122"/>
                <a:ea typeface="宋体" panose="02010600030101010101" pitchFamily="2" charset="-122"/>
              </a:rPr>
              <a:t>关注如下三个方面</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5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安全</a:t>
            </a:r>
            <a:r>
              <a:rPr lang="zh-CN" altLang="en-US" sz="2800" b="1" dirty="0">
                <a:latin typeface="宋体" panose="02010600030101010101" pitchFamily="2" charset="-122"/>
                <a:ea typeface="宋体" panose="02010600030101010101" pitchFamily="2" charset="-122"/>
              </a:rPr>
              <a:t>攻击：任何可能会危及机构的信息安全的行为（前面讲的主动攻击和被动攻击的划分方法就是</a:t>
            </a:r>
            <a:r>
              <a:rPr lang="en-US" altLang="zh-CN" sz="2800" b="1" dirty="0">
                <a:latin typeface="宋体" panose="02010600030101010101" pitchFamily="2" charset="-122"/>
                <a:ea typeface="宋体" panose="02010600030101010101" pitchFamily="2" charset="-122"/>
              </a:rPr>
              <a:t>X.800</a:t>
            </a:r>
            <a:r>
              <a:rPr lang="zh-CN" altLang="en-US" sz="2800" b="1" dirty="0">
                <a:latin typeface="宋体" panose="02010600030101010101" pitchFamily="2" charset="-122"/>
                <a:ea typeface="宋体" panose="02010600030101010101" pitchFamily="2" charset="-122"/>
              </a:rPr>
              <a:t>中采用的）</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5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安全</a:t>
            </a:r>
            <a:r>
              <a:rPr lang="zh-CN" altLang="en-US" sz="2800" b="1" dirty="0">
                <a:latin typeface="宋体" panose="02010600030101010101" pitchFamily="2" charset="-122"/>
                <a:ea typeface="宋体" panose="02010600030101010101" pitchFamily="2" charset="-122"/>
              </a:rPr>
              <a:t>机制：用来检测、防范安全攻击，并从中恢复系统的机制</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5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安全</a:t>
            </a:r>
            <a:r>
              <a:rPr lang="zh-CN" altLang="en-US" sz="2800" b="1" dirty="0">
                <a:latin typeface="宋体" panose="02010600030101010101" pitchFamily="2" charset="-122"/>
                <a:ea typeface="宋体" panose="02010600030101010101" pitchFamily="2" charset="-122"/>
              </a:rPr>
              <a:t>服务</a:t>
            </a:r>
            <a:r>
              <a:rPr lang="zh-CN" altLang="en-US" sz="2800" b="1" dirty="0" smtClean="0">
                <a:latin typeface="宋体" panose="02010600030101010101" pitchFamily="2" charset="-122"/>
                <a:ea typeface="宋体" panose="02010600030101010101" pitchFamily="2" charset="-122"/>
              </a:rPr>
              <a:t>：一种用来增强组织的数据处理系统安全性和信息传递安全性的服务。这些服务是用来防范安全攻击的，它们利用了一种或多种安全机制来提供服务。</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0495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402084"/>
            <a:ext cx="3794760" cy="847596"/>
          </a:xfrm>
        </p:spPr>
        <p:txBody>
          <a:bodyPr/>
          <a:lstStyle/>
          <a:p>
            <a:r>
              <a:rPr lang="en-US" altLang="zh-CN" dirty="0" smtClean="0"/>
              <a:t>X.800</a:t>
            </a:r>
            <a:r>
              <a:rPr lang="zh-CN" altLang="en-US" dirty="0" smtClean="0"/>
              <a:t>安全攻击</a:t>
            </a:r>
            <a:endParaRPr lang="zh-CN" altLang="en-US" dirty="0"/>
          </a:p>
        </p:txBody>
      </p:sp>
      <p:pic>
        <p:nvPicPr>
          <p:cNvPr id="4" name="图片 3"/>
          <p:cNvPicPr/>
          <p:nvPr/>
        </p:nvPicPr>
        <p:blipFill rotWithShape="1">
          <a:blip r:embed="rId2"/>
          <a:srcRect l="4078" t="25773" r="177" b="-344"/>
          <a:stretch/>
        </p:blipFill>
        <p:spPr>
          <a:xfrm>
            <a:off x="3810000" y="0"/>
            <a:ext cx="8336279" cy="3489960"/>
          </a:xfrm>
          <a:prstGeom prst="rect">
            <a:avLst/>
          </a:prstGeom>
        </p:spPr>
      </p:pic>
      <p:pic>
        <p:nvPicPr>
          <p:cNvPr id="5" name="图片 4"/>
          <p:cNvPicPr/>
          <p:nvPr/>
        </p:nvPicPr>
        <p:blipFill rotWithShape="1">
          <a:blip r:embed="rId3"/>
          <a:srcRect l="2834" t="22742" r="530" b="-1479"/>
          <a:stretch/>
        </p:blipFill>
        <p:spPr>
          <a:xfrm>
            <a:off x="3810000" y="3489960"/>
            <a:ext cx="8336279" cy="3368040"/>
          </a:xfrm>
          <a:prstGeom prst="rect">
            <a:avLst/>
          </a:prstGeom>
        </p:spPr>
      </p:pic>
    </p:spTree>
    <p:extLst>
      <p:ext uri="{BB962C8B-B14F-4D97-AF65-F5344CB8AC3E}">
        <p14:creationId xmlns:p14="http://schemas.microsoft.com/office/powerpoint/2010/main" val="144684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03" y="356886"/>
            <a:ext cx="9903941" cy="895264"/>
          </a:xfrm>
        </p:spPr>
        <p:txBody>
          <a:bodyPr/>
          <a:lstStyle/>
          <a:p>
            <a:r>
              <a:rPr lang="en-US" altLang="zh-CN" dirty="0" smtClean="0"/>
              <a:t>X.800</a:t>
            </a:r>
            <a:r>
              <a:rPr lang="zh-CN" altLang="en-US" dirty="0" smtClean="0"/>
              <a:t>安全服务</a:t>
            </a:r>
            <a:endParaRPr lang="zh-CN" altLang="en-US" dirty="0"/>
          </a:p>
        </p:txBody>
      </p:sp>
      <p:sp>
        <p:nvSpPr>
          <p:cNvPr id="3" name="文本框 2"/>
          <p:cNvSpPr txBox="1"/>
          <p:nvPr/>
        </p:nvSpPr>
        <p:spPr>
          <a:xfrm>
            <a:off x="103646" y="1489911"/>
            <a:ext cx="12021536" cy="5061963"/>
          </a:xfrm>
          <a:prstGeom prst="rect">
            <a:avLst/>
          </a:prstGeom>
          <a:noFill/>
        </p:spPr>
        <p:txBody>
          <a:bodyPr wrap="square" rtlCol="0">
            <a:spAutoFit/>
          </a:bodyPr>
          <a:lstStyle/>
          <a:p>
            <a:pPr marL="108000" indent="288000">
              <a:lnSpc>
                <a:spcPct val="120000"/>
              </a:lnSpc>
              <a:spcBef>
                <a:spcPts val="600"/>
              </a:spcBef>
              <a:buFont typeface="Arial" panose="020B0604020202020204" pitchFamily="34" charset="0"/>
              <a:buChar char="•"/>
            </a:pPr>
            <a:r>
              <a:rPr lang="en-US" altLang="zh-CN" sz="2800" b="1" dirty="0">
                <a:latin typeface="宋体" panose="02010600030101010101" pitchFamily="2" charset="-122"/>
                <a:ea typeface="宋体" panose="02010600030101010101" pitchFamily="2" charset="-122"/>
              </a:rPr>
              <a:t>X.800</a:t>
            </a:r>
            <a:r>
              <a:rPr lang="zh-CN" altLang="en-US" sz="2800" b="1" dirty="0">
                <a:latin typeface="宋体" panose="02010600030101010101" pitchFamily="2" charset="-122"/>
                <a:ea typeface="宋体" panose="02010600030101010101" pitchFamily="2" charset="-122"/>
              </a:rPr>
              <a:t>对安全服务的定义为：由通信开放系统的协议层提供的，并能确保系统或数据传输足够安全的服务（</a:t>
            </a:r>
            <a:r>
              <a:rPr lang="en-US" altLang="zh-CN" sz="2800" b="1" dirty="0">
                <a:latin typeface="宋体" panose="02010600030101010101" pitchFamily="2" charset="-122"/>
                <a:ea typeface="宋体" panose="02010600030101010101" pitchFamily="2" charset="-122"/>
              </a:rPr>
              <a:t>X.800</a:t>
            </a:r>
            <a:r>
              <a:rPr lang="zh-CN" altLang="en-US" sz="2800" b="1" dirty="0">
                <a:latin typeface="宋体" panose="02010600030101010101" pitchFamily="2" charset="-122"/>
                <a:ea typeface="宋体" panose="02010600030101010101" pitchFamily="2" charset="-122"/>
              </a:rPr>
              <a:t>）。由系统提供的对系统资源进行特定保护的处理或通信</a:t>
            </a:r>
            <a:r>
              <a:rPr lang="zh-CN" altLang="en-US" sz="2800" b="1" dirty="0" smtClean="0">
                <a:latin typeface="宋体" panose="02010600030101010101" pitchFamily="2" charset="-122"/>
                <a:ea typeface="宋体" panose="02010600030101010101" pitchFamily="2" charset="-122"/>
              </a:rPr>
              <a:t>服务（</a:t>
            </a:r>
            <a:r>
              <a:rPr lang="en-US" altLang="zh-CN" sz="2800" b="1" dirty="0" smtClean="0">
                <a:latin typeface="宋体" panose="02010600030101010101" pitchFamily="2" charset="-122"/>
                <a:ea typeface="宋体" panose="02010600030101010101" pitchFamily="2" charset="-122"/>
              </a:rPr>
              <a:t>RFC-2828</a:t>
            </a: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X.800</a:t>
            </a:r>
            <a:r>
              <a:rPr lang="zh-CN" altLang="en-US" sz="2800" b="1" dirty="0" smtClean="0">
                <a:latin typeface="宋体" panose="02010600030101010101" pitchFamily="2" charset="-122"/>
                <a:ea typeface="宋体" panose="02010600030101010101" pitchFamily="2" charset="-122"/>
              </a:rPr>
              <a:t>将这些服务划分</a:t>
            </a:r>
            <a:r>
              <a:rPr lang="zh-CN" altLang="en-US" sz="2800" b="1" dirty="0">
                <a:latin typeface="宋体" panose="02010600030101010101" pitchFamily="2" charset="-122"/>
                <a:ea typeface="宋体" panose="02010600030101010101" pitchFamily="2" charset="-122"/>
              </a:rPr>
              <a:t>为</a:t>
            </a:r>
            <a:r>
              <a:rPr lang="en-US" altLang="zh-CN" sz="2800" b="1" dirty="0">
                <a:latin typeface="宋体" panose="02010600030101010101" pitchFamily="2" charset="-122"/>
                <a:ea typeface="宋体" panose="02010600030101010101" pitchFamily="2" charset="-122"/>
              </a:rPr>
              <a:t>5</a:t>
            </a:r>
            <a:r>
              <a:rPr lang="zh-CN" altLang="en-US" sz="2800" b="1" dirty="0">
                <a:latin typeface="宋体" panose="02010600030101010101" pitchFamily="2" charset="-122"/>
                <a:ea typeface="宋体" panose="02010600030101010101" pitchFamily="2" charset="-122"/>
              </a:rPr>
              <a:t>类和</a:t>
            </a:r>
            <a:r>
              <a:rPr lang="en-US" altLang="zh-CN" sz="2800" b="1" dirty="0">
                <a:latin typeface="宋体" panose="02010600030101010101" pitchFamily="2" charset="-122"/>
                <a:ea typeface="宋体" panose="02010600030101010101" pitchFamily="2" charset="-122"/>
              </a:rPr>
              <a:t>14</a:t>
            </a:r>
            <a:r>
              <a:rPr lang="zh-CN" altLang="en-US" sz="2800" b="1" dirty="0">
                <a:latin typeface="宋体" panose="02010600030101010101" pitchFamily="2" charset="-122"/>
                <a:ea typeface="宋体" panose="02010600030101010101" pitchFamily="2" charset="-122"/>
              </a:rPr>
              <a:t>种特定的</a:t>
            </a:r>
            <a:r>
              <a:rPr lang="zh-CN" altLang="en-US" sz="2800" b="1" dirty="0" smtClean="0">
                <a:latin typeface="宋体" panose="02010600030101010101" pitchFamily="2" charset="-122"/>
                <a:ea typeface="宋体" panose="02010600030101010101" pitchFamily="2" charset="-122"/>
              </a:rPr>
              <a:t>服务（</a:t>
            </a:r>
            <a:r>
              <a:rPr lang="en-US" altLang="zh-CN" sz="2800" b="1" dirty="0" smtClean="0">
                <a:latin typeface="宋体" panose="02010600030101010101" pitchFamily="2" charset="-122"/>
                <a:ea typeface="宋体" panose="02010600030101010101" pitchFamily="2" charset="-122"/>
              </a:rPr>
              <a:t>p.7</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565200" lvl="2" indent="288000">
              <a:lnSpc>
                <a:spcPct val="12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认证（</a:t>
            </a:r>
            <a:r>
              <a:rPr lang="en-US" altLang="zh-CN" sz="2800" b="1" dirty="0" smtClean="0">
                <a:latin typeface="宋体" panose="02010600030101010101" pitchFamily="2" charset="-122"/>
                <a:ea typeface="宋体" panose="02010600030101010101" pitchFamily="2" charset="-122"/>
              </a:rPr>
              <a:t>2</a:t>
            </a:r>
            <a:r>
              <a:rPr lang="zh-CN" altLang="en-US" sz="2800" b="1" dirty="0" smtClean="0">
                <a:latin typeface="宋体" panose="02010600030101010101" pitchFamily="2" charset="-122"/>
                <a:ea typeface="宋体" panose="02010600030101010101" pitchFamily="2" charset="-122"/>
              </a:rPr>
              <a:t>种）；</a:t>
            </a:r>
            <a:endParaRPr lang="en-US" altLang="zh-CN" sz="2800" b="1" dirty="0" smtClean="0">
              <a:latin typeface="宋体" panose="02010600030101010101" pitchFamily="2" charset="-122"/>
              <a:ea typeface="宋体" panose="02010600030101010101" pitchFamily="2" charset="-122"/>
            </a:endParaRPr>
          </a:p>
          <a:p>
            <a:pPr marL="565200" lvl="2" indent="288000">
              <a:lnSpc>
                <a:spcPct val="12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访问控制（</a:t>
            </a:r>
            <a:r>
              <a:rPr lang="en-US" altLang="zh-CN" sz="2800" b="1" dirty="0" smtClean="0">
                <a:latin typeface="宋体" panose="02010600030101010101" pitchFamily="2" charset="-122"/>
                <a:ea typeface="宋体" panose="02010600030101010101" pitchFamily="2" charset="-122"/>
              </a:rPr>
              <a:t>1</a:t>
            </a:r>
            <a:r>
              <a:rPr lang="zh-CN" altLang="en-US" sz="2800" b="1" dirty="0" smtClean="0">
                <a:latin typeface="宋体" panose="02010600030101010101" pitchFamily="2" charset="-122"/>
                <a:ea typeface="宋体" panose="02010600030101010101" pitchFamily="2" charset="-122"/>
              </a:rPr>
              <a:t>种）</a:t>
            </a:r>
            <a:r>
              <a:rPr lang="en-US" altLang="zh-CN" sz="2800" b="1" dirty="0" smtClean="0">
                <a:latin typeface="宋体" panose="02010600030101010101" pitchFamily="2" charset="-122"/>
                <a:ea typeface="宋体" panose="02010600030101010101" pitchFamily="2" charset="-122"/>
              </a:rPr>
              <a:t>;</a:t>
            </a:r>
          </a:p>
          <a:p>
            <a:pPr marL="565200" lvl="2" indent="288000">
              <a:lnSpc>
                <a:spcPct val="12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数据机密性（</a:t>
            </a:r>
            <a:r>
              <a:rPr lang="en-US" altLang="zh-CN" sz="2800" b="1" dirty="0" smtClean="0">
                <a:latin typeface="宋体" panose="02010600030101010101" pitchFamily="2" charset="-122"/>
                <a:ea typeface="宋体" panose="02010600030101010101" pitchFamily="2" charset="-122"/>
              </a:rPr>
              <a:t>4</a:t>
            </a:r>
            <a:r>
              <a:rPr lang="zh-CN" altLang="en-US" sz="2800" b="1" dirty="0" smtClean="0">
                <a:latin typeface="宋体" panose="02010600030101010101" pitchFamily="2" charset="-122"/>
                <a:ea typeface="宋体" panose="02010600030101010101" pitchFamily="2" charset="-122"/>
              </a:rPr>
              <a:t>种）；</a:t>
            </a:r>
            <a:endParaRPr lang="en-US" altLang="zh-CN" sz="2800" b="1" dirty="0" smtClean="0">
              <a:latin typeface="宋体" panose="02010600030101010101" pitchFamily="2" charset="-122"/>
              <a:ea typeface="宋体" panose="02010600030101010101" pitchFamily="2" charset="-122"/>
            </a:endParaRPr>
          </a:p>
          <a:p>
            <a:pPr marL="565200" lvl="2" indent="288000">
              <a:lnSpc>
                <a:spcPct val="12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数据完整性（</a:t>
            </a:r>
            <a:r>
              <a:rPr lang="en-US" altLang="zh-CN" sz="2800" b="1" dirty="0" smtClean="0">
                <a:latin typeface="宋体" panose="02010600030101010101" pitchFamily="2" charset="-122"/>
                <a:ea typeface="宋体" panose="02010600030101010101" pitchFamily="2" charset="-122"/>
              </a:rPr>
              <a:t>5</a:t>
            </a:r>
            <a:r>
              <a:rPr lang="zh-CN" altLang="en-US" sz="2800" b="1" dirty="0" smtClean="0">
                <a:latin typeface="宋体" panose="02010600030101010101" pitchFamily="2" charset="-122"/>
                <a:ea typeface="宋体" panose="02010600030101010101" pitchFamily="2" charset="-122"/>
              </a:rPr>
              <a:t>种）；</a:t>
            </a:r>
            <a:endParaRPr lang="en-US" altLang="zh-CN" sz="2800" b="1" dirty="0" smtClean="0">
              <a:latin typeface="宋体" panose="02010600030101010101" pitchFamily="2" charset="-122"/>
              <a:ea typeface="宋体" panose="02010600030101010101" pitchFamily="2" charset="-122"/>
            </a:endParaRPr>
          </a:p>
          <a:p>
            <a:pPr marL="565200" lvl="2" indent="288000">
              <a:lnSpc>
                <a:spcPct val="12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不可</a:t>
            </a:r>
            <a:r>
              <a:rPr lang="zh-CN" altLang="en-US" sz="2800" b="1" dirty="0">
                <a:latin typeface="宋体" panose="02010600030101010101" pitchFamily="2" charset="-122"/>
                <a:ea typeface="宋体" panose="02010600030101010101" pitchFamily="2" charset="-122"/>
              </a:rPr>
              <a:t>抵赖</a:t>
            </a:r>
            <a:r>
              <a:rPr lang="zh-CN" altLang="en-US" sz="2800" b="1" dirty="0" smtClean="0">
                <a:latin typeface="宋体" panose="02010600030101010101" pitchFamily="2" charset="-122"/>
                <a:ea typeface="宋体" panose="02010600030101010101" pitchFamily="2" charset="-122"/>
              </a:rPr>
              <a:t>性（</a:t>
            </a:r>
            <a:r>
              <a:rPr lang="en-US" altLang="zh-CN" sz="2800" b="1" dirty="0" smtClean="0">
                <a:latin typeface="宋体" panose="02010600030101010101" pitchFamily="2" charset="-122"/>
                <a:ea typeface="宋体" panose="02010600030101010101" pitchFamily="2" charset="-122"/>
              </a:rPr>
              <a:t>2</a:t>
            </a:r>
            <a:r>
              <a:rPr lang="zh-CN" altLang="en-US" sz="2800" b="1" dirty="0" smtClean="0">
                <a:latin typeface="宋体" panose="02010600030101010101" pitchFamily="2" charset="-122"/>
                <a:ea typeface="宋体" panose="02010600030101010101" pitchFamily="2" charset="-122"/>
              </a:rPr>
              <a:t>种）。</a:t>
            </a:r>
            <a:endParaRPr lang="en-US" altLang="zh-CN"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5365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03" y="356886"/>
            <a:ext cx="9903941" cy="895264"/>
          </a:xfrm>
        </p:spPr>
        <p:txBody>
          <a:bodyPr/>
          <a:lstStyle/>
          <a:p>
            <a:r>
              <a:rPr lang="en-US" altLang="zh-CN" dirty="0" smtClean="0"/>
              <a:t>X.800</a:t>
            </a:r>
            <a:r>
              <a:rPr lang="zh-CN" altLang="en-US" dirty="0" smtClean="0"/>
              <a:t>安全机制</a:t>
            </a:r>
            <a:endParaRPr lang="zh-CN" altLang="en-US" dirty="0"/>
          </a:p>
        </p:txBody>
      </p:sp>
      <p:sp>
        <p:nvSpPr>
          <p:cNvPr id="3" name="文本框 2"/>
          <p:cNvSpPr txBox="1"/>
          <p:nvPr/>
        </p:nvSpPr>
        <p:spPr>
          <a:xfrm>
            <a:off x="151802" y="1485899"/>
            <a:ext cx="11928231" cy="4847481"/>
          </a:xfrm>
          <a:prstGeom prst="rect">
            <a:avLst/>
          </a:prstGeom>
          <a:noFill/>
        </p:spPr>
        <p:txBody>
          <a:bodyPr wrap="square" rtlCol="0">
            <a:spAutoFit/>
          </a:bodyPr>
          <a:lstStyle/>
          <a:p>
            <a:pPr marL="72000" indent="252000">
              <a:lnSpc>
                <a:spcPct val="150000"/>
              </a:lnSpc>
              <a:spcBef>
                <a:spcPts val="600"/>
              </a:spcBef>
              <a:buFont typeface="Arial" panose="020B0604020202020204" pitchFamily="34" charset="0"/>
              <a:buChar char="•"/>
            </a:pPr>
            <a:r>
              <a:rPr lang="en-US" altLang="zh-CN" sz="2800" b="1" dirty="0">
                <a:latin typeface="宋体" panose="02010600030101010101" pitchFamily="2" charset="-122"/>
                <a:ea typeface="宋体" panose="02010600030101010101" pitchFamily="2" charset="-122"/>
              </a:rPr>
              <a:t>X.800</a:t>
            </a:r>
            <a:r>
              <a:rPr lang="zh-CN" altLang="en-US" sz="2800" b="1" dirty="0">
                <a:latin typeface="宋体" panose="02010600030101010101" pitchFamily="2" charset="-122"/>
                <a:ea typeface="宋体" panose="02010600030101010101" pitchFamily="2" charset="-122"/>
              </a:rPr>
              <a:t>中定义的安全机制分为一下两类</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5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在</a:t>
            </a:r>
            <a:r>
              <a:rPr lang="zh-CN" altLang="en-US" sz="2800" b="1" dirty="0">
                <a:latin typeface="宋体" panose="02010600030101010101" pitchFamily="2" charset="-122"/>
                <a:ea typeface="宋体" panose="02010600030101010101" pitchFamily="2" charset="-122"/>
              </a:rPr>
              <a:t>特定协议层上执行的</a:t>
            </a:r>
            <a:r>
              <a:rPr lang="zh-CN" altLang="en-US" sz="2800" b="1" dirty="0" smtClean="0">
                <a:latin typeface="宋体" panose="02010600030101010101" pitchFamily="2" charset="-122"/>
                <a:ea typeface="宋体" panose="02010600030101010101" pitchFamily="2" charset="-122"/>
              </a:rPr>
              <a:t>机制（</a:t>
            </a:r>
            <a:r>
              <a:rPr lang="en-US" altLang="zh-CN" sz="2800" b="1" dirty="0" smtClean="0">
                <a:latin typeface="宋体" panose="02010600030101010101" pitchFamily="2" charset="-122"/>
                <a:ea typeface="宋体" panose="02010600030101010101" pitchFamily="2" charset="-122"/>
              </a:rPr>
              <a:t>8</a:t>
            </a:r>
            <a:r>
              <a:rPr lang="zh-CN" altLang="en-US" sz="2800" b="1" dirty="0" smtClean="0">
                <a:latin typeface="宋体" panose="02010600030101010101" pitchFamily="2" charset="-122"/>
                <a:ea typeface="宋体" panose="02010600030101010101" pitchFamily="2" charset="-122"/>
              </a:rPr>
              <a:t>种）：</a:t>
            </a:r>
            <a:r>
              <a:rPr lang="zh-CN" altLang="en-US" sz="2800" b="1" dirty="0">
                <a:latin typeface="宋体" panose="02010600030101010101" pitchFamily="2" charset="-122"/>
                <a:ea typeface="宋体" panose="02010600030101010101" pitchFamily="2" charset="-122"/>
              </a:rPr>
              <a:t>加密、数字签名、访问控制、数据完整性、认证交换、流量填充、路由控制、</a:t>
            </a:r>
            <a:r>
              <a:rPr lang="zh-CN" altLang="en-US" sz="2800" b="1" dirty="0" smtClean="0">
                <a:latin typeface="宋体" panose="02010600030101010101" pitchFamily="2" charset="-122"/>
                <a:ea typeface="宋体" panose="02010600030101010101" pitchFamily="2" charset="-122"/>
              </a:rPr>
              <a:t>公证；</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5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没有</a:t>
            </a:r>
            <a:r>
              <a:rPr lang="zh-CN" altLang="en-US" sz="2800" b="1" dirty="0">
                <a:latin typeface="宋体" panose="02010600030101010101" pitchFamily="2" charset="-122"/>
                <a:ea typeface="宋体" panose="02010600030101010101" pitchFamily="2" charset="-122"/>
              </a:rPr>
              <a:t>指定特定协议层或安全服务的</a:t>
            </a:r>
            <a:r>
              <a:rPr lang="zh-CN" altLang="en-US" sz="2800" b="1" dirty="0" smtClean="0">
                <a:latin typeface="宋体" panose="02010600030101010101" pitchFamily="2" charset="-122"/>
                <a:ea typeface="宋体" panose="02010600030101010101" pitchFamily="2" charset="-122"/>
              </a:rPr>
              <a:t>机制（</a:t>
            </a:r>
            <a:r>
              <a:rPr lang="en-US" altLang="zh-CN" sz="2800" b="1" dirty="0" smtClean="0">
                <a:latin typeface="宋体" panose="02010600030101010101" pitchFamily="2" charset="-122"/>
                <a:ea typeface="宋体" panose="02010600030101010101" pitchFamily="2" charset="-122"/>
              </a:rPr>
              <a:t>5</a:t>
            </a:r>
            <a:r>
              <a:rPr lang="zh-CN" altLang="en-US" sz="2800" b="1" dirty="0" smtClean="0">
                <a:latin typeface="宋体" panose="02010600030101010101" pitchFamily="2" charset="-122"/>
                <a:ea typeface="宋体" panose="02010600030101010101" pitchFamily="2" charset="-122"/>
              </a:rPr>
              <a:t>种）：</a:t>
            </a:r>
            <a:r>
              <a:rPr lang="zh-CN" altLang="en-US" sz="2800" b="1" dirty="0">
                <a:latin typeface="宋体" panose="02010600030101010101" pitchFamily="2" charset="-122"/>
                <a:ea typeface="宋体" panose="02010600030101010101" pitchFamily="2" charset="-122"/>
              </a:rPr>
              <a:t>可信功能、安全标签、时间检测、安全设计跟踪、安全恢复</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安全服务可以单个使用，也可以组合使用。一种安全服务可以由一种或多种安全机制支持，一种安全机制也可以支持多种安全服务。</a:t>
            </a:r>
            <a:endParaRPr lang="en-US" altLang="zh-CN"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9095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643" y="356886"/>
            <a:ext cx="9903941" cy="895264"/>
          </a:xfrm>
        </p:spPr>
        <p:txBody>
          <a:bodyPr/>
          <a:lstStyle/>
          <a:p>
            <a:r>
              <a:rPr lang="zh-CN" altLang="en-US" dirty="0" smtClean="0"/>
              <a:t>信息安全</a:t>
            </a:r>
            <a:endParaRPr lang="zh-CN" altLang="en-US" dirty="0"/>
          </a:p>
        </p:txBody>
      </p:sp>
      <p:sp>
        <p:nvSpPr>
          <p:cNvPr id="3" name="文本框 2"/>
          <p:cNvSpPr txBox="1"/>
          <p:nvPr/>
        </p:nvSpPr>
        <p:spPr>
          <a:xfrm>
            <a:off x="172328" y="1531619"/>
            <a:ext cx="11928231" cy="5130635"/>
          </a:xfrm>
          <a:prstGeom prst="rect">
            <a:avLst/>
          </a:prstGeom>
          <a:noFill/>
        </p:spPr>
        <p:txBody>
          <a:bodyPr wrap="square" rtlCol="0">
            <a:spAutoFit/>
          </a:bodyPr>
          <a:lstStyle/>
          <a:p>
            <a:pPr marL="72000" indent="252000">
              <a:lnSpc>
                <a:spcPct val="120000"/>
              </a:lnSpc>
              <a:spcBef>
                <a:spcPts val="6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信息安全：研究信息获取、信息存储、信息传输以及信息处理领域的信息安全保障问题的一门学科，是防止信息被非授权使用、误用、篡改和拒绝使用而采取的措施。</a:t>
            </a:r>
            <a:endParaRPr lang="en-US" altLang="zh-CN" sz="2800" b="1" dirty="0">
              <a:latin typeface="宋体" panose="02010600030101010101" pitchFamily="2" charset="-122"/>
              <a:ea typeface="宋体" panose="02010600030101010101" pitchFamily="2" charset="-122"/>
            </a:endParaRPr>
          </a:p>
          <a:p>
            <a:pPr marL="72000" indent="252000">
              <a:lnSpc>
                <a:spcPct val="120000"/>
              </a:lnSpc>
              <a:spcBef>
                <a:spcPts val="6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信息安全涉及计算机科学、网络技术、通信技术、密码学、数学、信息论等多个学科。主要包括四个</a:t>
            </a:r>
            <a:r>
              <a:rPr lang="zh-CN" altLang="en-US" sz="2800" b="1" dirty="0" smtClean="0">
                <a:latin typeface="宋体" panose="02010600030101010101" pitchFamily="2" charset="-122"/>
                <a:ea typeface="宋体" panose="02010600030101010101" pitchFamily="2" charset="-122"/>
              </a:rPr>
              <a:t>层面（</a:t>
            </a:r>
            <a:r>
              <a:rPr lang="en-US" altLang="zh-CN" sz="2800" b="1" i="1" dirty="0" smtClean="0">
                <a:latin typeface="宋体" panose="02010600030101010101" pitchFamily="2" charset="-122"/>
                <a:ea typeface="宋体" panose="02010600030101010101" pitchFamily="2" charset="-122"/>
              </a:rPr>
              <a:t>p.1</a:t>
            </a:r>
            <a:r>
              <a:rPr lang="zh-CN" altLang="en-US" sz="2800" b="1" dirty="0" smtClean="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marL="986400" lvl="1" indent="-457200">
              <a:lnSpc>
                <a:spcPct val="120000"/>
              </a:lnSpc>
              <a:spcBef>
                <a:spcPts val="600"/>
              </a:spcBef>
              <a:buFont typeface="Wingdings" panose="05000000000000000000" pitchFamily="2" charset="2"/>
              <a:buChar char="ü"/>
            </a:pPr>
            <a:r>
              <a:rPr lang="zh-CN" altLang="en-US" sz="2800" b="1" dirty="0">
                <a:latin typeface="宋体" panose="02010600030101010101" pitchFamily="2" charset="-122"/>
                <a:ea typeface="宋体" panose="02010600030101010101" pitchFamily="2" charset="-122"/>
              </a:rPr>
              <a:t>硬件安全</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2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软件</a:t>
            </a:r>
            <a:r>
              <a:rPr lang="zh-CN" altLang="en-US" sz="2800" b="1" dirty="0">
                <a:latin typeface="宋体" panose="02010600030101010101" pitchFamily="2" charset="-122"/>
                <a:ea typeface="宋体" panose="02010600030101010101" pitchFamily="2" charset="-122"/>
              </a:rPr>
              <a:t>安全</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2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数据安全：</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2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安全管理</a:t>
            </a:r>
            <a:r>
              <a:rPr lang="zh-CN" altLang="en-US" sz="2800" b="1"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419032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t="3012"/>
          <a:stretch/>
        </p:blipFill>
        <p:spPr>
          <a:xfrm>
            <a:off x="746760" y="15240"/>
            <a:ext cx="9509760" cy="6866132"/>
          </a:xfrm>
          <a:prstGeom prst="rect">
            <a:avLst/>
          </a:prstGeom>
        </p:spPr>
      </p:pic>
    </p:spTree>
    <p:extLst>
      <p:ext uri="{BB962C8B-B14F-4D97-AF65-F5344CB8AC3E}">
        <p14:creationId xmlns:p14="http://schemas.microsoft.com/office/powerpoint/2010/main" val="390346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03" y="356886"/>
            <a:ext cx="9903941" cy="895264"/>
          </a:xfrm>
        </p:spPr>
        <p:txBody>
          <a:bodyPr>
            <a:normAutofit/>
          </a:bodyPr>
          <a:lstStyle/>
          <a:p>
            <a:r>
              <a:rPr lang="zh-CN" altLang="en-US" dirty="0" smtClean="0"/>
              <a:t>为何现在</a:t>
            </a:r>
            <a:r>
              <a:rPr lang="en-US" altLang="zh-CN" dirty="0" smtClean="0"/>
              <a:t>Web</a:t>
            </a:r>
            <a:r>
              <a:rPr lang="zh-CN" altLang="en-US" dirty="0" smtClean="0"/>
              <a:t>安全</a:t>
            </a:r>
            <a:r>
              <a:rPr lang="zh-CN" altLang="en-US" dirty="0"/>
              <a:t>几乎就是网络</a:t>
            </a:r>
            <a:r>
              <a:rPr lang="zh-CN" altLang="en-US" dirty="0" smtClean="0"/>
              <a:t>安全？</a:t>
            </a:r>
            <a:endParaRPr lang="zh-CN" altLang="en-US" dirty="0"/>
          </a:p>
        </p:txBody>
      </p:sp>
      <p:sp>
        <p:nvSpPr>
          <p:cNvPr id="3" name="文本框 2"/>
          <p:cNvSpPr txBox="1"/>
          <p:nvPr/>
        </p:nvSpPr>
        <p:spPr>
          <a:xfrm>
            <a:off x="151802" y="1541882"/>
            <a:ext cx="11928231" cy="5025991"/>
          </a:xfrm>
          <a:prstGeom prst="rect">
            <a:avLst/>
          </a:prstGeom>
          <a:noFill/>
        </p:spPr>
        <p:txBody>
          <a:bodyPr wrap="square" rtlCol="0">
            <a:spAutoFit/>
          </a:bodyPr>
          <a:lstStyle/>
          <a:p>
            <a:pPr marL="108000" indent="252000">
              <a:lnSpc>
                <a:spcPct val="12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互联网业务全面</a:t>
            </a:r>
            <a:r>
              <a:rPr lang="en-US" altLang="zh-CN" sz="2800" b="1" dirty="0" smtClean="0">
                <a:latin typeface="宋体" panose="02010600030101010101" pitchFamily="2" charset="-122"/>
                <a:ea typeface="宋体" panose="02010600030101010101" pitchFamily="2" charset="-122"/>
              </a:rPr>
              <a:t>Web</a:t>
            </a:r>
            <a:r>
              <a:rPr lang="zh-CN" altLang="en-US" sz="2800" b="1" dirty="0" smtClean="0">
                <a:latin typeface="宋体" panose="02010600030101010101" pitchFamily="2" charset="-122"/>
                <a:ea typeface="宋体" panose="02010600030101010101" pitchFamily="2" charset="-122"/>
              </a:rPr>
              <a:t>化、浏览器</a:t>
            </a:r>
            <a:r>
              <a:rPr lang="zh-CN" altLang="en-US" sz="2800" b="1" dirty="0">
                <a:latin typeface="宋体" panose="02010600030101010101" pitchFamily="2" charset="-122"/>
                <a:ea typeface="宋体" panose="02010600030101010101" pitchFamily="2" charset="-122"/>
              </a:rPr>
              <a:t>和微信代表了大部分人的</a:t>
            </a:r>
            <a:r>
              <a:rPr lang="en-US" altLang="zh-CN" sz="2800" b="1" dirty="0">
                <a:latin typeface="宋体" panose="02010600030101010101" pitchFamily="2" charset="-122"/>
                <a:ea typeface="宋体" panose="02010600030101010101" pitchFamily="2" charset="-122"/>
              </a:rPr>
              <a:t>Internet</a:t>
            </a:r>
            <a:r>
              <a:rPr lang="zh-CN" altLang="en-US" sz="2800" b="1" dirty="0">
                <a:latin typeface="宋体" panose="02010600030101010101" pitchFamily="2" charset="-122"/>
                <a:ea typeface="宋体" panose="02010600030101010101" pitchFamily="2" charset="-122"/>
              </a:rPr>
              <a:t>入口</a:t>
            </a: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HTTP</a:t>
            </a:r>
            <a:r>
              <a:rPr lang="zh-CN" altLang="en-US" sz="2800" b="1" dirty="0">
                <a:latin typeface="宋体" panose="02010600030101010101" pitchFamily="2" charset="-122"/>
                <a:ea typeface="宋体" panose="02010600030101010101" pitchFamily="2" charset="-122"/>
              </a:rPr>
              <a:t>取代了很多的网络服务（就像手机取代了摄像机、</a:t>
            </a:r>
            <a:r>
              <a:rPr lang="zh-CN" altLang="en-US" sz="2800" b="1" dirty="0" smtClean="0">
                <a:latin typeface="宋体" panose="02010600030101010101" pitchFamily="2" charset="-122"/>
                <a:ea typeface="宋体" panose="02010600030101010101" pitchFamily="2" charset="-122"/>
              </a:rPr>
              <a:t>照相机）。</a:t>
            </a:r>
            <a:endParaRPr lang="en-US" altLang="zh-CN" sz="2800" b="1" dirty="0" smtClean="0">
              <a:latin typeface="宋体" panose="02010600030101010101" pitchFamily="2" charset="-122"/>
              <a:ea typeface="宋体" panose="02010600030101010101" pitchFamily="2" charset="-122"/>
            </a:endParaRPr>
          </a:p>
          <a:p>
            <a:pPr marL="1022400" lvl="1" indent="-457200">
              <a:lnSpc>
                <a:spcPct val="110000"/>
              </a:lnSpc>
              <a:spcBef>
                <a:spcPts val="600"/>
              </a:spcBef>
              <a:buFont typeface="Wingdings" panose="05000000000000000000" pitchFamily="2" charset="2"/>
              <a:buChar char="ü"/>
            </a:pPr>
            <a:r>
              <a:rPr lang="en-US" altLang="zh-CN" sz="2800" b="1" dirty="0" smtClean="0">
                <a:latin typeface="宋体" panose="02010600030101010101" pitchFamily="2" charset="-122"/>
                <a:ea typeface="宋体" panose="02010600030101010101" pitchFamily="2" charset="-122"/>
              </a:rPr>
              <a:t>FTP</a:t>
            </a:r>
            <a:r>
              <a:rPr lang="zh-CN" altLang="en-US" sz="2800" b="1" dirty="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1973</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1022400" lvl="1" indent="-457200">
              <a:lnSpc>
                <a:spcPct val="110000"/>
              </a:lnSpc>
              <a:spcBef>
                <a:spcPts val="600"/>
              </a:spcBef>
              <a:buFont typeface="Wingdings" panose="05000000000000000000" pitchFamily="2" charset="2"/>
              <a:buChar char="ü"/>
            </a:pPr>
            <a:r>
              <a:rPr lang="en-US" altLang="zh-CN" sz="2800" b="1" dirty="0" smtClean="0">
                <a:latin typeface="宋体" panose="02010600030101010101" pitchFamily="2" charset="-122"/>
                <a:ea typeface="宋体" panose="02010600030101010101" pitchFamily="2" charset="-122"/>
              </a:rPr>
              <a:t>Usenet</a:t>
            </a:r>
            <a:r>
              <a:rPr lang="zh-CN" altLang="en-US" sz="2800" b="1" dirty="0" smtClean="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1983</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1022400" lvl="1" indent="-457200">
              <a:lnSpc>
                <a:spcPct val="110000"/>
              </a:lnSpc>
              <a:spcBef>
                <a:spcPts val="600"/>
              </a:spcBef>
              <a:buFont typeface="Wingdings" panose="05000000000000000000" pitchFamily="2" charset="2"/>
              <a:buChar char="ü"/>
            </a:pPr>
            <a:r>
              <a:rPr lang="en-US" altLang="zh-CN" sz="2800" b="1" dirty="0" smtClean="0">
                <a:latin typeface="宋体" panose="02010600030101010101" pitchFamily="2" charset="-122"/>
                <a:ea typeface="宋体" panose="02010600030101010101" pitchFamily="2" charset="-122"/>
              </a:rPr>
              <a:t>NNTP</a:t>
            </a:r>
            <a:r>
              <a:rPr lang="zh-CN" altLang="en-US" sz="2800" b="1" dirty="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1986</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1022400" lvl="1" indent="-457200">
              <a:lnSpc>
                <a:spcPct val="110000"/>
              </a:lnSpc>
              <a:spcBef>
                <a:spcPts val="600"/>
              </a:spcBef>
              <a:buFont typeface="Wingdings" panose="05000000000000000000" pitchFamily="2" charset="2"/>
              <a:buChar char="ü"/>
            </a:pPr>
            <a:r>
              <a:rPr lang="en-US" altLang="zh-CN" sz="2800" b="1" dirty="0" smtClean="0">
                <a:latin typeface="宋体" panose="02010600030101010101" pitchFamily="2" charset="-122"/>
                <a:ea typeface="宋体" panose="02010600030101010101" pitchFamily="2" charset="-122"/>
              </a:rPr>
              <a:t>Archie</a:t>
            </a:r>
            <a:r>
              <a:rPr lang="zh-CN" altLang="en-US" sz="2800" b="1" dirty="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1990</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1022400" lvl="1" indent="-457200">
              <a:lnSpc>
                <a:spcPct val="110000"/>
              </a:lnSpc>
              <a:spcBef>
                <a:spcPts val="600"/>
              </a:spcBef>
              <a:buFont typeface="Wingdings" panose="05000000000000000000" pitchFamily="2" charset="2"/>
              <a:buChar char="ü"/>
            </a:pPr>
            <a:r>
              <a:rPr lang="en-US" altLang="zh-CN" sz="2800" b="1" dirty="0" smtClean="0">
                <a:latin typeface="宋体" panose="02010600030101010101" pitchFamily="2" charset="-122"/>
                <a:ea typeface="宋体" panose="02010600030101010101" pitchFamily="2" charset="-122"/>
              </a:rPr>
              <a:t>WAIS</a:t>
            </a:r>
            <a:r>
              <a:rPr lang="zh-CN" altLang="en-US" sz="2800" b="1" dirty="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1991</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1022400" lvl="1" indent="-457200">
              <a:lnSpc>
                <a:spcPct val="110000"/>
              </a:lnSpc>
              <a:spcBef>
                <a:spcPts val="600"/>
              </a:spcBef>
              <a:buFont typeface="Wingdings" panose="05000000000000000000" pitchFamily="2" charset="2"/>
              <a:buChar char="ü"/>
            </a:pPr>
            <a:r>
              <a:rPr lang="en-US" altLang="zh-CN" sz="2800" b="1" dirty="0" smtClean="0">
                <a:latin typeface="宋体" panose="02010600030101010101" pitchFamily="2" charset="-122"/>
                <a:ea typeface="宋体" panose="02010600030101010101" pitchFamily="2" charset="-122"/>
              </a:rPr>
              <a:t>Gopher</a:t>
            </a:r>
            <a:r>
              <a:rPr lang="zh-CN" altLang="en-US" sz="2800" b="1" dirty="0">
                <a:latin typeface="宋体" panose="02010600030101010101" pitchFamily="2" charset="-122"/>
                <a:ea typeface="宋体" panose="02010600030101010101" pitchFamily="2" charset="-122"/>
              </a:rPr>
              <a:t>，</a:t>
            </a:r>
            <a:r>
              <a:rPr lang="en-US" altLang="zh-CN" sz="2800" b="1" dirty="0" smtClean="0">
                <a:latin typeface="宋体" panose="02010600030101010101" pitchFamily="2" charset="-122"/>
                <a:ea typeface="宋体" panose="02010600030101010101" pitchFamily="2" charset="-122"/>
              </a:rPr>
              <a:t>1991</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108000" indent="252000">
              <a:lnSpc>
                <a:spcPct val="12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上手快，工具多，较易入门，工作机会也多。</a:t>
            </a:r>
            <a:endParaRPr lang="en-US" altLang="zh-CN"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2906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3069" y="356886"/>
            <a:ext cx="9903941" cy="895264"/>
          </a:xfrm>
        </p:spPr>
        <p:txBody>
          <a:bodyPr/>
          <a:lstStyle/>
          <a:p>
            <a:r>
              <a:rPr lang="en-US" altLang="zh-CN" dirty="0" smtClean="0"/>
              <a:t>1.1 </a:t>
            </a:r>
            <a:r>
              <a:rPr lang="zh-CN" altLang="en-US" dirty="0" smtClean="0"/>
              <a:t>网络安全的概念</a:t>
            </a:r>
            <a:endParaRPr lang="zh-CN" altLang="en-US" dirty="0"/>
          </a:p>
        </p:txBody>
      </p:sp>
      <p:sp>
        <p:nvSpPr>
          <p:cNvPr id="3" name="文本框 2"/>
          <p:cNvSpPr txBox="1"/>
          <p:nvPr/>
        </p:nvSpPr>
        <p:spPr>
          <a:xfrm>
            <a:off x="172328" y="1501139"/>
            <a:ext cx="11928231" cy="5078313"/>
          </a:xfrm>
          <a:prstGeom prst="rect">
            <a:avLst/>
          </a:prstGeom>
          <a:noFill/>
        </p:spPr>
        <p:txBody>
          <a:bodyPr wrap="square" rtlCol="0">
            <a:spAutoFit/>
          </a:bodyPr>
          <a:lstStyle/>
          <a:p>
            <a:pPr marL="72000" indent="252000">
              <a:lnSpc>
                <a:spcPct val="150000"/>
              </a:lnSpc>
              <a:spcBef>
                <a:spcPts val="12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网络安全：即网络信息系统的安全</a:t>
            </a:r>
            <a:r>
              <a:rPr lang="zh-CN" altLang="en-US" sz="2800" b="1" dirty="0" smtClean="0">
                <a:latin typeface="宋体" panose="02010600030101010101" pitchFamily="2" charset="-122"/>
                <a:ea typeface="宋体" panose="02010600030101010101" pitchFamily="2" charset="-122"/>
              </a:rPr>
              <a:t>，指</a:t>
            </a:r>
            <a:r>
              <a:rPr lang="zh-CN" altLang="en-US" sz="2800" b="1" dirty="0">
                <a:latin typeface="宋体" panose="02010600030101010101" pitchFamily="2" charset="-122"/>
                <a:ea typeface="宋体" panose="02010600030101010101" pitchFamily="2" charset="-122"/>
              </a:rPr>
              <a:t>网络系统的硬件、软件及系统中的数据受到保护，不因偶然的或者恶意的原因而遭到破坏、篡改、泄露，系统连续可靠的正常运行，网络服务不被中断</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72000" indent="252000">
              <a:lnSpc>
                <a:spcPct val="150000"/>
              </a:lnSpc>
              <a:spcBef>
                <a:spcPts val="12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简单</a:t>
            </a:r>
            <a:r>
              <a:rPr lang="zh-CN" altLang="en-US" sz="2800" b="1" dirty="0">
                <a:latin typeface="宋体" panose="02010600030101010101" pitchFamily="2" charset="-122"/>
                <a:ea typeface="宋体" panose="02010600030101010101" pitchFamily="2" charset="-122"/>
              </a:rPr>
              <a:t>的说，网络安全就是网络上的信息安全，是信息安全的</a:t>
            </a:r>
            <a:r>
              <a:rPr lang="zh-CN" altLang="en-US" sz="2800" b="1" dirty="0" smtClean="0">
                <a:latin typeface="宋体" panose="02010600030101010101" pitchFamily="2" charset="-122"/>
                <a:ea typeface="宋体" panose="02010600030101010101" pitchFamily="2" charset="-122"/>
              </a:rPr>
              <a:t>子集。</a:t>
            </a:r>
            <a:endParaRPr lang="en-US" altLang="zh-CN" sz="2800" b="1" dirty="0">
              <a:latin typeface="宋体" panose="02010600030101010101" pitchFamily="2" charset="-122"/>
              <a:ea typeface="宋体" panose="02010600030101010101" pitchFamily="2" charset="-122"/>
            </a:endParaRPr>
          </a:p>
          <a:p>
            <a:pPr marL="72000" indent="252000">
              <a:lnSpc>
                <a:spcPct val="150000"/>
              </a:lnSpc>
              <a:spcBef>
                <a:spcPts val="12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网络安全</a:t>
            </a:r>
            <a:r>
              <a:rPr lang="zh-CN" altLang="en-US" sz="2800" b="1" dirty="0" smtClean="0">
                <a:latin typeface="宋体" panose="02010600030101010101" pitchFamily="2" charset="-122"/>
                <a:ea typeface="宋体" panose="02010600030101010101" pitchFamily="2" charset="-122"/>
              </a:rPr>
              <a:t>包括：密码学、安全理论、安全技术、平台安全、安全管理等方面内容。</a:t>
            </a:r>
            <a:endParaRPr lang="en-US" altLang="zh-CN" sz="2800" b="1" dirty="0" smtClean="0">
              <a:latin typeface="宋体" panose="02010600030101010101" pitchFamily="2" charset="-122"/>
              <a:ea typeface="宋体" panose="02010600030101010101" pitchFamily="2" charset="-122"/>
            </a:endParaRPr>
          </a:p>
          <a:p>
            <a:pPr marL="72000" indent="252000">
              <a:lnSpc>
                <a:spcPct val="150000"/>
              </a:lnSpc>
              <a:spcBef>
                <a:spcPts val="1200"/>
              </a:spcBef>
              <a:buFont typeface="Arial" panose="020B0604020202020204" pitchFamily="34" charset="0"/>
              <a:buChar char="•"/>
            </a:pPr>
            <a:r>
              <a:rPr lang="en-US" altLang="zh-CN" sz="2800" b="1" dirty="0" smtClean="0">
                <a:latin typeface="宋体" panose="02010600030101010101" pitchFamily="2" charset="-122"/>
                <a:ea typeface="宋体" panose="02010600030101010101" pitchFamily="2" charset="-122"/>
              </a:rPr>
              <a:t>2018</a:t>
            </a:r>
            <a:r>
              <a:rPr lang="zh-CN" altLang="en-US" sz="2800" b="1" dirty="0" smtClean="0">
                <a:latin typeface="宋体" panose="02010600030101010101" pitchFamily="2" charset="-122"/>
                <a:ea typeface="宋体" panose="02010600030101010101" pitchFamily="2" charset="-122"/>
              </a:rPr>
              <a:t>年教育部将“</a:t>
            </a:r>
            <a:r>
              <a:rPr lang="zh-CN" altLang="en-US" sz="2800" b="1" dirty="0" smtClean="0">
                <a:latin typeface="宋体" panose="02010600030101010101" pitchFamily="2" charset="-122"/>
                <a:ea typeface="宋体" panose="02010600030101010101" pitchFamily="2" charset="-122"/>
                <a:hlinkClick r:id="rId2"/>
              </a:rPr>
              <a:t>网络空间安全</a:t>
            </a:r>
            <a:r>
              <a:rPr lang="zh-CN" altLang="en-US" sz="2800" b="1" dirty="0" smtClean="0">
                <a:latin typeface="宋体" panose="02010600030101010101" pitchFamily="2" charset="-122"/>
                <a:ea typeface="宋体" panose="02010600030101010101" pitchFamily="2" charset="-122"/>
              </a:rPr>
              <a:t>”增设为一级学科。</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0752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03" y="356886"/>
            <a:ext cx="9903941" cy="895264"/>
          </a:xfrm>
        </p:spPr>
        <p:txBody>
          <a:bodyPr/>
          <a:lstStyle/>
          <a:p>
            <a:r>
              <a:rPr lang="zh-CN" altLang="en-US" dirty="0" smtClean="0"/>
              <a:t>网络安全吗？</a:t>
            </a:r>
            <a:endParaRPr lang="zh-CN" altLang="en-US" dirty="0"/>
          </a:p>
        </p:txBody>
      </p:sp>
      <p:sp>
        <p:nvSpPr>
          <p:cNvPr id="3" name="文本框 2"/>
          <p:cNvSpPr txBox="1"/>
          <p:nvPr/>
        </p:nvSpPr>
        <p:spPr>
          <a:xfrm>
            <a:off x="141848" y="1485899"/>
            <a:ext cx="11928231" cy="5078313"/>
          </a:xfrm>
          <a:prstGeom prst="rect">
            <a:avLst/>
          </a:prstGeom>
          <a:noFill/>
        </p:spPr>
        <p:txBody>
          <a:bodyPr wrap="square" rtlCol="0">
            <a:spAutoFit/>
          </a:bodyPr>
          <a:lstStyle/>
          <a:p>
            <a:pPr marL="72000" indent="252000">
              <a:lnSpc>
                <a:spcPct val="150000"/>
              </a:lnSpc>
              <a:spcBef>
                <a:spcPts val="6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目前网络安全的基本状况</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50000"/>
              </a:lnSpc>
              <a:spcBef>
                <a:spcPts val="600"/>
              </a:spcBef>
              <a:buFont typeface="Wingdings" panose="05000000000000000000" pitchFamily="2" charset="2"/>
              <a:buChar char="ü"/>
            </a:pPr>
            <a:r>
              <a:rPr lang="en-US" altLang="zh-CN" sz="2800" b="1" dirty="0" smtClean="0">
                <a:latin typeface="宋体" panose="02010600030101010101" pitchFamily="2" charset="-122"/>
                <a:ea typeface="宋体" panose="02010600030101010101" pitchFamily="2" charset="-122"/>
              </a:rPr>
              <a:t>CNNIC</a:t>
            </a:r>
            <a:r>
              <a:rPr lang="zh-CN" altLang="en-US" sz="2800" b="1" dirty="0" smtClean="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hlinkClick r:id="rId2"/>
              </a:rPr>
              <a:t>第</a:t>
            </a:r>
            <a:r>
              <a:rPr lang="en-US" altLang="zh-CN" sz="2800" b="1" dirty="0" smtClean="0">
                <a:latin typeface="宋体" panose="02010600030101010101" pitchFamily="2" charset="-122"/>
                <a:ea typeface="宋体" panose="02010600030101010101" pitchFamily="2" charset="-122"/>
                <a:hlinkClick r:id="rId2"/>
              </a:rPr>
              <a:t>43</a:t>
            </a:r>
            <a:r>
              <a:rPr lang="zh-CN" altLang="en-US" sz="2800" b="1" dirty="0" smtClean="0">
                <a:latin typeface="宋体" panose="02010600030101010101" pitchFamily="2" charset="-122"/>
                <a:ea typeface="宋体" panose="02010600030101010101" pitchFamily="2" charset="-122"/>
                <a:hlinkClick r:id="rId2"/>
              </a:rPr>
              <a:t>次报告报告</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5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中国</a:t>
            </a:r>
            <a:r>
              <a:rPr lang="zh-CN" altLang="en-US" sz="2800" b="1" dirty="0">
                <a:latin typeface="宋体" panose="02010600030101010101" pitchFamily="2" charset="-122"/>
                <a:ea typeface="宋体" panose="02010600030101010101" pitchFamily="2" charset="-122"/>
              </a:rPr>
              <a:t>国家互联网应急中心（</a:t>
            </a:r>
            <a:r>
              <a:rPr lang="en-US" altLang="zh-CN" sz="2800" b="1" dirty="0">
                <a:latin typeface="宋体" panose="02010600030101010101" pitchFamily="2" charset="-122"/>
                <a:ea typeface="宋体" panose="02010600030101010101" pitchFamily="2" charset="-122"/>
              </a:rPr>
              <a:t>CNCERT</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hlinkClick r:id="rId3"/>
              </a:rPr>
              <a:t>2017</a:t>
            </a:r>
            <a:r>
              <a:rPr lang="zh-CN" altLang="en-US" sz="2800" b="1" dirty="0">
                <a:latin typeface="宋体" panose="02010600030101010101" pitchFamily="2" charset="-122"/>
                <a:ea typeface="宋体" panose="02010600030101010101" pitchFamily="2" charset="-122"/>
                <a:hlinkClick r:id="rId3"/>
              </a:rPr>
              <a:t>年年报</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50000"/>
              </a:lnSpc>
              <a:spcBef>
                <a:spcPts val="600"/>
              </a:spcBef>
              <a:buFont typeface="Wingdings" panose="05000000000000000000" pitchFamily="2" charset="2"/>
              <a:buChar char="ü"/>
            </a:pPr>
            <a:r>
              <a:rPr lang="en-US" altLang="zh-CN" sz="2800" b="1" dirty="0" smtClean="0">
                <a:latin typeface="宋体" panose="02010600030101010101" pitchFamily="2" charset="-122"/>
                <a:ea typeface="宋体" panose="02010600030101010101" pitchFamily="2" charset="-122"/>
              </a:rPr>
              <a:t>2018</a:t>
            </a:r>
            <a:r>
              <a:rPr lang="zh-CN" altLang="en-US" sz="2800" b="1" dirty="0">
                <a:latin typeface="宋体" panose="02010600030101010101" pitchFamily="2" charset="-122"/>
                <a:ea typeface="宋体" panose="02010600030101010101" pitchFamily="2" charset="-122"/>
              </a:rPr>
              <a:t>年信息安全相关大事件：</a:t>
            </a:r>
            <a:r>
              <a:rPr lang="zh-CN" altLang="en-US" sz="2800" b="1" dirty="0">
                <a:latin typeface="宋体" panose="02010600030101010101" pitchFamily="2" charset="-122"/>
                <a:ea typeface="宋体" panose="02010600030101010101" pitchFamily="2" charset="-122"/>
                <a:hlinkClick r:id="rId4"/>
              </a:rPr>
              <a:t>国内篇</a:t>
            </a:r>
            <a:r>
              <a:rPr lang="zh-CN" altLang="en-US"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hlinkClick r:id="rId5"/>
              </a:rPr>
              <a:t>国际</a:t>
            </a:r>
            <a:r>
              <a:rPr lang="zh-CN" altLang="en-US" sz="2800" b="1" dirty="0" smtClean="0">
                <a:latin typeface="宋体" panose="02010600030101010101" pitchFamily="2" charset="-122"/>
                <a:ea typeface="宋体" panose="02010600030101010101" pitchFamily="2" charset="-122"/>
                <a:hlinkClick r:id="rId5"/>
              </a:rPr>
              <a:t>篇</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50000"/>
              </a:lnSpc>
              <a:spcBef>
                <a:spcPts val="600"/>
              </a:spcBef>
              <a:buFont typeface="Wingdings" panose="05000000000000000000" pitchFamily="2" charset="2"/>
              <a:buChar char="ü"/>
            </a:pPr>
            <a:r>
              <a:rPr lang="en-US" altLang="zh-CN" sz="2800" b="1" dirty="0" smtClean="0">
                <a:latin typeface="宋体" panose="02010600030101010101" pitchFamily="2" charset="-122"/>
                <a:ea typeface="宋体" panose="02010600030101010101" pitchFamily="2" charset="-122"/>
              </a:rPr>
              <a:t>OWASP </a:t>
            </a:r>
            <a:r>
              <a:rPr lang="en-US" altLang="zh-CN" sz="2800" b="1" dirty="0" smtClean="0">
                <a:latin typeface="宋体" panose="02010600030101010101" pitchFamily="2" charset="-122"/>
                <a:ea typeface="宋体" panose="02010600030101010101" pitchFamily="2" charset="-122"/>
                <a:hlinkClick r:id="rId6"/>
              </a:rPr>
              <a:t>TOP10</a:t>
            </a:r>
            <a:r>
              <a:rPr lang="zh-CN" altLang="en-US" sz="2800" b="1" dirty="0" smtClean="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网络不</a:t>
            </a:r>
            <a:r>
              <a:rPr lang="zh-CN" altLang="en-US" sz="2800" b="1" dirty="0" smtClean="0">
                <a:latin typeface="宋体" panose="02010600030101010101" pitchFamily="2" charset="-122"/>
                <a:ea typeface="宋体" panose="02010600030101010101" pitchFamily="2" charset="-122"/>
              </a:rPr>
              <a:t>安全，但是网络安全很重要！</a:t>
            </a:r>
            <a:endParaRPr lang="en-US" altLang="zh-CN" sz="2800" b="1" dirty="0" smtClean="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目前</a:t>
            </a:r>
            <a:r>
              <a:rPr lang="zh-CN" altLang="en-US" sz="2800" b="1" dirty="0">
                <a:latin typeface="宋体" panose="02010600030101010101" pitchFamily="2" charset="-122"/>
                <a:ea typeface="宋体" panose="02010600030101010101" pitchFamily="2" charset="-122"/>
              </a:rPr>
              <a:t>，网络安全已经上升的国家安全的</a:t>
            </a:r>
            <a:r>
              <a:rPr lang="zh-CN" altLang="en-US" sz="2800" b="1" dirty="0" smtClean="0">
                <a:latin typeface="宋体" panose="02010600030101010101" pitchFamily="2" charset="-122"/>
                <a:ea typeface="宋体" panose="02010600030101010101" pitchFamily="2" charset="-122"/>
              </a:rPr>
              <a:t>高度。</a:t>
            </a:r>
            <a:endParaRPr lang="zh-CN" altLang="en-US" sz="2800" b="1"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rotWithShape="1">
          <a:blip r:embed="rId7">
            <a:extLst>
              <a:ext uri="{28A0092B-C50C-407E-A947-70E740481C1C}">
                <a14:useLocalDpi xmlns:a14="http://schemas.microsoft.com/office/drawing/2010/main" val="0"/>
              </a:ext>
            </a:extLst>
          </a:blip>
          <a:srcRect b="33486"/>
          <a:stretch/>
        </p:blipFill>
        <p:spPr>
          <a:xfrm>
            <a:off x="7514980" y="4419600"/>
            <a:ext cx="4661780" cy="2407920"/>
          </a:xfrm>
          <a:prstGeom prst="rect">
            <a:avLst/>
          </a:prstGeom>
        </p:spPr>
      </p:pic>
    </p:spTree>
    <p:extLst>
      <p:ext uri="{BB962C8B-B14F-4D97-AF65-F5344CB8AC3E}">
        <p14:creationId xmlns:p14="http://schemas.microsoft.com/office/powerpoint/2010/main" val="13592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2128" y="106680"/>
            <a:ext cx="11952711" cy="6675119"/>
          </a:xfrm>
          <a:prstGeom prst="rect">
            <a:avLst/>
          </a:prstGeom>
          <a:ln>
            <a:solidFill>
              <a:schemeClr val="bg1"/>
            </a:solidFill>
          </a:ln>
        </p:spPr>
      </p:pic>
    </p:spTree>
    <p:extLst>
      <p:ext uri="{BB962C8B-B14F-4D97-AF65-F5344CB8AC3E}">
        <p14:creationId xmlns:p14="http://schemas.microsoft.com/office/powerpoint/2010/main" val="394645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中华人民共和国刑法修正案（七）</a:t>
            </a:r>
            <a:endParaRPr lang="zh-CN" altLang="en-US" dirty="0"/>
          </a:p>
        </p:txBody>
      </p:sp>
      <p:pic>
        <p:nvPicPr>
          <p:cNvPr id="3" name="图片 2"/>
          <p:cNvPicPr>
            <a:picLocks noChangeAspect="1"/>
          </p:cNvPicPr>
          <p:nvPr/>
        </p:nvPicPr>
        <p:blipFill>
          <a:blip r:embed="rId2"/>
          <a:stretch>
            <a:fillRect/>
          </a:stretch>
        </p:blipFill>
        <p:spPr>
          <a:xfrm>
            <a:off x="0" y="1767840"/>
            <a:ext cx="12192000" cy="3642360"/>
          </a:xfrm>
          <a:prstGeom prst="rect">
            <a:avLst/>
          </a:prstGeom>
        </p:spPr>
      </p:pic>
    </p:spTree>
    <p:extLst>
      <p:ext uri="{BB962C8B-B14F-4D97-AF65-F5344CB8AC3E}">
        <p14:creationId xmlns:p14="http://schemas.microsoft.com/office/powerpoint/2010/main" val="316727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中华人民共和国网络安全法（</a:t>
            </a:r>
            <a:r>
              <a:rPr lang="en-US" altLang="zh-CN" dirty="0" smtClean="0"/>
              <a:t>2017.6.1</a:t>
            </a:r>
            <a:r>
              <a:rPr lang="zh-CN" altLang="en-US" dirty="0" smtClean="0"/>
              <a:t>）</a:t>
            </a:r>
            <a:endParaRPr lang="zh-CN" altLang="en-US" dirty="0"/>
          </a:p>
        </p:txBody>
      </p:sp>
      <p:sp>
        <p:nvSpPr>
          <p:cNvPr id="4" name="文本框 3"/>
          <p:cNvSpPr txBox="1"/>
          <p:nvPr/>
        </p:nvSpPr>
        <p:spPr>
          <a:xfrm>
            <a:off x="157088" y="1760219"/>
            <a:ext cx="11928231" cy="4355038"/>
          </a:xfrm>
          <a:prstGeom prst="rect">
            <a:avLst/>
          </a:prstGeom>
          <a:noFill/>
        </p:spPr>
        <p:txBody>
          <a:bodyPr wrap="square" rtlCol="0">
            <a:spAutoFit/>
          </a:bodyPr>
          <a:lstStyle/>
          <a:p>
            <a:pPr marL="72000" indent="252000">
              <a:lnSpc>
                <a:spcPct val="15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不得</a:t>
            </a:r>
            <a:r>
              <a:rPr lang="zh-CN" altLang="en-US" sz="2800" b="1" dirty="0">
                <a:latin typeface="宋体" panose="02010600030101010101" pitchFamily="2" charset="-122"/>
                <a:ea typeface="宋体" panose="02010600030101010101" pitchFamily="2" charset="-122"/>
              </a:rPr>
              <a:t>出售个人信息；</a:t>
            </a:r>
            <a:endParaRPr lang="en-US" altLang="zh-CN" sz="2800" b="1" dirty="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严厉</a:t>
            </a:r>
            <a:r>
              <a:rPr lang="zh-CN" altLang="en-US" sz="2800" b="1" dirty="0">
                <a:latin typeface="宋体" panose="02010600030101010101" pitchFamily="2" charset="-122"/>
                <a:ea typeface="宋体" panose="02010600030101010101" pitchFamily="2" charset="-122"/>
              </a:rPr>
              <a:t>打击网络诈骗；</a:t>
            </a:r>
            <a:endParaRPr lang="en-US" altLang="zh-CN" sz="2800" b="1" dirty="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以</a:t>
            </a:r>
            <a:r>
              <a:rPr lang="zh-CN" altLang="en-US" sz="2800" b="1" dirty="0">
                <a:latin typeface="宋体" panose="02010600030101010101" pitchFamily="2" charset="-122"/>
                <a:ea typeface="宋体" panose="02010600030101010101" pitchFamily="2" charset="-122"/>
              </a:rPr>
              <a:t>法律形式明确“网络实名制”；</a:t>
            </a:r>
            <a:endParaRPr lang="en-US" altLang="zh-CN" sz="2800" b="1" dirty="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重点</a:t>
            </a:r>
            <a:r>
              <a:rPr lang="zh-CN" altLang="en-US" sz="2800" b="1" dirty="0">
                <a:latin typeface="宋体" panose="02010600030101010101" pitchFamily="2" charset="-122"/>
                <a:ea typeface="宋体" panose="02010600030101010101" pitchFamily="2" charset="-122"/>
              </a:rPr>
              <a:t>保护关键信息基础设置；</a:t>
            </a:r>
            <a:endParaRPr lang="en-US" altLang="zh-CN" sz="2800" b="1" dirty="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惩治</a:t>
            </a:r>
            <a:r>
              <a:rPr lang="zh-CN" altLang="en-US" sz="2800" b="1" dirty="0">
                <a:latin typeface="宋体" panose="02010600030101010101" pitchFamily="2" charset="-122"/>
                <a:ea typeface="宋体" panose="02010600030101010101" pitchFamily="2" charset="-122"/>
              </a:rPr>
              <a:t>攻击破坏我国关键信息基础设施的境外组织和个人；</a:t>
            </a:r>
            <a:endParaRPr lang="en-US" altLang="zh-CN" sz="2800" b="1" dirty="0">
              <a:latin typeface="宋体" panose="02010600030101010101" pitchFamily="2" charset="-122"/>
              <a:ea typeface="宋体" panose="02010600030101010101" pitchFamily="2" charset="-122"/>
            </a:endParaRPr>
          </a:p>
          <a:p>
            <a:pPr marL="72000" indent="252000">
              <a:lnSpc>
                <a:spcPct val="15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重大</a:t>
            </a:r>
            <a:r>
              <a:rPr lang="zh-CN" altLang="en-US" sz="2800" b="1" dirty="0">
                <a:latin typeface="宋体" panose="02010600030101010101" pitchFamily="2" charset="-122"/>
                <a:ea typeface="宋体" panose="02010600030101010101" pitchFamily="2" charset="-122"/>
              </a:rPr>
              <a:t>突发事件可以采取“网络通信管制”。</a:t>
            </a:r>
          </a:p>
        </p:txBody>
      </p:sp>
    </p:spTree>
    <p:extLst>
      <p:ext uri="{BB962C8B-B14F-4D97-AF65-F5344CB8AC3E}">
        <p14:creationId xmlns:p14="http://schemas.microsoft.com/office/powerpoint/2010/main" val="258904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03" y="356886"/>
            <a:ext cx="9903941" cy="895264"/>
          </a:xfrm>
        </p:spPr>
        <p:txBody>
          <a:bodyPr/>
          <a:lstStyle/>
          <a:p>
            <a:r>
              <a:rPr lang="zh-CN" altLang="en-US" dirty="0" smtClean="0"/>
              <a:t>产生网络安全威胁的原因</a:t>
            </a:r>
            <a:r>
              <a:rPr lang="en-US" altLang="zh-CN" dirty="0" smtClean="0"/>
              <a:t>-</a:t>
            </a:r>
            <a:r>
              <a:rPr lang="zh-CN" altLang="en-US" dirty="0" smtClean="0"/>
              <a:t>内因</a:t>
            </a:r>
            <a:endParaRPr lang="zh-CN" altLang="en-US" dirty="0"/>
          </a:p>
        </p:txBody>
      </p:sp>
      <p:sp>
        <p:nvSpPr>
          <p:cNvPr id="5" name="文本框 4"/>
          <p:cNvSpPr txBox="1"/>
          <p:nvPr/>
        </p:nvSpPr>
        <p:spPr>
          <a:xfrm>
            <a:off x="172328" y="1409699"/>
            <a:ext cx="11928231" cy="4686476"/>
          </a:xfrm>
          <a:prstGeom prst="rect">
            <a:avLst/>
          </a:prstGeom>
          <a:noFill/>
        </p:spPr>
        <p:txBody>
          <a:bodyPr wrap="square" rtlCol="0">
            <a:spAutoFit/>
          </a:bodyPr>
          <a:lstStyle/>
          <a:p>
            <a:pPr marL="72000" indent="252000">
              <a:lnSpc>
                <a:spcPct val="14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人们</a:t>
            </a:r>
            <a:r>
              <a:rPr lang="zh-CN" altLang="en-US" sz="2800" b="1" dirty="0">
                <a:latin typeface="宋体" panose="02010600030101010101" pitchFamily="2" charset="-122"/>
                <a:ea typeface="宋体" panose="02010600030101010101" pitchFamily="2" charset="-122"/>
              </a:rPr>
              <a:t>认识能力和实践能力的局限性</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72000" indent="252000">
              <a:lnSpc>
                <a:spcPct val="14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系统软件</a:t>
            </a:r>
            <a:r>
              <a:rPr lang="zh-CN" altLang="en-US" sz="2800" b="1" dirty="0">
                <a:latin typeface="宋体" panose="02010600030101010101" pitchFamily="2" charset="-122"/>
                <a:ea typeface="宋体" panose="02010600030101010101" pitchFamily="2" charset="-122"/>
              </a:rPr>
              <a:t>规模的庞大；</a:t>
            </a:r>
            <a:endParaRPr lang="en-US" altLang="zh-CN" sz="2800" b="1" dirty="0">
              <a:latin typeface="宋体" panose="02010600030101010101" pitchFamily="2" charset="-122"/>
              <a:ea typeface="宋体" panose="02010600030101010101" pitchFamily="2" charset="-122"/>
            </a:endParaRPr>
          </a:p>
          <a:p>
            <a:pPr marL="72000" indent="252000">
              <a:lnSpc>
                <a:spcPct val="14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系统</a:t>
            </a:r>
            <a:r>
              <a:rPr lang="zh-CN" altLang="en-US" sz="2800" b="1" dirty="0">
                <a:latin typeface="宋体" panose="02010600030101010101" pitchFamily="2" charset="-122"/>
                <a:ea typeface="宋体" panose="02010600030101010101" pitchFamily="2" charset="-122"/>
              </a:rPr>
              <a:t>自身的</a:t>
            </a:r>
            <a:r>
              <a:rPr lang="zh-CN" altLang="en-US" sz="2800" b="1" dirty="0" smtClean="0">
                <a:latin typeface="宋体" panose="02010600030101010101" pitchFamily="2" charset="-122"/>
                <a:ea typeface="宋体" panose="02010600030101010101" pitchFamily="2" charset="-122"/>
              </a:rPr>
              <a:t>脆弱性</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4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网络</a:t>
            </a:r>
            <a:r>
              <a:rPr lang="zh-CN" altLang="en-US" sz="2800" b="1" dirty="0">
                <a:latin typeface="宋体" panose="02010600030101010101" pitchFamily="2" charset="-122"/>
                <a:ea typeface="宋体" panose="02010600030101010101" pitchFamily="2" charset="-122"/>
              </a:rPr>
              <a:t>的开放性</a:t>
            </a:r>
            <a:r>
              <a:rPr lang="zh-CN" altLang="en-US" sz="2800" b="1" dirty="0" smtClean="0">
                <a:latin typeface="宋体" panose="02010600030101010101" pitchFamily="2" charset="-122"/>
                <a:ea typeface="宋体" panose="02010600030101010101" pitchFamily="2" charset="-122"/>
              </a:rPr>
              <a:t>；</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40000"/>
              </a:lnSpc>
              <a:spcBef>
                <a:spcPts val="600"/>
              </a:spcBef>
              <a:buFont typeface="Wingdings" panose="05000000000000000000" pitchFamily="2" charset="2"/>
              <a:buChar char="ü"/>
            </a:pPr>
            <a:r>
              <a:rPr lang="en-US" altLang="zh-CN" sz="2800" b="1" dirty="0" smtClean="0">
                <a:latin typeface="宋体" panose="02010600030101010101" pitchFamily="2" charset="-122"/>
                <a:ea typeface="宋体" panose="02010600030101010101" pitchFamily="2" charset="-122"/>
              </a:rPr>
              <a:t>TCP/IP</a:t>
            </a:r>
            <a:r>
              <a:rPr lang="zh-CN" altLang="en-US" sz="2800" b="1" dirty="0">
                <a:latin typeface="宋体" panose="02010600030101010101" pitchFamily="2" charset="-122"/>
                <a:ea typeface="宋体" panose="02010600030101010101" pitchFamily="2" charset="-122"/>
              </a:rPr>
              <a:t>体系的</a:t>
            </a:r>
            <a:r>
              <a:rPr lang="zh-CN" altLang="en-US" sz="2800" b="1" dirty="0" smtClean="0">
                <a:latin typeface="宋体" panose="02010600030101010101" pitchFamily="2" charset="-122"/>
                <a:ea typeface="宋体" panose="02010600030101010101" pitchFamily="2" charset="-122"/>
              </a:rPr>
              <a:t>脆弱性；</a:t>
            </a:r>
            <a:endParaRPr lang="en-US" altLang="zh-CN" sz="2800" b="1" dirty="0" smtClean="0">
              <a:latin typeface="宋体" panose="02010600030101010101" pitchFamily="2" charset="-122"/>
              <a:ea typeface="宋体" panose="02010600030101010101" pitchFamily="2" charset="-122"/>
            </a:endParaRPr>
          </a:p>
          <a:p>
            <a:pPr marL="986400" lvl="1" indent="-457200">
              <a:lnSpc>
                <a:spcPct val="140000"/>
              </a:lnSpc>
              <a:spcBef>
                <a:spcPts val="600"/>
              </a:spcBef>
              <a:buFont typeface="Wingdings" panose="05000000000000000000" pitchFamily="2" charset="2"/>
              <a:buChar char="ü"/>
            </a:pPr>
            <a:r>
              <a:rPr lang="zh-CN" altLang="en-US" sz="2800" b="1" dirty="0" smtClean="0">
                <a:latin typeface="宋体" panose="02010600030101010101" pitchFamily="2" charset="-122"/>
                <a:ea typeface="宋体" panose="02010600030101010101" pitchFamily="2" charset="-122"/>
              </a:rPr>
              <a:t>操作系统</a:t>
            </a:r>
            <a:r>
              <a:rPr lang="zh-CN" altLang="en-US" sz="2800" b="1" dirty="0">
                <a:latin typeface="宋体" panose="02010600030101010101" pitchFamily="2" charset="-122"/>
                <a:ea typeface="宋体" panose="02010600030101010101" pitchFamily="2" charset="-122"/>
              </a:rPr>
              <a:t>及数据库系统的自身缺陷及</a:t>
            </a:r>
            <a:r>
              <a:rPr lang="zh-CN" altLang="en-US" sz="2800" b="1" dirty="0" smtClean="0">
                <a:latin typeface="宋体" panose="02010600030101010101" pitchFamily="2" charset="-122"/>
                <a:ea typeface="宋体" panose="02010600030101010101" pitchFamily="2" charset="-122"/>
              </a:rPr>
              <a:t>脆弱性；</a:t>
            </a:r>
            <a:endParaRPr lang="en-US" altLang="zh-CN" sz="2800" b="1" dirty="0" smtClean="0">
              <a:latin typeface="宋体" panose="02010600030101010101" pitchFamily="2" charset="-122"/>
              <a:ea typeface="宋体" panose="02010600030101010101" pitchFamily="2" charset="-122"/>
            </a:endParaRPr>
          </a:p>
          <a:p>
            <a:pPr marL="72000" indent="252000">
              <a:lnSpc>
                <a:spcPct val="140000"/>
              </a:lnSpc>
              <a:spcBef>
                <a:spcPts val="600"/>
              </a:spcBef>
              <a:buFont typeface="Arial" panose="020B0604020202020204" pitchFamily="34" charset="0"/>
              <a:buChar char="•"/>
            </a:pPr>
            <a:r>
              <a:rPr lang="zh-CN" altLang="en-US" sz="2800" b="1" dirty="0" smtClean="0">
                <a:latin typeface="宋体" panose="02010600030101010101" pitchFamily="2" charset="-122"/>
                <a:ea typeface="宋体" panose="02010600030101010101" pitchFamily="2" charset="-122"/>
              </a:rPr>
              <a:t>网络误用、滥用，没有</a:t>
            </a:r>
            <a:r>
              <a:rPr lang="zh-CN" altLang="en-US" sz="2800" b="1" dirty="0">
                <a:latin typeface="宋体" panose="02010600030101010101" pitchFamily="2" charset="-122"/>
                <a:ea typeface="宋体" panose="02010600030101010101" pitchFamily="2" charset="-122"/>
              </a:rPr>
              <a:t>良好的管理机制，不</a:t>
            </a:r>
            <a:r>
              <a:rPr lang="zh-CN" altLang="en-US" sz="2800" b="1" dirty="0" smtClean="0">
                <a:latin typeface="宋体" panose="02010600030101010101" pitchFamily="2" charset="-122"/>
                <a:ea typeface="宋体" panose="02010600030101010101" pitchFamily="2" charset="-122"/>
              </a:rPr>
              <a:t>重视安全。</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0207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726</TotalTime>
  <Words>2263</Words>
  <Application>Microsoft Office PowerPoint</Application>
  <PresentationFormat>宽屏</PresentationFormat>
  <Paragraphs>159</Paragraphs>
  <Slides>31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等线</vt:lpstr>
      <vt:lpstr>等线 Light</vt:lpstr>
      <vt:lpstr>宋体</vt:lpstr>
      <vt:lpstr>Arial</vt:lpstr>
      <vt:lpstr>Wingdings</vt:lpstr>
      <vt:lpstr>Office 主题​​</vt:lpstr>
      <vt:lpstr>课程介绍</vt:lpstr>
      <vt:lpstr>参考书籍</vt:lpstr>
      <vt:lpstr>信息安全</vt:lpstr>
      <vt:lpstr>1.1 网络安全的概念</vt:lpstr>
      <vt:lpstr>网络安全吗？</vt:lpstr>
      <vt:lpstr>PowerPoint 演示文稿</vt:lpstr>
      <vt:lpstr>中华人民共和国刑法修正案（七）</vt:lpstr>
      <vt:lpstr>中华人民共和国网络安全法（2017.6.1）</vt:lpstr>
      <vt:lpstr>产生网络安全威胁的原因-内因</vt:lpstr>
      <vt:lpstr>产生网络安全威胁的原因-外因</vt:lpstr>
      <vt:lpstr>网络安全的基本属性</vt:lpstr>
      <vt:lpstr>网络安全的基本属性</vt:lpstr>
      <vt:lpstr>1.2 主要的网络安全威胁</vt:lpstr>
      <vt:lpstr>主动攻击</vt:lpstr>
      <vt:lpstr>主动攻击</vt:lpstr>
      <vt:lpstr>被动攻击</vt:lpstr>
      <vt:lpstr>被动攻击</vt:lpstr>
      <vt:lpstr>主动攻击 VS 被动攻击</vt:lpstr>
      <vt:lpstr>1.3 TCP/IP协议簇的安全问题</vt:lpstr>
      <vt:lpstr>TCP/IP协议簇的安全隐患</vt:lpstr>
      <vt:lpstr>TCP/IP协议簇的安全隐患</vt:lpstr>
      <vt:lpstr>1.6 TCP/IP协议簇的安全框架</vt:lpstr>
      <vt:lpstr>1.6 TCP/IP协议簇的相关安全协议</vt:lpstr>
      <vt:lpstr>IPV6</vt:lpstr>
      <vt:lpstr>1.4 OSI安全体系结构</vt:lpstr>
      <vt:lpstr>OSI安全体系结构</vt:lpstr>
      <vt:lpstr>X.800安全攻击</vt:lpstr>
      <vt:lpstr>X.800安全服务</vt:lpstr>
      <vt:lpstr>X.800安全机制</vt:lpstr>
      <vt:lpstr>PowerPoint 演示文稿</vt:lpstr>
      <vt:lpstr>为何现在Web安全几乎就是网络安全？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wxq@dlnu.edu.cn</dc:creator>
  <cp:lastModifiedBy>wxq@dlnu.edu.cn</cp:lastModifiedBy>
  <cp:revision>79</cp:revision>
  <dcterms:created xsi:type="dcterms:W3CDTF">2019-01-15T06:34:48Z</dcterms:created>
  <dcterms:modified xsi:type="dcterms:W3CDTF">2019-03-07T11:46:30Z</dcterms:modified>
</cp:coreProperties>
</file>