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2" r:id="rId9"/>
    <p:sldId id="266" r:id="rId10"/>
    <p:sldId id="267" r:id="rId11"/>
    <p:sldId id="281" r:id="rId12"/>
    <p:sldId id="283" r:id="rId13"/>
    <p:sldId id="282" r:id="rId14"/>
    <p:sldId id="285" r:id="rId15"/>
    <p:sldId id="268" r:id="rId16"/>
    <p:sldId id="269" r:id="rId17"/>
    <p:sldId id="278" r:id="rId18"/>
    <p:sldId id="271" r:id="rId19"/>
    <p:sldId id="270" r:id="rId20"/>
    <p:sldId id="279" r:id="rId21"/>
    <p:sldId id="280" r:id="rId22"/>
    <p:sldId id="28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848" units="cm"/>
          <inkml:channel name="T" type="integer" max="2.14748E9" units="dev"/>
        </inkml:traceFormat>
        <inkml:channelProperties>
          <inkml:channelProperty channel="X" name="resolution" value="37.72102" units="1/cm"/>
          <inkml:channelProperty channel="Y" name="resolution" value="64.61539" units="1/cm"/>
          <inkml:channelProperty channel="T" name="resolution" value="1" units="1/dev"/>
        </inkml:channelProperties>
      </inkml:inkSource>
      <inkml:timestamp xml:id="ts0" timeString="2019-03-13T11:38:23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16475 8502 0,'-18'0'344,"0"-18"-329,1 1 1,-36-1 0,0 0-1,18 18 1,17 0 0,-17-17-1,17 17 1,-17-18-1,0 0 1,17 18-16,0 0 16,1 0-16,-1 0 109,0 0-93,-17 0-16,17-17 15,-17 17 1,-18 0 0,0 0-1,18 0 1,17 0-16,-17 0 15,18 0-15,-19-18 16,1 18 0,0 0-1,-18 0 1,18 0 0,-1 0-1,-17 0 1,18 0-1,-18 0 17,35 0-17,-34 0 1,16 0 0,-17 0-1,36 0-15,-19 0 16,19 0-16,-18 0 15,-1 0 1,-17 0 0,18 0-1,-18 0 1,18 0 0,-36 0-1,18 0 1,18 0-1,-18 0 17,0 0-17,18 0 1,-18 0 0,18 0-1,-36 0 1,18 18-1,18-18 1,0 0 0,17 0-1,1 0 1,-19 0-16,19 0 16,-19 0-1,-17 17 1,18-17-1,17 0 17,-17 0-17,0 18 1,0-18 0,35 18 30,-18-18-30,18 17 0,-18-17-16,1 18 31,-1-18-31,0 18 16,1-18-16,-36 35 15,35-35 1,18 18-1,0-1 95,-17-17-1,17 18-93,0 17-1,0-17 1,0-1 15,0 1-15,0 0 0,0-1-1,0 1-15,0 0 16,0-1-16,0 19 15,0-19 1,0 18 0,0 1-1,0-19 17,0 1-32,0 0 15,35 17 1,-17-17-1,-18-1 17,35 1-17,-18-1 1,1 1 0,35 0-1,-18-1 1,18-17-1,18 0 1,-54 0 0,1 0-1,17 0 1,1 0 0,17 0-1,-1-17 1,37 17-1,-19 0 17,-35 0-17,-17 0 1,0 0 15,-1 0-31,1 0 16,17 17-1,18-17 1,-35 0-16,35 0 16,-36 0-16,1 18 15,17-18 1,-17 0 0,17 18-1,0-18 1,18 0-1,-17 0 17,-19 17-17,1-17 17,0 0-17,52 0 1,36 0-1,-53 0 1,0 0 0,0 0-1,0 0 1,-36 0-16,19 0 16,-1-17-1,-17 17-15,34 0 16,-16 0-1,17 0 17,-18 0-17,0 0-15,-17 0 16,17 0-16,-17 0 16,17 0-1,-17 0 1,17 0-1,0 0 1,18 0 0,-35 0-16,-1 0 15,1 0 32,17 0-31,-17 0-16,35 0 15,-18 17 1,0-17 15,1 0-15,-1 0 0,-17 0-1,-1 0 1,19 0 15,-19 0-31,1 0 16,17 0-16,0-17 15,1 17 1,-19 0-16,19 0 16,-19 0-1,-17-18 32,35 18-31,-17 0-1,-18-18 32,0 1 16,18 17-63,-18-36 15,17 19 1,1-36 0,0 35-16,-18-17 15,0 17 1,0 1-1,0-1 17,0 0-17,0 1 1,0-1 0,0 1 46,0-1-46,-18 18-1,18-18 1,-18 1 0,18-1-1,-17 0 1,17 1 15,-18 17-15,0 0-1,18-18 1,-17 0 0,-1 1-1,1-1 16,-1 18 1,18-18-17,-18 18 17,1-17-17,-1-1 16,0 18-15,1 0 0,17-17-1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91FFD-73C2-47ED-8D86-DC77A2BD34CB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A8075-DE70-4C6D-B00C-0926858034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1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A8075-DE70-4C6D-B00C-09268580349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3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03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2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7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9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8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18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61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4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6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E57ACB-157C-4F60-B1AF-23E64E70AAB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0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6886"/>
            <a:ext cx="9903941" cy="89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3928-A78F-44C7-9738-4CFBE53CA0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47" y="101941"/>
            <a:ext cx="897924" cy="8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5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ICANN" TargetMode="External"/><Relationship Id="rId2" Type="http://schemas.openxmlformats.org/officeDocument/2006/relationships/hyperlink" Target="https://baike.baidu.com/item/whois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hois.aliyun.com/" TargetMode="External"/><Relationship Id="rId4" Type="http://schemas.openxmlformats.org/officeDocument/2006/relationships/hyperlink" Target="http://tool.chinaz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blog.xieyc.com/differences-between-a-record-and-cname-record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beiwei_31/article/details/76680609" TargetMode="External"/><Relationship Id="rId2" Type="http://schemas.openxmlformats.org/officeDocument/2006/relationships/hyperlink" Target="https://www.cnblogs.com/yjbjingcha/p/6814598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6119192/article/details/84029809" TargetMode="External"/><Relationship Id="rId2" Type="http://schemas.openxmlformats.org/officeDocument/2006/relationships/hyperlink" Target="https://baike.baidu.com/item/google%20hacking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customXml" Target="../ink/ink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hihu.com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dan.io/" TargetMode="External"/><Relationship Id="rId2" Type="http://schemas.openxmlformats.org/officeDocument/2006/relationships/hyperlink" Target="https://www.yandex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zhuanlan.zhihu.com/p/29184710" TargetMode="External"/><Relationship Id="rId5" Type="http://schemas.openxmlformats.org/officeDocument/2006/relationships/hyperlink" Target="https://www.freebuf.com/sectool/163782.html" TargetMode="External"/><Relationship Id="rId4" Type="http://schemas.openxmlformats.org/officeDocument/2006/relationships/hyperlink" Target="https://www.zoomey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章 网络安全威胁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451435"/>
            <a:ext cx="11901715" cy="489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安全问题，有两个完全不同的角度和方向：攻击技术和防御技术。两者相辅相成，互为补充。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研究攻击者的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攻击方法和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攻击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工具，模拟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他们的攻击过程，就可以找到网络中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的安全漏洞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，并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为防御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技术提供新的思路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网络攻击是指对网络的保密性、完整性、可用性、不可抵赖性、可控性等产生危害的行为，可以抽象为：信息泄露、完整性破坏、拒绝服务攻击和非法访问四种类型。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网络防御是指用于防范网络攻击的行为。现有的防御技术可分为：加密、访问控制、安全检测、安全监控和安全审计等技术。为了应对不断出现的网络攻击手段，网络防御也在从被动防御向主动防御发展。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413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Whois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77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Whois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是一个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Internet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协议（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RFC-3912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），可用于查询某个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或域名是否注册（注册时的详细信息）、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或域名的归属者（包括联系方式、注册和到期时间等）。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Whois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可以有两种：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DNS 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Whois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 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Whois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DNS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Internet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上赖以运行的基础设施，需要公开对外发布，并在公共数据库中维护和查询。这主要由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ICANN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采用层次化方式统一管理。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简单的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Whois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查询使用在线网站即可，常见的有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站长之家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中国万网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edu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域不能进行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DNS 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Whois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查询，但可以进行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 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Whois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查询。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10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DNS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收集工作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除了域名的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Whois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信息外，域名还有许多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信息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可以收集，比如：域名的别名（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CName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）、邮件服务器地址、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DNS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记录等。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通过域名的收集工作，我们可以知道目标究竟有多少主机在网上运行。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8" t="8850" r="39200" b="14228"/>
          <a:stretch/>
        </p:blipFill>
        <p:spPr>
          <a:xfrm rot="16200000">
            <a:off x="4669113" y="782930"/>
            <a:ext cx="2777560" cy="898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9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网站查询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在一个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地址上，我们可以多台主机（这时你会想到什么？）。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401" y="2888072"/>
            <a:ext cx="8891537" cy="307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6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通过域名得到更多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9" y="1538519"/>
            <a:ext cx="634930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域名的递归查询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迭代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查询过程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中国在很长的时间内是没有自己的根域名的（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全球只有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13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台服务器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除此之外，还有许多我们“看不到”的主机在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网上（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nslookup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工具）。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DNS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字典爆破。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755" y="1538519"/>
            <a:ext cx="5300084" cy="339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7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DNS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522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DNS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Domain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Name System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域名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系统）：因特网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上作为域名和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地址相互映射的一个分布式数据库，可以使用户更方便的訪问互联网，而不用去记住可以被机器直接读取的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数字串。通过主机名得到相应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地址的过程叫做域名解析（或主机名解析）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DNS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协议执行在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UDP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协议之上，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使用端口号：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53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。在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RFC-2181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DNS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有规范说明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RFC-2308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DNS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查询的反向缓存进行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说明。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FQDN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Fully Qualified Domain Name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，全称域名）：是指主机名加上全路径，全路径中列出了序列中全部域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成员。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74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Google Hacking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62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Google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是世界上最强的搜索引擎（如何访问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Google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稍后介绍），对于攻击者而言，他可以是一个功能强大的黑客工具。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Google Hacking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指利用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Google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搜索引擎来收集信息并实施入侵的技术和行为。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Google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搜索引擎提供一些特殊的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关键字和语法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来搜索互联网上的相关资源，掌握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Google Hacking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对于普通用户而言也具有非常重要的意义（精确定位资源）。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Google Hacking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的语法对于其他搜索引擎而言大部分也适用。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13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Google Hacking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关键字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76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site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：指定域名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inurl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：指定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中的关键字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intext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：指定正文中的关键字；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filetype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文件类型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72000" indent="2520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intitle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指定正文中的关键字；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link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：指定链接的网站；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：搜索某些内容的缓存（快照）；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87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Google Hacking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关键字和语法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342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28800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逻辑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与：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and</a:t>
            </a:r>
          </a:p>
          <a:p>
            <a:pPr marL="108000" indent="28800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逻辑或： 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or </a:t>
            </a:r>
          </a:p>
          <a:p>
            <a:pPr marL="108000" indent="28800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逻辑非：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</a:p>
          <a:p>
            <a:pPr marL="108000" indent="28800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完整匹配：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关键词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" </a:t>
            </a:r>
          </a:p>
          <a:p>
            <a:pPr marL="108000" indent="288000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通配符：* 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108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Google Hacking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例子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http1.1 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filetype:pdf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王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宝强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马蓉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大连民族大学网络工程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site:edu.cn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intext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后台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inurl:login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在浏览器使用插件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60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使用浏览器如果不使用插件，和咸鱼有什么区别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246" y="356886"/>
            <a:ext cx="1836812" cy="18147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4769" y="2288799"/>
            <a:ext cx="11901715" cy="409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常见的插件（以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Chrome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为例，以前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Firefox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的插件最好用）：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谷歌访问助手（使用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Google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、网上商店）；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Tampermonkey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（油猴）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+ 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Userscript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广告拦截（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Adblock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等）、翻译类、截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类、下载类、购物类；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相关专业工具类；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自己去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Google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网上商店进行查找。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29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隐藏攻击者的地址和身份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46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身份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主要是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网络层的身份标识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地址（数据链路层的身份标识）。在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实际的攻击过程中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，隐藏这两个身份就可以实现“网络隐身”。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网路隐身的目的在于：较好的保护攻击者、避免攻击者被发现或较早的被发现（需要花费大量的精力去确认、追踪）、绕开访问控制。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常见的网络隐身技术主要包括以下几类：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地址欺骗、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地址欺骗、代理（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Proxy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）隐藏、网络地址转换（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NAT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）、账号盗用和僵尸主机等。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7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如何使用插件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6868049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Google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浏览器的插件（学名：扩展），是以“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crx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”为扩展名的文件。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770" y="3159235"/>
            <a:ext cx="3497662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直接安装插件的方法：将插件文件拖入扩展程序解面即可。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088" y="1538519"/>
            <a:ext cx="2522058" cy="1222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110" y="2837336"/>
            <a:ext cx="7481576" cy="40206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4965840" y="3003480"/>
              <a:ext cx="1054440" cy="27972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6480" y="2994120"/>
                <a:ext cx="1073160" cy="2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606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Chrome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开发者工具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F12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77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Chrome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中按下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F12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就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会出现开发者工具：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Elements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：查看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当前文档的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DOM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信息；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Network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：查看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请求（相当于简单的抓包）；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Source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：查看源文件（如：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CSS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等）；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Resources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：查看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本地资源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信息（如：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cookie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等）；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Console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：调试（可以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直接写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JS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代码）；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86400" lvl="1" indent="-457200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浏览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www.zhihu.com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-&gt;F12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，你会发现什么？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16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其他搜索引擎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32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俄罗斯的搜索引擎：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yandwx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  <a:hlinkClick r:id="rId3"/>
              </a:rPr>
              <a:t>shodan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4"/>
              </a:rPr>
              <a:t>zoomeye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这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类搜索引擎不爬数据，爬的是互联网上的设备、网站、使用的服务、组件等信息。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它们有自己的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5"/>
              </a:rPr>
              <a:t>语法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，功能强大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，此处省略一百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hlinkClick r:id="rId6"/>
              </a:rPr>
              <a:t>例子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31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地址欺骗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原理：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TCP/IP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路由机制只检测报文目标地址的有效性，所以攻击者可以定制虚假的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地址对目标进行攻击。另外，有时目标会对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地址进行过滤，这时攻击者可以盗用合法的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地址对目标进行攻击。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欺骗（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 Spoofing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）就是利用主机间的正常信任关系，通过修改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报文中的源地址，以绕开主机或网络访问控制，隐藏攻击者的攻击行为。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盗用合法的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地址时，常常需要对合法的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地址进行拒绝服务、社会工程或中间人等方式使得使用合法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地址的主机停止工作。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30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防范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欺骗的措施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在路由器上对包的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地址进行过滤；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使用随机化的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ISN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报文的初始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序列号，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Initial Sequence Number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，简称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ISN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这样攻击这就无法猜测出正常连接的序列号（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RFC-1948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使用加密的协议（如：</a:t>
            </a:r>
            <a:r>
              <a:rPr lang="en-US" altLang="zh-CN" sz="28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IPSec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等），并通过口令或证书等手段进行必要的身份认证；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不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使用任何基于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地址的信任机制。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4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地址欺骗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507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欺骗（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MAC Spoofing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）通常用于突破基于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地址的局域网访问控制。此时，攻击者只需将自身的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地址修改为合法的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地址即可，这种修改往往时动态的并且容易恢复。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访问控制往往还将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地址一起进行绑定，此时攻击者需要同时修改自己的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地址去突破这种限制。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地址一般采用“软修改”的方式，即：修改的不是网卡硬件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ROM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中的原有地址，而是修改硬件驱动中读取的地址（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中还可以修改注册表），这种修改事后很容易修复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26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Proxy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隐藏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Proxy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（代理）隐藏指攻击者不直接与目标主机进行通信，而是通过代理主机（跳板）间接的与目标主机进行通信。此时，在目标主机的日志中只会留下代理主机的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管理员通过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回溯（即：通过代理主机进行追踪），可以反向查到攻击者的真实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，但是这种回溯有追溯层数的限制，一旦代理的层数超过追溯的层数设置时，依然无法查到攻击者的真实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网络攻击者能否被找到，很大程度上是成本问题。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85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网络地址转换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819872"/>
            <a:ext cx="11901715" cy="386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网络地址转换（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NAT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）是一种将私有地址转换为公有地址的技术，目前被广泛使用。它不仅可以解决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地址不足的问题，还可以避免来自网络外部的攻击，同时它还可以网络内部主机的身份。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攻击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者使用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NAT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时，被攻击的目标只能看到经过转换后的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地址，无法追查到攻击者的真实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，除非他向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NAT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服务的管理员请求帮助，并且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NAT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服务器记录并存储了所有的地址转换记录。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40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身份冒用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身份冒用指攻击者利用其他人的身份进行攻击。在实际的应用中，这个被冒用的身份一般是被攻击者控制的僵尸（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Zombie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）主机（有时称为肉鸡）。在攻击结束后，攻击者会在僵尸主机上清除一切访问痕迹。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在现有的网络隐身技术中，最难追踪的就是多层代理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僵尸主机相结合的方式。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84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2.2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踩点技术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628" y="1538519"/>
            <a:ext cx="1190171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踩点技术往往用来收集目标的各种信息，又被称为“被动”（不与目标发生接触）信息收集技术。主要用于获取要攻击的信息，包括：域名、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地址、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DNS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服务器、邮件服务器、网络拓扑结构、相关用户信息、公司商业信息等。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0" indent="2520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踩点所获取的都是已经公开的信息，采用的技术也是合法的。主要方法包括：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Whois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Google Hacking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DNS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信息收集、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信息搜索与挖掘、网络拓扑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、社工等。</a:t>
            </a:r>
            <a:endParaRPr lang="en-US" altLang="zh-CN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62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1892</Words>
  <Application>Microsoft Office PowerPoint</Application>
  <PresentationFormat>宽屏</PresentationFormat>
  <Paragraphs>104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宋体</vt:lpstr>
      <vt:lpstr>Arial</vt:lpstr>
      <vt:lpstr>Wingdings</vt:lpstr>
      <vt:lpstr>Office 主题​​</vt:lpstr>
      <vt:lpstr>第2章 网络安全威胁</vt:lpstr>
      <vt:lpstr>2.1 隐藏攻击者的地址和身份</vt:lpstr>
      <vt:lpstr>IP地址欺骗</vt:lpstr>
      <vt:lpstr>防范IP欺骗的措施</vt:lpstr>
      <vt:lpstr>MAC地址欺骗</vt:lpstr>
      <vt:lpstr>Proxy隐藏</vt:lpstr>
      <vt:lpstr>网络地址转换</vt:lpstr>
      <vt:lpstr>身份冒用</vt:lpstr>
      <vt:lpstr>2.2 踩点技术</vt:lpstr>
      <vt:lpstr>Whois查询</vt:lpstr>
      <vt:lpstr>DNS收集工作</vt:lpstr>
      <vt:lpstr>同IP网站查询</vt:lpstr>
      <vt:lpstr>通过域名得到更多</vt:lpstr>
      <vt:lpstr>DNS</vt:lpstr>
      <vt:lpstr>Google Hacking</vt:lpstr>
      <vt:lpstr>Google Hacking关键字</vt:lpstr>
      <vt:lpstr>Google Hacking关键字和语法</vt:lpstr>
      <vt:lpstr>Google Hacking例子</vt:lpstr>
      <vt:lpstr>在浏览器使用插件</vt:lpstr>
      <vt:lpstr>如何使用插件</vt:lpstr>
      <vt:lpstr>Chrome开发者工具F12</vt:lpstr>
      <vt:lpstr>其他搜索引擎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wxq@dlnu.edu.cn</dc:creator>
  <cp:lastModifiedBy>wxq@dlnu.edu.cn</cp:lastModifiedBy>
  <cp:revision>65</cp:revision>
  <dcterms:created xsi:type="dcterms:W3CDTF">2019-01-15T06:34:48Z</dcterms:created>
  <dcterms:modified xsi:type="dcterms:W3CDTF">2019-03-14T11:46:32Z</dcterms:modified>
</cp:coreProperties>
</file>