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71" r:id="rId4"/>
    <p:sldId id="284" r:id="rId5"/>
    <p:sldId id="296" r:id="rId6"/>
    <p:sldId id="311" r:id="rId7"/>
    <p:sldId id="261" r:id="rId8"/>
    <p:sldId id="263" r:id="rId9"/>
    <p:sldId id="305" r:id="rId10"/>
    <p:sldId id="304" r:id="rId11"/>
    <p:sldId id="297" r:id="rId12"/>
    <p:sldId id="306" r:id="rId13"/>
    <p:sldId id="308" r:id="rId14"/>
    <p:sldId id="307" r:id="rId15"/>
    <p:sldId id="309" r:id="rId16"/>
    <p:sldId id="310" r:id="rId17"/>
    <p:sldId id="298" r:id="rId18"/>
    <p:sldId id="264" r:id="rId19"/>
    <p:sldId id="299" r:id="rId20"/>
    <p:sldId id="315" r:id="rId21"/>
    <p:sldId id="312" r:id="rId22"/>
    <p:sldId id="313" r:id="rId23"/>
    <p:sldId id="322" r:id="rId24"/>
    <p:sldId id="314" r:id="rId25"/>
    <p:sldId id="300" r:id="rId26"/>
    <p:sldId id="301" r:id="rId27"/>
    <p:sldId id="32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6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2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8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6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2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003323/?p=10" TargetMode="External"/><Relationship Id="rId2" Type="http://schemas.openxmlformats.org/officeDocument/2006/relationships/hyperlink" Target="https://www.bilibili.com/video/av5003323/?p=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tf-wiki.github.io/ctf-wiki/crypto/streamcipher/prng/csprn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4108713?from=search&amp;seid=1605073339480628067" TargetMode="External"/><Relationship Id="rId7" Type="http://schemas.openxmlformats.org/officeDocument/2006/relationships/hyperlink" Target="https://www.bilibili.com/video/av8377890" TargetMode="External"/><Relationship Id="rId2" Type="http://schemas.openxmlformats.org/officeDocument/2006/relationships/hyperlink" Target="https://www.bilibili.com/video/av44802724?from=search&amp;seid=160507333948062806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bilibili.com/video/av6511831?from=search&amp;seid=6009537765080218780" TargetMode="External"/><Relationship Id="rId5" Type="http://schemas.openxmlformats.org/officeDocument/2006/relationships/hyperlink" Target="https://www.bilibili.com/video/av5003323?from=search&amp;seid=1605073339480628067" TargetMode="External"/><Relationship Id="rId4" Type="http://schemas.openxmlformats.org/officeDocument/2006/relationships/hyperlink" Target="https://www.bilibili.com/video/av21472093/?p=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4108713/?p=3" TargetMode="External"/><Relationship Id="rId7" Type="http://schemas.openxmlformats.org/officeDocument/2006/relationships/hyperlink" Target="https://www.bilibili.com/video/av25026545?from=search&amp;seid=1757735224909019567" TargetMode="External"/><Relationship Id="rId2" Type="http://schemas.openxmlformats.org/officeDocument/2006/relationships/hyperlink" Target="https://www.bilibili.com/video/av34108713/?p=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bilibili.com/video/av14357728/?spm_id_from=333.788.videocard.0" TargetMode="External"/><Relationship Id="rId5" Type="http://schemas.openxmlformats.org/officeDocument/2006/relationships/hyperlink" Target="https://www.bilibili.com/video/av2883992" TargetMode="External"/><Relationship Id="rId4" Type="http://schemas.openxmlformats.org/officeDocument/2006/relationships/hyperlink" Target="https://baike.baidu.com/item/%E6%81%A9%E5%B0%BC%E6%A0%BC%E7%8E%9B%E5%AF%86%E7%A0%81%E6%9C%B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003323/?p=9" TargetMode="External"/><Relationship Id="rId2" Type="http://schemas.openxmlformats.org/officeDocument/2006/relationships/hyperlink" Target="https://www.bilibili.com/video/av34108713/?p=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ilibili.com/video/av5003323/?p=1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4108713/?p=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003323/?p=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56886"/>
            <a:ext cx="4199792" cy="895264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密码学概述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684" y="1915831"/>
            <a:ext cx="6503038" cy="383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古典密码；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机械密码；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公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钥密码；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密码学应用。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44" y="703581"/>
            <a:ext cx="3431557" cy="26089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44" y="3602983"/>
            <a:ext cx="3431557" cy="789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919" y="1738588"/>
            <a:ext cx="2456149" cy="1480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42" y="4600212"/>
            <a:ext cx="3431559" cy="21447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042" y="4222343"/>
            <a:ext cx="2458902" cy="15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现代密码分析学的前提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7" y="1501274"/>
            <a:ext cx="11018127" cy="52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密码攻击的类型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23184"/>
            <a:ext cx="119017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按照攻击者所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知道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的资源多少，密码的攻击方法可以分为以下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几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唯密文攻击（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Ciphertext Only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已知明文攻击（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Known Plaintext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选择明文攻击（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Chosen Plaintext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选择密文攻击（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Chosen Ciphertext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选择文本攻击（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Chosen Text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0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唯密文攻击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623184"/>
            <a:ext cx="11901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者仅知道一些密文、知道加密算法。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攻击最困难，一般采用穷举，对已知的密文用所有的可能密钥去尝试。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由于攻击者知道的信息最少，所以最易防范。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只要有足够的计算时间和存储容量，原则上可以成功，但实际上一种能保证安全要求的实用密码算法，都会设计得使这一方法不可行。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3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已知明文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7169" y="1826383"/>
            <a:ext cx="10215639" cy="23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者知道一些明文和对应的密文，知道加密算法。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此时攻击者的任务是用加密密文推出密钥或推导出加密算法。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与已知明文攻击很相近的是可能词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可能字攻击（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p.44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选择明文攻击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61" y="1894119"/>
            <a:ext cx="119017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者可以选择一些明文，并得到相应的密文。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此时，攻击者可以通过某些方式，在被攻击者的加密系统中插入自己选择的明文信息。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明文可以精心选择。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07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选择密文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623184"/>
            <a:ext cx="11901715" cy="453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攻击者可以选择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一些密文，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并得到相应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的明文。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选择的密文一般与要破解的密文相关。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1942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年，在美军截获的日军通讯中，有一个“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AF”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名称出现的频率和次数明显增多，罗奇福特少校领导的情报小组根据资料推断，“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AF”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是指中途岛。为了进一步证实，驻中途岛美军奉命用浅显的明码拍发了一份作为诱饵的无线电报，谎称中途岛上的淡水设备发生了故障。此后不久，美军截获一份日军密电，电文中说：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可能缺少淡水。立刻，真相大白了。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9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选择文本攻击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084" y="1877184"/>
            <a:ext cx="10842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在选择文本攻击中，攻击者的已知条件更好，可以任意选择文本。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已知密文攻击和选择文本攻击在密码分析学中很少用到。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相对较弱的加密算法才挡不住唯密文攻击。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加密算法至少要经受得住已知明文攻击。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无条件安全与计算上安全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6" y="1402999"/>
            <a:ext cx="9930208" cy="3335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7" y="4862949"/>
            <a:ext cx="734480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3.2.3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密钥管理学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密钥管理的主要内容如下：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密钥生成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密钥的装入和更换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密钥分配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密钥的保护和存储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密钥吊销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密钥销毁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3.3.1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置换密码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296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置换（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Permutation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）密码：对明文字符进行位置移动的密码。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置换密码分为两种：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列置换密码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周期置换密码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4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术语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758" y="1774050"/>
            <a:ext cx="119017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明文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Plaintext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）：需要发送的消息；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Cipher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）：明文经过加密后得到的乱码信息；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）：在加解密中所需的输入参数；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Encryption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Decryption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83" y="4275786"/>
            <a:ext cx="4647161" cy="1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列置换密码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65" y="1736433"/>
            <a:ext cx="10692947" cy="1148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1" y="3169615"/>
            <a:ext cx="10807801" cy="2411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505" y="5866196"/>
            <a:ext cx="4571206" cy="8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天书（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Scytale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248"/>
            <a:ext cx="9328440" cy="49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代替密码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代替（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Substitute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，代换）密码：将明文字符按照对应关系代替成另外的密文字符。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在代替密码中，明文的位置不变，但其值被其他值代替。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代替密码可以分为以下几类：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单表代替密码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43600" lvl="2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单字母代替密码：棋盘密码、凯撒密码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43600" lvl="2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多字母代替密码：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维吉尼亚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表代替密码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0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棋盘密码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16" y="2024412"/>
            <a:ext cx="9121308" cy="39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凯撒（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Caesar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02"/>
            <a:ext cx="8302491" cy="54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弗吉尼亚密码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0" y="1445707"/>
            <a:ext cx="10519280" cy="54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3.3.3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一次一密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一次一密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One-Time Pad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）：一次一密在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1917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年发明，使用与消息一样长的随机密钥来加密消息，密钥只使用一次。一次一密中使用的密钥与明文没有任何统计关系，它是无法攻破的。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无条件安全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，加密和解密一般为异或运算，效率非常高。缺点：密钥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在传递和分发上存在很大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困难。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一次一密的自动化实践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—Enigma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（失败了）。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随机数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p.76-79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）在计算机科学中的地位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很重要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学习视频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华中科技大学，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密码学原理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电子科技大学，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现代密码学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北京航空航天大学，郭华，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密码学基础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可汗学院，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密码学之旅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北京航空航天大学，刘建伟，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密码的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奥秘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哈尔滨工业大学，李全龙，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计算机网络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之危机四伏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0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密码学的作用及如何实现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83099"/>
            <a:ext cx="11901715" cy="534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密码学能做什么？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机密性：保证信息通信双方能看懂，别人看不懂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完整性：保证信息在传输过程中不被篡改（篡改可发现）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可用证（认证）：确保数据的正确来源，保证通信实体的真实性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不可否认行：确保通信双方对自己发送的信息不能抵赖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功能如何实现：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密码算法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9467"/>
            <a:ext cx="9303351" cy="49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密码学的起源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800" y="1746341"/>
            <a:ext cx="101623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中国古代的密码学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外国古代的密码学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Enigma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纪录片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纪录片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，电影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模仿游戏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9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密码学的发展史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99" y="1560074"/>
            <a:ext cx="12005734" cy="514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密码学发展史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古典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时期（从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几千年前到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年）：此阶段保密性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基于算法的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保密。此时密码学还没有成为真正的科学，在很大程度上它是一门艺术。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1949-1975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）：此阶段信息论为密码系统建立了理论基础（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1949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Shannon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（香农）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发表了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保密系统的信息原理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此时密码学可以看成是一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门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艺术性的科学。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1976-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至今）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此阶段保密性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基于密钥的保密。标志性事件是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Diffie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Hellman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密码学的新方向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p.90》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1977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公布等。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7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3.2.1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密码编码学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95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研究用于</a:t>
            </a:r>
            <a:r>
              <a:rPr lang="zh-CN" altLang="en-US" sz="28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的各种方案构成的相关领域，称为密码编码学。密码编码的基本要求（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p.42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知道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密钥，加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解密容易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不知道密钥，破解困难（密码系统安全的定义）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密码编码的特征：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加解密的运算类型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用的密钥数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处理明文的方法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3.2.2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密码分析学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密码分析学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是指试图找到明文或密钥的工作，它有两个目标：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恢复合法密文相应的明文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恢复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密码分析学和密码编码学是即对立又统一的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矛盾体，简单地说，一个就是加密，另一个就是解密，两门学科相互促进，共同推动密码学的发展。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密码分析学的攻击方法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17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穷举攻击：通过尝试所有密钥进行攻击。对抗穷举攻击的方法：（增大密钥的数量）。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统计分析攻击：通过分析密文和明文的统计规律进行攻击（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凯撒密码的破解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）。对抗统计攻击的方法：设计方法使明文和密文的统计规律不一样。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解密变换攻击：针对加密变换的数学基础，通过数学求解设法找到解密变换进行攻击。对抗方法：选用有坚实数学基础和足够复杂的加密算法。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7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1279</Words>
  <Application>Microsoft Office PowerPoint</Application>
  <PresentationFormat>宽屏</PresentationFormat>
  <Paragraphs>126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Wingdings</vt:lpstr>
      <vt:lpstr>Office 主题​​</vt:lpstr>
      <vt:lpstr>3 密码学概述</vt:lpstr>
      <vt:lpstr>密码学术语</vt:lpstr>
      <vt:lpstr>密码学的作用及如何实现</vt:lpstr>
      <vt:lpstr>密码算法</vt:lpstr>
      <vt:lpstr>3.1 密码学的起源</vt:lpstr>
      <vt:lpstr>密码学的发展史</vt:lpstr>
      <vt:lpstr>3.2.1 密码编码学</vt:lpstr>
      <vt:lpstr>3.2.2 密码分析学</vt:lpstr>
      <vt:lpstr>密码分析学的攻击方法</vt:lpstr>
      <vt:lpstr>现代密码分析学的前提</vt:lpstr>
      <vt:lpstr>密码攻击的类型</vt:lpstr>
      <vt:lpstr>唯密文攻击</vt:lpstr>
      <vt:lpstr>已知明文攻击</vt:lpstr>
      <vt:lpstr>选择明文攻击</vt:lpstr>
      <vt:lpstr>选择密文攻击</vt:lpstr>
      <vt:lpstr>选择文本攻击</vt:lpstr>
      <vt:lpstr>无条件安全与计算上安全</vt:lpstr>
      <vt:lpstr>3.2.3 密钥管理学</vt:lpstr>
      <vt:lpstr>3.3.1 置换密码</vt:lpstr>
      <vt:lpstr>列置换密码</vt:lpstr>
      <vt:lpstr>天书（Scytale）</vt:lpstr>
      <vt:lpstr>3.3.2 代替密码</vt:lpstr>
      <vt:lpstr>棋盘密码</vt:lpstr>
      <vt:lpstr>凯撒（Caesar）密码</vt:lpstr>
      <vt:lpstr>弗吉尼亚密码</vt:lpstr>
      <vt:lpstr>3.3.3 一次一密</vt:lpstr>
      <vt:lpstr>学习视频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82</cp:revision>
  <dcterms:created xsi:type="dcterms:W3CDTF">2019-01-15T06:34:48Z</dcterms:created>
  <dcterms:modified xsi:type="dcterms:W3CDTF">2019-04-06T12:50:46Z</dcterms:modified>
</cp:coreProperties>
</file>